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slides/slide169.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158.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167.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4" r:id="rId18"/>
    <p:sldId id="275" r:id="rId19"/>
    <p:sldId id="276" r:id="rId20"/>
    <p:sldId id="277" r:id="rId21"/>
    <p:sldId id="278" r:id="rId22"/>
    <p:sldId id="279" r:id="rId23"/>
    <p:sldId id="282" r:id="rId24"/>
    <p:sldId id="283" r:id="rId25"/>
    <p:sldId id="284" r:id="rId26"/>
    <p:sldId id="285" r:id="rId27"/>
    <p:sldId id="286" r:id="rId28"/>
    <p:sldId id="287" r:id="rId29"/>
    <p:sldId id="288" r:id="rId30"/>
    <p:sldId id="289" r:id="rId31"/>
    <p:sldId id="290" r:id="rId32"/>
    <p:sldId id="291" r:id="rId33"/>
    <p:sldId id="292"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4" r:id="rId52"/>
    <p:sldId id="315" r:id="rId53"/>
    <p:sldId id="316" r:id="rId54"/>
    <p:sldId id="317" r:id="rId55"/>
    <p:sldId id="318" r:id="rId56"/>
    <p:sldId id="319" r:id="rId57"/>
    <p:sldId id="320" r:id="rId58"/>
    <p:sldId id="321" r:id="rId59"/>
    <p:sldId id="322" r:id="rId60"/>
    <p:sldId id="323" r:id="rId61"/>
    <p:sldId id="324" r:id="rId62"/>
    <p:sldId id="325" r:id="rId63"/>
    <p:sldId id="328" r:id="rId64"/>
    <p:sldId id="329" r:id="rId65"/>
    <p:sldId id="330" r:id="rId66"/>
    <p:sldId id="331" r:id="rId67"/>
    <p:sldId id="332" r:id="rId68"/>
    <p:sldId id="333" r:id="rId69"/>
    <p:sldId id="334" r:id="rId70"/>
    <p:sldId id="335" r:id="rId71"/>
    <p:sldId id="338" r:id="rId72"/>
    <p:sldId id="339" r:id="rId73"/>
    <p:sldId id="340" r:id="rId74"/>
    <p:sldId id="341" r:id="rId75"/>
    <p:sldId id="342" r:id="rId76"/>
    <p:sldId id="343" r:id="rId77"/>
    <p:sldId id="344" r:id="rId78"/>
    <p:sldId id="345" r:id="rId79"/>
    <p:sldId id="346" r:id="rId80"/>
    <p:sldId id="347" r:id="rId81"/>
    <p:sldId id="348" r:id="rId82"/>
    <p:sldId id="349" r:id="rId83"/>
    <p:sldId id="352" r:id="rId84"/>
    <p:sldId id="353" r:id="rId85"/>
    <p:sldId id="354" r:id="rId86"/>
    <p:sldId id="355" r:id="rId87"/>
    <p:sldId id="356" r:id="rId88"/>
    <p:sldId id="357" r:id="rId89"/>
    <p:sldId id="358" r:id="rId90"/>
    <p:sldId id="359" r:id="rId91"/>
    <p:sldId id="360" r:id="rId92"/>
    <p:sldId id="361" r:id="rId93"/>
    <p:sldId id="362" r:id="rId94"/>
    <p:sldId id="363" r:id="rId95"/>
    <p:sldId id="364" r:id="rId96"/>
    <p:sldId id="365" r:id="rId97"/>
    <p:sldId id="366" r:id="rId98"/>
    <p:sldId id="369" r:id="rId99"/>
    <p:sldId id="370" r:id="rId100"/>
    <p:sldId id="371" r:id="rId101"/>
    <p:sldId id="372" r:id="rId102"/>
    <p:sldId id="373" r:id="rId103"/>
    <p:sldId id="374" r:id="rId104"/>
    <p:sldId id="375" r:id="rId105"/>
    <p:sldId id="376" r:id="rId106"/>
    <p:sldId id="377" r:id="rId107"/>
    <p:sldId id="378" r:id="rId108"/>
    <p:sldId id="379" r:id="rId109"/>
    <p:sldId id="380" r:id="rId110"/>
    <p:sldId id="383" r:id="rId111"/>
    <p:sldId id="384" r:id="rId112"/>
    <p:sldId id="385" r:id="rId113"/>
    <p:sldId id="386" r:id="rId114"/>
    <p:sldId id="387" r:id="rId115"/>
    <p:sldId id="388" r:id="rId116"/>
    <p:sldId id="389" r:id="rId117"/>
    <p:sldId id="390" r:id="rId118"/>
    <p:sldId id="391" r:id="rId119"/>
    <p:sldId id="392" r:id="rId120"/>
    <p:sldId id="393" r:id="rId121"/>
    <p:sldId id="396" r:id="rId122"/>
    <p:sldId id="397" r:id="rId123"/>
    <p:sldId id="398" r:id="rId124"/>
    <p:sldId id="399" r:id="rId125"/>
    <p:sldId id="400" r:id="rId126"/>
    <p:sldId id="401" r:id="rId127"/>
    <p:sldId id="402" r:id="rId128"/>
    <p:sldId id="403" r:id="rId129"/>
    <p:sldId id="404" r:id="rId130"/>
    <p:sldId id="405" r:id="rId131"/>
    <p:sldId id="406" r:id="rId132"/>
    <p:sldId id="409" r:id="rId133"/>
    <p:sldId id="410" r:id="rId134"/>
    <p:sldId id="411" r:id="rId135"/>
    <p:sldId id="412" r:id="rId136"/>
    <p:sldId id="413" r:id="rId137"/>
    <p:sldId id="414" r:id="rId138"/>
    <p:sldId id="415" r:id="rId139"/>
    <p:sldId id="416" r:id="rId140"/>
    <p:sldId id="417" r:id="rId141"/>
    <p:sldId id="420" r:id="rId142"/>
    <p:sldId id="421" r:id="rId143"/>
    <p:sldId id="422" r:id="rId144"/>
    <p:sldId id="423" r:id="rId145"/>
    <p:sldId id="424" r:id="rId146"/>
    <p:sldId id="425" r:id="rId147"/>
    <p:sldId id="426" r:id="rId148"/>
    <p:sldId id="427" r:id="rId149"/>
    <p:sldId id="428" r:id="rId150"/>
    <p:sldId id="429" r:id="rId151"/>
    <p:sldId id="432" r:id="rId152"/>
    <p:sldId id="433" r:id="rId153"/>
    <p:sldId id="434" r:id="rId154"/>
    <p:sldId id="435" r:id="rId155"/>
    <p:sldId id="436" r:id="rId156"/>
    <p:sldId id="437" r:id="rId157"/>
    <p:sldId id="438" r:id="rId158"/>
    <p:sldId id="439" r:id="rId159"/>
    <p:sldId id="440" r:id="rId160"/>
    <p:sldId id="441" r:id="rId161"/>
    <p:sldId id="442" r:id="rId162"/>
    <p:sldId id="445" r:id="rId163"/>
    <p:sldId id="446" r:id="rId164"/>
    <p:sldId id="447" r:id="rId165"/>
    <p:sldId id="448" r:id="rId166"/>
    <p:sldId id="449" r:id="rId167"/>
    <p:sldId id="450" r:id="rId168"/>
    <p:sldId id="451" r:id="rId169"/>
    <p:sldId id="452" r:id="rId170"/>
    <p:sldId id="453" r:id="rId171"/>
    <p:sldId id="454" r:id="rId17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9853" autoAdjust="0"/>
    <p:restoredTop sz="94664" autoAdjust="0"/>
  </p:normalViewPr>
  <p:slideViewPr>
    <p:cSldViewPr>
      <p:cViewPr>
        <p:scale>
          <a:sx n="70" d="100"/>
          <a:sy n="70" d="100"/>
        </p:scale>
        <p:origin x="-1044"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viewProps" Target="viewProps.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177"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4/14/2015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1460449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173D7069-1BA0-4764-874F-1921DCD1C9D3}"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8"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defRPr/>
            </a:pPr>
            <a:r>
              <a:rPr lang="ar-EG" sz="3700" b="1" dirty="0">
                <a:solidFill>
                  <a:srgbClr val="376092"/>
                </a:solidFill>
                <a:latin typeface="AYM Wadiy S_U normal."/>
                <a:cs typeface="Times New Roman" pitchFamily="18" charset="0"/>
              </a:rPr>
              <a:t>اسم المقرر</a:t>
            </a:r>
            <a:endParaRPr lang="ar-SA" sz="3700" b="1" dirty="0">
              <a:solidFill>
                <a:srgbClr val="376092"/>
              </a:solidFill>
              <a:latin typeface="AYM Wadiy S_U normal."/>
              <a:cs typeface="Times New Roman" pitchFamily="18" charset="0"/>
            </a:endParaRPr>
          </a:p>
          <a:p>
            <a:pPr algn="ctr">
              <a:defRPr/>
            </a:pPr>
            <a:r>
              <a:rPr lang="ar-SA" sz="2400" b="1" dirty="0">
                <a:solidFill>
                  <a:schemeClr val="tx2">
                    <a:lumMod val="75000"/>
                  </a:schemeClr>
                </a:solidFill>
                <a:latin typeface="Calibri" pitchFamily="34" charset="0"/>
              </a:rPr>
              <a:t>مهارات التواصل لذوي الاحتياجات الخاصة</a:t>
            </a:r>
            <a:r>
              <a:rPr lang="ar-EG" sz="2400" b="1" dirty="0">
                <a:solidFill>
                  <a:schemeClr val="tx2">
                    <a:lumMod val="75000"/>
                  </a:schemeClr>
                </a:solidFill>
                <a:latin typeface="Calibri" pitchFamily="34" charset="0"/>
              </a:rPr>
              <a:t/>
            </a:r>
            <a:br>
              <a:rPr lang="ar-EG" sz="2400" b="1" dirty="0">
                <a:solidFill>
                  <a:schemeClr val="tx2">
                    <a:lumMod val="75000"/>
                  </a:schemeClr>
                </a:solidFill>
                <a:latin typeface="Calibri" pitchFamily="34" charset="0"/>
              </a:rPr>
            </a:br>
            <a:endParaRPr lang="en-US" sz="2400" b="1" dirty="0">
              <a:solidFill>
                <a:schemeClr val="tx2">
                  <a:lumMod val="75000"/>
                </a:schemeClr>
              </a:solidFill>
              <a:latin typeface="Calibri" pitchFamily="34" charset="0"/>
            </a:endParaRPr>
          </a:p>
          <a:p>
            <a:pPr algn="ctr">
              <a:defRPr/>
            </a:pPr>
            <a:r>
              <a:rPr lang="ar-SA" sz="2400" b="1" dirty="0">
                <a:solidFill>
                  <a:schemeClr val="tx2">
                    <a:lumMod val="75000"/>
                  </a:schemeClr>
                </a:solidFill>
                <a:latin typeface="Calibri" pitchFamily="34" charset="0"/>
              </a:rPr>
              <a:t>د</a:t>
            </a:r>
            <a:r>
              <a:rPr lang="en-US" sz="2400" b="1" dirty="0">
                <a:solidFill>
                  <a:schemeClr val="tx2">
                    <a:lumMod val="75000"/>
                  </a:schemeClr>
                </a:solidFill>
                <a:latin typeface="Calibri" pitchFamily="34" charset="0"/>
              </a:rPr>
              <a:t> .</a:t>
            </a:r>
            <a:r>
              <a:rPr lang="ar-SA" sz="2400" b="1" dirty="0">
                <a:solidFill>
                  <a:schemeClr val="tx2">
                    <a:lumMod val="75000"/>
                  </a:schemeClr>
                </a:solidFill>
                <a:latin typeface="Calibri" pitchFamily="34" charset="0"/>
              </a:rPr>
              <a:t>مهنا عبدالله الدلامي</a:t>
            </a:r>
            <a:endParaRPr lang="en-US" sz="2400" b="1" dirty="0">
              <a:solidFill>
                <a:schemeClr val="tx2">
                  <a:lumMod val="75000"/>
                </a:schemeClr>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9AF2C35F-BE71-4834-A713-D1CE876F180A}"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6" name="Subtitle 2"/>
          <p:cNvSpPr txBox="1">
            <a:spLocks/>
          </p:cNvSpPr>
          <p:nvPr/>
        </p:nvSpPr>
        <p:spPr bwMode="auto">
          <a:xfrm>
            <a:off x="3962400" y="381000"/>
            <a:ext cx="20320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defRPr/>
            </a:pPr>
            <a:r>
              <a:rPr lang="ar-EG" sz="2600" dirty="0">
                <a:solidFill>
                  <a:srgbClr val="FFFF00"/>
                </a:solidFill>
                <a:latin typeface="ae_AlMateen" pitchFamily="2" charset="-78"/>
                <a:cs typeface="ae_AlMateen" pitchFamily="2" charset="-78"/>
              </a:rPr>
              <a:t>كلية ا</a:t>
            </a:r>
            <a:r>
              <a:rPr lang="ar-SA" sz="2600" dirty="0">
                <a:solidFill>
                  <a:srgbClr val="FFFF00"/>
                </a:solidFill>
                <a:latin typeface="ae_AlMateen" pitchFamily="2" charset="-78"/>
                <a:cs typeface="ae_AlMateen" pitchFamily="2" charset="-78"/>
              </a:rPr>
              <a:t>لتربية</a:t>
            </a:r>
            <a:endParaRPr lang="en-US" sz="2600" dirty="0">
              <a:solidFill>
                <a:srgbClr val="FFFF00"/>
              </a:solidFill>
              <a:latin typeface="ae_AlMateen" pitchFamily="2" charset="-78"/>
              <a:cs typeface="ae_AlMateen"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30">
                                            <p:txEl>
                                              <p:pRg st="0" end="0"/>
                                            </p:txEl>
                                          </p:spTgt>
                                        </p:tgtEl>
                                        <p:attrNameLst>
                                          <p:attrName>style.visibility</p:attrName>
                                        </p:attrNameLst>
                                      </p:cBhvr>
                                      <p:to>
                                        <p:strVal val="visible"/>
                                      </p:to>
                                    </p:set>
                                    <p:animEffect transition="in" filter="fade">
                                      <p:cBhvr>
                                        <p:cTn id="7" dur="2000"/>
                                        <p:tgtEl>
                                          <p:spTgt spid="51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30">
                                            <p:txEl>
                                              <p:pRg st="1" end="1"/>
                                            </p:txEl>
                                          </p:spTgt>
                                        </p:tgtEl>
                                        <p:attrNameLst>
                                          <p:attrName>style.visibility</p:attrName>
                                        </p:attrNameLst>
                                      </p:cBhvr>
                                      <p:to>
                                        <p:strVal val="visible"/>
                                      </p:to>
                                    </p:set>
                                    <p:animEffect transition="in" filter="fade">
                                      <p:cBhvr>
                                        <p:cTn id="12" dur="2000"/>
                                        <p:tgtEl>
                                          <p:spTgt spid="513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130">
                                            <p:txEl>
                                              <p:pRg st="2" end="2"/>
                                            </p:txEl>
                                          </p:spTgt>
                                        </p:tgtEl>
                                        <p:attrNameLst>
                                          <p:attrName>style.visibility</p:attrName>
                                        </p:attrNameLst>
                                      </p:cBhvr>
                                      <p:to>
                                        <p:strVal val="visible"/>
                                      </p:to>
                                    </p:set>
                                    <p:animEffect transition="in" filter="fade">
                                      <p:cBhvr>
                                        <p:cTn id="17" dur="2000"/>
                                        <p:tgtEl>
                                          <p:spTgt spid="513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7" presetClass="entr" presetSubtype="4" fill="hold" nodeType="clickEffect">
                                  <p:stCondLst>
                                    <p:cond delay="0"/>
                                  </p:stCondLst>
                                  <p:childTnLst>
                                    <p:set>
                                      <p:cBhvr>
                                        <p:cTn id="21" dur="1" fill="hold">
                                          <p:stCondLst>
                                            <p:cond delay="0"/>
                                          </p:stCondLst>
                                        </p:cTn>
                                        <p:tgtEl>
                                          <p:spTgt spid="5130">
                                            <p:txEl>
                                              <p:pRg st="0" end="0"/>
                                            </p:txEl>
                                          </p:spTgt>
                                        </p:tgtEl>
                                        <p:attrNameLst>
                                          <p:attrName>style.visibility</p:attrName>
                                        </p:attrNameLst>
                                      </p:cBhvr>
                                      <p:to>
                                        <p:strVal val="visible"/>
                                      </p:to>
                                    </p:set>
                                    <p:anim calcmode="lin" valueType="num">
                                      <p:cBhvr additive="base">
                                        <p:cTn id="22" dur="20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5130">
                                            <p:txEl>
                                              <p:pRg st="0" end="0"/>
                                            </p:txEl>
                                          </p:spTgt>
                                        </p:tgtEl>
                                        <p:attrNameLst>
                                          <p:attrName>ppt_y</p:attrName>
                                        </p:attrNameLst>
                                      </p:cBhvr>
                                      <p:tavLst>
                                        <p:tav tm="0">
                                          <p:val>
                                            <p:strVal val="1+#ppt_h/2"/>
                                          </p:val>
                                        </p:tav>
                                        <p:tav tm="100000">
                                          <p:val>
                                            <p:strVal val="#ppt_y"/>
                                          </p:val>
                                        </p:tav>
                                      </p:tavLst>
                                    </p:anim>
                                  </p:childTnLst>
                                </p:cTn>
                              </p:par>
                              <p:par>
                                <p:cTn id="24" presetID="7" presetClass="entr" presetSubtype="4" fill="hold" nodeType="withEffect">
                                  <p:stCondLst>
                                    <p:cond delay="0"/>
                                  </p:stCondLst>
                                  <p:childTnLst>
                                    <p:set>
                                      <p:cBhvr>
                                        <p:cTn id="25" dur="1" fill="hold">
                                          <p:stCondLst>
                                            <p:cond delay="0"/>
                                          </p:stCondLst>
                                        </p:cTn>
                                        <p:tgtEl>
                                          <p:spTgt spid="5130">
                                            <p:txEl>
                                              <p:pRg st="1" end="1"/>
                                            </p:txEl>
                                          </p:spTgt>
                                        </p:tgtEl>
                                        <p:attrNameLst>
                                          <p:attrName>style.visibility</p:attrName>
                                        </p:attrNameLst>
                                      </p:cBhvr>
                                      <p:to>
                                        <p:strVal val="visible"/>
                                      </p:to>
                                    </p:set>
                                    <p:anim calcmode="lin" valueType="num">
                                      <p:cBhvr additive="base">
                                        <p:cTn id="26" dur="2000" fill="hold"/>
                                        <p:tgtEl>
                                          <p:spTgt spid="5130">
                                            <p:txEl>
                                              <p:pRg st="1" end="1"/>
                                            </p:txEl>
                                          </p:spTgt>
                                        </p:tgtEl>
                                        <p:attrNameLst>
                                          <p:attrName>ppt_x</p:attrName>
                                        </p:attrNameLst>
                                      </p:cBhvr>
                                      <p:tavLst>
                                        <p:tav tm="0">
                                          <p:val>
                                            <p:strVal val="#ppt_x"/>
                                          </p:val>
                                        </p:tav>
                                        <p:tav tm="100000">
                                          <p:val>
                                            <p:strVal val="#ppt_x"/>
                                          </p:val>
                                        </p:tav>
                                      </p:tavLst>
                                    </p:anim>
                                    <p:anim calcmode="lin" valueType="num">
                                      <p:cBhvr additive="base">
                                        <p:cTn id="27" dur="2000" fill="hold"/>
                                        <p:tgtEl>
                                          <p:spTgt spid="5130">
                                            <p:txEl>
                                              <p:pRg st="1" end="1"/>
                                            </p:txEl>
                                          </p:spTgt>
                                        </p:tgtEl>
                                        <p:attrNameLst>
                                          <p:attrName>ppt_y</p:attrName>
                                        </p:attrNameLst>
                                      </p:cBhvr>
                                      <p:tavLst>
                                        <p:tav tm="0">
                                          <p:val>
                                            <p:strVal val="1+#ppt_h/2"/>
                                          </p:val>
                                        </p:tav>
                                        <p:tav tm="100000">
                                          <p:val>
                                            <p:strVal val="#ppt_y"/>
                                          </p:val>
                                        </p:tav>
                                      </p:tavLst>
                                    </p:anim>
                                  </p:childTnLst>
                                </p:cTn>
                              </p:par>
                              <p:par>
                                <p:cTn id="28" presetID="7" presetClass="entr" presetSubtype="4" fill="hold" nodeType="withEffect">
                                  <p:stCondLst>
                                    <p:cond delay="0"/>
                                  </p:stCondLst>
                                  <p:childTnLst>
                                    <p:set>
                                      <p:cBhvr>
                                        <p:cTn id="29" dur="1" fill="hold">
                                          <p:stCondLst>
                                            <p:cond delay="0"/>
                                          </p:stCondLst>
                                        </p:cTn>
                                        <p:tgtEl>
                                          <p:spTgt spid="5130">
                                            <p:txEl>
                                              <p:pRg st="2" end="2"/>
                                            </p:txEl>
                                          </p:spTgt>
                                        </p:tgtEl>
                                        <p:attrNameLst>
                                          <p:attrName>style.visibility</p:attrName>
                                        </p:attrNameLst>
                                      </p:cBhvr>
                                      <p:to>
                                        <p:strVal val="visible"/>
                                      </p:to>
                                    </p:set>
                                    <p:anim calcmode="lin" valueType="num">
                                      <p:cBhvr additive="base">
                                        <p:cTn id="30" dur="20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31" dur="20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487FDE6C-60D3-4112-9067-B879C0E2D138}"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ar-SA" b="1" smtClean="0">
                <a:solidFill>
                  <a:schemeClr val="tx1"/>
                </a:solidFill>
                <a:cs typeface="Arial" pitchFamily="34" charset="0"/>
              </a:rPr>
              <a:t>محاضرة تعريفية بالمقرر</a:t>
            </a:r>
            <a:endParaRPr lang="en-US" b="1"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4340">
                                            <p:txEl>
                                              <p:pRg st="0" end="0"/>
                                            </p:txEl>
                                          </p:spTgt>
                                        </p:tgtEl>
                                        <p:attrNameLst>
                                          <p:attrName>style.visibility</p:attrName>
                                        </p:attrNameLst>
                                      </p:cBhvr>
                                      <p:to>
                                        <p:strVal val="visible"/>
                                      </p:to>
                                    </p:set>
                                    <p:anim calcmode="discrete" valueType="clr">
                                      <p:cBhvr override="childStyle">
                                        <p:cTn id="7" dur="80"/>
                                        <p:tgtEl>
                                          <p:spTgt spid="1434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34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4340">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a:xfrm>
            <a:off x="495300" y="2133600"/>
            <a:ext cx="8915400" cy="3992563"/>
          </a:xfrm>
        </p:spPr>
        <p:txBody>
          <a:bodyPr/>
          <a:lstStyle/>
          <a:p>
            <a:pPr rtl="1" eaLnBrk="1" hangingPunct="1">
              <a:buFont typeface="Arial" pitchFamily="34" charset="0"/>
              <a:buChar char="•"/>
            </a:pPr>
            <a:r>
              <a:rPr lang="ar-SA" b="1" smtClean="0">
                <a:cs typeface="Arial" pitchFamily="34" charset="0"/>
              </a:rPr>
              <a:t>مقدمة .</a:t>
            </a:r>
          </a:p>
          <a:p>
            <a:pPr rtl="1" eaLnBrk="1" hangingPunct="1">
              <a:buFont typeface="Arial" pitchFamily="34" charset="0"/>
              <a:buChar char="•"/>
            </a:pPr>
            <a:r>
              <a:rPr lang="ar-SA" b="1" smtClean="0">
                <a:cs typeface="Arial" pitchFamily="34" charset="0"/>
              </a:rPr>
              <a:t>تعريف بالمقرر .</a:t>
            </a:r>
          </a:p>
          <a:p>
            <a:pPr rtl="1" eaLnBrk="1" hangingPunct="1">
              <a:buFont typeface="Arial" pitchFamily="34" charset="0"/>
              <a:buChar char="•"/>
            </a:pPr>
            <a:r>
              <a:rPr lang="ar-SA" b="1" smtClean="0">
                <a:cs typeface="Arial" pitchFamily="34" charset="0"/>
              </a:rPr>
              <a:t>تعريفات الاتصال .</a:t>
            </a:r>
          </a:p>
          <a:p>
            <a:pPr rtl="1" eaLnBrk="1" hangingPunct="1">
              <a:buFont typeface="Arial" pitchFamily="34" charset="0"/>
              <a:buChar char="•"/>
            </a:pPr>
            <a:r>
              <a:rPr lang="ar-SA" b="1" smtClean="0">
                <a:cs typeface="Arial" pitchFamily="34" charset="0"/>
              </a:rPr>
              <a:t>أشكال الاتصال الإنساني .</a:t>
            </a:r>
          </a:p>
          <a:p>
            <a:r>
              <a:rPr lang="en-US" b="1" smtClean="0">
                <a:cs typeface="Arial" pitchFamily="34" charset="0"/>
              </a:rPr>
              <a:t> </a:t>
            </a:r>
          </a:p>
          <a:p>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FAA46973-63A3-4199-B030-A7A3EFB770A1}" type="slidenum">
              <a:rPr lang="ar-SA" smtClean="0">
                <a:cs typeface="Arial" pitchFamily="34" charset="0"/>
              </a:rPr>
              <a:pPr/>
              <a:t>3</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 calcmode="lin" valueType="num">
                                      <p:cBhvr additive="base">
                                        <p:cTn id="13" dur="5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8" fill="hold" nodeType="click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 calcmode="lin" valueType="num">
                                      <p:cBhvr additive="base">
                                        <p:cTn id="19" dur="5000" fill="hold"/>
                                        <p:tgtEl>
                                          <p:spTgt spid="15363">
                                            <p:txEl>
                                              <p:pRg st="1" end="1"/>
                                            </p:txEl>
                                          </p:spTgt>
                                        </p:tgtEl>
                                        <p:attrNameLst>
                                          <p:attrName>ppt_x</p:attrName>
                                        </p:attrNameLst>
                                      </p:cBhvr>
                                      <p:tavLst>
                                        <p:tav tm="0">
                                          <p:val>
                                            <p:strVal val="0-#ppt_w/2"/>
                                          </p:val>
                                        </p:tav>
                                        <p:tav tm="100000">
                                          <p:val>
                                            <p:strVal val="#ppt_x"/>
                                          </p:val>
                                        </p:tav>
                                      </p:tavLst>
                                    </p:anim>
                                    <p:anim calcmode="lin" valueType="num">
                                      <p:cBhvr additive="base">
                                        <p:cTn id="20" dur="5000" fill="hold"/>
                                        <p:tgtEl>
                                          <p:spTgt spid="153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2" fill="hold" nodeType="clickEffect">
                                  <p:stCondLst>
                                    <p:cond delay="0"/>
                                  </p:stCondLst>
                                  <p:childTnLst>
                                    <p:set>
                                      <p:cBhvr>
                                        <p:cTn id="24" dur="1" fill="hold">
                                          <p:stCondLst>
                                            <p:cond delay="0"/>
                                          </p:stCondLst>
                                        </p:cTn>
                                        <p:tgtEl>
                                          <p:spTgt spid="15363">
                                            <p:txEl>
                                              <p:pRg st="2" end="2"/>
                                            </p:txEl>
                                          </p:spTgt>
                                        </p:tgtEl>
                                        <p:attrNameLst>
                                          <p:attrName>style.visibility</p:attrName>
                                        </p:attrNameLst>
                                      </p:cBhvr>
                                      <p:to>
                                        <p:strVal val="visible"/>
                                      </p:to>
                                    </p:set>
                                    <p:anim calcmode="lin" valueType="num">
                                      <p:cBhvr additive="base">
                                        <p:cTn id="25" dur="5000" fill="hold"/>
                                        <p:tgtEl>
                                          <p:spTgt spid="15363">
                                            <p:txEl>
                                              <p:pRg st="2" end="2"/>
                                            </p:txEl>
                                          </p:spTgt>
                                        </p:tgtEl>
                                        <p:attrNameLst>
                                          <p:attrName>ppt_x</p:attrName>
                                        </p:attrNameLst>
                                      </p:cBhvr>
                                      <p:tavLst>
                                        <p:tav tm="0">
                                          <p:val>
                                            <p:strVal val="1+#ppt_w/2"/>
                                          </p:val>
                                        </p:tav>
                                        <p:tav tm="100000">
                                          <p:val>
                                            <p:strVal val="#ppt_x"/>
                                          </p:val>
                                        </p:tav>
                                      </p:tavLst>
                                    </p:anim>
                                    <p:anim calcmode="lin" valueType="num">
                                      <p:cBhvr additive="base">
                                        <p:cTn id="26" dur="5000" fill="hold"/>
                                        <p:tgtEl>
                                          <p:spTgt spid="153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1" fill="hold" nodeType="clickEffect">
                                  <p:stCondLst>
                                    <p:cond delay="0"/>
                                  </p:stCondLst>
                                  <p:childTnLst>
                                    <p:set>
                                      <p:cBhvr>
                                        <p:cTn id="30" dur="1" fill="hold">
                                          <p:stCondLst>
                                            <p:cond delay="0"/>
                                          </p:stCondLst>
                                        </p:cTn>
                                        <p:tgtEl>
                                          <p:spTgt spid="15363">
                                            <p:txEl>
                                              <p:pRg st="3" end="3"/>
                                            </p:txEl>
                                          </p:spTgt>
                                        </p:tgtEl>
                                        <p:attrNameLst>
                                          <p:attrName>style.visibility</p:attrName>
                                        </p:attrNameLst>
                                      </p:cBhvr>
                                      <p:to>
                                        <p:strVal val="visible"/>
                                      </p:to>
                                    </p:set>
                                    <p:anim calcmode="lin" valueType="num">
                                      <p:cBhvr additive="base">
                                        <p:cTn id="31" dur="5000" fill="hold"/>
                                        <p:tgtEl>
                                          <p:spTgt spid="15363">
                                            <p:txEl>
                                              <p:pRg st="3" end="3"/>
                                            </p:txEl>
                                          </p:spTgt>
                                        </p:tgtEl>
                                        <p:attrNameLst>
                                          <p:attrName>ppt_x</p:attrName>
                                        </p:attrNameLst>
                                      </p:cBhvr>
                                      <p:tavLst>
                                        <p:tav tm="0">
                                          <p:val>
                                            <p:strVal val="#ppt_x"/>
                                          </p:val>
                                        </p:tav>
                                        <p:tav tm="100000">
                                          <p:val>
                                            <p:strVal val="#ppt_x"/>
                                          </p:val>
                                        </p:tav>
                                      </p:tavLst>
                                    </p:anim>
                                    <p:anim calcmode="lin" valueType="num">
                                      <p:cBhvr additive="base">
                                        <p:cTn id="32" dur="5000" fill="hold"/>
                                        <p:tgtEl>
                                          <p:spTgt spid="1536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buFont typeface="+mj-lt"/>
              <a:buAutoNum type="arabicParenR"/>
              <a:defRPr/>
            </a:pPr>
            <a:r>
              <a:rPr lang="ar-SA" sz="3600" b="1" dirty="0" smtClean="0">
                <a:solidFill>
                  <a:schemeClr val="tx2">
                    <a:lumMod val="75000"/>
                  </a:schemeClr>
                </a:solidFill>
                <a:cs typeface="Arial" pitchFamily="34" charset="0"/>
              </a:rPr>
              <a:t>الأهداف :</a:t>
            </a:r>
          </a:p>
          <a:p>
            <a:pPr marL="88900" indent="444500" rtl="1" eaLnBrk="1" hangingPunct="1">
              <a:defRPr/>
            </a:pPr>
            <a:r>
              <a:rPr lang="ar-SA" sz="2400" b="1" dirty="0" smtClean="0">
                <a:cs typeface="Arial" pitchFamily="34" charset="0"/>
              </a:rPr>
              <a:t>في هذا المقرر ـ بإذن الله </a:t>
            </a:r>
            <a:r>
              <a:rPr lang="ar-SA" sz="2400" b="1" dirty="0" err="1" smtClean="0">
                <a:cs typeface="Arial" pitchFamily="34" charset="0"/>
              </a:rPr>
              <a:t>ـ</a:t>
            </a:r>
            <a:r>
              <a:rPr lang="ar-SA" sz="2400" b="1" dirty="0" smtClean="0">
                <a:cs typeface="Arial" pitchFamily="34" charset="0"/>
              </a:rPr>
              <a:t> سوف نحاول تحقيق الأهداف التالية :</a:t>
            </a:r>
          </a:p>
          <a:p>
            <a:pPr marL="457200" indent="-457200" rtl="1">
              <a:buFont typeface="+mj-lt"/>
              <a:buAutoNum type="arabicPeriod"/>
              <a:defRPr/>
            </a:pPr>
            <a:r>
              <a:rPr lang="ar-SA" sz="2400" b="1" dirty="0" smtClean="0"/>
              <a:t>أمداد الدراسيين لهذا </a:t>
            </a:r>
            <a:r>
              <a:rPr lang="ar-SA" sz="2400" b="1" smtClean="0"/>
              <a:t>المقرر بالقدرة </a:t>
            </a:r>
            <a:r>
              <a:rPr lang="ar-SA" sz="2400" b="1" dirty="0" smtClean="0"/>
              <a:t>علي تنمية مهارات التواصل لدى الطلبة ذوي الاحتياجات الخاصة وتأهيلهم للتواصل الجيد والناجح مع الذات ومع الآخرين. وإعدادهم للاندماج والتناغم والتفهم  والتواصل وبناء العلاقات باحترام وسلام مع محيطهم.</a:t>
            </a:r>
            <a:endParaRPr lang="en-US" sz="2400" dirty="0" smtClean="0"/>
          </a:p>
          <a:p>
            <a:pPr marL="457200" indent="-457200" rtl="1">
              <a:buFont typeface="+mj-lt"/>
              <a:buAutoNum type="arabicPeriod"/>
              <a:defRPr/>
            </a:pPr>
            <a:r>
              <a:rPr lang="ar-SA" sz="2400" b="1" dirty="0" smtClean="0"/>
              <a:t>اكتساب الطلاب الدراسيين لهذا المقرر معلومات عن الاتصال وموضوعاته المتعددة والمختلفة, والذي يساهم في إنجاح حياتهم الخاصة والعملية على حد سواء في التعامل مع الطلاب ذوي الاحتياجات الخاصة ومحاولة علاج  الاضطرابات التي يعانون منها.                                                                                 </a:t>
            </a:r>
            <a:endParaRPr lang="en-US" sz="2400" dirty="0" smtClean="0"/>
          </a:p>
          <a:p>
            <a:pPr marL="457200" indent="-457200" rtl="1">
              <a:buFont typeface="+mj-lt"/>
              <a:buAutoNum type="arabicPeriod"/>
              <a:defRPr/>
            </a:pPr>
            <a:r>
              <a:rPr lang="ar-SA" sz="2400" b="1" dirty="0" smtClean="0"/>
              <a:t>الإلمام بمظاهر اضطراب التواصل لدي المعاقين وعلاجها.</a:t>
            </a:r>
            <a:endParaRPr lang="en-US" sz="2400" dirty="0" smtClean="0"/>
          </a:p>
        </p:txBody>
      </p:sp>
      <p:sp>
        <p:nvSpPr>
          <p:cNvPr id="1638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D59328AC-34F1-4BE0-AD05-B78D205FE447}" type="slidenum">
              <a:rPr lang="ar-SA" smtClean="0">
                <a:cs typeface="Arial" pitchFamily="34" charset="0"/>
              </a:rPr>
              <a:pPr/>
              <a:t>4</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7" presetClass="entr" presetSubtype="0" fill="hold" nodeType="clickEffect">
                                  <p:stCondLst>
                                    <p:cond delay="0"/>
                                  </p:stCondLst>
                                  <p:iterate type="lt">
                                    <p:tmPct val="50000"/>
                                  </p:iterate>
                                  <p:childTnLst>
                                    <p:set>
                                      <p:cBhvr>
                                        <p:cTn id="22" dur="1" fill="hold">
                                          <p:stCondLst>
                                            <p:cond delay="0"/>
                                          </p:stCondLst>
                                        </p:cTn>
                                        <p:tgtEl>
                                          <p:spTgt spid="8195">
                                            <p:txEl>
                                              <p:pRg st="1" end="1"/>
                                            </p:txEl>
                                          </p:spTgt>
                                        </p:tgtEl>
                                        <p:attrNameLst>
                                          <p:attrName>style.visibility</p:attrName>
                                        </p:attrNameLst>
                                      </p:cBhvr>
                                      <p:to>
                                        <p:strVal val="visible"/>
                                      </p:to>
                                    </p:set>
                                    <p:anim calcmode="discrete" valueType="clr">
                                      <p:cBhvr override="childStyle">
                                        <p:cTn id="23" dur="1000"/>
                                        <p:tgtEl>
                                          <p:spTgt spid="819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4" dur="1000"/>
                                        <p:tgtEl>
                                          <p:spTgt spid="8195">
                                            <p:txEl>
                                              <p:pRg st="1" end="1"/>
                                            </p:txEl>
                                          </p:spTgt>
                                        </p:tgtEl>
                                        <p:attrNameLst>
                                          <p:attrName>fillcolor</p:attrName>
                                        </p:attrNameLst>
                                      </p:cBhvr>
                                      <p:tavLst>
                                        <p:tav tm="0">
                                          <p:val>
                                            <p:clrVal>
                                              <a:schemeClr val="accent2"/>
                                            </p:clrVal>
                                          </p:val>
                                        </p:tav>
                                        <p:tav tm="50000">
                                          <p:val>
                                            <p:clrVal>
                                              <a:schemeClr val="hlink"/>
                                            </p:clrVal>
                                          </p:val>
                                        </p:tav>
                                      </p:tavLst>
                                    </p:anim>
                                    <p:set>
                                      <p:cBhvr>
                                        <p:cTn id="25" dur="1000"/>
                                        <p:tgtEl>
                                          <p:spTgt spid="8195">
                                            <p:txEl>
                                              <p:pRg st="1" end="1"/>
                                            </p:txEl>
                                          </p:spTgt>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15" presetClass="entr" presetSubtype="0" fill="hold" nodeType="clickEffect">
                                  <p:stCondLst>
                                    <p:cond delay="0"/>
                                  </p:stCondLst>
                                  <p:childTnLst>
                                    <p:set>
                                      <p:cBhvr>
                                        <p:cTn id="29" dur="1" fill="hold">
                                          <p:stCondLst>
                                            <p:cond delay="0"/>
                                          </p:stCondLst>
                                        </p:cTn>
                                        <p:tgtEl>
                                          <p:spTgt spid="8195">
                                            <p:txEl>
                                              <p:pRg st="2" end="2"/>
                                            </p:txEl>
                                          </p:spTgt>
                                        </p:tgtEl>
                                        <p:attrNameLst>
                                          <p:attrName>style.visibility</p:attrName>
                                        </p:attrNameLst>
                                      </p:cBhvr>
                                      <p:to>
                                        <p:strVal val="visible"/>
                                      </p:to>
                                    </p:set>
                                    <p:anim calcmode="lin" valueType="num">
                                      <p:cBhvr>
                                        <p:cTn id="30" dur="2000" fill="hold"/>
                                        <p:tgtEl>
                                          <p:spTgt spid="8195">
                                            <p:txEl>
                                              <p:pRg st="2" end="2"/>
                                            </p:txEl>
                                          </p:spTgt>
                                        </p:tgtEl>
                                        <p:attrNameLst>
                                          <p:attrName>ppt_w</p:attrName>
                                        </p:attrNameLst>
                                      </p:cBhvr>
                                      <p:tavLst>
                                        <p:tav tm="0">
                                          <p:val>
                                            <p:fltVal val="0"/>
                                          </p:val>
                                        </p:tav>
                                        <p:tav tm="100000">
                                          <p:val>
                                            <p:strVal val="#ppt_w"/>
                                          </p:val>
                                        </p:tav>
                                      </p:tavLst>
                                    </p:anim>
                                    <p:anim calcmode="lin" valueType="num">
                                      <p:cBhvr>
                                        <p:cTn id="31" dur="2000" fill="hold"/>
                                        <p:tgtEl>
                                          <p:spTgt spid="8195">
                                            <p:txEl>
                                              <p:pRg st="2" end="2"/>
                                            </p:txEl>
                                          </p:spTgt>
                                        </p:tgtEl>
                                        <p:attrNameLst>
                                          <p:attrName>ppt_h</p:attrName>
                                        </p:attrNameLst>
                                      </p:cBhvr>
                                      <p:tavLst>
                                        <p:tav tm="0">
                                          <p:val>
                                            <p:fltVal val="0"/>
                                          </p:val>
                                        </p:tav>
                                        <p:tav tm="100000">
                                          <p:val>
                                            <p:strVal val="#ppt_h"/>
                                          </p:val>
                                        </p:tav>
                                      </p:tavLst>
                                    </p:anim>
                                    <p:anim calcmode="lin" valueType="num">
                                      <p:cBhvr>
                                        <p:cTn id="32" dur="2000" fill="hold"/>
                                        <p:tgtEl>
                                          <p:spTgt spid="8195">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33" dur="2000" fill="hold"/>
                                        <p:tgtEl>
                                          <p:spTgt spid="8195">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4" fill="hold">
                      <p:stCondLst>
                        <p:cond delay="indefinite"/>
                      </p:stCondLst>
                      <p:childTnLst>
                        <p:par>
                          <p:cTn id="35" fill="hold">
                            <p:stCondLst>
                              <p:cond delay="0"/>
                            </p:stCondLst>
                            <p:childTnLst>
                              <p:par>
                                <p:cTn id="36" presetID="58" presetClass="entr" presetSubtype="0" accel="100000" fill="hold" nodeType="clickEffect">
                                  <p:stCondLst>
                                    <p:cond delay="0"/>
                                  </p:stCondLst>
                                  <p:childTnLst>
                                    <p:set>
                                      <p:cBhvr>
                                        <p:cTn id="37" dur="1" fill="hold">
                                          <p:stCondLst>
                                            <p:cond delay="0"/>
                                          </p:stCondLst>
                                        </p:cTn>
                                        <p:tgtEl>
                                          <p:spTgt spid="8195">
                                            <p:txEl>
                                              <p:pRg st="3" end="3"/>
                                            </p:txEl>
                                          </p:spTgt>
                                        </p:tgtEl>
                                        <p:attrNameLst>
                                          <p:attrName>style.visibility</p:attrName>
                                        </p:attrNameLst>
                                      </p:cBhvr>
                                      <p:to>
                                        <p:strVal val="visible"/>
                                      </p:to>
                                    </p:set>
                                    <p:anim calcmode="lin" valueType="num">
                                      <p:cBhvr>
                                        <p:cTn id="38" dur="2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39" dur="2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0" dur="2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1" dur="2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2" dur="2000"/>
                                        <p:tgtEl>
                                          <p:spTgt spid="8195">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5" presetClass="entr" presetSubtype="0" fill="hold" nodeType="clickEffect">
                                  <p:stCondLst>
                                    <p:cond delay="0"/>
                                  </p:stCondLst>
                                  <p:childTnLst>
                                    <p:set>
                                      <p:cBhvr>
                                        <p:cTn id="46" dur="1" fill="hold">
                                          <p:stCondLst>
                                            <p:cond delay="0"/>
                                          </p:stCondLst>
                                        </p:cTn>
                                        <p:tgtEl>
                                          <p:spTgt spid="8195">
                                            <p:txEl>
                                              <p:pRg st="4" end="4"/>
                                            </p:txEl>
                                          </p:spTgt>
                                        </p:tgtEl>
                                        <p:attrNameLst>
                                          <p:attrName>style.visibility</p:attrName>
                                        </p:attrNameLst>
                                      </p:cBhvr>
                                      <p:to>
                                        <p:strVal val="visible"/>
                                      </p:to>
                                    </p:set>
                                    <p:animEffect transition="in" filter="fade">
                                      <p:cBhvr>
                                        <p:cTn id="47" dur="2000"/>
                                        <p:tgtEl>
                                          <p:spTgt spid="8195">
                                            <p:txEl>
                                              <p:pRg st="4" end="4"/>
                                            </p:txEl>
                                          </p:spTgt>
                                        </p:tgtEl>
                                      </p:cBhvr>
                                    </p:animEffect>
                                    <p:anim calcmode="lin" valueType="num">
                                      <p:cBhvr>
                                        <p:cTn id="48" dur="2000" fill="hold"/>
                                        <p:tgtEl>
                                          <p:spTgt spid="8195">
                                            <p:txEl>
                                              <p:pRg st="4" end="4"/>
                                            </p:txEl>
                                          </p:spTgt>
                                        </p:tgtEl>
                                        <p:attrNameLst>
                                          <p:attrName>style.rotation</p:attrName>
                                        </p:attrNameLst>
                                      </p:cBhvr>
                                      <p:tavLst>
                                        <p:tav tm="0">
                                          <p:val>
                                            <p:fltVal val="720"/>
                                          </p:val>
                                        </p:tav>
                                        <p:tav tm="100000">
                                          <p:val>
                                            <p:fltVal val="0"/>
                                          </p:val>
                                        </p:tav>
                                      </p:tavLst>
                                    </p:anim>
                                    <p:anim calcmode="lin" valueType="num">
                                      <p:cBhvr>
                                        <p:cTn id="49" dur="2000" fill="hold"/>
                                        <p:tgtEl>
                                          <p:spTgt spid="8195">
                                            <p:txEl>
                                              <p:pRg st="4" end="4"/>
                                            </p:txEl>
                                          </p:spTgt>
                                        </p:tgtEl>
                                        <p:attrNameLst>
                                          <p:attrName>ppt_h</p:attrName>
                                        </p:attrNameLst>
                                      </p:cBhvr>
                                      <p:tavLst>
                                        <p:tav tm="0">
                                          <p:val>
                                            <p:fltVal val="0"/>
                                          </p:val>
                                        </p:tav>
                                        <p:tav tm="100000">
                                          <p:val>
                                            <p:strVal val="#ppt_h"/>
                                          </p:val>
                                        </p:tav>
                                      </p:tavLst>
                                    </p:anim>
                                    <p:anim calcmode="lin" valueType="num">
                                      <p:cBhvr>
                                        <p:cTn id="50" dur="2000" fill="hold"/>
                                        <p:tgtEl>
                                          <p:spTgt spid="8195">
                                            <p:txEl>
                                              <p:pRg st="4" end="4"/>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مقدمة:</a:t>
            </a:r>
          </a:p>
        </p:txBody>
      </p:sp>
      <p:sp>
        <p:nvSpPr>
          <p:cNvPr id="17411" name="Content Placeholder 2"/>
          <p:cNvSpPr>
            <a:spLocks noGrp="1"/>
          </p:cNvSpPr>
          <p:nvPr>
            <p:ph idx="1"/>
          </p:nvPr>
        </p:nvSpPr>
        <p:spPr>
          <a:xfrm>
            <a:off x="228600" y="1905000"/>
            <a:ext cx="9144000" cy="4068763"/>
          </a:xfrm>
        </p:spPr>
        <p:txBody>
          <a:bodyPr/>
          <a:lstStyle/>
          <a:p>
            <a:pPr marL="457200" indent="-457200" rtl="1">
              <a:buFont typeface="Calibri" pitchFamily="34" charset="0"/>
              <a:buAutoNum type="arabicPeriod" startAt="4"/>
            </a:pPr>
            <a:r>
              <a:rPr lang="ar-SA" sz="2400" b="1" smtClean="0">
                <a:cs typeface="Arial" pitchFamily="34" charset="0"/>
              </a:rPr>
              <a:t>تعريف الطالب بأساليب التواصل اللفظي و غير اللفظي, والمتمثل في تعبير الوجه وحركات الجسم. وأهمية كل نوع وطرق تنميته.</a:t>
            </a:r>
          </a:p>
          <a:p>
            <a:pPr marL="457200" indent="-457200" rtl="1">
              <a:buFont typeface="Calibri" pitchFamily="34" charset="0"/>
              <a:buAutoNum type="arabicPeriod" startAt="4"/>
            </a:pPr>
            <a:r>
              <a:rPr lang="ar-SA" sz="2400" b="1" smtClean="0">
                <a:cs typeface="Arial" pitchFamily="34" charset="0"/>
              </a:rPr>
              <a:t>التعرف على المهارات الأساسية في التواصل مع ذوي الاحتياجات الخاصة و التدريب عليها  و التميز بين أساليب التواصل الحسي أو الجسمي والتواصل عن طريق الإشارة باستخدام العلامات والأنشطة واللعب والأنشطة الفنية, وغيرها من أساليب التواصل اللازمة للمعلم لإقامة التواصل اللازم مع المعاقين.</a:t>
            </a:r>
          </a:p>
          <a:p>
            <a:pPr marL="457200" indent="-457200" rtl="1"/>
            <a:endParaRPr lang="ar-SA" sz="2400" b="1" smtClean="0">
              <a:cs typeface="Arial" pitchFamily="34" charset="0"/>
            </a:endParaRPr>
          </a:p>
        </p:txBody>
      </p:sp>
      <p:sp>
        <p:nvSpPr>
          <p:cNvPr id="1741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A0713422-04F2-464A-88AB-C878E4470386}" type="slidenum">
              <a:rPr lang="ar-SA" smtClean="0">
                <a:cs typeface="Arial" pitchFamily="34" charset="0"/>
              </a:rPr>
              <a:pPr/>
              <a:t>5</a:t>
            </a:fld>
            <a:endParaRPr lang="en-US" smtClean="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200"/>
                                        <p:tgtEl>
                                          <p:spTgt spid="17411">
                                            <p:txEl>
                                              <p:pRg st="0" end="0"/>
                                            </p:txEl>
                                          </p:spTgt>
                                        </p:tgtEl>
                                      </p:cBhvr>
                                    </p:animEffect>
                                    <p:anim calcmode="lin" valueType="num">
                                      <p:cBhvr>
                                        <p:cTn id="8" dur="8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p:cTn id="9" dur="800" fill="hold"/>
                                        <p:tgtEl>
                                          <p:spTgt spid="17411">
                                            <p:txEl>
                                              <p:pRg st="0" end="0"/>
                                            </p:txEl>
                                          </p:spTgt>
                                        </p:tgtEl>
                                        <p:attrNameLst>
                                          <p:attrName>ppt_y</p:attrName>
                                        </p:attrNameLst>
                                      </p:cBhvr>
                                      <p:tavLst>
                                        <p:tav tm="0">
                                          <p:val>
                                            <p:strVal val="#ppt_y+0.31"/>
                                          </p:val>
                                        </p:tav>
                                        <p:tav tm="100000">
                                          <p:val>
                                            <p:strVal val="#ppt_y+0.31"/>
                                          </p:val>
                                        </p:tav>
                                      </p:tavLst>
                                    </p:anim>
                                    <p:anim calcmode="lin" valueType="num">
                                      <p:cBhvr>
                                        <p:cTn id="10" dur="1200" decel="50000" fill="hold">
                                          <p:stCondLst>
                                            <p:cond delay="800"/>
                                          </p:stCondLst>
                                        </p:cTn>
                                        <p:tgtEl>
                                          <p:spTgt spid="17411">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1200" decel="50000" fill="hold">
                                          <p:stCondLst>
                                            <p:cond delay="800"/>
                                          </p:stCondLst>
                                        </p:cTn>
                                        <p:tgtEl>
                                          <p:spTgt spid="17411">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nodeType="clickEffect">
                                  <p:stCondLst>
                                    <p:cond delay="0"/>
                                  </p:stCondLst>
                                  <p:iterate type="lt">
                                    <p:tmPct val="10000"/>
                                  </p:iterate>
                                  <p:childTnLst>
                                    <p:set>
                                      <p:cBhvr>
                                        <p:cTn id="15" dur="1" fill="hold">
                                          <p:stCondLst>
                                            <p:cond delay="0"/>
                                          </p:stCondLst>
                                        </p:cTn>
                                        <p:tgtEl>
                                          <p:spTgt spid="17411">
                                            <p:txEl>
                                              <p:pRg st="1" end="1"/>
                                            </p:txEl>
                                          </p:spTgt>
                                        </p:tgtEl>
                                        <p:attrNameLst>
                                          <p:attrName>style.visibility</p:attrName>
                                        </p:attrNameLst>
                                      </p:cBhvr>
                                      <p:to>
                                        <p:strVal val="visible"/>
                                      </p:to>
                                    </p:set>
                                    <p:animEffect transition="in" filter="fade">
                                      <p:cBhvr>
                                        <p:cTn id="16" dur="1000"/>
                                        <p:tgtEl>
                                          <p:spTgt spid="17411">
                                            <p:txEl>
                                              <p:pRg st="1" end="1"/>
                                            </p:txEl>
                                          </p:spTgt>
                                        </p:tgtEl>
                                      </p:cBhvr>
                                    </p:animEffect>
                                    <p:anim calcmode="lin" valueType="num">
                                      <p:cBhvr>
                                        <p:cTn id="17" dur="1000" fill="hold"/>
                                        <p:tgtEl>
                                          <p:spTgt spid="17411">
                                            <p:txEl>
                                              <p:pRg st="1" end="1"/>
                                            </p:txEl>
                                          </p:spTgt>
                                        </p:tgtEl>
                                        <p:attrNameLst>
                                          <p:attrName>ppt_w</p:attrName>
                                        </p:attrNameLst>
                                      </p:cBhvr>
                                      <p:tavLst>
                                        <p:tav tm="0" fmla="#ppt_w*sin(2.5*pi*$)">
                                          <p:val>
                                            <p:fltVal val="0"/>
                                          </p:val>
                                        </p:tav>
                                        <p:tav tm="100000">
                                          <p:val>
                                            <p:fltVal val="1"/>
                                          </p:val>
                                        </p:tav>
                                      </p:tavLst>
                                    </p:anim>
                                    <p:anim calcmode="lin" valueType="num">
                                      <p:cBhvr>
                                        <p:cTn id="18" dur="1000" fill="hold"/>
                                        <p:tgtEl>
                                          <p:spTgt spid="17411">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buFont typeface="+mj-lt"/>
              <a:buAutoNum type="arabicParenR" startAt="2"/>
              <a:defRPr/>
            </a:pPr>
            <a:r>
              <a:rPr lang="ar-SA" sz="3600" b="1" dirty="0" smtClean="0">
                <a:solidFill>
                  <a:schemeClr val="tx2">
                    <a:lumMod val="75000"/>
                  </a:schemeClr>
                </a:solidFill>
                <a:cs typeface="Arial" pitchFamily="34" charset="0"/>
              </a:rPr>
              <a:t>توصيف المقرر الدراسي :</a:t>
            </a:r>
          </a:p>
          <a:p>
            <a:pPr marL="88900" indent="444500" rtl="1" eaLnBrk="1" hangingPunct="1">
              <a:defRPr/>
            </a:pPr>
            <a:r>
              <a:rPr lang="ar-SA" sz="2400" b="1" dirty="0" smtClean="0">
                <a:solidFill>
                  <a:schemeClr val="tx2">
                    <a:lumMod val="60000"/>
                    <a:lumOff val="40000"/>
                  </a:schemeClr>
                </a:solidFill>
                <a:cs typeface="Arial" pitchFamily="34" charset="0"/>
              </a:rPr>
              <a:t>المحاضرة الأولى :</a:t>
            </a:r>
          </a:p>
          <a:p>
            <a:pPr marL="88900" indent="444500" rtl="1" eaLnBrk="1" hangingPunct="1">
              <a:defRPr/>
            </a:pPr>
            <a:r>
              <a:rPr lang="ar-EG" sz="2400" b="1" dirty="0" smtClean="0"/>
              <a:t>مدخل إلى دراسة المقرر</a:t>
            </a:r>
            <a:endParaRPr lang="ar-SA" sz="2400" b="1" dirty="0" smtClean="0">
              <a:solidFill>
                <a:schemeClr val="tx2">
                  <a:lumMod val="60000"/>
                  <a:lumOff val="40000"/>
                </a:schemeClr>
              </a:solidFill>
              <a:cs typeface="Arial" pitchFamily="34" charset="0"/>
            </a:endParaRPr>
          </a:p>
          <a:p>
            <a:pPr indent="101600" rtl="1">
              <a:defRPr/>
            </a:pPr>
            <a:r>
              <a:rPr lang="ar-SA" sz="2400" b="1" dirty="0" smtClean="0">
                <a:solidFill>
                  <a:schemeClr val="tx2">
                    <a:lumMod val="60000"/>
                    <a:lumOff val="40000"/>
                  </a:schemeClr>
                </a:solidFill>
                <a:cs typeface="Arial" pitchFamily="34" charset="0"/>
              </a:rPr>
              <a:t>المحاضرة الثانية :</a:t>
            </a:r>
          </a:p>
          <a:p>
            <a:pPr rtl="1">
              <a:buFont typeface="Arial" pitchFamily="34" charset="0"/>
              <a:buChar char="•"/>
              <a:defRPr/>
            </a:pPr>
            <a:r>
              <a:rPr lang="ar-SA" sz="2400" b="1" dirty="0" smtClean="0"/>
              <a:t>مفهوم التواصل الإنساني.</a:t>
            </a:r>
            <a:endParaRPr lang="en-US" sz="2400" dirty="0" smtClean="0"/>
          </a:p>
          <a:p>
            <a:pPr rtl="1">
              <a:buFont typeface="Arial" pitchFamily="34" charset="0"/>
              <a:buChar char="•"/>
              <a:defRPr/>
            </a:pPr>
            <a:r>
              <a:rPr lang="ar-SA" sz="2400" b="1" dirty="0" smtClean="0"/>
              <a:t> أشكال التواصل الإنساني. </a:t>
            </a:r>
            <a:endParaRPr lang="ar-SA" sz="2400" b="1" dirty="0" smtClean="0">
              <a:solidFill>
                <a:schemeClr val="tx2">
                  <a:lumMod val="60000"/>
                  <a:lumOff val="40000"/>
                </a:schemeClr>
              </a:solidFill>
              <a:cs typeface="Arial" pitchFamily="34" charset="0"/>
            </a:endParaRPr>
          </a:p>
          <a:p>
            <a:pPr marL="88900" indent="444500" rtl="1" eaLnBrk="1" hangingPunct="1">
              <a:defRPr/>
            </a:pPr>
            <a:r>
              <a:rPr lang="ar-SA" sz="2400" b="1" dirty="0" smtClean="0">
                <a:solidFill>
                  <a:schemeClr val="tx2">
                    <a:lumMod val="60000"/>
                    <a:lumOff val="40000"/>
                  </a:schemeClr>
                </a:solidFill>
                <a:cs typeface="Arial" pitchFamily="34" charset="0"/>
              </a:rPr>
              <a:t>المحاضرة الثالثة :</a:t>
            </a:r>
          </a:p>
          <a:p>
            <a:pPr rtl="1">
              <a:buFont typeface="Arial" pitchFamily="34" charset="0"/>
              <a:buChar char="•"/>
              <a:defRPr/>
            </a:pPr>
            <a:r>
              <a:rPr lang="ar-SA" sz="2400" b="1" dirty="0" smtClean="0"/>
              <a:t>أوجه التشابه والاختلاف بين الاتصال اللفظي وغير اللفظي.</a:t>
            </a:r>
            <a:endParaRPr lang="en-US" sz="2400" dirty="0" smtClean="0"/>
          </a:p>
          <a:p>
            <a:pPr rtl="1">
              <a:buFont typeface="Arial" pitchFamily="34" charset="0"/>
              <a:buChar char="•"/>
              <a:defRPr/>
            </a:pPr>
            <a:r>
              <a:rPr lang="ar-SA" sz="2400" b="1" dirty="0" smtClean="0"/>
              <a:t>أهمية الجمع بين الاتصال اللفظي وغير اللفظي.</a:t>
            </a:r>
          </a:p>
          <a:p>
            <a:pPr marL="88900" indent="444500" rtl="1" eaLnBrk="1" hangingPunct="1">
              <a:defRPr/>
            </a:pPr>
            <a:endParaRPr lang="ar-SA" sz="2400" b="1" dirty="0" smtClean="0">
              <a:solidFill>
                <a:schemeClr val="tx2">
                  <a:lumMod val="60000"/>
                  <a:lumOff val="40000"/>
                </a:schemeClr>
              </a:solidFill>
              <a:cs typeface="Arial" pitchFamily="34" charset="0"/>
            </a:endParaRPr>
          </a:p>
        </p:txBody>
      </p:sp>
      <p:sp>
        <p:nvSpPr>
          <p:cNvPr id="1843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553A871D-65A2-452E-B19B-07AB4ED79552}" type="slidenum">
              <a:rPr lang="ar-SA" smtClean="0">
                <a:cs typeface="Arial" pitchFamily="34" charset="0"/>
              </a:rPr>
              <a:pPr/>
              <a:t>6</a:t>
            </a:fld>
            <a:endParaRPr lang="en-US" smtClean="0">
              <a:cs typeface="Arial" pitchFamily="34"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ppt_w</p:attrName>
                                        </p:attrNameLst>
                                      </p:cBhvr>
                                      <p:tavLst>
                                        <p:tav tm="0">
                                          <p:val>
                                            <p:fltVal val="0"/>
                                          </p:val>
                                        </p:tav>
                                        <p:tav tm="100000">
                                          <p:val>
                                            <p:strVal val="#ppt_w"/>
                                          </p:val>
                                        </p:tav>
                                      </p:tavLst>
                                    </p:anim>
                                    <p:anim calcmode="lin" valueType="num">
                                      <p:cBhvr>
                                        <p:cTn id="8" dur="1000" fill="hold"/>
                                        <p:tgtEl>
                                          <p:spTgt spid="8194"/>
                                        </p:tgtEl>
                                        <p:attrNameLst>
                                          <p:attrName>ppt_h</p:attrName>
                                        </p:attrNameLst>
                                      </p:cBhvr>
                                      <p:tavLst>
                                        <p:tav tm="0">
                                          <p:val>
                                            <p:fltVal val="0"/>
                                          </p:val>
                                        </p:tav>
                                        <p:tav tm="100000">
                                          <p:val>
                                            <p:strVal val="#ppt_h"/>
                                          </p:val>
                                        </p:tav>
                                      </p:tavLst>
                                    </p:anim>
                                    <p:anim calcmode="lin" valueType="num">
                                      <p:cBhvr>
                                        <p:cTn id="9" dur="1000" fill="hold"/>
                                        <p:tgtEl>
                                          <p:spTgt spid="819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19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7" presetClass="entr" presetSubtype="0" fill="hold" nodeType="clickEffect">
                                  <p:stCondLst>
                                    <p:cond delay="0"/>
                                  </p:stCondLst>
                                  <p:iterate type="lt">
                                    <p:tmPct val="50000"/>
                                  </p:iterate>
                                  <p:childTnLst>
                                    <p:set>
                                      <p:cBhvr>
                                        <p:cTn id="14" dur="1" fill="hold">
                                          <p:stCondLst>
                                            <p:cond delay="0"/>
                                          </p:stCondLst>
                                        </p:cTn>
                                        <p:tgtEl>
                                          <p:spTgt spid="8195">
                                            <p:txEl>
                                              <p:pRg st="0" end="0"/>
                                            </p:txEl>
                                          </p:spTgt>
                                        </p:tgtEl>
                                        <p:attrNameLst>
                                          <p:attrName>style.visibility</p:attrName>
                                        </p:attrNameLst>
                                      </p:cBhvr>
                                      <p:to>
                                        <p:strVal val="visible"/>
                                      </p:to>
                                    </p:set>
                                    <p:anim calcmode="discrete" valueType="clr">
                                      <p:cBhvr override="childStyle">
                                        <p:cTn id="15" dur="80"/>
                                        <p:tgtEl>
                                          <p:spTgt spid="819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6" dur="80"/>
                                        <p:tgtEl>
                                          <p:spTgt spid="8195">
                                            <p:txEl>
                                              <p:pRg st="0" end="0"/>
                                            </p:txEl>
                                          </p:spTgt>
                                        </p:tgtEl>
                                        <p:attrNameLst>
                                          <p:attrName>fillcolor</p:attrName>
                                        </p:attrNameLst>
                                      </p:cBhvr>
                                      <p:tavLst>
                                        <p:tav tm="0">
                                          <p:val>
                                            <p:clrVal>
                                              <a:schemeClr val="accent2"/>
                                            </p:clrVal>
                                          </p:val>
                                        </p:tav>
                                        <p:tav tm="50000">
                                          <p:val>
                                            <p:clrVal>
                                              <a:schemeClr val="hlink"/>
                                            </p:clrVal>
                                          </p:val>
                                        </p:tav>
                                      </p:tavLst>
                                    </p:anim>
                                    <p:set>
                                      <p:cBhvr>
                                        <p:cTn id="17" dur="80"/>
                                        <p:tgtEl>
                                          <p:spTgt spid="8195">
                                            <p:txEl>
                                              <p:pRg st="0" end="0"/>
                                            </p:txEl>
                                          </p:spTgt>
                                        </p:tgtEl>
                                        <p:attrNameLst>
                                          <p:attrName>fill.type</p:attrName>
                                        </p:attrNameLst>
                                      </p:cBhvr>
                                      <p:to>
                                        <p:strVal val="solid"/>
                                      </p:to>
                                    </p:set>
                                  </p:childTnLst>
                                </p:cTn>
                              </p:par>
                            </p:childTnLst>
                          </p:cTn>
                        </p:par>
                      </p:childTnLst>
                    </p:cTn>
                  </p:par>
                  <p:par>
                    <p:cTn id="18" fill="hold">
                      <p:stCondLst>
                        <p:cond delay="indefinite"/>
                      </p:stCondLst>
                      <p:childTnLst>
                        <p:par>
                          <p:cTn id="19" fill="hold">
                            <p:stCondLst>
                              <p:cond delay="0"/>
                            </p:stCondLst>
                            <p:childTnLst>
                              <p:par>
                                <p:cTn id="20" presetID="7" presetClass="entr" presetSubtype="4" fill="hold" nodeType="clickEffect">
                                  <p:stCondLst>
                                    <p:cond delay="0"/>
                                  </p:stCondLst>
                                  <p:childTnLst>
                                    <p:set>
                                      <p:cBhvr>
                                        <p:cTn id="21" dur="1" fill="hold">
                                          <p:stCondLst>
                                            <p:cond delay="0"/>
                                          </p:stCondLst>
                                        </p:cTn>
                                        <p:tgtEl>
                                          <p:spTgt spid="8195">
                                            <p:txEl>
                                              <p:pRg st="1" end="1"/>
                                            </p:txEl>
                                          </p:spTgt>
                                        </p:tgtEl>
                                        <p:attrNameLst>
                                          <p:attrName>style.visibility</p:attrName>
                                        </p:attrNameLst>
                                      </p:cBhvr>
                                      <p:to>
                                        <p:strVal val="visible"/>
                                      </p:to>
                                    </p:set>
                                    <p:anim calcmode="lin" valueType="num">
                                      <p:cBhvr additive="base">
                                        <p:cTn id="22" dur="2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7" presetClass="entr" presetSubtype="4" fill="hold" nodeType="clickEffect">
                                  <p:stCondLst>
                                    <p:cond delay="0"/>
                                  </p:stCondLst>
                                  <p:childTnLst>
                                    <p:set>
                                      <p:cBhvr>
                                        <p:cTn id="27" dur="1" fill="hold">
                                          <p:stCondLst>
                                            <p:cond delay="0"/>
                                          </p:stCondLst>
                                        </p:cTn>
                                        <p:tgtEl>
                                          <p:spTgt spid="8195">
                                            <p:txEl>
                                              <p:pRg st="2" end="2"/>
                                            </p:txEl>
                                          </p:spTgt>
                                        </p:tgtEl>
                                        <p:attrNameLst>
                                          <p:attrName>style.visibility</p:attrName>
                                        </p:attrNameLst>
                                      </p:cBhvr>
                                      <p:to>
                                        <p:strVal val="visible"/>
                                      </p:to>
                                    </p:set>
                                    <p:anim calcmode="lin" valueType="num">
                                      <p:cBhvr additive="base">
                                        <p:cTn id="28" dur="2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29" dur="20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7" presetClass="entr" presetSubtype="8" fill="hold" nodeType="clickEffect">
                                  <p:stCondLst>
                                    <p:cond delay="0"/>
                                  </p:stCondLst>
                                  <p:childTnLst>
                                    <p:set>
                                      <p:cBhvr>
                                        <p:cTn id="33" dur="1" fill="hold">
                                          <p:stCondLst>
                                            <p:cond delay="0"/>
                                          </p:stCondLst>
                                        </p:cTn>
                                        <p:tgtEl>
                                          <p:spTgt spid="8195">
                                            <p:txEl>
                                              <p:pRg st="3" end="3"/>
                                            </p:txEl>
                                          </p:spTgt>
                                        </p:tgtEl>
                                        <p:attrNameLst>
                                          <p:attrName>style.visibility</p:attrName>
                                        </p:attrNameLst>
                                      </p:cBhvr>
                                      <p:to>
                                        <p:strVal val="visible"/>
                                      </p:to>
                                    </p:set>
                                    <p:anim calcmode="lin" valueType="num">
                                      <p:cBhvr additive="base">
                                        <p:cTn id="34" dur="5000" fill="hold"/>
                                        <p:tgtEl>
                                          <p:spTgt spid="8195">
                                            <p:txEl>
                                              <p:pRg st="3" end="3"/>
                                            </p:txEl>
                                          </p:spTgt>
                                        </p:tgtEl>
                                        <p:attrNameLst>
                                          <p:attrName>ppt_x</p:attrName>
                                        </p:attrNameLst>
                                      </p:cBhvr>
                                      <p:tavLst>
                                        <p:tav tm="0">
                                          <p:val>
                                            <p:strVal val="0-#ppt_w/2"/>
                                          </p:val>
                                        </p:tav>
                                        <p:tav tm="100000">
                                          <p:val>
                                            <p:strVal val="#ppt_x"/>
                                          </p:val>
                                        </p:tav>
                                      </p:tavLst>
                                    </p:anim>
                                    <p:anim calcmode="lin" valueType="num">
                                      <p:cBhvr additive="base">
                                        <p:cTn id="35" dur="5000" fill="hold"/>
                                        <p:tgtEl>
                                          <p:spTgt spid="81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7" presetClass="entr" presetSubtype="8" fill="hold" nodeType="clickEffect">
                                  <p:stCondLst>
                                    <p:cond delay="0"/>
                                  </p:stCondLst>
                                  <p:childTnLst>
                                    <p:set>
                                      <p:cBhvr>
                                        <p:cTn id="39" dur="1" fill="hold">
                                          <p:stCondLst>
                                            <p:cond delay="0"/>
                                          </p:stCondLst>
                                        </p:cTn>
                                        <p:tgtEl>
                                          <p:spTgt spid="8195">
                                            <p:txEl>
                                              <p:pRg st="4" end="4"/>
                                            </p:txEl>
                                          </p:spTgt>
                                        </p:tgtEl>
                                        <p:attrNameLst>
                                          <p:attrName>style.visibility</p:attrName>
                                        </p:attrNameLst>
                                      </p:cBhvr>
                                      <p:to>
                                        <p:strVal val="visible"/>
                                      </p:to>
                                    </p:set>
                                    <p:anim calcmode="lin" valueType="num">
                                      <p:cBhvr additive="base">
                                        <p:cTn id="40" dur="5000" fill="hold"/>
                                        <p:tgtEl>
                                          <p:spTgt spid="8195">
                                            <p:txEl>
                                              <p:pRg st="4" end="4"/>
                                            </p:txEl>
                                          </p:spTgt>
                                        </p:tgtEl>
                                        <p:attrNameLst>
                                          <p:attrName>ppt_x</p:attrName>
                                        </p:attrNameLst>
                                      </p:cBhvr>
                                      <p:tavLst>
                                        <p:tav tm="0">
                                          <p:val>
                                            <p:strVal val="0-#ppt_w/2"/>
                                          </p:val>
                                        </p:tav>
                                        <p:tav tm="100000">
                                          <p:val>
                                            <p:strVal val="#ppt_x"/>
                                          </p:val>
                                        </p:tav>
                                      </p:tavLst>
                                    </p:anim>
                                    <p:anim calcmode="lin" valueType="num">
                                      <p:cBhvr additive="base">
                                        <p:cTn id="41" dur="5000" fill="hold"/>
                                        <p:tgtEl>
                                          <p:spTgt spid="81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7" presetClass="entr" presetSubtype="8" fill="hold" nodeType="clickEffect">
                                  <p:stCondLst>
                                    <p:cond delay="0"/>
                                  </p:stCondLst>
                                  <p:childTnLst>
                                    <p:set>
                                      <p:cBhvr>
                                        <p:cTn id="45" dur="1" fill="hold">
                                          <p:stCondLst>
                                            <p:cond delay="0"/>
                                          </p:stCondLst>
                                        </p:cTn>
                                        <p:tgtEl>
                                          <p:spTgt spid="8195">
                                            <p:txEl>
                                              <p:pRg st="5" end="5"/>
                                            </p:txEl>
                                          </p:spTgt>
                                        </p:tgtEl>
                                        <p:attrNameLst>
                                          <p:attrName>style.visibility</p:attrName>
                                        </p:attrNameLst>
                                      </p:cBhvr>
                                      <p:to>
                                        <p:strVal val="visible"/>
                                      </p:to>
                                    </p:set>
                                    <p:anim calcmode="lin" valueType="num">
                                      <p:cBhvr additive="base">
                                        <p:cTn id="46" dur="5000" fill="hold"/>
                                        <p:tgtEl>
                                          <p:spTgt spid="8195">
                                            <p:txEl>
                                              <p:pRg st="5" end="5"/>
                                            </p:txEl>
                                          </p:spTgt>
                                        </p:tgtEl>
                                        <p:attrNameLst>
                                          <p:attrName>ppt_x</p:attrName>
                                        </p:attrNameLst>
                                      </p:cBhvr>
                                      <p:tavLst>
                                        <p:tav tm="0">
                                          <p:val>
                                            <p:strVal val="0-#ppt_w/2"/>
                                          </p:val>
                                        </p:tav>
                                        <p:tav tm="100000">
                                          <p:val>
                                            <p:strVal val="#ppt_x"/>
                                          </p:val>
                                        </p:tav>
                                      </p:tavLst>
                                    </p:anim>
                                    <p:anim calcmode="lin" valueType="num">
                                      <p:cBhvr additive="base">
                                        <p:cTn id="47" dur="5000" fill="hold"/>
                                        <p:tgtEl>
                                          <p:spTgt spid="819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7" presetClass="entr" presetSubtype="2" fill="hold" nodeType="clickEffect">
                                  <p:stCondLst>
                                    <p:cond delay="0"/>
                                  </p:stCondLst>
                                  <p:childTnLst>
                                    <p:set>
                                      <p:cBhvr>
                                        <p:cTn id="51" dur="1" fill="hold">
                                          <p:stCondLst>
                                            <p:cond delay="0"/>
                                          </p:stCondLst>
                                        </p:cTn>
                                        <p:tgtEl>
                                          <p:spTgt spid="8195">
                                            <p:txEl>
                                              <p:pRg st="6" end="6"/>
                                            </p:txEl>
                                          </p:spTgt>
                                        </p:tgtEl>
                                        <p:attrNameLst>
                                          <p:attrName>style.visibility</p:attrName>
                                        </p:attrNameLst>
                                      </p:cBhvr>
                                      <p:to>
                                        <p:strVal val="visible"/>
                                      </p:to>
                                    </p:set>
                                    <p:anim calcmode="lin" valueType="num">
                                      <p:cBhvr additive="base">
                                        <p:cTn id="52" dur="5000" fill="hold"/>
                                        <p:tgtEl>
                                          <p:spTgt spid="8195">
                                            <p:txEl>
                                              <p:pRg st="6" end="6"/>
                                            </p:txEl>
                                          </p:spTgt>
                                        </p:tgtEl>
                                        <p:attrNameLst>
                                          <p:attrName>ppt_x</p:attrName>
                                        </p:attrNameLst>
                                      </p:cBhvr>
                                      <p:tavLst>
                                        <p:tav tm="0">
                                          <p:val>
                                            <p:strVal val="1+#ppt_w/2"/>
                                          </p:val>
                                        </p:tav>
                                        <p:tav tm="100000">
                                          <p:val>
                                            <p:strVal val="#ppt_x"/>
                                          </p:val>
                                        </p:tav>
                                      </p:tavLst>
                                    </p:anim>
                                    <p:anim calcmode="lin" valueType="num">
                                      <p:cBhvr additive="base">
                                        <p:cTn id="53" dur="5000" fill="hold"/>
                                        <p:tgtEl>
                                          <p:spTgt spid="819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7" presetClass="entr" presetSubtype="2" fill="hold" nodeType="clickEffect">
                                  <p:stCondLst>
                                    <p:cond delay="0"/>
                                  </p:stCondLst>
                                  <p:childTnLst>
                                    <p:set>
                                      <p:cBhvr>
                                        <p:cTn id="57" dur="1" fill="hold">
                                          <p:stCondLst>
                                            <p:cond delay="0"/>
                                          </p:stCondLst>
                                        </p:cTn>
                                        <p:tgtEl>
                                          <p:spTgt spid="8195">
                                            <p:txEl>
                                              <p:pRg st="7" end="7"/>
                                            </p:txEl>
                                          </p:spTgt>
                                        </p:tgtEl>
                                        <p:attrNameLst>
                                          <p:attrName>style.visibility</p:attrName>
                                        </p:attrNameLst>
                                      </p:cBhvr>
                                      <p:to>
                                        <p:strVal val="visible"/>
                                      </p:to>
                                    </p:set>
                                    <p:anim calcmode="lin" valueType="num">
                                      <p:cBhvr additive="base">
                                        <p:cTn id="58" dur="5000" fill="hold"/>
                                        <p:tgtEl>
                                          <p:spTgt spid="8195">
                                            <p:txEl>
                                              <p:pRg st="7" end="7"/>
                                            </p:txEl>
                                          </p:spTgt>
                                        </p:tgtEl>
                                        <p:attrNameLst>
                                          <p:attrName>ppt_x</p:attrName>
                                        </p:attrNameLst>
                                      </p:cBhvr>
                                      <p:tavLst>
                                        <p:tav tm="0">
                                          <p:val>
                                            <p:strVal val="1+#ppt_w/2"/>
                                          </p:val>
                                        </p:tav>
                                        <p:tav tm="100000">
                                          <p:val>
                                            <p:strVal val="#ppt_x"/>
                                          </p:val>
                                        </p:tav>
                                      </p:tavLst>
                                    </p:anim>
                                    <p:anim calcmode="lin" valueType="num">
                                      <p:cBhvr additive="base">
                                        <p:cTn id="59" dur="5000" fill="hold"/>
                                        <p:tgtEl>
                                          <p:spTgt spid="819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7" presetClass="entr" presetSubtype="2" fill="hold" nodeType="clickEffect">
                                  <p:stCondLst>
                                    <p:cond delay="0"/>
                                  </p:stCondLst>
                                  <p:childTnLst>
                                    <p:set>
                                      <p:cBhvr>
                                        <p:cTn id="63" dur="1" fill="hold">
                                          <p:stCondLst>
                                            <p:cond delay="0"/>
                                          </p:stCondLst>
                                        </p:cTn>
                                        <p:tgtEl>
                                          <p:spTgt spid="8195">
                                            <p:txEl>
                                              <p:pRg st="8" end="8"/>
                                            </p:txEl>
                                          </p:spTgt>
                                        </p:tgtEl>
                                        <p:attrNameLst>
                                          <p:attrName>style.visibility</p:attrName>
                                        </p:attrNameLst>
                                      </p:cBhvr>
                                      <p:to>
                                        <p:strVal val="visible"/>
                                      </p:to>
                                    </p:set>
                                    <p:anim calcmode="lin" valueType="num">
                                      <p:cBhvr additive="base">
                                        <p:cTn id="64" dur="5000" fill="hold"/>
                                        <p:tgtEl>
                                          <p:spTgt spid="8195">
                                            <p:txEl>
                                              <p:pRg st="8" end="8"/>
                                            </p:txEl>
                                          </p:spTgt>
                                        </p:tgtEl>
                                        <p:attrNameLst>
                                          <p:attrName>ppt_x</p:attrName>
                                        </p:attrNameLst>
                                      </p:cBhvr>
                                      <p:tavLst>
                                        <p:tav tm="0">
                                          <p:val>
                                            <p:strVal val="1+#ppt_w/2"/>
                                          </p:val>
                                        </p:tav>
                                        <p:tav tm="100000">
                                          <p:val>
                                            <p:strVal val="#ppt_x"/>
                                          </p:val>
                                        </p:tav>
                                      </p:tavLst>
                                    </p:anim>
                                    <p:anim calcmode="lin" valueType="num">
                                      <p:cBhvr additive="base">
                                        <p:cTn id="65" dur="5000" fill="hold"/>
                                        <p:tgtEl>
                                          <p:spTgt spid="8195">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228600" y="1676400"/>
            <a:ext cx="9144000" cy="4297363"/>
          </a:xfrm>
        </p:spPr>
        <p:txBody>
          <a:bodyPr/>
          <a:lstStyle/>
          <a:p>
            <a:pPr marL="88900" indent="444500" rtl="1" eaLnBrk="1" hangingPunct="1">
              <a:defRPr/>
            </a:pPr>
            <a:r>
              <a:rPr lang="ar-SA" sz="2400" b="1" dirty="0" smtClean="0">
                <a:solidFill>
                  <a:schemeClr val="tx2">
                    <a:lumMod val="60000"/>
                    <a:lumOff val="40000"/>
                  </a:schemeClr>
                </a:solidFill>
                <a:cs typeface="Arial" pitchFamily="34" charset="0"/>
              </a:rPr>
              <a:t>المحاضرة الرابعة :</a:t>
            </a:r>
          </a:p>
          <a:p>
            <a:pPr rtl="1">
              <a:defRPr/>
            </a:pPr>
            <a:r>
              <a:rPr lang="ar-SA" sz="2400" b="1" dirty="0" smtClean="0"/>
              <a:t>مكونات عملية الاتصال. وعناصره.</a:t>
            </a:r>
            <a:endParaRPr lang="en-US" sz="2400" dirty="0" smtClean="0"/>
          </a:p>
          <a:p>
            <a:pPr rtl="1">
              <a:defRPr/>
            </a:pPr>
            <a:r>
              <a:rPr lang="ar-SA" sz="2400" b="1" dirty="0" smtClean="0"/>
              <a:t>مراحل عملية الاتصال.</a:t>
            </a:r>
            <a:endParaRPr lang="en-US" sz="2400" dirty="0" smtClean="0"/>
          </a:p>
          <a:p>
            <a:pPr rtl="1">
              <a:defRPr/>
            </a:pPr>
            <a:r>
              <a:rPr lang="ar-SA" sz="2400" b="1" dirty="0" smtClean="0"/>
              <a:t> أساليب الاتصال (الترميز باللغة، الترميز بالفعل). واستقبال المعلومات.. الاتصالات الشفهية والمكتوبة.</a:t>
            </a:r>
          </a:p>
          <a:p>
            <a:pPr marL="88900" indent="444500" rtl="1" eaLnBrk="1" hangingPunct="1">
              <a:defRPr/>
            </a:pPr>
            <a:r>
              <a:rPr lang="ar-SA" sz="2400" b="1" dirty="0" smtClean="0">
                <a:solidFill>
                  <a:schemeClr val="tx2">
                    <a:lumMod val="60000"/>
                    <a:lumOff val="40000"/>
                  </a:schemeClr>
                </a:solidFill>
                <a:cs typeface="Arial" pitchFamily="34" charset="0"/>
              </a:rPr>
              <a:t>المحاضرة الخامسة :</a:t>
            </a:r>
          </a:p>
          <a:p>
            <a:pPr rtl="1">
              <a:defRPr/>
            </a:pPr>
            <a:r>
              <a:rPr lang="ar-SA" sz="2400" b="1" dirty="0" smtClean="0"/>
              <a:t>أهداف الاتصال.</a:t>
            </a:r>
            <a:endParaRPr lang="en-US" sz="2400" dirty="0" smtClean="0"/>
          </a:p>
          <a:p>
            <a:pPr rtl="1">
              <a:defRPr/>
            </a:pPr>
            <a:r>
              <a:rPr lang="ar-SA" sz="2400" b="1" dirty="0" smtClean="0"/>
              <a:t>خصائص الاتصال.</a:t>
            </a:r>
            <a:endParaRPr lang="en-US" sz="2400" dirty="0" smtClean="0"/>
          </a:p>
          <a:p>
            <a:pPr rtl="1">
              <a:defRPr/>
            </a:pPr>
            <a:r>
              <a:rPr lang="ar-SA" sz="2400" b="1" dirty="0" smtClean="0"/>
              <a:t>أنماط الاتصال.</a:t>
            </a:r>
            <a:endParaRPr lang="en-US" sz="2400" b="1" dirty="0" smtClean="0">
              <a:cs typeface="Arial" pitchFamily="34" charset="0"/>
            </a:endParaRPr>
          </a:p>
          <a:p>
            <a:pPr marL="88900" indent="444500" rtl="1" eaLnBrk="1" hangingPunct="1">
              <a:defRPr/>
            </a:pPr>
            <a:endParaRPr lang="ar-SA" sz="2400" b="1" dirty="0" smtClean="0">
              <a:solidFill>
                <a:schemeClr val="tx2">
                  <a:lumMod val="60000"/>
                  <a:lumOff val="40000"/>
                </a:schemeClr>
              </a:solidFill>
              <a:cs typeface="Arial" pitchFamily="34" charset="0"/>
            </a:endParaRPr>
          </a:p>
        </p:txBody>
      </p:sp>
      <p:sp>
        <p:nvSpPr>
          <p:cNvPr id="1946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875FB67E-355B-4DD5-9A89-F997105D6F9F}" type="slidenum">
              <a:rPr lang="ar-SA" smtClean="0">
                <a:cs typeface="Arial" pitchFamily="34" charset="0"/>
              </a:rPr>
              <a:pPr/>
              <a:t>7</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1"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2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8195">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1" fill="hold"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2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8195">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1" fill="hold"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2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8195">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1" fill="hold"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2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8195">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4" fill="hold" nodeType="clickEffect">
                                  <p:stCondLst>
                                    <p:cond delay="0"/>
                                  </p:stCondLst>
                                  <p:childTnLst>
                                    <p:set>
                                      <p:cBhvr>
                                        <p:cTn id="30" dur="1" fill="hold">
                                          <p:stCondLst>
                                            <p:cond delay="0"/>
                                          </p:stCondLst>
                                        </p:cTn>
                                        <p:tgtEl>
                                          <p:spTgt spid="8195">
                                            <p:txEl>
                                              <p:pRg st="4" end="4"/>
                                            </p:txEl>
                                          </p:spTgt>
                                        </p:tgtEl>
                                        <p:attrNameLst>
                                          <p:attrName>style.visibility</p:attrName>
                                        </p:attrNameLst>
                                      </p:cBhvr>
                                      <p:to>
                                        <p:strVal val="visible"/>
                                      </p:to>
                                    </p:set>
                                    <p:anim calcmode="lin" valueType="num">
                                      <p:cBhvr additive="base">
                                        <p:cTn id="31" dur="2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81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4" fill="hold" nodeType="clickEffect">
                                  <p:stCondLst>
                                    <p:cond delay="0"/>
                                  </p:stCondLst>
                                  <p:childTnLst>
                                    <p:set>
                                      <p:cBhvr>
                                        <p:cTn id="36" dur="1" fill="hold">
                                          <p:stCondLst>
                                            <p:cond delay="0"/>
                                          </p:stCondLst>
                                        </p:cTn>
                                        <p:tgtEl>
                                          <p:spTgt spid="8195">
                                            <p:txEl>
                                              <p:pRg st="5" end="5"/>
                                            </p:txEl>
                                          </p:spTgt>
                                        </p:tgtEl>
                                        <p:attrNameLst>
                                          <p:attrName>style.visibility</p:attrName>
                                        </p:attrNameLst>
                                      </p:cBhvr>
                                      <p:to>
                                        <p:strVal val="visible"/>
                                      </p:to>
                                    </p:set>
                                    <p:anim calcmode="lin" valueType="num">
                                      <p:cBhvr additive="base">
                                        <p:cTn id="37" dur="2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7" presetClass="entr" presetSubtype="4" fill="hold" nodeType="clickEffect">
                                  <p:stCondLst>
                                    <p:cond delay="0"/>
                                  </p:stCondLst>
                                  <p:childTnLst>
                                    <p:set>
                                      <p:cBhvr>
                                        <p:cTn id="42" dur="1" fill="hold">
                                          <p:stCondLst>
                                            <p:cond delay="0"/>
                                          </p:stCondLst>
                                        </p:cTn>
                                        <p:tgtEl>
                                          <p:spTgt spid="8195">
                                            <p:txEl>
                                              <p:pRg st="6" end="6"/>
                                            </p:txEl>
                                          </p:spTgt>
                                        </p:tgtEl>
                                        <p:attrNameLst>
                                          <p:attrName>style.visibility</p:attrName>
                                        </p:attrNameLst>
                                      </p:cBhvr>
                                      <p:to>
                                        <p:strVal val="visible"/>
                                      </p:to>
                                    </p:set>
                                    <p:anim calcmode="lin" valueType="num">
                                      <p:cBhvr additive="base">
                                        <p:cTn id="43" dur="2000" fill="hold"/>
                                        <p:tgtEl>
                                          <p:spTgt spid="8195">
                                            <p:txEl>
                                              <p:pRg st="6" end="6"/>
                                            </p:txEl>
                                          </p:spTgt>
                                        </p:tgtEl>
                                        <p:attrNameLst>
                                          <p:attrName>ppt_x</p:attrName>
                                        </p:attrNameLst>
                                      </p:cBhvr>
                                      <p:tavLst>
                                        <p:tav tm="0">
                                          <p:val>
                                            <p:strVal val="#ppt_x"/>
                                          </p:val>
                                        </p:tav>
                                        <p:tav tm="100000">
                                          <p:val>
                                            <p:strVal val="#ppt_x"/>
                                          </p:val>
                                        </p:tav>
                                      </p:tavLst>
                                    </p:anim>
                                    <p:anim calcmode="lin" valueType="num">
                                      <p:cBhvr additive="base">
                                        <p:cTn id="44" dur="20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7" presetClass="entr" presetSubtype="4" fill="hold" nodeType="clickEffect">
                                  <p:stCondLst>
                                    <p:cond delay="0"/>
                                  </p:stCondLst>
                                  <p:childTnLst>
                                    <p:set>
                                      <p:cBhvr>
                                        <p:cTn id="48" dur="1" fill="hold">
                                          <p:stCondLst>
                                            <p:cond delay="0"/>
                                          </p:stCondLst>
                                        </p:cTn>
                                        <p:tgtEl>
                                          <p:spTgt spid="8195">
                                            <p:txEl>
                                              <p:pRg st="7" end="7"/>
                                            </p:txEl>
                                          </p:spTgt>
                                        </p:tgtEl>
                                        <p:attrNameLst>
                                          <p:attrName>style.visibility</p:attrName>
                                        </p:attrNameLst>
                                      </p:cBhvr>
                                      <p:to>
                                        <p:strVal val="visible"/>
                                      </p:to>
                                    </p:set>
                                    <p:anim calcmode="lin" valueType="num">
                                      <p:cBhvr additive="base">
                                        <p:cTn id="49" dur="2000" fill="hold"/>
                                        <p:tgtEl>
                                          <p:spTgt spid="8195">
                                            <p:txEl>
                                              <p:pRg st="7" end="7"/>
                                            </p:txEl>
                                          </p:spTgt>
                                        </p:tgtEl>
                                        <p:attrNameLst>
                                          <p:attrName>ppt_x</p:attrName>
                                        </p:attrNameLst>
                                      </p:cBhvr>
                                      <p:tavLst>
                                        <p:tav tm="0">
                                          <p:val>
                                            <p:strVal val="#ppt_x"/>
                                          </p:val>
                                        </p:tav>
                                        <p:tav tm="100000">
                                          <p:val>
                                            <p:strVal val="#ppt_x"/>
                                          </p:val>
                                        </p:tav>
                                      </p:tavLst>
                                    </p:anim>
                                    <p:anim calcmode="lin" valueType="num">
                                      <p:cBhvr additive="base">
                                        <p:cTn id="50" dur="2000" fill="hold"/>
                                        <p:tgtEl>
                                          <p:spTgt spid="819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228600" y="1676400"/>
            <a:ext cx="9144000" cy="4297363"/>
          </a:xfrm>
        </p:spPr>
        <p:txBody>
          <a:bodyPr/>
          <a:lstStyle/>
          <a:p>
            <a:pPr marL="88900" indent="444500" rtl="1" eaLnBrk="1" hangingPunct="1">
              <a:defRPr/>
            </a:pPr>
            <a:r>
              <a:rPr lang="ar-SA" sz="2400" b="1" dirty="0" smtClean="0">
                <a:solidFill>
                  <a:schemeClr val="tx2">
                    <a:lumMod val="60000"/>
                    <a:lumOff val="40000"/>
                  </a:schemeClr>
                </a:solidFill>
                <a:cs typeface="Arial" pitchFamily="34" charset="0"/>
              </a:rPr>
              <a:t>المحاضرة السادسة :</a:t>
            </a:r>
          </a:p>
          <a:p>
            <a:pPr marL="88900" indent="444500" rtl="1" eaLnBrk="1" hangingPunct="1">
              <a:defRPr/>
            </a:pPr>
            <a:r>
              <a:rPr lang="ar-SA" sz="2400" b="1" dirty="0" smtClean="0"/>
              <a:t>فلسفة وسيكولوجية الاتصال التربوي؛ أشكاله- سيكولوجية المرسل والمستقبل وأثرها في نقل الرسالة.</a:t>
            </a:r>
            <a:endParaRPr lang="ar-SA" sz="2400" b="1" dirty="0" smtClean="0">
              <a:solidFill>
                <a:schemeClr val="tx2">
                  <a:lumMod val="60000"/>
                  <a:lumOff val="40000"/>
                </a:schemeClr>
              </a:solidFill>
              <a:cs typeface="Arial" pitchFamily="34" charset="0"/>
            </a:endParaRPr>
          </a:p>
          <a:p>
            <a:pPr marL="88900" indent="444500" rtl="1" eaLnBrk="1" hangingPunct="1">
              <a:defRPr/>
            </a:pPr>
            <a:r>
              <a:rPr lang="ar-SA" sz="2400" b="1" dirty="0" smtClean="0">
                <a:solidFill>
                  <a:schemeClr val="tx2">
                    <a:lumMod val="60000"/>
                    <a:lumOff val="40000"/>
                  </a:schemeClr>
                </a:solidFill>
                <a:cs typeface="Arial" pitchFamily="34" charset="0"/>
              </a:rPr>
              <a:t>المحاضرة السابعة :</a:t>
            </a:r>
          </a:p>
          <a:p>
            <a:pPr marL="88900" indent="444500" rtl="1" eaLnBrk="1" hangingPunct="1">
              <a:defRPr/>
            </a:pPr>
            <a:r>
              <a:rPr lang="ar-SA" sz="2400" b="1" dirty="0" smtClean="0"/>
              <a:t>خطوات الاتصال البناء.</a:t>
            </a:r>
            <a:endParaRPr lang="ar-SA" sz="2400" b="1" dirty="0" smtClean="0">
              <a:solidFill>
                <a:schemeClr val="tx2">
                  <a:lumMod val="60000"/>
                  <a:lumOff val="40000"/>
                </a:schemeClr>
              </a:solidFill>
              <a:cs typeface="Arial" pitchFamily="34" charset="0"/>
            </a:endParaRPr>
          </a:p>
          <a:p>
            <a:pPr marL="88900" indent="444500" rtl="1" eaLnBrk="1" hangingPunct="1">
              <a:defRPr/>
            </a:pPr>
            <a:r>
              <a:rPr lang="ar-SA" sz="2400" b="1" dirty="0" smtClean="0">
                <a:solidFill>
                  <a:schemeClr val="tx2">
                    <a:lumMod val="60000"/>
                    <a:lumOff val="40000"/>
                  </a:schemeClr>
                </a:solidFill>
                <a:cs typeface="Arial" pitchFamily="34" charset="0"/>
              </a:rPr>
              <a:t>المحاضرة الثامنة :</a:t>
            </a:r>
          </a:p>
          <a:p>
            <a:pPr rtl="1">
              <a:buFont typeface="Arial" pitchFamily="34" charset="0"/>
              <a:buChar char="•"/>
              <a:defRPr/>
            </a:pPr>
            <a:r>
              <a:rPr lang="ar-SA" sz="2400" b="1" dirty="0" smtClean="0"/>
              <a:t>عوامل نجاح الاتصال ومقوماته.</a:t>
            </a:r>
            <a:endParaRPr lang="en-US" sz="2400" dirty="0" smtClean="0"/>
          </a:p>
          <a:p>
            <a:pPr rtl="1">
              <a:buFont typeface="Arial" pitchFamily="34" charset="0"/>
              <a:buChar char="•"/>
              <a:defRPr/>
            </a:pPr>
            <a:r>
              <a:rPr lang="ar-SA" sz="2400" b="1" dirty="0" smtClean="0"/>
              <a:t>معوقات الاتصال.</a:t>
            </a:r>
            <a:endParaRPr lang="ar-SA" sz="2400" b="1" dirty="0" smtClean="0">
              <a:solidFill>
                <a:schemeClr val="tx2">
                  <a:lumMod val="60000"/>
                  <a:lumOff val="40000"/>
                </a:schemeClr>
              </a:solidFill>
              <a:cs typeface="Arial" pitchFamily="34" charset="0"/>
            </a:endParaRPr>
          </a:p>
          <a:p>
            <a:pPr marL="88900" indent="444500" rtl="1" eaLnBrk="1" hangingPunct="1">
              <a:defRPr/>
            </a:pPr>
            <a:r>
              <a:rPr lang="ar-SA" sz="2400" b="1" dirty="0" smtClean="0">
                <a:solidFill>
                  <a:schemeClr val="tx2">
                    <a:lumMod val="60000"/>
                    <a:lumOff val="40000"/>
                  </a:schemeClr>
                </a:solidFill>
                <a:cs typeface="Arial" pitchFamily="34" charset="0"/>
              </a:rPr>
              <a:t> </a:t>
            </a:r>
          </a:p>
        </p:txBody>
      </p:sp>
      <p:sp>
        <p:nvSpPr>
          <p:cNvPr id="2048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F82D7BBF-917F-4148-88B1-761DAD8259E1}" type="slidenum">
              <a:rPr lang="ar-SA" smtClean="0">
                <a:cs typeface="Arial" pitchFamily="34" charset="0"/>
              </a:rPr>
              <a:pPr/>
              <a:t>8</a:t>
            </a:fld>
            <a:endParaRPr lang="en-US" smtClean="0">
              <a:cs typeface="Arial" pitchFamily="34"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2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2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8" fill="hold"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2000" fill="hold"/>
                                        <p:tgtEl>
                                          <p:spTgt spid="8195">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81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8" fill="hold"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2000" fill="hold"/>
                                        <p:tgtEl>
                                          <p:spTgt spid="8195">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81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2" fill="hold" nodeType="clickEffect">
                                  <p:stCondLst>
                                    <p:cond delay="0"/>
                                  </p:stCondLst>
                                  <p:childTnLst>
                                    <p:set>
                                      <p:cBhvr>
                                        <p:cTn id="30" dur="1" fill="hold">
                                          <p:stCondLst>
                                            <p:cond delay="0"/>
                                          </p:stCondLst>
                                        </p:cTn>
                                        <p:tgtEl>
                                          <p:spTgt spid="8195">
                                            <p:txEl>
                                              <p:pRg st="4" end="4"/>
                                            </p:txEl>
                                          </p:spTgt>
                                        </p:tgtEl>
                                        <p:attrNameLst>
                                          <p:attrName>style.visibility</p:attrName>
                                        </p:attrNameLst>
                                      </p:cBhvr>
                                      <p:to>
                                        <p:strVal val="visible"/>
                                      </p:to>
                                    </p:set>
                                    <p:anim calcmode="lin" valueType="num">
                                      <p:cBhvr additive="base">
                                        <p:cTn id="31" dur="2000" fill="hold"/>
                                        <p:tgtEl>
                                          <p:spTgt spid="8195">
                                            <p:txEl>
                                              <p:pRg st="4" end="4"/>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81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2" fill="hold" nodeType="clickEffect">
                                  <p:stCondLst>
                                    <p:cond delay="0"/>
                                  </p:stCondLst>
                                  <p:childTnLst>
                                    <p:set>
                                      <p:cBhvr>
                                        <p:cTn id="36" dur="1" fill="hold">
                                          <p:stCondLst>
                                            <p:cond delay="0"/>
                                          </p:stCondLst>
                                        </p:cTn>
                                        <p:tgtEl>
                                          <p:spTgt spid="8195">
                                            <p:txEl>
                                              <p:pRg st="5" end="5"/>
                                            </p:txEl>
                                          </p:spTgt>
                                        </p:tgtEl>
                                        <p:attrNameLst>
                                          <p:attrName>style.visibility</p:attrName>
                                        </p:attrNameLst>
                                      </p:cBhvr>
                                      <p:to>
                                        <p:strVal val="visible"/>
                                      </p:to>
                                    </p:set>
                                    <p:anim calcmode="lin" valueType="num">
                                      <p:cBhvr additive="base">
                                        <p:cTn id="37" dur="2000" fill="hold"/>
                                        <p:tgtEl>
                                          <p:spTgt spid="8195">
                                            <p:txEl>
                                              <p:pRg st="5" end="5"/>
                                            </p:txEl>
                                          </p:spTgt>
                                        </p:tgtEl>
                                        <p:attrNameLst>
                                          <p:attrName>ppt_x</p:attrName>
                                        </p:attrNameLst>
                                      </p:cBhvr>
                                      <p:tavLst>
                                        <p:tav tm="0">
                                          <p:val>
                                            <p:strVal val="1+#ppt_w/2"/>
                                          </p:val>
                                        </p:tav>
                                        <p:tav tm="100000">
                                          <p:val>
                                            <p:strVal val="#ppt_x"/>
                                          </p:val>
                                        </p:tav>
                                      </p:tavLst>
                                    </p:anim>
                                    <p:anim calcmode="lin" valueType="num">
                                      <p:cBhvr additive="base">
                                        <p:cTn id="38" dur="2000" fill="hold"/>
                                        <p:tgtEl>
                                          <p:spTgt spid="819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7" presetClass="entr" presetSubtype="2" fill="hold" nodeType="clickEffect">
                                  <p:stCondLst>
                                    <p:cond delay="0"/>
                                  </p:stCondLst>
                                  <p:childTnLst>
                                    <p:set>
                                      <p:cBhvr>
                                        <p:cTn id="42" dur="1" fill="hold">
                                          <p:stCondLst>
                                            <p:cond delay="0"/>
                                          </p:stCondLst>
                                        </p:cTn>
                                        <p:tgtEl>
                                          <p:spTgt spid="8195">
                                            <p:txEl>
                                              <p:pRg st="6" end="6"/>
                                            </p:txEl>
                                          </p:spTgt>
                                        </p:tgtEl>
                                        <p:attrNameLst>
                                          <p:attrName>style.visibility</p:attrName>
                                        </p:attrNameLst>
                                      </p:cBhvr>
                                      <p:to>
                                        <p:strVal val="visible"/>
                                      </p:to>
                                    </p:set>
                                    <p:anim calcmode="lin" valueType="num">
                                      <p:cBhvr additive="base">
                                        <p:cTn id="43" dur="2000" fill="hold"/>
                                        <p:tgtEl>
                                          <p:spTgt spid="8195">
                                            <p:txEl>
                                              <p:pRg st="6" end="6"/>
                                            </p:txEl>
                                          </p:spTgt>
                                        </p:tgtEl>
                                        <p:attrNameLst>
                                          <p:attrName>ppt_x</p:attrName>
                                        </p:attrNameLst>
                                      </p:cBhvr>
                                      <p:tavLst>
                                        <p:tav tm="0">
                                          <p:val>
                                            <p:strVal val="1+#ppt_w/2"/>
                                          </p:val>
                                        </p:tav>
                                        <p:tav tm="100000">
                                          <p:val>
                                            <p:strVal val="#ppt_x"/>
                                          </p:val>
                                        </p:tav>
                                      </p:tavLst>
                                    </p:anim>
                                    <p:anim calcmode="lin" valueType="num">
                                      <p:cBhvr additive="base">
                                        <p:cTn id="44" dur="2000" fill="hold"/>
                                        <p:tgtEl>
                                          <p:spTgt spid="8195">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304800" y="1447800"/>
            <a:ext cx="9144000" cy="4221163"/>
          </a:xfrm>
        </p:spPr>
        <p:txBody>
          <a:bodyPr/>
          <a:lstStyle/>
          <a:p>
            <a:pPr marL="88900" indent="444500" rtl="1" eaLnBrk="1" hangingPunct="1">
              <a:defRPr/>
            </a:pPr>
            <a:r>
              <a:rPr lang="ar-SA" sz="2400" b="1" dirty="0" smtClean="0">
                <a:solidFill>
                  <a:schemeClr val="tx2">
                    <a:lumMod val="60000"/>
                    <a:lumOff val="40000"/>
                  </a:schemeClr>
                </a:solidFill>
                <a:cs typeface="Arial" pitchFamily="34" charset="0"/>
              </a:rPr>
              <a:t>المحاضرة التاسعة : </a:t>
            </a:r>
          </a:p>
          <a:p>
            <a:pPr marL="88900" indent="444500" rtl="1" eaLnBrk="1" hangingPunct="1">
              <a:lnSpc>
                <a:spcPct val="150000"/>
              </a:lnSpc>
              <a:defRPr/>
            </a:pPr>
            <a:r>
              <a:rPr lang="ar-SA" sz="2400" b="1" dirty="0" smtClean="0"/>
              <a:t>النظريات المفسرة لسلوك الاتصال: نظرية التوازن- نظرية الأبنية الإدراكية- النظرية التحليلية- النظريات السلوكية- نظريات الحاجات المتكاملة- نظرية التبادل المشترك- نظرية القرب الاجتماعي- نظرية الصراع الإنساني- نظرية التحفيز الإنساني- النظرية الإنسانية – نظرية الاتصال الإنساني.</a:t>
            </a:r>
            <a:endParaRPr lang="ar-SA" sz="2400" b="1" dirty="0" smtClean="0">
              <a:solidFill>
                <a:schemeClr val="tx2">
                  <a:lumMod val="60000"/>
                  <a:lumOff val="40000"/>
                </a:schemeClr>
              </a:solidFill>
              <a:cs typeface="Arial" pitchFamily="34" charset="0"/>
            </a:endParaRPr>
          </a:p>
          <a:p>
            <a:pPr marL="88900" indent="444500" rtl="1" eaLnBrk="1" hangingPunct="1">
              <a:defRPr/>
            </a:pPr>
            <a:r>
              <a:rPr lang="ar-SA" sz="2400" b="1" dirty="0" smtClean="0">
                <a:solidFill>
                  <a:schemeClr val="tx2">
                    <a:lumMod val="60000"/>
                    <a:lumOff val="40000"/>
                  </a:schemeClr>
                </a:solidFill>
                <a:cs typeface="Arial" pitchFamily="34" charset="0"/>
              </a:rPr>
              <a:t>المحاضرة العاشرة : </a:t>
            </a:r>
          </a:p>
          <a:p>
            <a:pPr marL="88900" indent="444500" rtl="1" eaLnBrk="1" hangingPunct="1">
              <a:defRPr/>
            </a:pPr>
            <a:r>
              <a:rPr lang="ar-SA" sz="2400" b="1" dirty="0" smtClean="0"/>
              <a:t>طرق التواصل مع المعاقين عقليا.. والتوحيديين.</a:t>
            </a:r>
            <a:endParaRPr lang="ar-SA" sz="2400" b="1" dirty="0" smtClean="0">
              <a:solidFill>
                <a:schemeClr val="tx2">
                  <a:lumMod val="60000"/>
                  <a:lumOff val="40000"/>
                </a:schemeClr>
              </a:solidFill>
              <a:cs typeface="Arial" pitchFamily="34" charset="0"/>
            </a:endParaRPr>
          </a:p>
          <a:p>
            <a:pPr marL="88900" indent="444500" rtl="1" eaLnBrk="1" hangingPunct="1">
              <a:defRPr/>
            </a:pPr>
            <a:r>
              <a:rPr lang="ar-SA" sz="2400" b="1" dirty="0" smtClean="0">
                <a:solidFill>
                  <a:schemeClr val="tx2">
                    <a:lumMod val="60000"/>
                    <a:lumOff val="40000"/>
                  </a:schemeClr>
                </a:solidFill>
                <a:cs typeface="Arial" pitchFamily="34" charset="0"/>
              </a:rPr>
              <a:t>المحاضرة الحادية عشر:</a:t>
            </a:r>
          </a:p>
          <a:p>
            <a:pPr marL="88900" indent="444500" rtl="1" eaLnBrk="1" hangingPunct="1">
              <a:defRPr/>
            </a:pPr>
            <a:r>
              <a:rPr lang="ar-SA" sz="2400" b="1" dirty="0" smtClean="0"/>
              <a:t>طرق التواصل مع المعاقين سمعيا.</a:t>
            </a:r>
            <a:endParaRPr lang="ar-SA" sz="2400" b="1" dirty="0" smtClean="0">
              <a:solidFill>
                <a:schemeClr val="tx2">
                  <a:lumMod val="60000"/>
                  <a:lumOff val="40000"/>
                </a:schemeClr>
              </a:solidFill>
              <a:cs typeface="Arial" pitchFamily="34" charset="0"/>
            </a:endParaRPr>
          </a:p>
          <a:p>
            <a:pPr marL="88900" indent="444500" rtl="1" eaLnBrk="1" hangingPunct="1">
              <a:defRPr/>
            </a:pPr>
            <a:endParaRPr lang="ar-SA" sz="2400" b="1" dirty="0" smtClean="0">
              <a:solidFill>
                <a:schemeClr val="tx2">
                  <a:lumMod val="60000"/>
                  <a:lumOff val="40000"/>
                </a:schemeClr>
              </a:solidFill>
              <a:cs typeface="Arial" pitchFamily="34" charset="0"/>
            </a:endParaRPr>
          </a:p>
        </p:txBody>
      </p:sp>
      <p:sp>
        <p:nvSpPr>
          <p:cNvPr id="2150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F91BA165-FB08-48B8-AB04-B02191456DD5}" type="slidenum">
              <a:rPr lang="ar-SA" smtClean="0">
                <a:cs typeface="Arial" pitchFamily="34" charset="0"/>
              </a:rPr>
              <a:pPr/>
              <a:t>9</a:t>
            </a:fld>
            <a:endParaRPr lang="en-US" smtClean="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2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2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8" fill="hold"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2000" fill="hold"/>
                                        <p:tgtEl>
                                          <p:spTgt spid="8195">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81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8" fill="hold"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2000" fill="hold"/>
                                        <p:tgtEl>
                                          <p:spTgt spid="8195">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81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1" fill="hold" nodeType="clickEffect">
                                  <p:stCondLst>
                                    <p:cond delay="0"/>
                                  </p:stCondLst>
                                  <p:childTnLst>
                                    <p:set>
                                      <p:cBhvr>
                                        <p:cTn id="30" dur="1" fill="hold">
                                          <p:stCondLst>
                                            <p:cond delay="0"/>
                                          </p:stCondLst>
                                        </p:cTn>
                                        <p:tgtEl>
                                          <p:spTgt spid="8195">
                                            <p:txEl>
                                              <p:pRg st="4" end="4"/>
                                            </p:txEl>
                                          </p:spTgt>
                                        </p:tgtEl>
                                        <p:attrNameLst>
                                          <p:attrName>style.visibility</p:attrName>
                                        </p:attrNameLst>
                                      </p:cBhvr>
                                      <p:to>
                                        <p:strVal val="visible"/>
                                      </p:to>
                                    </p:set>
                                    <p:anim calcmode="lin" valueType="num">
                                      <p:cBhvr additive="base">
                                        <p:cTn id="31" dur="2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8195">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1" fill="hold" nodeType="clickEffect">
                                  <p:stCondLst>
                                    <p:cond delay="0"/>
                                  </p:stCondLst>
                                  <p:childTnLst>
                                    <p:set>
                                      <p:cBhvr>
                                        <p:cTn id="36" dur="1" fill="hold">
                                          <p:stCondLst>
                                            <p:cond delay="0"/>
                                          </p:stCondLst>
                                        </p:cTn>
                                        <p:tgtEl>
                                          <p:spTgt spid="8195">
                                            <p:txEl>
                                              <p:pRg st="5" end="5"/>
                                            </p:txEl>
                                          </p:spTgt>
                                        </p:tgtEl>
                                        <p:attrNameLst>
                                          <p:attrName>style.visibility</p:attrName>
                                        </p:attrNameLst>
                                      </p:cBhvr>
                                      <p:to>
                                        <p:strVal val="visible"/>
                                      </p:to>
                                    </p:set>
                                    <p:anim calcmode="lin" valueType="num">
                                      <p:cBhvr additive="base">
                                        <p:cTn id="37" dur="2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8195">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228600" y="1981200"/>
            <a:ext cx="9144000" cy="3992563"/>
          </a:xfrm>
        </p:spPr>
        <p:txBody>
          <a:bodyPr/>
          <a:lstStyle/>
          <a:p>
            <a:pPr marL="88900" indent="444500" rtl="1" eaLnBrk="1" hangingPunct="1">
              <a:defRPr/>
            </a:pPr>
            <a:r>
              <a:rPr lang="ar-SA" sz="2400" b="1" dirty="0" smtClean="0">
                <a:solidFill>
                  <a:schemeClr val="tx2">
                    <a:lumMod val="60000"/>
                    <a:lumOff val="40000"/>
                  </a:schemeClr>
                </a:solidFill>
                <a:cs typeface="Arial" pitchFamily="34" charset="0"/>
              </a:rPr>
              <a:t>المحاضرة الثانية عشر:</a:t>
            </a:r>
          </a:p>
          <a:p>
            <a:pPr marL="88900" indent="444500" rtl="1" eaLnBrk="1" hangingPunct="1">
              <a:defRPr/>
            </a:pPr>
            <a:r>
              <a:rPr lang="ar-SA" sz="2400" b="1" dirty="0" smtClean="0"/>
              <a:t>طرق التواصل مع المعاقين بصريا.</a:t>
            </a:r>
            <a:endParaRPr lang="ar-SA" sz="2400" b="1" dirty="0" smtClean="0">
              <a:solidFill>
                <a:schemeClr val="tx2">
                  <a:lumMod val="60000"/>
                  <a:lumOff val="40000"/>
                </a:schemeClr>
              </a:solidFill>
              <a:cs typeface="Arial" pitchFamily="34" charset="0"/>
            </a:endParaRPr>
          </a:p>
          <a:p>
            <a:pPr marL="88900" indent="444500" rtl="1" eaLnBrk="1" hangingPunct="1">
              <a:defRPr/>
            </a:pPr>
            <a:r>
              <a:rPr lang="ar-SA" sz="2400" b="1" dirty="0" smtClean="0">
                <a:solidFill>
                  <a:schemeClr val="tx2">
                    <a:lumMod val="60000"/>
                    <a:lumOff val="40000"/>
                  </a:schemeClr>
                </a:solidFill>
                <a:cs typeface="Arial" pitchFamily="34" charset="0"/>
              </a:rPr>
              <a:t>المحاضرة الثالثة عشر:</a:t>
            </a:r>
          </a:p>
          <a:p>
            <a:pPr marL="88900" indent="444500" rtl="1" eaLnBrk="1" hangingPunct="1">
              <a:defRPr/>
            </a:pPr>
            <a:r>
              <a:rPr lang="ar-SA" sz="2400" b="1" dirty="0" smtClean="0"/>
              <a:t>طرق التواصل مع الأطفال ذوي النشاط الزائد واضطراب الانتباه.</a:t>
            </a:r>
            <a:endParaRPr lang="ar-SA" sz="2400" b="1" dirty="0" smtClean="0">
              <a:solidFill>
                <a:schemeClr val="tx2">
                  <a:lumMod val="60000"/>
                  <a:lumOff val="40000"/>
                </a:schemeClr>
              </a:solidFill>
              <a:cs typeface="Arial" pitchFamily="34" charset="0"/>
            </a:endParaRPr>
          </a:p>
          <a:p>
            <a:pPr marL="88900" indent="444500" rtl="1" eaLnBrk="1" hangingPunct="1">
              <a:defRPr/>
            </a:pPr>
            <a:r>
              <a:rPr lang="ar-SA" sz="2400" b="1" dirty="0" smtClean="0">
                <a:solidFill>
                  <a:schemeClr val="tx2">
                    <a:lumMod val="60000"/>
                    <a:lumOff val="40000"/>
                  </a:schemeClr>
                </a:solidFill>
                <a:cs typeface="Arial" pitchFamily="34" charset="0"/>
              </a:rPr>
              <a:t>المحاضرة الرابعة عشر:</a:t>
            </a:r>
          </a:p>
          <a:p>
            <a:pPr marL="88900" indent="444500" rtl="1" eaLnBrk="1" hangingPunct="1">
              <a:defRPr/>
            </a:pPr>
            <a:r>
              <a:rPr lang="ar-SA" sz="2400" b="1" dirty="0" smtClean="0"/>
              <a:t>اضطرابات التواصل : الأنواع – التدريب والعلاج لاكتساب المهارات الأساسية في التواصل.</a:t>
            </a:r>
            <a:endParaRPr lang="ar-SA" sz="2400" b="1" dirty="0" smtClean="0">
              <a:solidFill>
                <a:schemeClr val="tx2">
                  <a:lumMod val="60000"/>
                  <a:lumOff val="40000"/>
                </a:schemeClr>
              </a:solidFill>
              <a:cs typeface="Arial" pitchFamily="34" charset="0"/>
            </a:endParaRPr>
          </a:p>
          <a:p>
            <a:pPr marL="88900" indent="444500" rtl="1" eaLnBrk="1" hangingPunct="1">
              <a:defRPr/>
            </a:pPr>
            <a:endParaRPr lang="ar-SA" sz="2400" b="1" dirty="0" smtClean="0">
              <a:solidFill>
                <a:schemeClr val="tx2">
                  <a:lumMod val="60000"/>
                  <a:lumOff val="40000"/>
                </a:schemeClr>
              </a:solidFill>
              <a:cs typeface="Arial" pitchFamily="34" charset="0"/>
            </a:endParaRPr>
          </a:p>
        </p:txBody>
      </p:sp>
      <p:sp>
        <p:nvSpPr>
          <p:cNvPr id="2253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7D7C57DE-EF63-4770-B782-34664191A9B6}" type="slidenum">
              <a:rPr lang="ar-SA" smtClean="0">
                <a:cs typeface="Arial" pitchFamily="34" charset="0"/>
              </a:rPr>
              <a:pPr/>
              <a:t>10</a:t>
            </a:fld>
            <a:endParaRPr lang="en-US" smtClean="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1"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2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8195">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1" fill="hold"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2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8195">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8" fill="hold"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2000" fill="hold"/>
                                        <p:tgtEl>
                                          <p:spTgt spid="8195">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81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8" fill="hold"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2000" fill="hold"/>
                                        <p:tgtEl>
                                          <p:spTgt spid="8195">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81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2" fill="hold" nodeType="clickEffect">
                                  <p:stCondLst>
                                    <p:cond delay="0"/>
                                  </p:stCondLst>
                                  <p:childTnLst>
                                    <p:set>
                                      <p:cBhvr>
                                        <p:cTn id="30" dur="1" fill="hold">
                                          <p:stCondLst>
                                            <p:cond delay="0"/>
                                          </p:stCondLst>
                                        </p:cTn>
                                        <p:tgtEl>
                                          <p:spTgt spid="8195">
                                            <p:txEl>
                                              <p:pRg st="4" end="4"/>
                                            </p:txEl>
                                          </p:spTgt>
                                        </p:tgtEl>
                                        <p:attrNameLst>
                                          <p:attrName>style.visibility</p:attrName>
                                        </p:attrNameLst>
                                      </p:cBhvr>
                                      <p:to>
                                        <p:strVal val="visible"/>
                                      </p:to>
                                    </p:set>
                                    <p:anim calcmode="lin" valueType="num">
                                      <p:cBhvr additive="base">
                                        <p:cTn id="31" dur="2000" fill="hold"/>
                                        <p:tgtEl>
                                          <p:spTgt spid="8195">
                                            <p:txEl>
                                              <p:pRg st="4" end="4"/>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8195">
                                            <p:txEl>
                                              <p:pRg st="4" end="4"/>
                                            </p:txEl>
                                          </p:spTgt>
                                        </p:tgtEl>
                                        <p:attrNameLst>
                                          <p:attrName>ppt_y</p:attrName>
                                        </p:attrNameLst>
                                      </p:cBhvr>
                                      <p:tavLst>
                                        <p:tav tm="0">
                                          <p:val>
                                            <p:strVal val="#ppt_y"/>
                                          </p:val>
                                        </p:tav>
                                        <p:tav tm="100000">
                                          <p:val>
                                            <p:strVal val="#ppt_y"/>
                                          </p:val>
                                        </p:tav>
                                      </p:tavLst>
                                    </p:anim>
                                  </p:childTnLst>
                                </p:cTn>
                              </p:par>
                              <p:par>
                                <p:cTn id="33" presetID="7" presetClass="entr" presetSubtype="2" fill="hold" nodeType="withEffect">
                                  <p:stCondLst>
                                    <p:cond delay="0"/>
                                  </p:stCondLst>
                                  <p:childTnLst>
                                    <p:set>
                                      <p:cBhvr>
                                        <p:cTn id="34" dur="1" fill="hold">
                                          <p:stCondLst>
                                            <p:cond delay="0"/>
                                          </p:stCondLst>
                                        </p:cTn>
                                        <p:tgtEl>
                                          <p:spTgt spid="8195">
                                            <p:txEl>
                                              <p:pRg st="5" end="5"/>
                                            </p:txEl>
                                          </p:spTgt>
                                        </p:tgtEl>
                                        <p:attrNameLst>
                                          <p:attrName>style.visibility</p:attrName>
                                        </p:attrNameLst>
                                      </p:cBhvr>
                                      <p:to>
                                        <p:strVal val="visible"/>
                                      </p:to>
                                    </p:set>
                                    <p:anim calcmode="lin" valueType="num">
                                      <p:cBhvr additive="base">
                                        <p:cTn id="35" dur="2000" fill="hold"/>
                                        <p:tgtEl>
                                          <p:spTgt spid="8195">
                                            <p:txEl>
                                              <p:pRg st="5" end="5"/>
                                            </p:txEl>
                                          </p:spTgt>
                                        </p:tgtEl>
                                        <p:attrNameLst>
                                          <p:attrName>ppt_x</p:attrName>
                                        </p:attrNameLst>
                                      </p:cBhvr>
                                      <p:tavLst>
                                        <p:tav tm="0">
                                          <p:val>
                                            <p:strVal val="1+#ppt_w/2"/>
                                          </p:val>
                                        </p:tav>
                                        <p:tav tm="100000">
                                          <p:val>
                                            <p:strVal val="#ppt_x"/>
                                          </p:val>
                                        </p:tav>
                                      </p:tavLst>
                                    </p:anim>
                                    <p:anim calcmode="lin" valueType="num">
                                      <p:cBhvr additive="base">
                                        <p:cTn id="36" dur="2000" fill="hold"/>
                                        <p:tgtEl>
                                          <p:spTgt spid="81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solidFill>
                  <a:schemeClr val="tx2">
                    <a:lumMod val="75000"/>
                  </a:schemeClr>
                </a:solidFill>
                <a:cs typeface="Arial" pitchFamily="34" charset="0"/>
              </a:rPr>
              <a:t>توزيع درجات المقرر:</a:t>
            </a:r>
            <a:endParaRPr lang="ar-SA" dirty="0"/>
          </a:p>
        </p:txBody>
      </p:sp>
      <p:sp>
        <p:nvSpPr>
          <p:cNvPr id="3" name="عنصر نائب للمحتوى 2"/>
          <p:cNvSpPr>
            <a:spLocks noGrp="1"/>
          </p:cNvSpPr>
          <p:nvPr>
            <p:ph idx="1"/>
          </p:nvPr>
        </p:nvSpPr>
        <p:spPr/>
        <p:txBody>
          <a:bodyPr/>
          <a:lstStyle/>
          <a:p>
            <a:pPr>
              <a:defRPr/>
            </a:pPr>
            <a:r>
              <a:rPr lang="ar-SA" dirty="0" smtClean="0"/>
              <a:t>100 درجة موزعة كالتالي :</a:t>
            </a:r>
          </a:p>
          <a:p>
            <a:pPr marL="514350" indent="-514350" algn="just" rtl="1">
              <a:buFont typeface="+mj-lt"/>
              <a:buAutoNum type="arabicPeriod"/>
              <a:defRPr/>
            </a:pPr>
            <a:r>
              <a:rPr lang="ar-SA" dirty="0" smtClean="0"/>
              <a:t>70 درجة للاختبار النهائي .</a:t>
            </a:r>
          </a:p>
          <a:p>
            <a:pPr marL="514350" indent="-514350" algn="just" rtl="1">
              <a:buFont typeface="+mj-lt"/>
              <a:buAutoNum type="arabicPeriod"/>
              <a:defRPr/>
            </a:pPr>
            <a:r>
              <a:rPr lang="ar-SA" dirty="0" smtClean="0"/>
              <a:t>30 درجة أعمال السنة موزعة إلى :</a:t>
            </a:r>
          </a:p>
          <a:p>
            <a:pPr marL="1250950" indent="-514350" algn="just" rtl="1">
              <a:buFont typeface="+mj-cs"/>
              <a:buAutoNum type="arabic2Minus"/>
              <a:defRPr/>
            </a:pPr>
            <a:r>
              <a:rPr lang="ar-SA" dirty="0" smtClean="0"/>
              <a:t>10 درجات واجبات .</a:t>
            </a:r>
          </a:p>
          <a:p>
            <a:pPr marL="1250950" indent="-514350" algn="just" rtl="1">
              <a:buFont typeface="+mj-cs"/>
              <a:buAutoNum type="arabic2Minus"/>
              <a:defRPr/>
            </a:pPr>
            <a:r>
              <a:rPr lang="ar-SA" dirty="0" smtClean="0"/>
              <a:t>10 درجات للدخول على المحاضرات المباشرة .</a:t>
            </a:r>
          </a:p>
          <a:p>
            <a:pPr marL="1250950" indent="-514350" algn="just" rtl="1">
              <a:buFont typeface="+mj-cs"/>
              <a:buAutoNum type="arabic2Minus"/>
              <a:defRPr/>
            </a:pPr>
            <a:r>
              <a:rPr lang="ar-SA" dirty="0" smtClean="0"/>
              <a:t>10 درجات للمشاركة في المنتدى الخاص بالمقرر.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solidFill>
                  <a:schemeClr val="tx2">
                    <a:lumMod val="75000"/>
                  </a:schemeClr>
                </a:solidFill>
                <a:cs typeface="Arial" pitchFamily="34" charset="0"/>
              </a:rPr>
              <a:t>مراجع المقرر:</a:t>
            </a:r>
            <a:endParaRPr lang="ar-SA" dirty="0"/>
          </a:p>
        </p:txBody>
      </p:sp>
      <p:sp>
        <p:nvSpPr>
          <p:cNvPr id="24579" name="عنصر نائب للمحتوى 2"/>
          <p:cNvSpPr>
            <a:spLocks noGrp="1"/>
          </p:cNvSpPr>
          <p:nvPr>
            <p:ph idx="1"/>
          </p:nvPr>
        </p:nvSpPr>
        <p:spPr/>
        <p:txBody>
          <a:bodyPr/>
          <a:lstStyle/>
          <a:p>
            <a:pPr marL="514350" indent="-514350" algn="just" rtl="1">
              <a:buFont typeface="Calibri" pitchFamily="34" charset="0"/>
              <a:buAutoNum type="arabicPeriod"/>
            </a:pPr>
            <a:r>
              <a:rPr lang="ar-SA" b="1" smtClean="0">
                <a:cs typeface="Arial" pitchFamily="34" charset="0"/>
              </a:rPr>
              <a:t>أمال باظة (2005) – مهارات التواصل لذوي الحاجات الخاصة – الأنجلو المصرية – القاهر</a:t>
            </a:r>
            <a:r>
              <a:rPr lang="ar-SA" i="1" smtClean="0">
                <a:cs typeface="Arial" pitchFamily="34" charset="0"/>
              </a:rPr>
              <a:t>ة .</a:t>
            </a:r>
          </a:p>
          <a:p>
            <a:pPr marL="514350" indent="-514350" algn="just" rtl="1">
              <a:buFont typeface="Calibri" pitchFamily="34" charset="0"/>
              <a:buAutoNum type="arabicPeriod"/>
            </a:pPr>
            <a:r>
              <a:rPr lang="ar-SA" b="1" smtClean="0">
                <a:cs typeface="Arial" pitchFamily="34" charset="0"/>
              </a:rPr>
              <a:t>زينب محمد شقير ( 2005 ) – طرق التواصل و التخاطب للصامتون و المتعثرون في الكلام و النطق – النهضة المصرية – القاهرة .</a:t>
            </a:r>
            <a:endParaRPr lang="en-US" b="1" smtClean="0">
              <a:cs typeface="Arial" pitchFamily="34" charset="0"/>
            </a:endParaRPr>
          </a:p>
          <a:p>
            <a:pPr marL="514350" indent="-514350" algn="just" rtl="1">
              <a:buFont typeface="Calibri" pitchFamily="34" charset="0"/>
              <a:buAutoNum type="arabicPeriod"/>
            </a:pPr>
            <a:r>
              <a:rPr lang="ar-SA" b="1" smtClean="0">
                <a:cs typeface="Arial" pitchFamily="34" charset="0"/>
              </a:rPr>
              <a:t>راشد محمد أبو صواوين ( 2005 )  تنمية مهارات التواصل الشفوي – ايتراك للنشر- القاهرة . </a:t>
            </a:r>
            <a:endParaRPr lang="en-US" b="1" smtClean="0">
              <a:cs typeface="Arial" pitchFamily="34" charset="0"/>
            </a:endParaRPr>
          </a:p>
          <a:p>
            <a:pPr marL="514350" indent="-514350" algn="just" rtl="1">
              <a:buFont typeface="Calibri" pitchFamily="34" charset="0"/>
              <a:buAutoNum type="arabicPeriod"/>
            </a:pPr>
            <a:endParaRPr lang="ar-SA" smtClean="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defRPr/>
            </a:pPr>
            <a:r>
              <a:rPr lang="ar-SA" dirty="0" smtClean="0">
                <a:solidFill>
                  <a:schemeClr val="tx2">
                    <a:lumMod val="75000"/>
                  </a:schemeClr>
                </a:solidFill>
                <a:cs typeface="Arial" pitchFamily="34" charset="0"/>
              </a:rPr>
              <a:t>تعريفات الاتصال</a:t>
            </a:r>
          </a:p>
        </p:txBody>
      </p:sp>
      <p:sp>
        <p:nvSpPr>
          <p:cNvPr id="22531" name="Content Placeholder 2"/>
          <p:cNvSpPr>
            <a:spLocks noGrp="1"/>
          </p:cNvSpPr>
          <p:nvPr>
            <p:ph idx="4294967295"/>
          </p:nvPr>
        </p:nvSpPr>
        <p:spPr>
          <a:xfrm>
            <a:off x="685800" y="1524000"/>
            <a:ext cx="8686800" cy="3840163"/>
          </a:xfrm>
        </p:spPr>
        <p:txBody>
          <a:bodyPr/>
          <a:lstStyle/>
          <a:p>
            <a:pPr marL="533400" indent="-266700" algn="just" rtl="1" eaLnBrk="1" hangingPunct="1">
              <a:lnSpc>
                <a:spcPct val="150000"/>
              </a:lnSpc>
              <a:buFont typeface="Calibri" pitchFamily="34" charset="0"/>
              <a:buAutoNum type="arabicPeriod"/>
            </a:pPr>
            <a:r>
              <a:rPr lang="ar-SA" sz="2600" b="1" smtClean="0">
                <a:cs typeface="Arial" pitchFamily="34" charset="0"/>
              </a:rPr>
              <a:t>لقد اشتقت كلمة اتصال من كلمة لاتينية وتعني المشاركة فنحن نقول يا فلان شاركنا الحديث أو الرأي أو المشورة أو في اتخاذ القرار .</a:t>
            </a:r>
          </a:p>
          <a:p>
            <a:pPr marL="533400" indent="-266700" algn="just" rtl="1" eaLnBrk="1" hangingPunct="1">
              <a:lnSpc>
                <a:spcPct val="150000"/>
              </a:lnSpc>
              <a:buFont typeface="Calibri" pitchFamily="34" charset="0"/>
              <a:buAutoNum type="arabicPeriod"/>
            </a:pPr>
            <a:r>
              <a:rPr lang="ar-SA" sz="2600" b="1" smtClean="0">
                <a:cs typeface="Arial" pitchFamily="34" charset="0"/>
              </a:rPr>
              <a:t>يعرف قاموس اوكسفورد الاتصال بأنه ” نقل وتوصيل أو تبادل الأفكار والمعلومات (بالكلام أو بالكتابة أو بالإشارة )“ ؛ ويتم تبادل المعلومات أو الأفكار بين مرسل ومستقبل أو مرسل ومستقبلين .</a:t>
            </a:r>
          </a:p>
          <a:p>
            <a:pPr marL="533400" indent="-266700" algn="just" rtl="1" eaLnBrk="1" hangingPunct="1">
              <a:lnSpc>
                <a:spcPct val="150000"/>
              </a:lnSpc>
              <a:buFont typeface="Calibri" pitchFamily="34" charset="0"/>
              <a:buAutoNum type="arabicPeriod"/>
            </a:pPr>
            <a:r>
              <a:rPr lang="ar-SA" sz="2600" b="1" smtClean="0">
                <a:cs typeface="Arial" pitchFamily="34" charset="0"/>
              </a:rPr>
              <a:t>الاتصال هو ” ارسال المعلومات للحصول على استجابة ” .</a:t>
            </a:r>
          </a:p>
          <a:p>
            <a:pPr marL="533400" indent="-266700" algn="just" rtl="1" eaLnBrk="1" hangingPunct="1">
              <a:lnSpc>
                <a:spcPct val="150000"/>
              </a:lnSpc>
              <a:buFont typeface="Calibri" pitchFamily="34" charset="0"/>
              <a:buAutoNum type="arabicPeriod"/>
            </a:pPr>
            <a:r>
              <a:rPr lang="ar-SA" sz="2600" b="1" smtClean="0">
                <a:cs typeface="Arial" pitchFamily="34" charset="0"/>
              </a:rPr>
              <a:t>الاتصال هو ” المشاركة في فكرة أو اتجاه أو موقف ” . </a:t>
            </a:r>
          </a:p>
          <a:p>
            <a:pPr marL="533400" indent="-266700" algn="just" rtl="1" eaLnBrk="1" hangingPunct="1">
              <a:buFont typeface="Calibri" pitchFamily="34" charset="0"/>
              <a:buAutoNum type="arabicPeriod"/>
            </a:pPr>
            <a:endParaRPr lang="ar-SA" sz="2600" b="1" smtClean="0">
              <a:cs typeface="Arial" pitchFamily="34" charset="0"/>
            </a:endParaRPr>
          </a:p>
        </p:txBody>
      </p:sp>
      <p:sp>
        <p:nvSpPr>
          <p:cNvPr id="2560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8BF00EEF-F401-4946-9F3C-14688DE59FE6}" type="slidenum">
              <a:rPr lang="ar-SA" smtClean="0">
                <a:cs typeface="Arial" pitchFamily="34" charset="0"/>
              </a:rPr>
              <a:pPr/>
              <a:t>13</a:t>
            </a:fld>
            <a:endParaRPr lang="en-US" smtClean="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Effect transition="in" filter="blinds(horizontal)">
                                      <p:cBhvr>
                                        <p:cTn id="15" dur="2000"/>
                                        <p:tgtEl>
                                          <p:spTgt spid="2253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5" fill="hold" nodeType="clickEffect">
                                  <p:stCondLst>
                                    <p:cond delay="0"/>
                                  </p:stCondLst>
                                  <p:childTnLst>
                                    <p:set>
                                      <p:cBhvr>
                                        <p:cTn id="19" dur="1" fill="hold">
                                          <p:stCondLst>
                                            <p:cond delay="0"/>
                                          </p:stCondLst>
                                        </p:cTn>
                                        <p:tgtEl>
                                          <p:spTgt spid="22531">
                                            <p:txEl>
                                              <p:pRg st="1" end="1"/>
                                            </p:txEl>
                                          </p:spTgt>
                                        </p:tgtEl>
                                        <p:attrNameLst>
                                          <p:attrName>style.visibility</p:attrName>
                                        </p:attrNameLst>
                                      </p:cBhvr>
                                      <p:to>
                                        <p:strVal val="visible"/>
                                      </p:to>
                                    </p:set>
                                    <p:animEffect transition="in" filter="blinds(vertical)">
                                      <p:cBhvr>
                                        <p:cTn id="20" dur="2000"/>
                                        <p:tgtEl>
                                          <p:spTgt spid="2253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25" dur="2000"/>
                                        <p:tgtEl>
                                          <p:spTgt spid="22531">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5" fill="hold" nodeType="clickEffect">
                                  <p:stCondLst>
                                    <p:cond delay="0"/>
                                  </p:stCondLst>
                                  <p:childTnLst>
                                    <p:set>
                                      <p:cBhvr>
                                        <p:cTn id="29" dur="1" fill="hold">
                                          <p:stCondLst>
                                            <p:cond delay="0"/>
                                          </p:stCondLst>
                                        </p:cTn>
                                        <p:tgtEl>
                                          <p:spTgt spid="22531">
                                            <p:txEl>
                                              <p:pRg st="3" end="3"/>
                                            </p:txEl>
                                          </p:spTgt>
                                        </p:tgtEl>
                                        <p:attrNameLst>
                                          <p:attrName>style.visibility</p:attrName>
                                        </p:attrNameLst>
                                      </p:cBhvr>
                                      <p:to>
                                        <p:strVal val="visible"/>
                                      </p:to>
                                    </p:set>
                                    <p:animEffect transition="in" filter="blinds(vertical)">
                                      <p:cBhvr>
                                        <p:cTn id="30" dur="2000"/>
                                        <p:tgtEl>
                                          <p:spTgt spid="225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defRPr/>
            </a:pPr>
            <a:r>
              <a:rPr lang="ar-SA" dirty="0" smtClean="0">
                <a:solidFill>
                  <a:schemeClr val="tx2">
                    <a:lumMod val="75000"/>
                  </a:schemeClr>
                </a:solidFill>
                <a:cs typeface="Arial" pitchFamily="34" charset="0"/>
              </a:rPr>
              <a:t>تعريفات الاتصال</a:t>
            </a:r>
          </a:p>
        </p:txBody>
      </p:sp>
      <p:sp>
        <p:nvSpPr>
          <p:cNvPr id="22531" name="Content Placeholder 2"/>
          <p:cNvSpPr>
            <a:spLocks noGrp="1"/>
          </p:cNvSpPr>
          <p:nvPr>
            <p:ph idx="4294967295"/>
          </p:nvPr>
        </p:nvSpPr>
        <p:spPr>
          <a:xfrm>
            <a:off x="457200" y="1219200"/>
            <a:ext cx="8763000" cy="4144963"/>
          </a:xfrm>
        </p:spPr>
        <p:txBody>
          <a:bodyPr/>
          <a:lstStyle/>
          <a:p>
            <a:pPr marL="533400" indent="-266700" algn="just" rtl="1" eaLnBrk="1" hangingPunct="1">
              <a:buFont typeface="Calibri" pitchFamily="34" charset="0"/>
              <a:buAutoNum type="arabicPeriod"/>
              <a:defRPr/>
            </a:pPr>
            <a:endParaRPr lang="ar-SA" sz="2600" b="1" dirty="0" smtClean="0">
              <a:cs typeface="Arial" pitchFamily="34" charset="0"/>
            </a:endParaRPr>
          </a:p>
          <a:p>
            <a:pPr marL="781050" indent="-514350" algn="just" rtl="1" eaLnBrk="1" hangingPunct="1">
              <a:lnSpc>
                <a:spcPct val="150000"/>
              </a:lnSpc>
              <a:buFont typeface="+mj-lt"/>
              <a:buAutoNum type="arabicPeriod" startAt="5"/>
              <a:defRPr/>
            </a:pPr>
            <a:r>
              <a:rPr lang="ar-SA" sz="2600" b="1" dirty="0" smtClean="0">
                <a:cs typeface="Arial" pitchFamily="34" charset="0"/>
              </a:rPr>
              <a:t>الاتصال هو ” ارسال معلومات من شخص أو مجموعة أشخاص لشخص آخر و آخرين بشكل من خلال الرموز ” . </a:t>
            </a:r>
          </a:p>
          <a:p>
            <a:pPr marL="533400" indent="-266700" algn="just" rtl="1" eaLnBrk="1" hangingPunct="1">
              <a:lnSpc>
                <a:spcPct val="150000"/>
              </a:lnSpc>
              <a:buFont typeface="Calibri" pitchFamily="34" charset="0"/>
              <a:buAutoNum type="arabicPeriod" startAt="5"/>
              <a:defRPr/>
            </a:pPr>
            <a:r>
              <a:rPr lang="ar-SA" sz="2600" b="1" dirty="0" smtClean="0">
                <a:cs typeface="Arial" pitchFamily="34" charset="0"/>
              </a:rPr>
              <a:t>الاتصال هو ” التقاء العقول واحداث مجموعة من الرموز المشتركة في عقول المشتركين في الاتصال ( المرسل والمستقبل )  ” . </a:t>
            </a:r>
          </a:p>
          <a:p>
            <a:pPr marL="88900" indent="444500" rtl="1" eaLnBrk="1" hangingPunct="1">
              <a:lnSpc>
                <a:spcPct val="150000"/>
              </a:lnSpc>
              <a:buFont typeface="+mj-lt"/>
              <a:buAutoNum type="arabicPeriod" startAt="7"/>
              <a:defRPr/>
            </a:pPr>
            <a:r>
              <a:rPr lang="ar-SA" sz="2600" b="1" dirty="0" smtClean="0">
                <a:cs typeface="Arial" pitchFamily="34" charset="0"/>
              </a:rPr>
              <a:t>الاتصال هو ” عملية تفاعل اجتماعي يستخدمها الناس لبناء معان تشكل في عقولهم صوراً ذهنية للعالم ويتبادلون هذه الصور الذهنية عن طريق الرموز ” . </a:t>
            </a:r>
          </a:p>
          <a:p>
            <a:pPr marL="88900" indent="444500" rtl="1" eaLnBrk="1" hangingPunct="1">
              <a:buFont typeface="Arial" pitchFamily="34" charset="0"/>
              <a:buNone/>
              <a:defRPr/>
            </a:pPr>
            <a:endParaRPr lang="ar-SA" sz="2600" b="1" dirty="0" smtClean="0">
              <a:cs typeface="Arial" pitchFamily="34" charset="0"/>
            </a:endParaRPr>
          </a:p>
        </p:txBody>
      </p:sp>
      <p:sp>
        <p:nvSpPr>
          <p:cNvPr id="2662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9BBE829D-DA51-4F38-9350-47067FBF4E7E}" type="slidenum">
              <a:rPr lang="ar-SA" smtClean="0">
                <a:cs typeface="Arial" pitchFamily="34" charset="0"/>
              </a:rPr>
              <a:pPr/>
              <a:t>14</a:t>
            </a:fld>
            <a:endParaRPr lang="en-US" smtClean="0">
              <a:cs typeface="Arial" pitchFamily="34" charset="0"/>
            </a:endParaRP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iterate type="lt">
                                    <p:tmPct val="0"/>
                                  </p:iterate>
                                  <p:childTnLst>
                                    <p:set>
                                      <p:cBhvr>
                                        <p:cTn id="6" dur="1" fill="hold">
                                          <p:stCondLst>
                                            <p:cond delay="0"/>
                                          </p:stCondLst>
                                        </p:cTn>
                                        <p:tgtEl>
                                          <p:spTgt spid="9218"/>
                                        </p:tgtEl>
                                        <p:attrNameLst>
                                          <p:attrName>style.visibility</p:attrName>
                                        </p:attrNameLst>
                                      </p:cBhvr>
                                      <p:to>
                                        <p:strVal val="visible"/>
                                      </p:to>
                                    </p:set>
                                    <p:animEffect transition="in" filter="fade">
                                      <p:cBhvr>
                                        <p:cTn id="7" dur="100"/>
                                        <p:tgtEl>
                                          <p:spTgt spid="9218"/>
                                        </p:tgtEl>
                                      </p:cBhvr>
                                    </p:animEffect>
                                    <p:anim calcmode="lin" valueType="num">
                                      <p:cBhvr>
                                        <p:cTn id="8" dur="400" fill="hold"/>
                                        <p:tgtEl>
                                          <p:spTgt spid="9218"/>
                                        </p:tgtEl>
                                        <p:attrNameLst>
                                          <p:attrName>ppt_x</p:attrName>
                                        </p:attrNameLst>
                                      </p:cBhvr>
                                      <p:tavLst>
                                        <p:tav tm="0">
                                          <p:val>
                                            <p:strVal val="#ppt_x"/>
                                          </p:val>
                                        </p:tav>
                                        <p:tav tm="100000">
                                          <p:val>
                                            <p:strVal val="#ppt_x"/>
                                          </p:val>
                                        </p:tav>
                                      </p:tavLst>
                                    </p:anim>
                                    <p:anim calcmode="lin" valueType="num">
                                      <p:cBhvr>
                                        <p:cTn id="9" dur="400" fill="hold"/>
                                        <p:tgtEl>
                                          <p:spTgt spid="9218"/>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921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921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16" dur="2000"/>
                                        <p:tgtEl>
                                          <p:spTgt spid="2253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5" fill="hold" nodeType="clickEffect">
                                  <p:stCondLst>
                                    <p:cond delay="0"/>
                                  </p:stCondLst>
                                  <p:childTnLst>
                                    <p:set>
                                      <p:cBhvr>
                                        <p:cTn id="20" dur="1" fill="hold">
                                          <p:stCondLst>
                                            <p:cond delay="0"/>
                                          </p:stCondLst>
                                        </p:cTn>
                                        <p:tgtEl>
                                          <p:spTgt spid="22531">
                                            <p:txEl>
                                              <p:pRg st="2" end="2"/>
                                            </p:txEl>
                                          </p:spTgt>
                                        </p:tgtEl>
                                        <p:attrNameLst>
                                          <p:attrName>style.visibility</p:attrName>
                                        </p:attrNameLst>
                                      </p:cBhvr>
                                      <p:to>
                                        <p:strVal val="visible"/>
                                      </p:to>
                                    </p:set>
                                    <p:animEffect transition="in" filter="blinds(vertical)">
                                      <p:cBhvr>
                                        <p:cTn id="21" dur="2000"/>
                                        <p:tgtEl>
                                          <p:spTgt spid="22531">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22531">
                                            <p:txEl>
                                              <p:pRg st="3" end="3"/>
                                            </p:txEl>
                                          </p:spTgt>
                                        </p:tgtEl>
                                        <p:attrNameLst>
                                          <p:attrName>style.visibility</p:attrName>
                                        </p:attrNameLst>
                                      </p:cBhvr>
                                      <p:to>
                                        <p:strVal val="visible"/>
                                      </p:to>
                                    </p:set>
                                    <p:animEffect transition="in" filter="blinds(horizontal)">
                                      <p:cBhvr>
                                        <p:cTn id="26" dur="2000"/>
                                        <p:tgtEl>
                                          <p:spTgt spid="225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 y="381000"/>
            <a:ext cx="8915400" cy="1143000"/>
          </a:xfrm>
        </p:spPr>
        <p:txBody>
          <a:bodyPr/>
          <a:lstStyle/>
          <a:p>
            <a:pPr eaLnBrk="1" hangingPunct="1">
              <a:defRPr/>
            </a:pPr>
            <a:r>
              <a:rPr lang="ar-SA" dirty="0" smtClean="0">
                <a:solidFill>
                  <a:schemeClr val="tx2">
                    <a:lumMod val="75000"/>
                  </a:schemeClr>
                </a:solidFill>
                <a:cs typeface="Arial" pitchFamily="34" charset="0"/>
              </a:rPr>
              <a:t>تعريفات الاتصال</a:t>
            </a:r>
          </a:p>
        </p:txBody>
      </p:sp>
      <p:sp>
        <p:nvSpPr>
          <p:cNvPr id="22531" name="Content Placeholder 2"/>
          <p:cNvSpPr>
            <a:spLocks noGrp="1"/>
          </p:cNvSpPr>
          <p:nvPr>
            <p:ph idx="4294967295"/>
          </p:nvPr>
        </p:nvSpPr>
        <p:spPr>
          <a:xfrm>
            <a:off x="609600" y="1295400"/>
            <a:ext cx="8763000" cy="4678363"/>
          </a:xfrm>
        </p:spPr>
        <p:txBody>
          <a:bodyPr/>
          <a:lstStyle/>
          <a:p>
            <a:pPr marL="533400" indent="-266700" algn="just" rtl="1" eaLnBrk="1" hangingPunct="1">
              <a:buFont typeface="Calibri" pitchFamily="34" charset="0"/>
              <a:buAutoNum type="arabicPeriod"/>
              <a:defRPr/>
            </a:pPr>
            <a:endParaRPr lang="ar-SA" sz="2600" b="1" dirty="0" smtClean="0">
              <a:cs typeface="Arial" pitchFamily="34" charset="0"/>
            </a:endParaRPr>
          </a:p>
          <a:p>
            <a:pPr marL="88900" indent="444500" rtl="1" eaLnBrk="1" hangingPunct="1">
              <a:buFont typeface="Arial" pitchFamily="34" charset="0"/>
              <a:buNone/>
              <a:defRPr/>
            </a:pPr>
            <a:r>
              <a:rPr lang="ar-SA" sz="3600" b="1" dirty="0" smtClean="0">
                <a:cs typeface="Arial" pitchFamily="34" charset="0"/>
              </a:rPr>
              <a:t>الخلاصة :</a:t>
            </a:r>
          </a:p>
          <a:p>
            <a:pPr marL="88900" indent="444500" algn="just" rtl="1" eaLnBrk="1" hangingPunct="1">
              <a:lnSpc>
                <a:spcPct val="150000"/>
              </a:lnSpc>
              <a:buFont typeface="Arial" pitchFamily="34" charset="0"/>
              <a:buNone/>
              <a:defRPr/>
            </a:pPr>
            <a:r>
              <a:rPr lang="ar-SA" sz="2600" b="1" dirty="0" smtClean="0">
                <a:cs typeface="Arial" pitchFamily="34" charset="0"/>
              </a:rPr>
              <a:t>هي أن الاتصال ضرورة إنسانية واجتماعية ، فحاجة الإنسان للاتصال لا تقل عن حاجته للأمن والغذاء والكساء والمأوى . وبما أن الإنسان كائن اجتماعي اتصالي فإنه لا يستطيع العيش في معزل عن المجتمع ، فالعزلة نعني العقاب والمرض النفسي أو الانسلاخ عن المجتمع .</a:t>
            </a:r>
          </a:p>
          <a:p>
            <a:pPr marL="88900" indent="444500" rtl="1" eaLnBrk="1" hangingPunct="1">
              <a:buFont typeface="Calibri" pitchFamily="34" charset="0"/>
              <a:buAutoNum type="arabicPeriod" startAt="7"/>
              <a:defRPr/>
            </a:pPr>
            <a:endParaRPr lang="ar-SA" sz="2600" b="1" dirty="0" smtClean="0">
              <a:cs typeface="Arial" pitchFamily="34" charset="0"/>
            </a:endParaRPr>
          </a:p>
        </p:txBody>
      </p:sp>
      <p:sp>
        <p:nvSpPr>
          <p:cNvPr id="2765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19175171-9189-44B4-A937-5D81DC8F0FA5}" type="slidenum">
              <a:rPr lang="ar-SA" smtClean="0">
                <a:cs typeface="Arial" pitchFamily="34" charset="0"/>
              </a:rPr>
              <a:pPr/>
              <a:t>15</a:t>
            </a:fld>
            <a:endParaRPr lang="en-US" smtClean="0">
              <a:cs typeface="Arial" pitchFamily="34" charset="0"/>
            </a:endParaRP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22531">
                                            <p:txEl>
                                              <p:pRg st="1" end="1"/>
                                            </p:txEl>
                                          </p:spTgt>
                                        </p:tgtEl>
                                        <p:attrNameLst>
                                          <p:attrName>style.visibility</p:attrName>
                                        </p:attrNameLst>
                                      </p:cBhvr>
                                      <p:to>
                                        <p:strVal val="visible"/>
                                      </p:to>
                                    </p:set>
                                    <p:anim calcmode="lin" valueType="num">
                                      <p:cBhvr>
                                        <p:cTn id="15" dur="1000" fill="hold"/>
                                        <p:tgtEl>
                                          <p:spTgt spid="22531">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22531">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22531">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2531">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2531">
                                            <p:txEl>
                                              <p:pRg st="2" end="2"/>
                                            </p:txEl>
                                          </p:spTgt>
                                        </p:tgtEl>
                                        <p:attrNameLst>
                                          <p:attrName>style.visibility</p:attrName>
                                        </p:attrNameLst>
                                      </p:cBhvr>
                                      <p:to>
                                        <p:strVal val="visible"/>
                                      </p:to>
                                    </p:set>
                                    <p:anim calcmode="lin" valueType="num">
                                      <p:cBhvr additive="base">
                                        <p:cTn id="23" dur="30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additive="base">
                                        <p:cTn id="24" dur="3000" fill="hold"/>
                                        <p:tgtEl>
                                          <p:spTgt spid="2253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 y="228600"/>
            <a:ext cx="8915400" cy="1143000"/>
          </a:xfrm>
        </p:spPr>
        <p:txBody>
          <a:bodyPr/>
          <a:lstStyle/>
          <a:p>
            <a:pPr eaLnBrk="1" hangingPunct="1">
              <a:defRPr/>
            </a:pPr>
            <a:r>
              <a:rPr lang="ar-SA" dirty="0" smtClean="0">
                <a:solidFill>
                  <a:schemeClr val="tx2">
                    <a:lumMod val="75000"/>
                  </a:schemeClr>
                </a:solidFill>
                <a:cs typeface="Arial" pitchFamily="34" charset="0"/>
              </a:rPr>
              <a:t>أشكال الاتصال الإنساني </a:t>
            </a:r>
          </a:p>
        </p:txBody>
      </p:sp>
      <p:sp>
        <p:nvSpPr>
          <p:cNvPr id="23555" name="Content Placeholder 2"/>
          <p:cNvSpPr>
            <a:spLocks noGrp="1"/>
          </p:cNvSpPr>
          <p:nvPr>
            <p:ph idx="4294967295"/>
          </p:nvPr>
        </p:nvSpPr>
        <p:spPr>
          <a:xfrm>
            <a:off x="228600" y="1600200"/>
            <a:ext cx="9144000" cy="4373563"/>
          </a:xfrm>
        </p:spPr>
        <p:txBody>
          <a:bodyPr/>
          <a:lstStyle/>
          <a:p>
            <a:pPr marL="88900" indent="444500" rtl="1" eaLnBrk="1" hangingPunct="1">
              <a:buFont typeface="Arial" pitchFamily="34" charset="0"/>
              <a:buNone/>
              <a:defRPr/>
            </a:pPr>
            <a:r>
              <a:rPr lang="ar-SA" sz="2600" b="1" dirty="0" smtClean="0">
                <a:cs typeface="Arial" pitchFamily="34" charset="0"/>
              </a:rPr>
              <a:t>اللغة : هي نظام من الرموز لها معان تنقسم إلى قسمين :</a:t>
            </a:r>
          </a:p>
          <a:p>
            <a:pPr marL="88900" indent="444500" rtl="1" eaLnBrk="1" hangingPunct="1">
              <a:buFont typeface="+mj-lt"/>
              <a:buAutoNum type="arabicPeriod"/>
              <a:defRPr/>
            </a:pPr>
            <a:r>
              <a:rPr lang="ar-SA" sz="2600" b="1" dirty="0" smtClean="0">
                <a:cs typeface="Arial" pitchFamily="34" charset="0"/>
              </a:rPr>
              <a:t>اتصال لفظي ينقسم إلى قسمين :</a:t>
            </a:r>
          </a:p>
          <a:p>
            <a:pPr marL="812800" indent="533400" rtl="1" eaLnBrk="1" hangingPunct="1">
              <a:buFont typeface="+mj-cs"/>
              <a:buAutoNum type="arabic2Minus"/>
              <a:defRPr/>
            </a:pPr>
            <a:r>
              <a:rPr lang="ar-SA" sz="2600" b="1" dirty="0" smtClean="0">
                <a:cs typeface="Arial" pitchFamily="34" charset="0"/>
              </a:rPr>
              <a:t>منطوق ( شفوي  ).</a:t>
            </a:r>
          </a:p>
          <a:p>
            <a:pPr marL="812800" indent="533400" rtl="1" eaLnBrk="1" hangingPunct="1">
              <a:buFont typeface="+mj-cs"/>
              <a:buAutoNum type="arabic2Minus"/>
              <a:defRPr/>
            </a:pPr>
            <a:r>
              <a:rPr lang="ar-SA" sz="2600" b="1" dirty="0" smtClean="0">
                <a:cs typeface="Arial" pitchFamily="34" charset="0"/>
              </a:rPr>
              <a:t>كتابي .</a:t>
            </a:r>
          </a:p>
          <a:p>
            <a:pPr marL="88900" indent="444500" rtl="1" eaLnBrk="1" hangingPunct="1">
              <a:buFont typeface="Arial" pitchFamily="34" charset="0"/>
              <a:buNone/>
              <a:defRPr/>
            </a:pPr>
            <a:r>
              <a:rPr lang="ar-SA" sz="2600" b="1" dirty="0" smtClean="0">
                <a:cs typeface="Arial" pitchFamily="34" charset="0"/>
              </a:rPr>
              <a:t>وقواعد اللغة تتحكم في الاتصال اللفظي .</a:t>
            </a:r>
          </a:p>
          <a:p>
            <a:pPr marL="88900" indent="444500" rtl="1" eaLnBrk="1" hangingPunct="1">
              <a:buFont typeface="+mj-lt"/>
              <a:buAutoNum type="arabicPeriod" startAt="2"/>
              <a:defRPr/>
            </a:pPr>
            <a:r>
              <a:rPr lang="ar-SA" sz="2600" b="1" dirty="0" smtClean="0">
                <a:cs typeface="Arial" pitchFamily="34" charset="0"/>
              </a:rPr>
              <a:t>اتصال غير لفظي إلى قسمين :</a:t>
            </a:r>
          </a:p>
          <a:p>
            <a:pPr marL="812800" indent="533400" rtl="1" eaLnBrk="1" hangingPunct="1">
              <a:buFont typeface="+mj-cs"/>
              <a:buAutoNum type="arabic2Minus"/>
              <a:defRPr/>
            </a:pPr>
            <a:r>
              <a:rPr lang="ar-SA" sz="2600" b="1" dirty="0" smtClean="0">
                <a:cs typeface="Arial" pitchFamily="34" charset="0"/>
              </a:rPr>
              <a:t>لغة الإشارات .</a:t>
            </a:r>
          </a:p>
          <a:p>
            <a:pPr marL="812800" indent="533400" rtl="1" eaLnBrk="1" hangingPunct="1">
              <a:buFont typeface="+mj-cs"/>
              <a:buAutoNum type="arabic2Minus"/>
              <a:defRPr/>
            </a:pPr>
            <a:r>
              <a:rPr lang="ar-SA" sz="2600" b="1" dirty="0" smtClean="0">
                <a:cs typeface="Arial" pitchFamily="34" charset="0"/>
              </a:rPr>
              <a:t>لغة أعضاء الجسم .</a:t>
            </a:r>
          </a:p>
          <a:p>
            <a:pPr marL="88900" indent="444500" rtl="1" eaLnBrk="1" hangingPunct="1">
              <a:buFont typeface="Arial" pitchFamily="34" charset="0"/>
              <a:buNone/>
              <a:defRPr/>
            </a:pPr>
            <a:r>
              <a:rPr lang="ar-SA" sz="2600" b="1" dirty="0" smtClean="0">
                <a:cs typeface="Arial" pitchFamily="34" charset="0"/>
              </a:rPr>
              <a:t>والنواحي النفسية والجسدية تتحكم في الاتصال غير اللفظي .</a:t>
            </a:r>
          </a:p>
          <a:p>
            <a:pPr marL="88900" indent="444500" rtl="1" eaLnBrk="1" hangingPunct="1">
              <a:buFont typeface="Arial" pitchFamily="34" charset="0"/>
              <a:buNone/>
              <a:defRPr/>
            </a:pPr>
            <a:endParaRPr lang="ar-SA" sz="2600" b="1" dirty="0" smtClean="0">
              <a:cs typeface="Arial" pitchFamily="34" charset="0"/>
            </a:endParaRPr>
          </a:p>
        </p:txBody>
      </p:sp>
      <p:sp>
        <p:nvSpPr>
          <p:cNvPr id="2867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F20D1B0A-9359-4A61-9621-416BCF7E24F1}" type="slidenum">
              <a:rPr lang="ar-SA" smtClean="0">
                <a:cs typeface="Arial" pitchFamily="34" charset="0"/>
              </a:rPr>
              <a:pPr/>
              <a:t>16</a:t>
            </a:fld>
            <a:endParaRPr lang="en-US" smtClean="0">
              <a:cs typeface="Arial" pitchFamily="34"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fltVal val="0"/>
                                          </p:val>
                                        </p:tav>
                                        <p:tav tm="100000">
                                          <p:val>
                                            <p:strVal val="#ppt_w"/>
                                          </p:val>
                                        </p:tav>
                                      </p:tavLst>
                                    </p:anim>
                                    <p:anim calcmode="lin" valueType="num">
                                      <p:cBhvr>
                                        <p:cTn id="8" dur="1000" fill="hold"/>
                                        <p:tgtEl>
                                          <p:spTgt spid="9218"/>
                                        </p:tgtEl>
                                        <p:attrNameLst>
                                          <p:attrName>ppt_h</p:attrName>
                                        </p:attrNameLst>
                                      </p:cBhvr>
                                      <p:tavLst>
                                        <p:tav tm="0">
                                          <p:val>
                                            <p:fltVal val="0"/>
                                          </p:val>
                                        </p:tav>
                                        <p:tav tm="100000">
                                          <p:val>
                                            <p:strVal val="#ppt_h"/>
                                          </p:val>
                                        </p:tav>
                                      </p:tavLst>
                                    </p:anim>
                                    <p:anim calcmode="lin" valueType="num">
                                      <p:cBhvr>
                                        <p:cTn id="9" dur="1000" fill="hold"/>
                                        <p:tgtEl>
                                          <p:spTgt spid="921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21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43" presetClass="entr" presetSubtype="0" fill="hold" nodeType="clickEffect">
                                  <p:stCondLst>
                                    <p:cond delay="0"/>
                                  </p:stCondLst>
                                  <p:childTnLst>
                                    <p:set>
                                      <p:cBhvr>
                                        <p:cTn id="14" dur="1" fill="hold">
                                          <p:stCondLst>
                                            <p:cond delay="0"/>
                                          </p:stCondLst>
                                        </p:cTn>
                                        <p:tgtEl>
                                          <p:spTgt spid="23555">
                                            <p:txEl>
                                              <p:pRg st="0" end="0"/>
                                            </p:txEl>
                                          </p:spTgt>
                                        </p:tgtEl>
                                        <p:attrNameLst>
                                          <p:attrName>style.visibility</p:attrName>
                                        </p:attrNameLst>
                                      </p:cBhvr>
                                      <p:to>
                                        <p:strVal val="visible"/>
                                      </p:to>
                                    </p:set>
                                    <p:animEffect transition="in" filter="fade">
                                      <p:cBhvr>
                                        <p:cTn id="15" dur="200"/>
                                        <p:tgtEl>
                                          <p:spTgt spid="23555">
                                            <p:txEl>
                                              <p:pRg st="0" end="0"/>
                                            </p:txEl>
                                          </p:spTgt>
                                        </p:tgtEl>
                                      </p:cBhvr>
                                    </p:animEffect>
                                    <p:anim calcmode="lin" valueType="num">
                                      <p:cBhvr>
                                        <p:cTn id="16" dur="8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p:cTn id="17" dur="800" fill="hold"/>
                                        <p:tgtEl>
                                          <p:spTgt spid="23555">
                                            <p:txEl>
                                              <p:pRg st="0" end="0"/>
                                            </p:txEl>
                                          </p:spTgt>
                                        </p:tgtEl>
                                        <p:attrNameLst>
                                          <p:attrName>ppt_y</p:attrName>
                                        </p:attrNameLst>
                                      </p:cBhvr>
                                      <p:tavLst>
                                        <p:tav tm="0">
                                          <p:val>
                                            <p:strVal val="#ppt_y+0.31"/>
                                          </p:val>
                                        </p:tav>
                                        <p:tav tm="100000">
                                          <p:val>
                                            <p:strVal val="#ppt_y+0.31"/>
                                          </p:val>
                                        </p:tav>
                                      </p:tavLst>
                                    </p:anim>
                                    <p:anim calcmode="lin" valueType="num">
                                      <p:cBhvr>
                                        <p:cTn id="18" dur="1200" decel="50000" fill="hold">
                                          <p:stCondLst>
                                            <p:cond delay="800"/>
                                          </p:stCondLst>
                                        </p:cTn>
                                        <p:tgtEl>
                                          <p:spTgt spid="23555">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9" dur="1200" decel="50000" fill="hold">
                                          <p:stCondLst>
                                            <p:cond delay="800"/>
                                          </p:stCondLst>
                                        </p:cTn>
                                        <p:tgtEl>
                                          <p:spTgt spid="23555">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8" presetClass="entr" presetSubtype="0" accel="100000" fill="hold" nodeType="clickEffect">
                                  <p:stCondLst>
                                    <p:cond delay="0"/>
                                  </p:stCondLst>
                                  <p:childTnLst>
                                    <p:set>
                                      <p:cBhvr>
                                        <p:cTn id="23" dur="1" fill="hold">
                                          <p:stCondLst>
                                            <p:cond delay="0"/>
                                          </p:stCondLst>
                                        </p:cTn>
                                        <p:tgtEl>
                                          <p:spTgt spid="23555">
                                            <p:txEl>
                                              <p:pRg st="1" end="1"/>
                                            </p:txEl>
                                          </p:spTgt>
                                        </p:tgtEl>
                                        <p:attrNameLst>
                                          <p:attrName>style.visibility</p:attrName>
                                        </p:attrNameLst>
                                      </p:cBhvr>
                                      <p:to>
                                        <p:strVal val="visible"/>
                                      </p:to>
                                    </p:set>
                                    <p:anim calcmode="lin" valueType="num">
                                      <p:cBhvr>
                                        <p:cTn id="24" dur="2000" fill="hold"/>
                                        <p:tgtEl>
                                          <p:spTgt spid="23555">
                                            <p:txEl>
                                              <p:pRg st="1" end="1"/>
                                            </p:txEl>
                                          </p:spTgt>
                                        </p:tgtEl>
                                        <p:attrNameLst>
                                          <p:attrName>ppt_w</p:attrName>
                                        </p:attrNameLst>
                                      </p:cBhvr>
                                      <p:tavLst>
                                        <p:tav tm="0">
                                          <p:val>
                                            <p:strVal val="#ppt_w*2.5"/>
                                          </p:val>
                                        </p:tav>
                                        <p:tav tm="100000">
                                          <p:val>
                                            <p:strVal val="#ppt_w"/>
                                          </p:val>
                                        </p:tav>
                                      </p:tavLst>
                                    </p:anim>
                                    <p:anim calcmode="lin" valueType="num">
                                      <p:cBhvr>
                                        <p:cTn id="25" dur="2000" fill="hold"/>
                                        <p:tgtEl>
                                          <p:spTgt spid="23555">
                                            <p:txEl>
                                              <p:pRg st="1" end="1"/>
                                            </p:txEl>
                                          </p:spTgt>
                                        </p:tgtEl>
                                        <p:attrNameLst>
                                          <p:attrName>ppt_h</p:attrName>
                                        </p:attrNameLst>
                                      </p:cBhvr>
                                      <p:tavLst>
                                        <p:tav tm="0">
                                          <p:val>
                                            <p:strVal val="#ppt_h*0.01"/>
                                          </p:val>
                                        </p:tav>
                                        <p:tav tm="100000">
                                          <p:val>
                                            <p:strVal val="#ppt_h"/>
                                          </p:val>
                                        </p:tav>
                                      </p:tavLst>
                                    </p:anim>
                                    <p:anim calcmode="lin" valueType="num">
                                      <p:cBhvr>
                                        <p:cTn id="26" dur="20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p:cTn id="27" dur="2000" fill="hold"/>
                                        <p:tgtEl>
                                          <p:spTgt spid="23555">
                                            <p:txEl>
                                              <p:pRg st="1" end="1"/>
                                            </p:txEl>
                                          </p:spTgt>
                                        </p:tgtEl>
                                        <p:attrNameLst>
                                          <p:attrName>ppt_y</p:attrName>
                                        </p:attrNameLst>
                                      </p:cBhvr>
                                      <p:tavLst>
                                        <p:tav tm="0">
                                          <p:val>
                                            <p:strVal val="#ppt_h+1"/>
                                          </p:val>
                                        </p:tav>
                                        <p:tav tm="100000">
                                          <p:val>
                                            <p:strVal val="#ppt_y"/>
                                          </p:val>
                                        </p:tav>
                                      </p:tavLst>
                                    </p:anim>
                                    <p:animEffect transition="in" filter="fade">
                                      <p:cBhvr>
                                        <p:cTn id="28" dur="2000"/>
                                        <p:tgtEl>
                                          <p:spTgt spid="23555">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7" presetClass="entr" presetSubtype="4" fill="hold" nodeType="clickEffect">
                                  <p:stCondLst>
                                    <p:cond delay="0"/>
                                  </p:stCondLst>
                                  <p:childTnLst>
                                    <p:set>
                                      <p:cBhvr>
                                        <p:cTn id="32" dur="1" fill="hold">
                                          <p:stCondLst>
                                            <p:cond delay="0"/>
                                          </p:stCondLst>
                                        </p:cTn>
                                        <p:tgtEl>
                                          <p:spTgt spid="23555">
                                            <p:txEl>
                                              <p:pRg st="2" end="2"/>
                                            </p:txEl>
                                          </p:spTgt>
                                        </p:tgtEl>
                                        <p:attrNameLst>
                                          <p:attrName>style.visibility</p:attrName>
                                        </p:attrNameLst>
                                      </p:cBhvr>
                                      <p:to>
                                        <p:strVal val="visible"/>
                                      </p:to>
                                    </p:set>
                                    <p:anim calcmode="lin" valueType="num">
                                      <p:cBhvr additive="base">
                                        <p:cTn id="33" dur="2000" fill="hold"/>
                                        <p:tgtEl>
                                          <p:spTgt spid="23555">
                                            <p:txEl>
                                              <p:pRg st="2" end="2"/>
                                            </p:txEl>
                                          </p:spTgt>
                                        </p:tgtEl>
                                        <p:attrNameLst>
                                          <p:attrName>ppt_x</p:attrName>
                                        </p:attrNameLst>
                                      </p:cBhvr>
                                      <p:tavLst>
                                        <p:tav tm="0">
                                          <p:val>
                                            <p:strVal val="#ppt_x"/>
                                          </p:val>
                                        </p:tav>
                                        <p:tav tm="100000">
                                          <p:val>
                                            <p:strVal val="#ppt_x"/>
                                          </p:val>
                                        </p:tav>
                                      </p:tavLst>
                                    </p:anim>
                                    <p:anim calcmode="lin" valueType="num">
                                      <p:cBhvr additive="base">
                                        <p:cTn id="34" dur="2000" fill="hold"/>
                                        <p:tgtEl>
                                          <p:spTgt spid="235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7" presetClass="entr" presetSubtype="1" fill="hold" nodeType="clickEffect">
                                  <p:stCondLst>
                                    <p:cond delay="0"/>
                                  </p:stCondLst>
                                  <p:childTnLst>
                                    <p:set>
                                      <p:cBhvr>
                                        <p:cTn id="38" dur="1" fill="hold">
                                          <p:stCondLst>
                                            <p:cond delay="0"/>
                                          </p:stCondLst>
                                        </p:cTn>
                                        <p:tgtEl>
                                          <p:spTgt spid="23555">
                                            <p:txEl>
                                              <p:pRg st="3" end="3"/>
                                            </p:txEl>
                                          </p:spTgt>
                                        </p:tgtEl>
                                        <p:attrNameLst>
                                          <p:attrName>style.visibility</p:attrName>
                                        </p:attrNameLst>
                                      </p:cBhvr>
                                      <p:to>
                                        <p:strVal val="visible"/>
                                      </p:to>
                                    </p:set>
                                    <p:anim calcmode="lin" valueType="num">
                                      <p:cBhvr additive="base">
                                        <p:cTn id="39" dur="2000" fill="hold"/>
                                        <p:tgtEl>
                                          <p:spTgt spid="23555">
                                            <p:txEl>
                                              <p:pRg st="3" end="3"/>
                                            </p:txEl>
                                          </p:spTgt>
                                        </p:tgtEl>
                                        <p:attrNameLst>
                                          <p:attrName>ppt_x</p:attrName>
                                        </p:attrNameLst>
                                      </p:cBhvr>
                                      <p:tavLst>
                                        <p:tav tm="0">
                                          <p:val>
                                            <p:strVal val="#ppt_x"/>
                                          </p:val>
                                        </p:tav>
                                        <p:tav tm="100000">
                                          <p:val>
                                            <p:strVal val="#ppt_x"/>
                                          </p:val>
                                        </p:tav>
                                      </p:tavLst>
                                    </p:anim>
                                    <p:anim calcmode="lin" valueType="num">
                                      <p:cBhvr additive="base">
                                        <p:cTn id="40" dur="2000" fill="hold"/>
                                        <p:tgtEl>
                                          <p:spTgt spid="23555">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7" presetClass="entr" presetSubtype="0" fill="hold" nodeType="clickEffect">
                                  <p:stCondLst>
                                    <p:cond delay="0"/>
                                  </p:stCondLst>
                                  <p:iterate type="lt">
                                    <p:tmPct val="50000"/>
                                  </p:iterate>
                                  <p:childTnLst>
                                    <p:set>
                                      <p:cBhvr>
                                        <p:cTn id="44" dur="1" fill="hold">
                                          <p:stCondLst>
                                            <p:cond delay="0"/>
                                          </p:stCondLst>
                                        </p:cTn>
                                        <p:tgtEl>
                                          <p:spTgt spid="23555">
                                            <p:txEl>
                                              <p:pRg st="4" end="4"/>
                                            </p:txEl>
                                          </p:spTgt>
                                        </p:tgtEl>
                                        <p:attrNameLst>
                                          <p:attrName>style.visibility</p:attrName>
                                        </p:attrNameLst>
                                      </p:cBhvr>
                                      <p:to>
                                        <p:strVal val="visible"/>
                                      </p:to>
                                    </p:set>
                                    <p:anim calcmode="discrete" valueType="clr">
                                      <p:cBhvr override="childStyle">
                                        <p:cTn id="45" dur="80"/>
                                        <p:tgtEl>
                                          <p:spTgt spid="23555">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6" dur="80"/>
                                        <p:tgtEl>
                                          <p:spTgt spid="23555">
                                            <p:txEl>
                                              <p:pRg st="4" end="4"/>
                                            </p:txEl>
                                          </p:spTgt>
                                        </p:tgtEl>
                                        <p:attrNameLst>
                                          <p:attrName>fillcolor</p:attrName>
                                        </p:attrNameLst>
                                      </p:cBhvr>
                                      <p:tavLst>
                                        <p:tav tm="0">
                                          <p:val>
                                            <p:clrVal>
                                              <a:schemeClr val="accent2"/>
                                            </p:clrVal>
                                          </p:val>
                                        </p:tav>
                                        <p:tav tm="50000">
                                          <p:val>
                                            <p:clrVal>
                                              <a:schemeClr val="hlink"/>
                                            </p:clrVal>
                                          </p:val>
                                        </p:tav>
                                      </p:tavLst>
                                    </p:anim>
                                    <p:set>
                                      <p:cBhvr>
                                        <p:cTn id="47" dur="80"/>
                                        <p:tgtEl>
                                          <p:spTgt spid="23555">
                                            <p:txEl>
                                              <p:pRg st="4" end="4"/>
                                            </p:txEl>
                                          </p:spTgt>
                                        </p:tgtEl>
                                        <p:attrNameLst>
                                          <p:attrName>fill.type</p:attrName>
                                        </p:attrNameLst>
                                      </p:cBhvr>
                                      <p:to>
                                        <p:strVal val="solid"/>
                                      </p:to>
                                    </p:set>
                                  </p:childTnLst>
                                </p:cTn>
                              </p:par>
                            </p:childTnLst>
                          </p:cTn>
                        </p:par>
                      </p:childTnLst>
                    </p:cTn>
                  </p:par>
                  <p:par>
                    <p:cTn id="48" fill="hold">
                      <p:stCondLst>
                        <p:cond delay="indefinite"/>
                      </p:stCondLst>
                      <p:childTnLst>
                        <p:par>
                          <p:cTn id="49" fill="hold">
                            <p:stCondLst>
                              <p:cond delay="0"/>
                            </p:stCondLst>
                            <p:childTnLst>
                              <p:par>
                                <p:cTn id="50" presetID="7" presetClass="entr" presetSubtype="1" fill="hold" nodeType="clickEffect">
                                  <p:stCondLst>
                                    <p:cond delay="0"/>
                                  </p:stCondLst>
                                  <p:childTnLst>
                                    <p:set>
                                      <p:cBhvr>
                                        <p:cTn id="51" dur="1" fill="hold">
                                          <p:stCondLst>
                                            <p:cond delay="0"/>
                                          </p:stCondLst>
                                        </p:cTn>
                                        <p:tgtEl>
                                          <p:spTgt spid="23555">
                                            <p:txEl>
                                              <p:pRg st="5" end="5"/>
                                            </p:txEl>
                                          </p:spTgt>
                                        </p:tgtEl>
                                        <p:attrNameLst>
                                          <p:attrName>style.visibility</p:attrName>
                                        </p:attrNameLst>
                                      </p:cBhvr>
                                      <p:to>
                                        <p:strVal val="visible"/>
                                      </p:to>
                                    </p:set>
                                    <p:anim calcmode="lin" valueType="num">
                                      <p:cBhvr additive="base">
                                        <p:cTn id="52" dur="2000" fill="hold"/>
                                        <p:tgtEl>
                                          <p:spTgt spid="23555">
                                            <p:txEl>
                                              <p:pRg st="5" end="5"/>
                                            </p:txEl>
                                          </p:spTgt>
                                        </p:tgtEl>
                                        <p:attrNameLst>
                                          <p:attrName>ppt_x</p:attrName>
                                        </p:attrNameLst>
                                      </p:cBhvr>
                                      <p:tavLst>
                                        <p:tav tm="0">
                                          <p:val>
                                            <p:strVal val="#ppt_x"/>
                                          </p:val>
                                        </p:tav>
                                        <p:tav tm="100000">
                                          <p:val>
                                            <p:strVal val="#ppt_x"/>
                                          </p:val>
                                        </p:tav>
                                      </p:tavLst>
                                    </p:anim>
                                    <p:anim calcmode="lin" valueType="num">
                                      <p:cBhvr additive="base">
                                        <p:cTn id="53" dur="2000" fill="hold"/>
                                        <p:tgtEl>
                                          <p:spTgt spid="23555">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7" presetClass="entr" presetSubtype="4" fill="hold" nodeType="clickEffect">
                                  <p:stCondLst>
                                    <p:cond delay="0"/>
                                  </p:stCondLst>
                                  <p:childTnLst>
                                    <p:set>
                                      <p:cBhvr>
                                        <p:cTn id="57" dur="1" fill="hold">
                                          <p:stCondLst>
                                            <p:cond delay="0"/>
                                          </p:stCondLst>
                                        </p:cTn>
                                        <p:tgtEl>
                                          <p:spTgt spid="23555">
                                            <p:txEl>
                                              <p:pRg st="6" end="6"/>
                                            </p:txEl>
                                          </p:spTgt>
                                        </p:tgtEl>
                                        <p:attrNameLst>
                                          <p:attrName>style.visibility</p:attrName>
                                        </p:attrNameLst>
                                      </p:cBhvr>
                                      <p:to>
                                        <p:strVal val="visible"/>
                                      </p:to>
                                    </p:set>
                                    <p:anim calcmode="lin" valueType="num">
                                      <p:cBhvr additive="base">
                                        <p:cTn id="58" dur="2000" fill="hold"/>
                                        <p:tgtEl>
                                          <p:spTgt spid="23555">
                                            <p:txEl>
                                              <p:pRg st="6" end="6"/>
                                            </p:txEl>
                                          </p:spTgt>
                                        </p:tgtEl>
                                        <p:attrNameLst>
                                          <p:attrName>ppt_x</p:attrName>
                                        </p:attrNameLst>
                                      </p:cBhvr>
                                      <p:tavLst>
                                        <p:tav tm="0">
                                          <p:val>
                                            <p:strVal val="#ppt_x"/>
                                          </p:val>
                                        </p:tav>
                                        <p:tav tm="100000">
                                          <p:val>
                                            <p:strVal val="#ppt_x"/>
                                          </p:val>
                                        </p:tav>
                                      </p:tavLst>
                                    </p:anim>
                                    <p:anim calcmode="lin" valueType="num">
                                      <p:cBhvr additive="base">
                                        <p:cTn id="59" dur="2000" fill="hold"/>
                                        <p:tgtEl>
                                          <p:spTgt spid="2355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7" presetClass="entr" presetSubtype="1" fill="hold" nodeType="clickEffect">
                                  <p:stCondLst>
                                    <p:cond delay="0"/>
                                  </p:stCondLst>
                                  <p:childTnLst>
                                    <p:set>
                                      <p:cBhvr>
                                        <p:cTn id="63" dur="1" fill="hold">
                                          <p:stCondLst>
                                            <p:cond delay="0"/>
                                          </p:stCondLst>
                                        </p:cTn>
                                        <p:tgtEl>
                                          <p:spTgt spid="23555">
                                            <p:txEl>
                                              <p:pRg st="7" end="7"/>
                                            </p:txEl>
                                          </p:spTgt>
                                        </p:tgtEl>
                                        <p:attrNameLst>
                                          <p:attrName>style.visibility</p:attrName>
                                        </p:attrNameLst>
                                      </p:cBhvr>
                                      <p:to>
                                        <p:strVal val="visible"/>
                                      </p:to>
                                    </p:set>
                                    <p:anim calcmode="lin" valueType="num">
                                      <p:cBhvr additive="base">
                                        <p:cTn id="64" dur="2000" fill="hold"/>
                                        <p:tgtEl>
                                          <p:spTgt spid="23555">
                                            <p:txEl>
                                              <p:pRg st="7" end="7"/>
                                            </p:txEl>
                                          </p:spTgt>
                                        </p:tgtEl>
                                        <p:attrNameLst>
                                          <p:attrName>ppt_x</p:attrName>
                                        </p:attrNameLst>
                                      </p:cBhvr>
                                      <p:tavLst>
                                        <p:tav tm="0">
                                          <p:val>
                                            <p:strVal val="#ppt_x"/>
                                          </p:val>
                                        </p:tav>
                                        <p:tav tm="100000">
                                          <p:val>
                                            <p:strVal val="#ppt_x"/>
                                          </p:val>
                                        </p:tav>
                                      </p:tavLst>
                                    </p:anim>
                                    <p:anim calcmode="lin" valueType="num">
                                      <p:cBhvr additive="base">
                                        <p:cTn id="65" dur="2000" fill="hold"/>
                                        <p:tgtEl>
                                          <p:spTgt spid="23555">
                                            <p:txEl>
                                              <p:pRg st="7" end="7"/>
                                            </p:txEl>
                                          </p:spTgt>
                                        </p:tgtEl>
                                        <p:attrNameLst>
                                          <p:attrName>ppt_y</p:attrName>
                                        </p:attrNameLst>
                                      </p:cBhvr>
                                      <p:tavLst>
                                        <p:tav tm="0">
                                          <p:val>
                                            <p:strVal val="0-#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7" presetClass="entr" presetSubtype="0" fill="hold" nodeType="clickEffect">
                                  <p:stCondLst>
                                    <p:cond delay="0"/>
                                  </p:stCondLst>
                                  <p:iterate type="lt">
                                    <p:tmPct val="50000"/>
                                  </p:iterate>
                                  <p:childTnLst>
                                    <p:set>
                                      <p:cBhvr>
                                        <p:cTn id="69" dur="1" fill="hold">
                                          <p:stCondLst>
                                            <p:cond delay="0"/>
                                          </p:stCondLst>
                                        </p:cTn>
                                        <p:tgtEl>
                                          <p:spTgt spid="23555">
                                            <p:txEl>
                                              <p:pRg st="8" end="8"/>
                                            </p:txEl>
                                          </p:spTgt>
                                        </p:tgtEl>
                                        <p:attrNameLst>
                                          <p:attrName>style.visibility</p:attrName>
                                        </p:attrNameLst>
                                      </p:cBhvr>
                                      <p:to>
                                        <p:strVal val="visible"/>
                                      </p:to>
                                    </p:set>
                                    <p:anim calcmode="discrete" valueType="clr">
                                      <p:cBhvr override="childStyle">
                                        <p:cTn id="70" dur="80"/>
                                        <p:tgtEl>
                                          <p:spTgt spid="23555">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1" dur="80"/>
                                        <p:tgtEl>
                                          <p:spTgt spid="23555">
                                            <p:txEl>
                                              <p:pRg st="8" end="8"/>
                                            </p:txEl>
                                          </p:spTgt>
                                        </p:tgtEl>
                                        <p:attrNameLst>
                                          <p:attrName>fillcolor</p:attrName>
                                        </p:attrNameLst>
                                      </p:cBhvr>
                                      <p:tavLst>
                                        <p:tav tm="0">
                                          <p:val>
                                            <p:clrVal>
                                              <a:schemeClr val="accent2"/>
                                            </p:clrVal>
                                          </p:val>
                                        </p:tav>
                                        <p:tav tm="50000">
                                          <p:val>
                                            <p:clrVal>
                                              <a:schemeClr val="hlink"/>
                                            </p:clrVal>
                                          </p:val>
                                        </p:tav>
                                      </p:tavLst>
                                    </p:anim>
                                    <p:set>
                                      <p:cBhvr>
                                        <p:cTn id="72" dur="80"/>
                                        <p:tgtEl>
                                          <p:spTgt spid="23555">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88EAF5A6-172C-495C-8179-D51313E833DC}" type="slidenum">
              <a:rPr lang="ar-SA" smtClean="0">
                <a:cs typeface="Arial" pitchFamily="34" charset="0"/>
              </a:rPr>
              <a:pPr/>
              <a:t>17</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ar-SA" b="1" smtClean="0">
                <a:solidFill>
                  <a:schemeClr val="tx1"/>
                </a:solidFill>
                <a:cs typeface="Arial" pitchFamily="34" charset="0"/>
              </a:rPr>
              <a:t>تعريفات وأشكال الأتصال</a:t>
            </a:r>
            <a:endParaRPr lang="en-US" b="1"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4340">
                                            <p:txEl>
                                              <p:pRg st="0" end="0"/>
                                            </p:txEl>
                                          </p:spTgt>
                                        </p:tgtEl>
                                        <p:attrNameLst>
                                          <p:attrName>style.visibility</p:attrName>
                                        </p:attrNameLst>
                                      </p:cBhvr>
                                      <p:to>
                                        <p:strVal val="visible"/>
                                      </p:to>
                                    </p:set>
                                    <p:anim calcmode="discrete" valueType="clr">
                                      <p:cBhvr override="childStyle">
                                        <p:cTn id="7" dur="80"/>
                                        <p:tgtEl>
                                          <p:spTgt spid="1434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34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4340">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a:xfrm>
            <a:off x="495300" y="2133600"/>
            <a:ext cx="8915400" cy="3992563"/>
          </a:xfrm>
        </p:spPr>
        <p:txBody>
          <a:bodyPr/>
          <a:lstStyle/>
          <a:p>
            <a:pPr rtl="1" eaLnBrk="1" hangingPunct="1">
              <a:buFont typeface="Arial" pitchFamily="34" charset="0"/>
              <a:buChar char="•"/>
            </a:pPr>
            <a:r>
              <a:rPr lang="ar-SA" b="1" smtClean="0">
                <a:cs typeface="Arial" pitchFamily="34" charset="0"/>
              </a:rPr>
              <a:t>مقدمة .</a:t>
            </a:r>
          </a:p>
          <a:p>
            <a:pPr rtl="1" eaLnBrk="1" hangingPunct="1">
              <a:buFont typeface="Arial" pitchFamily="34" charset="0"/>
              <a:buChar char="•"/>
            </a:pPr>
            <a:r>
              <a:rPr lang="ar-SA" b="1" smtClean="0">
                <a:cs typeface="Arial" pitchFamily="34" charset="0"/>
              </a:rPr>
              <a:t>تعريفات الاتصال .</a:t>
            </a:r>
          </a:p>
          <a:p>
            <a:pPr rtl="1" eaLnBrk="1" hangingPunct="1">
              <a:buFont typeface="Arial" pitchFamily="34" charset="0"/>
              <a:buChar char="•"/>
            </a:pPr>
            <a:r>
              <a:rPr lang="ar-SA" b="1" smtClean="0">
                <a:cs typeface="Arial" pitchFamily="34" charset="0"/>
              </a:rPr>
              <a:t>أشكال الاتصال الإنساني .</a:t>
            </a:r>
          </a:p>
          <a:p>
            <a:r>
              <a:rPr lang="en-US" b="1" smtClean="0">
                <a:cs typeface="Arial" pitchFamily="34" charset="0"/>
              </a:rPr>
              <a:t> </a:t>
            </a:r>
          </a:p>
          <a:p>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5D0D2096-8623-414A-9582-3821F32287B1}" type="slidenum">
              <a:rPr lang="ar-SA" smtClean="0">
                <a:cs typeface="Arial" pitchFamily="34" charset="0"/>
              </a:rPr>
              <a:pPr/>
              <a:t>18</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 calcmode="lin" valueType="num">
                                      <p:cBhvr additive="base">
                                        <p:cTn id="13" dur="5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2" fill="hold" nodeType="click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 calcmode="lin" valueType="num">
                                      <p:cBhvr additive="base">
                                        <p:cTn id="19" dur="5000" fill="hold"/>
                                        <p:tgtEl>
                                          <p:spTgt spid="15363">
                                            <p:txEl>
                                              <p:pRg st="1" end="1"/>
                                            </p:txEl>
                                          </p:spTgt>
                                        </p:tgtEl>
                                        <p:attrNameLst>
                                          <p:attrName>ppt_x</p:attrName>
                                        </p:attrNameLst>
                                      </p:cBhvr>
                                      <p:tavLst>
                                        <p:tav tm="0">
                                          <p:val>
                                            <p:strVal val="1+#ppt_w/2"/>
                                          </p:val>
                                        </p:tav>
                                        <p:tav tm="100000">
                                          <p:val>
                                            <p:strVal val="#ppt_x"/>
                                          </p:val>
                                        </p:tav>
                                      </p:tavLst>
                                    </p:anim>
                                    <p:anim calcmode="lin" valueType="num">
                                      <p:cBhvr additive="base">
                                        <p:cTn id="20" dur="5000" fill="hold"/>
                                        <p:tgtEl>
                                          <p:spTgt spid="153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1" fill="hold" nodeType="clickEffect">
                                  <p:stCondLst>
                                    <p:cond delay="0"/>
                                  </p:stCondLst>
                                  <p:childTnLst>
                                    <p:set>
                                      <p:cBhvr>
                                        <p:cTn id="24" dur="1" fill="hold">
                                          <p:stCondLst>
                                            <p:cond delay="0"/>
                                          </p:stCondLst>
                                        </p:cTn>
                                        <p:tgtEl>
                                          <p:spTgt spid="15363">
                                            <p:txEl>
                                              <p:pRg st="2" end="2"/>
                                            </p:txEl>
                                          </p:spTgt>
                                        </p:tgtEl>
                                        <p:attrNameLst>
                                          <p:attrName>style.visibility</p:attrName>
                                        </p:attrNameLst>
                                      </p:cBhvr>
                                      <p:to>
                                        <p:strVal val="visible"/>
                                      </p:to>
                                    </p:set>
                                    <p:anim calcmode="lin" valueType="num">
                                      <p:cBhvr additive="base">
                                        <p:cTn id="25" dur="50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additive="base">
                                        <p:cTn id="26" dur="5000" fill="hold"/>
                                        <p:tgtEl>
                                          <p:spTgt spid="1536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defRPr/>
            </a:pPr>
            <a:r>
              <a:rPr lang="ar-SA" dirty="0" smtClean="0">
                <a:solidFill>
                  <a:schemeClr val="tx2">
                    <a:lumMod val="75000"/>
                  </a:schemeClr>
                </a:solidFill>
                <a:cs typeface="Arial" pitchFamily="34" charset="0"/>
              </a:rPr>
              <a:t>تعريفات الاتصال</a:t>
            </a:r>
          </a:p>
        </p:txBody>
      </p:sp>
      <p:sp>
        <p:nvSpPr>
          <p:cNvPr id="22531" name="Content Placeholder 2"/>
          <p:cNvSpPr>
            <a:spLocks noGrp="1"/>
          </p:cNvSpPr>
          <p:nvPr>
            <p:ph idx="4294967295"/>
          </p:nvPr>
        </p:nvSpPr>
        <p:spPr>
          <a:xfrm>
            <a:off x="685800" y="1524000"/>
            <a:ext cx="8686800" cy="3840163"/>
          </a:xfrm>
        </p:spPr>
        <p:txBody>
          <a:bodyPr/>
          <a:lstStyle/>
          <a:p>
            <a:pPr marL="533400" indent="-266700" algn="just" rtl="1" eaLnBrk="1" hangingPunct="1">
              <a:lnSpc>
                <a:spcPct val="150000"/>
              </a:lnSpc>
              <a:buFont typeface="Calibri" pitchFamily="34" charset="0"/>
              <a:buAutoNum type="arabicPeriod"/>
            </a:pPr>
            <a:r>
              <a:rPr lang="ar-SA" sz="2600" b="1" smtClean="0">
                <a:cs typeface="Arial" pitchFamily="34" charset="0"/>
              </a:rPr>
              <a:t>لقد اشتقت كلمة اتصال من كلمة لاتينية وتعني المشاركة فنحن نقول يا فلان شاركنا الحديث أو الرأي أو المشورة أو في اتخاذ القرار .</a:t>
            </a:r>
          </a:p>
          <a:p>
            <a:pPr marL="533400" indent="-266700" algn="just" rtl="1" eaLnBrk="1" hangingPunct="1">
              <a:lnSpc>
                <a:spcPct val="150000"/>
              </a:lnSpc>
              <a:buFont typeface="Calibri" pitchFamily="34" charset="0"/>
              <a:buAutoNum type="arabicPeriod"/>
            </a:pPr>
            <a:r>
              <a:rPr lang="ar-SA" sz="2600" b="1" smtClean="0">
                <a:cs typeface="Arial" pitchFamily="34" charset="0"/>
              </a:rPr>
              <a:t>يعرف قاموس اوكسفورد الاتصال بأنه ” نقل وتوصيل أو تبادل الأفكار والمعلومات (بالكلام أو بالكتابة أو بالإشارة )“ ؛ ويتم تبادل المعلومات أو الأفكار بين مرسل ومستقبل أو مرسل ومستقبلين .</a:t>
            </a:r>
          </a:p>
          <a:p>
            <a:pPr marL="533400" indent="-266700" algn="just" rtl="1" eaLnBrk="1" hangingPunct="1">
              <a:lnSpc>
                <a:spcPct val="150000"/>
              </a:lnSpc>
              <a:buFont typeface="Calibri" pitchFamily="34" charset="0"/>
              <a:buAutoNum type="arabicPeriod"/>
            </a:pPr>
            <a:r>
              <a:rPr lang="ar-SA" sz="2600" b="1" smtClean="0">
                <a:cs typeface="Arial" pitchFamily="34" charset="0"/>
              </a:rPr>
              <a:t>الاتصال هو ” ارسال المعلومات للحصول على استجابة ” .</a:t>
            </a:r>
          </a:p>
          <a:p>
            <a:pPr marL="533400" indent="-266700" algn="just" rtl="1" eaLnBrk="1" hangingPunct="1">
              <a:lnSpc>
                <a:spcPct val="150000"/>
              </a:lnSpc>
              <a:buFont typeface="Calibri" pitchFamily="34" charset="0"/>
              <a:buAutoNum type="arabicPeriod"/>
            </a:pPr>
            <a:r>
              <a:rPr lang="ar-SA" sz="2600" b="1" smtClean="0">
                <a:cs typeface="Arial" pitchFamily="34" charset="0"/>
              </a:rPr>
              <a:t>الاتصال هو ” المشاركة في فكرة أو اتجاه أو موقف ” . </a:t>
            </a:r>
          </a:p>
          <a:p>
            <a:pPr marL="533400" indent="-266700" algn="just" rtl="1" eaLnBrk="1" hangingPunct="1">
              <a:buFont typeface="Calibri" pitchFamily="34" charset="0"/>
              <a:buAutoNum type="arabicPeriod"/>
            </a:pPr>
            <a:endParaRPr lang="ar-SA" sz="2600" b="1" smtClean="0">
              <a:cs typeface="Arial" pitchFamily="34" charset="0"/>
            </a:endParaRPr>
          </a:p>
        </p:txBody>
      </p:sp>
      <p:sp>
        <p:nvSpPr>
          <p:cNvPr id="1638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4E0817C-FD77-4A29-917B-9141B7FDE331}" type="slidenum">
              <a:rPr lang="ar-SA" smtClean="0">
                <a:cs typeface="Arial" pitchFamily="34" charset="0"/>
              </a:rPr>
              <a:pPr/>
              <a:t>19</a:t>
            </a:fld>
            <a:endParaRPr lang="en-US" smtClean="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Effect transition="in" filter="blinds(horizontal)">
                                      <p:cBhvr>
                                        <p:cTn id="15" dur="2000"/>
                                        <p:tgtEl>
                                          <p:spTgt spid="2253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5" fill="hold" nodeType="clickEffect">
                                  <p:stCondLst>
                                    <p:cond delay="0"/>
                                  </p:stCondLst>
                                  <p:childTnLst>
                                    <p:set>
                                      <p:cBhvr>
                                        <p:cTn id="19" dur="1" fill="hold">
                                          <p:stCondLst>
                                            <p:cond delay="0"/>
                                          </p:stCondLst>
                                        </p:cTn>
                                        <p:tgtEl>
                                          <p:spTgt spid="22531">
                                            <p:txEl>
                                              <p:pRg st="1" end="1"/>
                                            </p:txEl>
                                          </p:spTgt>
                                        </p:tgtEl>
                                        <p:attrNameLst>
                                          <p:attrName>style.visibility</p:attrName>
                                        </p:attrNameLst>
                                      </p:cBhvr>
                                      <p:to>
                                        <p:strVal val="visible"/>
                                      </p:to>
                                    </p:set>
                                    <p:animEffect transition="in" filter="blinds(vertical)">
                                      <p:cBhvr>
                                        <p:cTn id="20" dur="2000"/>
                                        <p:tgtEl>
                                          <p:spTgt spid="2253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25" dur="2000"/>
                                        <p:tgtEl>
                                          <p:spTgt spid="22531">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5" fill="hold" nodeType="clickEffect">
                                  <p:stCondLst>
                                    <p:cond delay="0"/>
                                  </p:stCondLst>
                                  <p:childTnLst>
                                    <p:set>
                                      <p:cBhvr>
                                        <p:cTn id="29" dur="1" fill="hold">
                                          <p:stCondLst>
                                            <p:cond delay="0"/>
                                          </p:stCondLst>
                                        </p:cTn>
                                        <p:tgtEl>
                                          <p:spTgt spid="22531">
                                            <p:txEl>
                                              <p:pRg st="3" end="3"/>
                                            </p:txEl>
                                          </p:spTgt>
                                        </p:tgtEl>
                                        <p:attrNameLst>
                                          <p:attrName>style.visibility</p:attrName>
                                        </p:attrNameLst>
                                      </p:cBhvr>
                                      <p:to>
                                        <p:strVal val="visible"/>
                                      </p:to>
                                    </p:set>
                                    <p:animEffect transition="in" filter="blinds(vertical)">
                                      <p:cBhvr>
                                        <p:cTn id="30" dur="2000"/>
                                        <p:tgtEl>
                                          <p:spTgt spid="225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defRPr/>
            </a:pPr>
            <a:r>
              <a:rPr lang="ar-SA" dirty="0" smtClean="0">
                <a:solidFill>
                  <a:schemeClr val="tx2">
                    <a:lumMod val="75000"/>
                  </a:schemeClr>
                </a:solidFill>
                <a:cs typeface="Arial" pitchFamily="34" charset="0"/>
              </a:rPr>
              <a:t>تعريفات الاتصال</a:t>
            </a:r>
          </a:p>
        </p:txBody>
      </p:sp>
      <p:sp>
        <p:nvSpPr>
          <p:cNvPr id="22531" name="Content Placeholder 2"/>
          <p:cNvSpPr>
            <a:spLocks noGrp="1"/>
          </p:cNvSpPr>
          <p:nvPr>
            <p:ph idx="4294967295"/>
          </p:nvPr>
        </p:nvSpPr>
        <p:spPr>
          <a:xfrm>
            <a:off x="457200" y="1219200"/>
            <a:ext cx="8763000" cy="4144963"/>
          </a:xfrm>
        </p:spPr>
        <p:txBody>
          <a:bodyPr/>
          <a:lstStyle/>
          <a:p>
            <a:pPr marL="533400" indent="-266700" algn="just" rtl="1" eaLnBrk="1" hangingPunct="1">
              <a:buFont typeface="Calibri" pitchFamily="34" charset="0"/>
              <a:buAutoNum type="arabicPeriod"/>
              <a:defRPr/>
            </a:pPr>
            <a:endParaRPr lang="ar-SA" sz="2600" b="1" dirty="0" smtClean="0">
              <a:cs typeface="Arial" pitchFamily="34" charset="0"/>
            </a:endParaRPr>
          </a:p>
          <a:p>
            <a:pPr marL="781050" indent="-514350" algn="just" rtl="1" eaLnBrk="1" hangingPunct="1">
              <a:lnSpc>
                <a:spcPct val="150000"/>
              </a:lnSpc>
              <a:buFont typeface="+mj-lt"/>
              <a:buAutoNum type="arabicPeriod" startAt="5"/>
              <a:defRPr/>
            </a:pPr>
            <a:r>
              <a:rPr lang="ar-SA" sz="2600" b="1" dirty="0" smtClean="0">
                <a:cs typeface="Arial" pitchFamily="34" charset="0"/>
              </a:rPr>
              <a:t>الاتصال هو ” ارسال معلومات من شخص أو مجموعة أشخاص لشخص آخر و آخرين بشكل من خلال الرموز ” . </a:t>
            </a:r>
          </a:p>
          <a:p>
            <a:pPr marL="533400" indent="-266700" algn="just" rtl="1" eaLnBrk="1" hangingPunct="1">
              <a:lnSpc>
                <a:spcPct val="150000"/>
              </a:lnSpc>
              <a:buFont typeface="Calibri" pitchFamily="34" charset="0"/>
              <a:buAutoNum type="arabicPeriod" startAt="5"/>
              <a:defRPr/>
            </a:pPr>
            <a:r>
              <a:rPr lang="ar-SA" sz="2600" b="1" dirty="0" smtClean="0">
                <a:cs typeface="Arial" pitchFamily="34" charset="0"/>
              </a:rPr>
              <a:t>الاتصال هو ” التقاء العقول واحداث مجموعة من الرموز المشتركة في عقول المشتركين في الاتصال ( المرسل والمستقبل )  ” . </a:t>
            </a:r>
          </a:p>
          <a:p>
            <a:pPr marL="88900" indent="444500" rtl="1" eaLnBrk="1" hangingPunct="1">
              <a:lnSpc>
                <a:spcPct val="150000"/>
              </a:lnSpc>
              <a:buFont typeface="+mj-lt"/>
              <a:buAutoNum type="arabicPeriod" startAt="7"/>
              <a:defRPr/>
            </a:pPr>
            <a:r>
              <a:rPr lang="ar-SA" sz="2600" b="1" dirty="0" smtClean="0">
                <a:cs typeface="Arial" pitchFamily="34" charset="0"/>
              </a:rPr>
              <a:t>الاتصال هو ” عملية تفاعل اجتماعي يستخدمها الناس لبناء معان تشكل في عقولهم صوراً ذهنية للعالم ويتبادلون هذه الصور الذهنية عن طريق الرموز ” . </a:t>
            </a:r>
          </a:p>
          <a:p>
            <a:pPr marL="88900" indent="444500" rtl="1" eaLnBrk="1" hangingPunct="1">
              <a:buFont typeface="Arial" pitchFamily="34" charset="0"/>
              <a:buNone/>
              <a:defRPr/>
            </a:pPr>
            <a:endParaRPr lang="ar-SA" sz="2600" b="1" dirty="0" smtClean="0">
              <a:cs typeface="Arial" pitchFamily="34" charset="0"/>
            </a:endParaRPr>
          </a:p>
        </p:txBody>
      </p:sp>
      <p:sp>
        <p:nvSpPr>
          <p:cNvPr id="1741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5E4B1D28-9A5B-4D92-A2CB-D09B6EDB6B93}" type="slidenum">
              <a:rPr lang="ar-SA" smtClean="0">
                <a:cs typeface="Arial" pitchFamily="34" charset="0"/>
              </a:rPr>
              <a:pPr/>
              <a:t>20</a:t>
            </a:fld>
            <a:endParaRPr lang="en-US" smtClean="0">
              <a:cs typeface="Arial" pitchFamily="34" charset="0"/>
            </a:endParaRP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iterate type="lt">
                                    <p:tmPct val="0"/>
                                  </p:iterate>
                                  <p:childTnLst>
                                    <p:set>
                                      <p:cBhvr>
                                        <p:cTn id="6" dur="1" fill="hold">
                                          <p:stCondLst>
                                            <p:cond delay="0"/>
                                          </p:stCondLst>
                                        </p:cTn>
                                        <p:tgtEl>
                                          <p:spTgt spid="9218"/>
                                        </p:tgtEl>
                                        <p:attrNameLst>
                                          <p:attrName>style.visibility</p:attrName>
                                        </p:attrNameLst>
                                      </p:cBhvr>
                                      <p:to>
                                        <p:strVal val="visible"/>
                                      </p:to>
                                    </p:set>
                                    <p:animEffect transition="in" filter="fade">
                                      <p:cBhvr>
                                        <p:cTn id="7" dur="100"/>
                                        <p:tgtEl>
                                          <p:spTgt spid="9218"/>
                                        </p:tgtEl>
                                      </p:cBhvr>
                                    </p:animEffect>
                                    <p:anim calcmode="lin" valueType="num">
                                      <p:cBhvr>
                                        <p:cTn id="8" dur="400" fill="hold"/>
                                        <p:tgtEl>
                                          <p:spTgt spid="9218"/>
                                        </p:tgtEl>
                                        <p:attrNameLst>
                                          <p:attrName>ppt_x</p:attrName>
                                        </p:attrNameLst>
                                      </p:cBhvr>
                                      <p:tavLst>
                                        <p:tav tm="0">
                                          <p:val>
                                            <p:strVal val="#ppt_x"/>
                                          </p:val>
                                        </p:tav>
                                        <p:tav tm="100000">
                                          <p:val>
                                            <p:strVal val="#ppt_x"/>
                                          </p:val>
                                        </p:tav>
                                      </p:tavLst>
                                    </p:anim>
                                    <p:anim calcmode="lin" valueType="num">
                                      <p:cBhvr>
                                        <p:cTn id="9" dur="400" fill="hold"/>
                                        <p:tgtEl>
                                          <p:spTgt spid="9218"/>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921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921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16" dur="2000"/>
                                        <p:tgtEl>
                                          <p:spTgt spid="2253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5" fill="hold" nodeType="clickEffect">
                                  <p:stCondLst>
                                    <p:cond delay="0"/>
                                  </p:stCondLst>
                                  <p:childTnLst>
                                    <p:set>
                                      <p:cBhvr>
                                        <p:cTn id="20" dur="1" fill="hold">
                                          <p:stCondLst>
                                            <p:cond delay="0"/>
                                          </p:stCondLst>
                                        </p:cTn>
                                        <p:tgtEl>
                                          <p:spTgt spid="22531">
                                            <p:txEl>
                                              <p:pRg st="2" end="2"/>
                                            </p:txEl>
                                          </p:spTgt>
                                        </p:tgtEl>
                                        <p:attrNameLst>
                                          <p:attrName>style.visibility</p:attrName>
                                        </p:attrNameLst>
                                      </p:cBhvr>
                                      <p:to>
                                        <p:strVal val="visible"/>
                                      </p:to>
                                    </p:set>
                                    <p:animEffect transition="in" filter="blinds(vertical)">
                                      <p:cBhvr>
                                        <p:cTn id="21" dur="2000"/>
                                        <p:tgtEl>
                                          <p:spTgt spid="22531">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22531">
                                            <p:txEl>
                                              <p:pRg st="3" end="3"/>
                                            </p:txEl>
                                          </p:spTgt>
                                        </p:tgtEl>
                                        <p:attrNameLst>
                                          <p:attrName>style.visibility</p:attrName>
                                        </p:attrNameLst>
                                      </p:cBhvr>
                                      <p:to>
                                        <p:strVal val="visible"/>
                                      </p:to>
                                    </p:set>
                                    <p:animEffect transition="in" filter="blinds(horizontal)">
                                      <p:cBhvr>
                                        <p:cTn id="26" dur="2000"/>
                                        <p:tgtEl>
                                          <p:spTgt spid="225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 y="381000"/>
            <a:ext cx="8915400" cy="1143000"/>
          </a:xfrm>
        </p:spPr>
        <p:txBody>
          <a:bodyPr/>
          <a:lstStyle/>
          <a:p>
            <a:pPr eaLnBrk="1" hangingPunct="1">
              <a:defRPr/>
            </a:pPr>
            <a:r>
              <a:rPr lang="ar-SA" dirty="0" smtClean="0">
                <a:solidFill>
                  <a:schemeClr val="tx2">
                    <a:lumMod val="75000"/>
                  </a:schemeClr>
                </a:solidFill>
                <a:cs typeface="Arial" pitchFamily="34" charset="0"/>
              </a:rPr>
              <a:t>تعريفات الاتصال</a:t>
            </a:r>
          </a:p>
        </p:txBody>
      </p:sp>
      <p:sp>
        <p:nvSpPr>
          <p:cNvPr id="22531" name="Content Placeholder 2"/>
          <p:cNvSpPr>
            <a:spLocks noGrp="1"/>
          </p:cNvSpPr>
          <p:nvPr>
            <p:ph idx="4294967295"/>
          </p:nvPr>
        </p:nvSpPr>
        <p:spPr>
          <a:xfrm>
            <a:off x="609600" y="1295400"/>
            <a:ext cx="8763000" cy="4678363"/>
          </a:xfrm>
        </p:spPr>
        <p:txBody>
          <a:bodyPr/>
          <a:lstStyle/>
          <a:p>
            <a:pPr marL="533400" indent="-266700" algn="just" rtl="1" eaLnBrk="1" hangingPunct="1">
              <a:buFont typeface="Calibri" pitchFamily="34" charset="0"/>
              <a:buAutoNum type="arabicPeriod"/>
              <a:defRPr/>
            </a:pPr>
            <a:endParaRPr lang="ar-SA" sz="2600" b="1" dirty="0" smtClean="0">
              <a:cs typeface="Arial" pitchFamily="34" charset="0"/>
            </a:endParaRPr>
          </a:p>
          <a:p>
            <a:pPr marL="88900" indent="444500" rtl="1" eaLnBrk="1" hangingPunct="1">
              <a:buFont typeface="Arial" pitchFamily="34" charset="0"/>
              <a:buNone/>
              <a:defRPr/>
            </a:pPr>
            <a:r>
              <a:rPr lang="ar-SA" sz="3600" b="1" dirty="0" smtClean="0">
                <a:cs typeface="Arial" pitchFamily="34" charset="0"/>
              </a:rPr>
              <a:t>الخلاصة :</a:t>
            </a:r>
          </a:p>
          <a:p>
            <a:pPr marL="88900" indent="444500" algn="just" rtl="1" eaLnBrk="1" hangingPunct="1">
              <a:lnSpc>
                <a:spcPct val="150000"/>
              </a:lnSpc>
              <a:buFont typeface="Arial" pitchFamily="34" charset="0"/>
              <a:buNone/>
              <a:defRPr/>
            </a:pPr>
            <a:r>
              <a:rPr lang="ar-SA" sz="2600" b="1" dirty="0" smtClean="0">
                <a:cs typeface="Arial" pitchFamily="34" charset="0"/>
              </a:rPr>
              <a:t>هي أن الاتصال ضرورة إنسانية واجتماعية ، فحاجة الإنسان للاتصال لا تقل عن حاجته للأمن والغذاء والكساء والمأوى . وبما أن الإنسان كائن اجتماعي اتصالي فإنه لا يستطيع العيش في معزل عن المجتمع ، فالعزلة نعني العقاب والمرض النفسي أو الانسلاخ عن المجتمع .</a:t>
            </a:r>
          </a:p>
          <a:p>
            <a:pPr marL="88900" indent="444500" rtl="1" eaLnBrk="1" hangingPunct="1">
              <a:buFont typeface="Calibri" pitchFamily="34" charset="0"/>
              <a:buAutoNum type="arabicPeriod" startAt="7"/>
              <a:defRPr/>
            </a:pPr>
            <a:endParaRPr lang="ar-SA" sz="2600" b="1" dirty="0" smtClean="0">
              <a:cs typeface="Arial" pitchFamily="34" charset="0"/>
            </a:endParaRPr>
          </a:p>
        </p:txBody>
      </p:sp>
      <p:sp>
        <p:nvSpPr>
          <p:cNvPr id="1843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C69C0C76-96AE-41D3-A7C9-581814B3E156}" type="slidenum">
              <a:rPr lang="ar-SA" smtClean="0">
                <a:cs typeface="Arial" pitchFamily="34" charset="0"/>
              </a:rPr>
              <a:pPr/>
              <a:t>21</a:t>
            </a:fld>
            <a:endParaRPr lang="en-US" smtClean="0">
              <a:cs typeface="Arial" pitchFamily="34" charset="0"/>
            </a:endParaRP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22531">
                                            <p:txEl>
                                              <p:pRg st="1" end="1"/>
                                            </p:txEl>
                                          </p:spTgt>
                                        </p:tgtEl>
                                        <p:attrNameLst>
                                          <p:attrName>style.visibility</p:attrName>
                                        </p:attrNameLst>
                                      </p:cBhvr>
                                      <p:to>
                                        <p:strVal val="visible"/>
                                      </p:to>
                                    </p:set>
                                    <p:anim calcmode="lin" valueType="num">
                                      <p:cBhvr>
                                        <p:cTn id="15" dur="1000" fill="hold"/>
                                        <p:tgtEl>
                                          <p:spTgt spid="22531">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22531">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22531">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2531">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2531">
                                            <p:txEl>
                                              <p:pRg st="2" end="2"/>
                                            </p:txEl>
                                          </p:spTgt>
                                        </p:tgtEl>
                                        <p:attrNameLst>
                                          <p:attrName>style.visibility</p:attrName>
                                        </p:attrNameLst>
                                      </p:cBhvr>
                                      <p:to>
                                        <p:strVal val="visible"/>
                                      </p:to>
                                    </p:set>
                                    <p:anim calcmode="lin" valueType="num">
                                      <p:cBhvr additive="base">
                                        <p:cTn id="23" dur="30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additive="base">
                                        <p:cTn id="24" dur="3000" fill="hold"/>
                                        <p:tgtEl>
                                          <p:spTgt spid="2253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 y="228600"/>
            <a:ext cx="8915400" cy="1143000"/>
          </a:xfrm>
        </p:spPr>
        <p:txBody>
          <a:bodyPr/>
          <a:lstStyle/>
          <a:p>
            <a:pPr eaLnBrk="1" hangingPunct="1">
              <a:defRPr/>
            </a:pPr>
            <a:r>
              <a:rPr lang="ar-SA" dirty="0" smtClean="0">
                <a:solidFill>
                  <a:schemeClr val="tx2">
                    <a:lumMod val="75000"/>
                  </a:schemeClr>
                </a:solidFill>
                <a:cs typeface="Arial" pitchFamily="34" charset="0"/>
              </a:rPr>
              <a:t>أشكال الاتصال الإنساني </a:t>
            </a:r>
          </a:p>
        </p:txBody>
      </p:sp>
      <p:sp>
        <p:nvSpPr>
          <p:cNvPr id="23555" name="Content Placeholder 2"/>
          <p:cNvSpPr>
            <a:spLocks noGrp="1"/>
          </p:cNvSpPr>
          <p:nvPr>
            <p:ph idx="4294967295"/>
          </p:nvPr>
        </p:nvSpPr>
        <p:spPr>
          <a:xfrm>
            <a:off x="228600" y="1600200"/>
            <a:ext cx="9144000" cy="4373563"/>
          </a:xfrm>
        </p:spPr>
        <p:txBody>
          <a:bodyPr/>
          <a:lstStyle/>
          <a:p>
            <a:pPr marL="88900" indent="444500" rtl="1" eaLnBrk="1" hangingPunct="1">
              <a:buFont typeface="Arial" pitchFamily="34" charset="0"/>
              <a:buNone/>
              <a:defRPr/>
            </a:pPr>
            <a:r>
              <a:rPr lang="ar-SA" sz="2600" b="1" dirty="0" smtClean="0">
                <a:cs typeface="Arial" pitchFamily="34" charset="0"/>
              </a:rPr>
              <a:t>اللغة : هي نظام من الرموز لها معان تنقسم إلى قسمين :</a:t>
            </a:r>
          </a:p>
          <a:p>
            <a:pPr marL="88900" indent="444500" rtl="1" eaLnBrk="1" hangingPunct="1">
              <a:buFont typeface="+mj-lt"/>
              <a:buAutoNum type="arabicPeriod"/>
              <a:defRPr/>
            </a:pPr>
            <a:r>
              <a:rPr lang="ar-SA" sz="2600" b="1" dirty="0" smtClean="0">
                <a:cs typeface="Arial" pitchFamily="34" charset="0"/>
              </a:rPr>
              <a:t>اتصال لفظي ينقسم إلى قسمين :</a:t>
            </a:r>
          </a:p>
          <a:p>
            <a:pPr marL="812800" indent="533400" rtl="1" eaLnBrk="1" hangingPunct="1">
              <a:buFont typeface="+mj-cs"/>
              <a:buAutoNum type="arabic2Minus"/>
              <a:defRPr/>
            </a:pPr>
            <a:r>
              <a:rPr lang="ar-SA" sz="2600" b="1" dirty="0" smtClean="0">
                <a:cs typeface="Arial" pitchFamily="34" charset="0"/>
              </a:rPr>
              <a:t>منطوق ( شفوي  ).</a:t>
            </a:r>
          </a:p>
          <a:p>
            <a:pPr marL="812800" indent="533400" rtl="1" eaLnBrk="1" hangingPunct="1">
              <a:buFont typeface="+mj-cs"/>
              <a:buAutoNum type="arabic2Minus"/>
              <a:defRPr/>
            </a:pPr>
            <a:r>
              <a:rPr lang="ar-SA" sz="2600" b="1" dirty="0" smtClean="0">
                <a:cs typeface="Arial" pitchFamily="34" charset="0"/>
              </a:rPr>
              <a:t>كتابي .</a:t>
            </a:r>
          </a:p>
          <a:p>
            <a:pPr marL="88900" indent="444500" rtl="1" eaLnBrk="1" hangingPunct="1">
              <a:buFont typeface="Arial" pitchFamily="34" charset="0"/>
              <a:buNone/>
              <a:defRPr/>
            </a:pPr>
            <a:r>
              <a:rPr lang="ar-SA" sz="2600" b="1" dirty="0" smtClean="0">
                <a:cs typeface="Arial" pitchFamily="34" charset="0"/>
              </a:rPr>
              <a:t>وقواعد اللغة تتحكم في الاتصال اللفظي .</a:t>
            </a:r>
          </a:p>
          <a:p>
            <a:pPr marL="88900" indent="444500" rtl="1" eaLnBrk="1" hangingPunct="1">
              <a:buFont typeface="+mj-lt"/>
              <a:buAutoNum type="arabicPeriod" startAt="2"/>
              <a:defRPr/>
            </a:pPr>
            <a:r>
              <a:rPr lang="ar-SA" sz="2600" b="1" dirty="0" smtClean="0">
                <a:cs typeface="Arial" pitchFamily="34" charset="0"/>
              </a:rPr>
              <a:t>اتصال غير لفظي إلى قسمين :</a:t>
            </a:r>
          </a:p>
          <a:p>
            <a:pPr marL="812800" indent="533400" rtl="1" eaLnBrk="1" hangingPunct="1">
              <a:buFont typeface="+mj-cs"/>
              <a:buAutoNum type="arabic2Minus"/>
              <a:defRPr/>
            </a:pPr>
            <a:r>
              <a:rPr lang="ar-SA" sz="2600" b="1" dirty="0" smtClean="0">
                <a:cs typeface="Arial" pitchFamily="34" charset="0"/>
              </a:rPr>
              <a:t>لغة الإشارات .</a:t>
            </a:r>
          </a:p>
          <a:p>
            <a:pPr marL="812800" indent="533400" rtl="1" eaLnBrk="1" hangingPunct="1">
              <a:buFont typeface="+mj-cs"/>
              <a:buAutoNum type="arabic2Minus"/>
              <a:defRPr/>
            </a:pPr>
            <a:r>
              <a:rPr lang="ar-SA" sz="2600" b="1" dirty="0" smtClean="0">
                <a:cs typeface="Arial" pitchFamily="34" charset="0"/>
              </a:rPr>
              <a:t>لغة أعضاء الجسم .</a:t>
            </a:r>
          </a:p>
          <a:p>
            <a:pPr marL="88900" indent="444500" rtl="1" eaLnBrk="1" hangingPunct="1">
              <a:buFont typeface="Arial" pitchFamily="34" charset="0"/>
              <a:buNone/>
              <a:defRPr/>
            </a:pPr>
            <a:r>
              <a:rPr lang="ar-SA" sz="2600" b="1" dirty="0" smtClean="0">
                <a:cs typeface="Arial" pitchFamily="34" charset="0"/>
              </a:rPr>
              <a:t>والنواحي النفسية والجسدية تتحكم في الاتصال غير اللفظي .</a:t>
            </a:r>
          </a:p>
          <a:p>
            <a:pPr marL="88900" indent="444500" rtl="1" eaLnBrk="1" hangingPunct="1">
              <a:buFont typeface="Arial" pitchFamily="34" charset="0"/>
              <a:buNone/>
              <a:defRPr/>
            </a:pPr>
            <a:endParaRPr lang="ar-SA" sz="2600" b="1" dirty="0" smtClean="0">
              <a:cs typeface="Arial" pitchFamily="34" charset="0"/>
            </a:endParaRPr>
          </a:p>
        </p:txBody>
      </p:sp>
      <p:sp>
        <p:nvSpPr>
          <p:cNvPr id="1946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09ABA625-9535-4A8B-AA46-ADDE3C60033A}" type="slidenum">
              <a:rPr lang="ar-SA" smtClean="0">
                <a:cs typeface="Arial" pitchFamily="34" charset="0"/>
              </a:rPr>
              <a:pPr/>
              <a:t>22</a:t>
            </a:fld>
            <a:endParaRPr lang="en-US" smtClean="0">
              <a:cs typeface="Arial" pitchFamily="34"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fltVal val="0"/>
                                          </p:val>
                                        </p:tav>
                                        <p:tav tm="100000">
                                          <p:val>
                                            <p:strVal val="#ppt_w"/>
                                          </p:val>
                                        </p:tav>
                                      </p:tavLst>
                                    </p:anim>
                                    <p:anim calcmode="lin" valueType="num">
                                      <p:cBhvr>
                                        <p:cTn id="8" dur="1000" fill="hold"/>
                                        <p:tgtEl>
                                          <p:spTgt spid="9218"/>
                                        </p:tgtEl>
                                        <p:attrNameLst>
                                          <p:attrName>ppt_h</p:attrName>
                                        </p:attrNameLst>
                                      </p:cBhvr>
                                      <p:tavLst>
                                        <p:tav tm="0">
                                          <p:val>
                                            <p:fltVal val="0"/>
                                          </p:val>
                                        </p:tav>
                                        <p:tav tm="100000">
                                          <p:val>
                                            <p:strVal val="#ppt_h"/>
                                          </p:val>
                                        </p:tav>
                                      </p:tavLst>
                                    </p:anim>
                                    <p:anim calcmode="lin" valueType="num">
                                      <p:cBhvr>
                                        <p:cTn id="9" dur="1000" fill="hold"/>
                                        <p:tgtEl>
                                          <p:spTgt spid="921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21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43" presetClass="entr" presetSubtype="0" fill="hold" nodeType="clickEffect">
                                  <p:stCondLst>
                                    <p:cond delay="0"/>
                                  </p:stCondLst>
                                  <p:childTnLst>
                                    <p:set>
                                      <p:cBhvr>
                                        <p:cTn id="14" dur="1" fill="hold">
                                          <p:stCondLst>
                                            <p:cond delay="0"/>
                                          </p:stCondLst>
                                        </p:cTn>
                                        <p:tgtEl>
                                          <p:spTgt spid="23555">
                                            <p:txEl>
                                              <p:pRg st="0" end="0"/>
                                            </p:txEl>
                                          </p:spTgt>
                                        </p:tgtEl>
                                        <p:attrNameLst>
                                          <p:attrName>style.visibility</p:attrName>
                                        </p:attrNameLst>
                                      </p:cBhvr>
                                      <p:to>
                                        <p:strVal val="visible"/>
                                      </p:to>
                                    </p:set>
                                    <p:animEffect transition="in" filter="fade">
                                      <p:cBhvr>
                                        <p:cTn id="15" dur="200"/>
                                        <p:tgtEl>
                                          <p:spTgt spid="23555">
                                            <p:txEl>
                                              <p:pRg st="0" end="0"/>
                                            </p:txEl>
                                          </p:spTgt>
                                        </p:tgtEl>
                                      </p:cBhvr>
                                    </p:animEffect>
                                    <p:anim calcmode="lin" valueType="num">
                                      <p:cBhvr>
                                        <p:cTn id="16" dur="8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p:cTn id="17" dur="800" fill="hold"/>
                                        <p:tgtEl>
                                          <p:spTgt spid="23555">
                                            <p:txEl>
                                              <p:pRg st="0" end="0"/>
                                            </p:txEl>
                                          </p:spTgt>
                                        </p:tgtEl>
                                        <p:attrNameLst>
                                          <p:attrName>ppt_y</p:attrName>
                                        </p:attrNameLst>
                                      </p:cBhvr>
                                      <p:tavLst>
                                        <p:tav tm="0">
                                          <p:val>
                                            <p:strVal val="#ppt_y+0.31"/>
                                          </p:val>
                                        </p:tav>
                                        <p:tav tm="100000">
                                          <p:val>
                                            <p:strVal val="#ppt_y+0.31"/>
                                          </p:val>
                                        </p:tav>
                                      </p:tavLst>
                                    </p:anim>
                                    <p:anim calcmode="lin" valueType="num">
                                      <p:cBhvr>
                                        <p:cTn id="18" dur="1200" decel="50000" fill="hold">
                                          <p:stCondLst>
                                            <p:cond delay="800"/>
                                          </p:stCondLst>
                                        </p:cTn>
                                        <p:tgtEl>
                                          <p:spTgt spid="23555">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9" dur="1200" decel="50000" fill="hold">
                                          <p:stCondLst>
                                            <p:cond delay="800"/>
                                          </p:stCondLst>
                                        </p:cTn>
                                        <p:tgtEl>
                                          <p:spTgt spid="23555">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8" presetClass="entr" presetSubtype="0" accel="100000" fill="hold" nodeType="clickEffect">
                                  <p:stCondLst>
                                    <p:cond delay="0"/>
                                  </p:stCondLst>
                                  <p:childTnLst>
                                    <p:set>
                                      <p:cBhvr>
                                        <p:cTn id="23" dur="1" fill="hold">
                                          <p:stCondLst>
                                            <p:cond delay="0"/>
                                          </p:stCondLst>
                                        </p:cTn>
                                        <p:tgtEl>
                                          <p:spTgt spid="23555">
                                            <p:txEl>
                                              <p:pRg st="1" end="1"/>
                                            </p:txEl>
                                          </p:spTgt>
                                        </p:tgtEl>
                                        <p:attrNameLst>
                                          <p:attrName>style.visibility</p:attrName>
                                        </p:attrNameLst>
                                      </p:cBhvr>
                                      <p:to>
                                        <p:strVal val="visible"/>
                                      </p:to>
                                    </p:set>
                                    <p:anim calcmode="lin" valueType="num">
                                      <p:cBhvr>
                                        <p:cTn id="24" dur="2000" fill="hold"/>
                                        <p:tgtEl>
                                          <p:spTgt spid="23555">
                                            <p:txEl>
                                              <p:pRg st="1" end="1"/>
                                            </p:txEl>
                                          </p:spTgt>
                                        </p:tgtEl>
                                        <p:attrNameLst>
                                          <p:attrName>ppt_w</p:attrName>
                                        </p:attrNameLst>
                                      </p:cBhvr>
                                      <p:tavLst>
                                        <p:tav tm="0">
                                          <p:val>
                                            <p:strVal val="#ppt_w*2.5"/>
                                          </p:val>
                                        </p:tav>
                                        <p:tav tm="100000">
                                          <p:val>
                                            <p:strVal val="#ppt_w"/>
                                          </p:val>
                                        </p:tav>
                                      </p:tavLst>
                                    </p:anim>
                                    <p:anim calcmode="lin" valueType="num">
                                      <p:cBhvr>
                                        <p:cTn id="25" dur="2000" fill="hold"/>
                                        <p:tgtEl>
                                          <p:spTgt spid="23555">
                                            <p:txEl>
                                              <p:pRg st="1" end="1"/>
                                            </p:txEl>
                                          </p:spTgt>
                                        </p:tgtEl>
                                        <p:attrNameLst>
                                          <p:attrName>ppt_h</p:attrName>
                                        </p:attrNameLst>
                                      </p:cBhvr>
                                      <p:tavLst>
                                        <p:tav tm="0">
                                          <p:val>
                                            <p:strVal val="#ppt_h*0.01"/>
                                          </p:val>
                                        </p:tav>
                                        <p:tav tm="100000">
                                          <p:val>
                                            <p:strVal val="#ppt_h"/>
                                          </p:val>
                                        </p:tav>
                                      </p:tavLst>
                                    </p:anim>
                                    <p:anim calcmode="lin" valueType="num">
                                      <p:cBhvr>
                                        <p:cTn id="26" dur="20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p:cTn id="27" dur="2000" fill="hold"/>
                                        <p:tgtEl>
                                          <p:spTgt spid="23555">
                                            <p:txEl>
                                              <p:pRg st="1" end="1"/>
                                            </p:txEl>
                                          </p:spTgt>
                                        </p:tgtEl>
                                        <p:attrNameLst>
                                          <p:attrName>ppt_y</p:attrName>
                                        </p:attrNameLst>
                                      </p:cBhvr>
                                      <p:tavLst>
                                        <p:tav tm="0">
                                          <p:val>
                                            <p:strVal val="#ppt_h+1"/>
                                          </p:val>
                                        </p:tav>
                                        <p:tav tm="100000">
                                          <p:val>
                                            <p:strVal val="#ppt_y"/>
                                          </p:val>
                                        </p:tav>
                                      </p:tavLst>
                                    </p:anim>
                                    <p:animEffect transition="in" filter="fade">
                                      <p:cBhvr>
                                        <p:cTn id="28" dur="2000"/>
                                        <p:tgtEl>
                                          <p:spTgt spid="23555">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7" presetClass="entr" presetSubtype="4" fill="hold" nodeType="clickEffect">
                                  <p:stCondLst>
                                    <p:cond delay="0"/>
                                  </p:stCondLst>
                                  <p:childTnLst>
                                    <p:set>
                                      <p:cBhvr>
                                        <p:cTn id="32" dur="1" fill="hold">
                                          <p:stCondLst>
                                            <p:cond delay="0"/>
                                          </p:stCondLst>
                                        </p:cTn>
                                        <p:tgtEl>
                                          <p:spTgt spid="23555">
                                            <p:txEl>
                                              <p:pRg st="2" end="2"/>
                                            </p:txEl>
                                          </p:spTgt>
                                        </p:tgtEl>
                                        <p:attrNameLst>
                                          <p:attrName>style.visibility</p:attrName>
                                        </p:attrNameLst>
                                      </p:cBhvr>
                                      <p:to>
                                        <p:strVal val="visible"/>
                                      </p:to>
                                    </p:set>
                                    <p:anim calcmode="lin" valueType="num">
                                      <p:cBhvr additive="base">
                                        <p:cTn id="33" dur="2000" fill="hold"/>
                                        <p:tgtEl>
                                          <p:spTgt spid="23555">
                                            <p:txEl>
                                              <p:pRg st="2" end="2"/>
                                            </p:txEl>
                                          </p:spTgt>
                                        </p:tgtEl>
                                        <p:attrNameLst>
                                          <p:attrName>ppt_x</p:attrName>
                                        </p:attrNameLst>
                                      </p:cBhvr>
                                      <p:tavLst>
                                        <p:tav tm="0">
                                          <p:val>
                                            <p:strVal val="#ppt_x"/>
                                          </p:val>
                                        </p:tav>
                                        <p:tav tm="100000">
                                          <p:val>
                                            <p:strVal val="#ppt_x"/>
                                          </p:val>
                                        </p:tav>
                                      </p:tavLst>
                                    </p:anim>
                                    <p:anim calcmode="lin" valueType="num">
                                      <p:cBhvr additive="base">
                                        <p:cTn id="34" dur="2000" fill="hold"/>
                                        <p:tgtEl>
                                          <p:spTgt spid="235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7" presetClass="entr" presetSubtype="1" fill="hold" nodeType="clickEffect">
                                  <p:stCondLst>
                                    <p:cond delay="0"/>
                                  </p:stCondLst>
                                  <p:childTnLst>
                                    <p:set>
                                      <p:cBhvr>
                                        <p:cTn id="38" dur="1" fill="hold">
                                          <p:stCondLst>
                                            <p:cond delay="0"/>
                                          </p:stCondLst>
                                        </p:cTn>
                                        <p:tgtEl>
                                          <p:spTgt spid="23555">
                                            <p:txEl>
                                              <p:pRg st="3" end="3"/>
                                            </p:txEl>
                                          </p:spTgt>
                                        </p:tgtEl>
                                        <p:attrNameLst>
                                          <p:attrName>style.visibility</p:attrName>
                                        </p:attrNameLst>
                                      </p:cBhvr>
                                      <p:to>
                                        <p:strVal val="visible"/>
                                      </p:to>
                                    </p:set>
                                    <p:anim calcmode="lin" valueType="num">
                                      <p:cBhvr additive="base">
                                        <p:cTn id="39" dur="2000" fill="hold"/>
                                        <p:tgtEl>
                                          <p:spTgt spid="23555">
                                            <p:txEl>
                                              <p:pRg st="3" end="3"/>
                                            </p:txEl>
                                          </p:spTgt>
                                        </p:tgtEl>
                                        <p:attrNameLst>
                                          <p:attrName>ppt_x</p:attrName>
                                        </p:attrNameLst>
                                      </p:cBhvr>
                                      <p:tavLst>
                                        <p:tav tm="0">
                                          <p:val>
                                            <p:strVal val="#ppt_x"/>
                                          </p:val>
                                        </p:tav>
                                        <p:tav tm="100000">
                                          <p:val>
                                            <p:strVal val="#ppt_x"/>
                                          </p:val>
                                        </p:tav>
                                      </p:tavLst>
                                    </p:anim>
                                    <p:anim calcmode="lin" valueType="num">
                                      <p:cBhvr additive="base">
                                        <p:cTn id="40" dur="2000" fill="hold"/>
                                        <p:tgtEl>
                                          <p:spTgt spid="23555">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7" presetClass="entr" presetSubtype="0" fill="hold" nodeType="clickEffect">
                                  <p:stCondLst>
                                    <p:cond delay="0"/>
                                  </p:stCondLst>
                                  <p:iterate type="lt">
                                    <p:tmPct val="50000"/>
                                  </p:iterate>
                                  <p:childTnLst>
                                    <p:set>
                                      <p:cBhvr>
                                        <p:cTn id="44" dur="1" fill="hold">
                                          <p:stCondLst>
                                            <p:cond delay="0"/>
                                          </p:stCondLst>
                                        </p:cTn>
                                        <p:tgtEl>
                                          <p:spTgt spid="23555">
                                            <p:txEl>
                                              <p:pRg st="4" end="4"/>
                                            </p:txEl>
                                          </p:spTgt>
                                        </p:tgtEl>
                                        <p:attrNameLst>
                                          <p:attrName>style.visibility</p:attrName>
                                        </p:attrNameLst>
                                      </p:cBhvr>
                                      <p:to>
                                        <p:strVal val="visible"/>
                                      </p:to>
                                    </p:set>
                                    <p:anim calcmode="discrete" valueType="clr">
                                      <p:cBhvr override="childStyle">
                                        <p:cTn id="45" dur="80"/>
                                        <p:tgtEl>
                                          <p:spTgt spid="23555">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6" dur="80"/>
                                        <p:tgtEl>
                                          <p:spTgt spid="23555">
                                            <p:txEl>
                                              <p:pRg st="4" end="4"/>
                                            </p:txEl>
                                          </p:spTgt>
                                        </p:tgtEl>
                                        <p:attrNameLst>
                                          <p:attrName>fillcolor</p:attrName>
                                        </p:attrNameLst>
                                      </p:cBhvr>
                                      <p:tavLst>
                                        <p:tav tm="0">
                                          <p:val>
                                            <p:clrVal>
                                              <a:schemeClr val="accent2"/>
                                            </p:clrVal>
                                          </p:val>
                                        </p:tav>
                                        <p:tav tm="50000">
                                          <p:val>
                                            <p:clrVal>
                                              <a:schemeClr val="hlink"/>
                                            </p:clrVal>
                                          </p:val>
                                        </p:tav>
                                      </p:tavLst>
                                    </p:anim>
                                    <p:set>
                                      <p:cBhvr>
                                        <p:cTn id="47" dur="80"/>
                                        <p:tgtEl>
                                          <p:spTgt spid="23555">
                                            <p:txEl>
                                              <p:pRg st="4" end="4"/>
                                            </p:txEl>
                                          </p:spTgt>
                                        </p:tgtEl>
                                        <p:attrNameLst>
                                          <p:attrName>fill.type</p:attrName>
                                        </p:attrNameLst>
                                      </p:cBhvr>
                                      <p:to>
                                        <p:strVal val="solid"/>
                                      </p:to>
                                    </p:set>
                                  </p:childTnLst>
                                </p:cTn>
                              </p:par>
                            </p:childTnLst>
                          </p:cTn>
                        </p:par>
                      </p:childTnLst>
                    </p:cTn>
                  </p:par>
                  <p:par>
                    <p:cTn id="48" fill="hold">
                      <p:stCondLst>
                        <p:cond delay="indefinite"/>
                      </p:stCondLst>
                      <p:childTnLst>
                        <p:par>
                          <p:cTn id="49" fill="hold">
                            <p:stCondLst>
                              <p:cond delay="0"/>
                            </p:stCondLst>
                            <p:childTnLst>
                              <p:par>
                                <p:cTn id="50" presetID="7" presetClass="entr" presetSubtype="1" fill="hold" nodeType="clickEffect">
                                  <p:stCondLst>
                                    <p:cond delay="0"/>
                                  </p:stCondLst>
                                  <p:childTnLst>
                                    <p:set>
                                      <p:cBhvr>
                                        <p:cTn id="51" dur="1" fill="hold">
                                          <p:stCondLst>
                                            <p:cond delay="0"/>
                                          </p:stCondLst>
                                        </p:cTn>
                                        <p:tgtEl>
                                          <p:spTgt spid="23555">
                                            <p:txEl>
                                              <p:pRg st="5" end="5"/>
                                            </p:txEl>
                                          </p:spTgt>
                                        </p:tgtEl>
                                        <p:attrNameLst>
                                          <p:attrName>style.visibility</p:attrName>
                                        </p:attrNameLst>
                                      </p:cBhvr>
                                      <p:to>
                                        <p:strVal val="visible"/>
                                      </p:to>
                                    </p:set>
                                    <p:anim calcmode="lin" valueType="num">
                                      <p:cBhvr additive="base">
                                        <p:cTn id="52" dur="2000" fill="hold"/>
                                        <p:tgtEl>
                                          <p:spTgt spid="23555">
                                            <p:txEl>
                                              <p:pRg st="5" end="5"/>
                                            </p:txEl>
                                          </p:spTgt>
                                        </p:tgtEl>
                                        <p:attrNameLst>
                                          <p:attrName>ppt_x</p:attrName>
                                        </p:attrNameLst>
                                      </p:cBhvr>
                                      <p:tavLst>
                                        <p:tav tm="0">
                                          <p:val>
                                            <p:strVal val="#ppt_x"/>
                                          </p:val>
                                        </p:tav>
                                        <p:tav tm="100000">
                                          <p:val>
                                            <p:strVal val="#ppt_x"/>
                                          </p:val>
                                        </p:tav>
                                      </p:tavLst>
                                    </p:anim>
                                    <p:anim calcmode="lin" valueType="num">
                                      <p:cBhvr additive="base">
                                        <p:cTn id="53" dur="2000" fill="hold"/>
                                        <p:tgtEl>
                                          <p:spTgt spid="23555">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7" presetClass="entr" presetSubtype="4" fill="hold" nodeType="clickEffect">
                                  <p:stCondLst>
                                    <p:cond delay="0"/>
                                  </p:stCondLst>
                                  <p:childTnLst>
                                    <p:set>
                                      <p:cBhvr>
                                        <p:cTn id="57" dur="1" fill="hold">
                                          <p:stCondLst>
                                            <p:cond delay="0"/>
                                          </p:stCondLst>
                                        </p:cTn>
                                        <p:tgtEl>
                                          <p:spTgt spid="23555">
                                            <p:txEl>
                                              <p:pRg st="6" end="6"/>
                                            </p:txEl>
                                          </p:spTgt>
                                        </p:tgtEl>
                                        <p:attrNameLst>
                                          <p:attrName>style.visibility</p:attrName>
                                        </p:attrNameLst>
                                      </p:cBhvr>
                                      <p:to>
                                        <p:strVal val="visible"/>
                                      </p:to>
                                    </p:set>
                                    <p:anim calcmode="lin" valueType="num">
                                      <p:cBhvr additive="base">
                                        <p:cTn id="58" dur="2000" fill="hold"/>
                                        <p:tgtEl>
                                          <p:spTgt spid="23555">
                                            <p:txEl>
                                              <p:pRg st="6" end="6"/>
                                            </p:txEl>
                                          </p:spTgt>
                                        </p:tgtEl>
                                        <p:attrNameLst>
                                          <p:attrName>ppt_x</p:attrName>
                                        </p:attrNameLst>
                                      </p:cBhvr>
                                      <p:tavLst>
                                        <p:tav tm="0">
                                          <p:val>
                                            <p:strVal val="#ppt_x"/>
                                          </p:val>
                                        </p:tav>
                                        <p:tav tm="100000">
                                          <p:val>
                                            <p:strVal val="#ppt_x"/>
                                          </p:val>
                                        </p:tav>
                                      </p:tavLst>
                                    </p:anim>
                                    <p:anim calcmode="lin" valueType="num">
                                      <p:cBhvr additive="base">
                                        <p:cTn id="59" dur="2000" fill="hold"/>
                                        <p:tgtEl>
                                          <p:spTgt spid="2355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7" presetClass="entr" presetSubtype="1" fill="hold" nodeType="clickEffect">
                                  <p:stCondLst>
                                    <p:cond delay="0"/>
                                  </p:stCondLst>
                                  <p:childTnLst>
                                    <p:set>
                                      <p:cBhvr>
                                        <p:cTn id="63" dur="1" fill="hold">
                                          <p:stCondLst>
                                            <p:cond delay="0"/>
                                          </p:stCondLst>
                                        </p:cTn>
                                        <p:tgtEl>
                                          <p:spTgt spid="23555">
                                            <p:txEl>
                                              <p:pRg st="7" end="7"/>
                                            </p:txEl>
                                          </p:spTgt>
                                        </p:tgtEl>
                                        <p:attrNameLst>
                                          <p:attrName>style.visibility</p:attrName>
                                        </p:attrNameLst>
                                      </p:cBhvr>
                                      <p:to>
                                        <p:strVal val="visible"/>
                                      </p:to>
                                    </p:set>
                                    <p:anim calcmode="lin" valueType="num">
                                      <p:cBhvr additive="base">
                                        <p:cTn id="64" dur="2000" fill="hold"/>
                                        <p:tgtEl>
                                          <p:spTgt spid="23555">
                                            <p:txEl>
                                              <p:pRg st="7" end="7"/>
                                            </p:txEl>
                                          </p:spTgt>
                                        </p:tgtEl>
                                        <p:attrNameLst>
                                          <p:attrName>ppt_x</p:attrName>
                                        </p:attrNameLst>
                                      </p:cBhvr>
                                      <p:tavLst>
                                        <p:tav tm="0">
                                          <p:val>
                                            <p:strVal val="#ppt_x"/>
                                          </p:val>
                                        </p:tav>
                                        <p:tav tm="100000">
                                          <p:val>
                                            <p:strVal val="#ppt_x"/>
                                          </p:val>
                                        </p:tav>
                                      </p:tavLst>
                                    </p:anim>
                                    <p:anim calcmode="lin" valueType="num">
                                      <p:cBhvr additive="base">
                                        <p:cTn id="65" dur="2000" fill="hold"/>
                                        <p:tgtEl>
                                          <p:spTgt spid="23555">
                                            <p:txEl>
                                              <p:pRg st="7" end="7"/>
                                            </p:txEl>
                                          </p:spTgt>
                                        </p:tgtEl>
                                        <p:attrNameLst>
                                          <p:attrName>ppt_y</p:attrName>
                                        </p:attrNameLst>
                                      </p:cBhvr>
                                      <p:tavLst>
                                        <p:tav tm="0">
                                          <p:val>
                                            <p:strVal val="0-#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7" presetClass="entr" presetSubtype="0" fill="hold" nodeType="clickEffect">
                                  <p:stCondLst>
                                    <p:cond delay="0"/>
                                  </p:stCondLst>
                                  <p:iterate type="lt">
                                    <p:tmPct val="50000"/>
                                  </p:iterate>
                                  <p:childTnLst>
                                    <p:set>
                                      <p:cBhvr>
                                        <p:cTn id="69" dur="1" fill="hold">
                                          <p:stCondLst>
                                            <p:cond delay="0"/>
                                          </p:stCondLst>
                                        </p:cTn>
                                        <p:tgtEl>
                                          <p:spTgt spid="23555">
                                            <p:txEl>
                                              <p:pRg st="8" end="8"/>
                                            </p:txEl>
                                          </p:spTgt>
                                        </p:tgtEl>
                                        <p:attrNameLst>
                                          <p:attrName>style.visibility</p:attrName>
                                        </p:attrNameLst>
                                      </p:cBhvr>
                                      <p:to>
                                        <p:strVal val="visible"/>
                                      </p:to>
                                    </p:set>
                                    <p:anim calcmode="discrete" valueType="clr">
                                      <p:cBhvr override="childStyle">
                                        <p:cTn id="70" dur="80"/>
                                        <p:tgtEl>
                                          <p:spTgt spid="23555">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1" dur="80"/>
                                        <p:tgtEl>
                                          <p:spTgt spid="23555">
                                            <p:txEl>
                                              <p:pRg st="8" end="8"/>
                                            </p:txEl>
                                          </p:spTgt>
                                        </p:tgtEl>
                                        <p:attrNameLst>
                                          <p:attrName>fillcolor</p:attrName>
                                        </p:attrNameLst>
                                      </p:cBhvr>
                                      <p:tavLst>
                                        <p:tav tm="0">
                                          <p:val>
                                            <p:clrVal>
                                              <a:schemeClr val="accent2"/>
                                            </p:clrVal>
                                          </p:val>
                                        </p:tav>
                                        <p:tav tm="50000">
                                          <p:val>
                                            <p:clrVal>
                                              <a:schemeClr val="hlink"/>
                                            </p:clrVal>
                                          </p:val>
                                        </p:tav>
                                      </p:tavLst>
                                    </p:anim>
                                    <p:set>
                                      <p:cBhvr>
                                        <p:cTn id="72" dur="80"/>
                                        <p:tgtEl>
                                          <p:spTgt spid="23555">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5ED665B7-BA29-4BB3-B4EA-51C96B6C4AA9}" type="slidenum">
              <a:rPr lang="ar-SA" smtClean="0">
                <a:cs typeface="Arial" pitchFamily="34" charset="0"/>
              </a:rPr>
              <a:pPr/>
              <a:t>23</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rtl="1"/>
            <a:r>
              <a:rPr lang="ar-SA" sz="2400" b="1" smtClean="0">
                <a:solidFill>
                  <a:schemeClr val="tx1"/>
                </a:solidFill>
                <a:cs typeface="Arial" pitchFamily="34" charset="0"/>
              </a:rPr>
              <a:t>أوجه التشابه والاختلاف بين الاتصال اللفظي وغير اللفظي.</a:t>
            </a:r>
            <a:endParaRPr lang="en-US" sz="2400"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4340">
                                            <p:txEl>
                                              <p:pRg st="0" end="0"/>
                                            </p:txEl>
                                          </p:spTgt>
                                        </p:tgtEl>
                                        <p:attrNameLst>
                                          <p:attrName>style.visibility</p:attrName>
                                        </p:attrNameLst>
                                      </p:cBhvr>
                                      <p:to>
                                        <p:strVal val="visible"/>
                                      </p:to>
                                    </p:set>
                                    <p:anim calcmode="discrete" valueType="clr">
                                      <p:cBhvr override="childStyle">
                                        <p:cTn id="7" dur="80"/>
                                        <p:tgtEl>
                                          <p:spTgt spid="1434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34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4340">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a:xfrm>
            <a:off x="495300" y="2133600"/>
            <a:ext cx="8915400" cy="3992563"/>
          </a:xfrm>
        </p:spPr>
        <p:txBody>
          <a:bodyPr/>
          <a:lstStyle/>
          <a:p>
            <a:pPr rtl="1" eaLnBrk="1" hangingPunct="1">
              <a:buFont typeface="Arial" pitchFamily="34" charset="0"/>
              <a:buChar char="•"/>
            </a:pPr>
            <a:r>
              <a:rPr lang="ar-SA" b="1" smtClean="0">
                <a:cs typeface="Arial" pitchFamily="34" charset="0"/>
              </a:rPr>
              <a:t>مقدمة.</a:t>
            </a:r>
          </a:p>
          <a:p>
            <a:pPr rtl="1" eaLnBrk="1" hangingPunct="1">
              <a:buFont typeface="Arial" pitchFamily="34" charset="0"/>
              <a:buChar char="•"/>
            </a:pPr>
            <a:r>
              <a:rPr lang="ar-SA" b="1" smtClean="0">
                <a:cs typeface="Arial" pitchFamily="34" charset="0"/>
              </a:rPr>
              <a:t>أوجه التشابه بين الاتصال اللفظي وغير اللفظي.</a:t>
            </a:r>
            <a:r>
              <a:rPr lang="en-US" b="1" smtClean="0">
                <a:cs typeface="Arial" pitchFamily="34" charset="0"/>
              </a:rPr>
              <a:t> </a:t>
            </a:r>
          </a:p>
          <a:p>
            <a:pPr rtl="1" eaLnBrk="1" hangingPunct="1">
              <a:buFont typeface="Arial" pitchFamily="34" charset="0"/>
              <a:buChar char="•"/>
            </a:pPr>
            <a:r>
              <a:rPr lang="ar-SA" b="1" smtClean="0">
                <a:cs typeface="Arial" pitchFamily="34" charset="0"/>
              </a:rPr>
              <a:t>أوجه الاختلاف بين الاتصال اللفظي وغير اللفظي.</a:t>
            </a:r>
          </a:p>
          <a:p>
            <a:pPr rtl="1" eaLnBrk="1" hangingPunct="1">
              <a:buFont typeface="Arial" pitchFamily="34" charset="0"/>
              <a:buChar char="•"/>
            </a:pPr>
            <a:r>
              <a:rPr lang="ar-SA" b="1" smtClean="0">
                <a:cs typeface="Arial" pitchFamily="34" charset="0"/>
              </a:rPr>
              <a:t>الجمع بين الاتصال اللفظي وغير اللفظي.</a:t>
            </a:r>
            <a:endParaRPr lang="en-US" b="1" smtClean="0">
              <a:cs typeface="Arial" pitchFamily="34" charset="0"/>
            </a:endParaRPr>
          </a:p>
          <a:p>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3B3780CE-8E4B-460D-B6B3-F64803DD0BCF}" type="slidenum">
              <a:rPr lang="ar-SA" smtClean="0">
                <a:cs typeface="Arial" pitchFamily="34" charset="0"/>
              </a:rPr>
              <a:pPr/>
              <a:t>24</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 calcmode="lin" valueType="num">
                                      <p:cBhvr additive="base">
                                        <p:cTn id="13" dur="5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8" fill="hold" nodeType="click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 calcmode="lin" valueType="num">
                                      <p:cBhvr additive="base">
                                        <p:cTn id="19" dur="5000" fill="hold"/>
                                        <p:tgtEl>
                                          <p:spTgt spid="15363">
                                            <p:txEl>
                                              <p:pRg st="1" end="1"/>
                                            </p:txEl>
                                          </p:spTgt>
                                        </p:tgtEl>
                                        <p:attrNameLst>
                                          <p:attrName>ppt_x</p:attrName>
                                        </p:attrNameLst>
                                      </p:cBhvr>
                                      <p:tavLst>
                                        <p:tav tm="0">
                                          <p:val>
                                            <p:strVal val="0-#ppt_w/2"/>
                                          </p:val>
                                        </p:tav>
                                        <p:tav tm="100000">
                                          <p:val>
                                            <p:strVal val="#ppt_x"/>
                                          </p:val>
                                        </p:tav>
                                      </p:tavLst>
                                    </p:anim>
                                    <p:anim calcmode="lin" valueType="num">
                                      <p:cBhvr additive="base">
                                        <p:cTn id="20" dur="5000" fill="hold"/>
                                        <p:tgtEl>
                                          <p:spTgt spid="153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2" fill="hold" nodeType="clickEffect">
                                  <p:stCondLst>
                                    <p:cond delay="0"/>
                                  </p:stCondLst>
                                  <p:childTnLst>
                                    <p:set>
                                      <p:cBhvr>
                                        <p:cTn id="24" dur="1" fill="hold">
                                          <p:stCondLst>
                                            <p:cond delay="0"/>
                                          </p:stCondLst>
                                        </p:cTn>
                                        <p:tgtEl>
                                          <p:spTgt spid="15363">
                                            <p:txEl>
                                              <p:pRg st="2" end="2"/>
                                            </p:txEl>
                                          </p:spTgt>
                                        </p:tgtEl>
                                        <p:attrNameLst>
                                          <p:attrName>style.visibility</p:attrName>
                                        </p:attrNameLst>
                                      </p:cBhvr>
                                      <p:to>
                                        <p:strVal val="visible"/>
                                      </p:to>
                                    </p:set>
                                    <p:anim calcmode="lin" valueType="num">
                                      <p:cBhvr additive="base">
                                        <p:cTn id="25" dur="5000" fill="hold"/>
                                        <p:tgtEl>
                                          <p:spTgt spid="15363">
                                            <p:txEl>
                                              <p:pRg st="2" end="2"/>
                                            </p:txEl>
                                          </p:spTgt>
                                        </p:tgtEl>
                                        <p:attrNameLst>
                                          <p:attrName>ppt_x</p:attrName>
                                        </p:attrNameLst>
                                      </p:cBhvr>
                                      <p:tavLst>
                                        <p:tav tm="0">
                                          <p:val>
                                            <p:strVal val="1+#ppt_w/2"/>
                                          </p:val>
                                        </p:tav>
                                        <p:tav tm="100000">
                                          <p:val>
                                            <p:strVal val="#ppt_x"/>
                                          </p:val>
                                        </p:tav>
                                      </p:tavLst>
                                    </p:anim>
                                    <p:anim calcmode="lin" valueType="num">
                                      <p:cBhvr additive="base">
                                        <p:cTn id="26" dur="5000" fill="hold"/>
                                        <p:tgtEl>
                                          <p:spTgt spid="153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1" fill="hold" nodeType="clickEffect">
                                  <p:stCondLst>
                                    <p:cond delay="0"/>
                                  </p:stCondLst>
                                  <p:childTnLst>
                                    <p:set>
                                      <p:cBhvr>
                                        <p:cTn id="30" dur="1" fill="hold">
                                          <p:stCondLst>
                                            <p:cond delay="0"/>
                                          </p:stCondLst>
                                        </p:cTn>
                                        <p:tgtEl>
                                          <p:spTgt spid="15363">
                                            <p:txEl>
                                              <p:pRg st="3" end="3"/>
                                            </p:txEl>
                                          </p:spTgt>
                                        </p:tgtEl>
                                        <p:attrNameLst>
                                          <p:attrName>style.visibility</p:attrName>
                                        </p:attrNameLst>
                                      </p:cBhvr>
                                      <p:to>
                                        <p:strVal val="visible"/>
                                      </p:to>
                                    </p:set>
                                    <p:anim calcmode="lin" valueType="num">
                                      <p:cBhvr additive="base">
                                        <p:cTn id="31" dur="5000" fill="hold"/>
                                        <p:tgtEl>
                                          <p:spTgt spid="15363">
                                            <p:txEl>
                                              <p:pRg st="3" end="3"/>
                                            </p:txEl>
                                          </p:spTgt>
                                        </p:tgtEl>
                                        <p:attrNameLst>
                                          <p:attrName>ppt_x</p:attrName>
                                        </p:attrNameLst>
                                      </p:cBhvr>
                                      <p:tavLst>
                                        <p:tav tm="0">
                                          <p:val>
                                            <p:strVal val="#ppt_x"/>
                                          </p:val>
                                        </p:tav>
                                        <p:tav tm="100000">
                                          <p:val>
                                            <p:strVal val="#ppt_x"/>
                                          </p:val>
                                        </p:tav>
                                      </p:tavLst>
                                    </p:anim>
                                    <p:anim calcmode="lin" valueType="num">
                                      <p:cBhvr additive="base">
                                        <p:cTn id="32" dur="5000" fill="hold"/>
                                        <p:tgtEl>
                                          <p:spTgt spid="1536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mtClean="0">
                <a:solidFill>
                  <a:srgbClr val="17375E"/>
                </a:solidFill>
                <a:cs typeface="Arial" pitchFamily="34" charset="0"/>
              </a:rPr>
              <a:t>مقدمة :</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r>
              <a:rPr lang="ar-SA" sz="3600" b="1" smtClean="0">
                <a:solidFill>
                  <a:srgbClr val="17375E"/>
                </a:solidFill>
                <a:cs typeface="Arial" pitchFamily="34" charset="0"/>
              </a:rPr>
              <a:t>الاتصال الإنساني :</a:t>
            </a:r>
          </a:p>
          <a:p>
            <a:pPr marL="88900" indent="444500" rtl="1" eaLnBrk="1" hangingPunct="1"/>
            <a:r>
              <a:rPr lang="ar-SA" sz="2400" b="1" smtClean="0">
                <a:cs typeface="Arial" pitchFamily="34" charset="0"/>
              </a:rPr>
              <a:t>الاتصال الإنساني اتصال لغوي : فاللغة هي أداة الاتصال وعبارة عن نظام من الرموز لها معان أعطاها إياها الإنسان .</a:t>
            </a:r>
          </a:p>
          <a:p>
            <a:pPr marL="88900" indent="444500" rtl="1" eaLnBrk="1" hangingPunct="1"/>
            <a:r>
              <a:rPr lang="ar-SA" sz="2400" b="1" smtClean="0">
                <a:cs typeface="Arial" pitchFamily="34" charset="0"/>
              </a:rPr>
              <a:t>والرمز هو الشيء الذي يمثل أو يرمز إلى شيء آخر .</a:t>
            </a:r>
          </a:p>
          <a:p>
            <a:pPr marL="88900" indent="444500" rtl="1" eaLnBrk="1" hangingPunct="1"/>
            <a:r>
              <a:rPr lang="ar-SA" sz="2400" b="1" smtClean="0">
                <a:cs typeface="Arial" pitchFamily="34" charset="0"/>
              </a:rPr>
              <a:t>والكلمة هي عبارة عن رمز يمثل فكرة أو شيئاً في الواقع .</a:t>
            </a:r>
          </a:p>
          <a:p>
            <a:pPr marL="88900" indent="444500" rtl="1" eaLnBrk="1" hangingPunct="1"/>
            <a:r>
              <a:rPr lang="ar-SA" sz="2400" b="1" smtClean="0">
                <a:cs typeface="Arial" pitchFamily="34" charset="0"/>
              </a:rPr>
              <a:t>وقد تكون هذه الرموز على شكل أحرف أو أرقام أو ألوان أو زوايا أو خطوط أو كلمات أو إشارات أو لغة أعضاء الجسم ؛ </a:t>
            </a:r>
          </a:p>
          <a:p>
            <a:pPr marL="88900" indent="444500" rtl="1" eaLnBrk="1" hangingPunct="1"/>
            <a:r>
              <a:rPr lang="ar-SA" sz="2400" b="1" smtClean="0">
                <a:cs typeface="Arial" pitchFamily="34" charset="0"/>
              </a:rPr>
              <a:t>قال تعالى :{قال رب أجعل لي آية قال آيتك ألا تكلم الناس ثلاث أيام إلا رمزا }.</a:t>
            </a:r>
          </a:p>
          <a:p>
            <a:pPr marL="88900" indent="444500" rtl="1" eaLnBrk="1" hangingPunct="1"/>
            <a:r>
              <a:rPr lang="ar-SA" sz="2400" b="1" smtClean="0">
                <a:cs typeface="Arial" pitchFamily="34" charset="0"/>
              </a:rPr>
              <a:t>وقال تعالى :{ فأشارت إليه قالوا كيف نكلم من كان في المهد صبيا }.</a:t>
            </a:r>
          </a:p>
        </p:txBody>
      </p:sp>
      <p:sp>
        <p:nvSpPr>
          <p:cNvPr id="1638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43E12025-BE00-4877-8134-5F98A671593C}" type="slidenum">
              <a:rPr lang="ar-SA" smtClean="0">
                <a:cs typeface="Arial" pitchFamily="34" charset="0"/>
              </a:rPr>
              <a:pPr/>
              <a:t>25</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5" presetClass="entr" presetSubtype="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Effect transition="in" filter="fade">
                                      <p:cBhvr>
                                        <p:cTn id="23" dur="1000"/>
                                        <p:tgtEl>
                                          <p:spTgt spid="8195">
                                            <p:txEl>
                                              <p:pRg st="1" end="1"/>
                                            </p:txEl>
                                          </p:spTgt>
                                        </p:tgtEl>
                                      </p:cBhvr>
                                    </p:animEffect>
                                    <p:anim calcmode="lin" valueType="num">
                                      <p:cBhvr>
                                        <p:cTn id="24" dur="1000" fill="hold"/>
                                        <p:tgtEl>
                                          <p:spTgt spid="8195">
                                            <p:txEl>
                                              <p:pRg st="1" end="1"/>
                                            </p:txEl>
                                          </p:spTgt>
                                        </p:tgtEl>
                                        <p:attrNameLst>
                                          <p:attrName>style.rotation</p:attrName>
                                        </p:attrNameLst>
                                      </p:cBhvr>
                                      <p:tavLst>
                                        <p:tav tm="0">
                                          <p:val>
                                            <p:fltVal val="720"/>
                                          </p:val>
                                        </p:tav>
                                        <p:tav tm="100000">
                                          <p:val>
                                            <p:fltVal val="0"/>
                                          </p:val>
                                        </p:tav>
                                      </p:tavLst>
                                    </p:anim>
                                    <p:anim calcmode="lin" valueType="num">
                                      <p:cBhvr>
                                        <p:cTn id="25" dur="1000" fill="hold"/>
                                        <p:tgtEl>
                                          <p:spTgt spid="8195">
                                            <p:txEl>
                                              <p:pRg st="1" end="1"/>
                                            </p:txEl>
                                          </p:spTgt>
                                        </p:tgtEl>
                                        <p:attrNameLst>
                                          <p:attrName>ppt_h</p:attrName>
                                        </p:attrNameLst>
                                      </p:cBhvr>
                                      <p:tavLst>
                                        <p:tav tm="0">
                                          <p:val>
                                            <p:fltVal val="0"/>
                                          </p:val>
                                        </p:tav>
                                        <p:tav tm="100000">
                                          <p:val>
                                            <p:strVal val="#ppt_h"/>
                                          </p:val>
                                        </p:tav>
                                      </p:tavLst>
                                    </p:anim>
                                    <p:anim calcmode="lin" valueType="num">
                                      <p:cBhvr>
                                        <p:cTn id="26" dur="1000" fill="hold"/>
                                        <p:tgtEl>
                                          <p:spTgt spid="8195">
                                            <p:txEl>
                                              <p:pRg st="1" end="1"/>
                                            </p:txEl>
                                          </p:spTgt>
                                        </p:tgtEl>
                                        <p:attrNameLst>
                                          <p:attrName>ppt_w</p:attrName>
                                        </p:attrNameLst>
                                      </p:cBhvr>
                                      <p:tavLst>
                                        <p:tav tm="0">
                                          <p:val>
                                            <p:fltVal val="0"/>
                                          </p:val>
                                        </p:tav>
                                        <p:tav tm="100000">
                                          <p:val>
                                            <p:strVal val="#ppt_w"/>
                                          </p:val>
                                        </p:tav>
                                      </p:tavLst>
                                    </p:anim>
                                  </p:childTnLst>
                                </p:cTn>
                              </p:par>
                            </p:childTnLst>
                          </p:cTn>
                        </p:par>
                      </p:childTnLst>
                    </p:cTn>
                  </p:par>
                  <p:par>
                    <p:cTn id="27" fill="hold">
                      <p:stCondLst>
                        <p:cond delay="indefinite"/>
                      </p:stCondLst>
                      <p:childTnLst>
                        <p:par>
                          <p:cTn id="28" fill="hold">
                            <p:stCondLst>
                              <p:cond delay="0"/>
                            </p:stCondLst>
                            <p:childTnLst>
                              <p:par>
                                <p:cTn id="29" presetID="35" presetClass="entr" presetSubtype="0" fill="hold" nodeType="clickEffect">
                                  <p:stCondLst>
                                    <p:cond delay="0"/>
                                  </p:stCondLst>
                                  <p:childTnLst>
                                    <p:set>
                                      <p:cBhvr>
                                        <p:cTn id="30" dur="1" fill="hold">
                                          <p:stCondLst>
                                            <p:cond delay="0"/>
                                          </p:stCondLst>
                                        </p:cTn>
                                        <p:tgtEl>
                                          <p:spTgt spid="8195">
                                            <p:txEl>
                                              <p:pRg st="2" end="2"/>
                                            </p:txEl>
                                          </p:spTgt>
                                        </p:tgtEl>
                                        <p:attrNameLst>
                                          <p:attrName>style.visibility</p:attrName>
                                        </p:attrNameLst>
                                      </p:cBhvr>
                                      <p:to>
                                        <p:strVal val="visible"/>
                                      </p:to>
                                    </p:set>
                                    <p:animEffect transition="in" filter="fade">
                                      <p:cBhvr>
                                        <p:cTn id="31" dur="1000"/>
                                        <p:tgtEl>
                                          <p:spTgt spid="8195">
                                            <p:txEl>
                                              <p:pRg st="2" end="2"/>
                                            </p:txEl>
                                          </p:spTgt>
                                        </p:tgtEl>
                                      </p:cBhvr>
                                    </p:animEffect>
                                    <p:anim calcmode="lin" valueType="num">
                                      <p:cBhvr>
                                        <p:cTn id="32" dur="1000" fill="hold"/>
                                        <p:tgtEl>
                                          <p:spTgt spid="8195">
                                            <p:txEl>
                                              <p:pRg st="2" end="2"/>
                                            </p:txEl>
                                          </p:spTgt>
                                        </p:tgtEl>
                                        <p:attrNameLst>
                                          <p:attrName>style.rotation</p:attrName>
                                        </p:attrNameLst>
                                      </p:cBhvr>
                                      <p:tavLst>
                                        <p:tav tm="0">
                                          <p:val>
                                            <p:fltVal val="720"/>
                                          </p:val>
                                        </p:tav>
                                        <p:tav tm="100000">
                                          <p:val>
                                            <p:fltVal val="0"/>
                                          </p:val>
                                        </p:tav>
                                      </p:tavLst>
                                    </p:anim>
                                    <p:anim calcmode="lin" valueType="num">
                                      <p:cBhvr>
                                        <p:cTn id="33" dur="1000" fill="hold"/>
                                        <p:tgtEl>
                                          <p:spTgt spid="8195">
                                            <p:txEl>
                                              <p:pRg st="2" end="2"/>
                                            </p:txEl>
                                          </p:spTgt>
                                        </p:tgtEl>
                                        <p:attrNameLst>
                                          <p:attrName>ppt_h</p:attrName>
                                        </p:attrNameLst>
                                      </p:cBhvr>
                                      <p:tavLst>
                                        <p:tav tm="0">
                                          <p:val>
                                            <p:fltVal val="0"/>
                                          </p:val>
                                        </p:tav>
                                        <p:tav tm="100000">
                                          <p:val>
                                            <p:strVal val="#ppt_h"/>
                                          </p:val>
                                        </p:tav>
                                      </p:tavLst>
                                    </p:anim>
                                    <p:anim calcmode="lin" valueType="num">
                                      <p:cBhvr>
                                        <p:cTn id="34" dur="1000" fill="hold"/>
                                        <p:tgtEl>
                                          <p:spTgt spid="8195">
                                            <p:txEl>
                                              <p:pRg st="2" end="2"/>
                                            </p:txEl>
                                          </p:spTgt>
                                        </p:tgtEl>
                                        <p:attrNameLst>
                                          <p:attrName>ppt_w</p:attrName>
                                        </p:attrNameLst>
                                      </p:cBhvr>
                                      <p:tavLst>
                                        <p:tav tm="0">
                                          <p:val>
                                            <p:fltVal val="0"/>
                                          </p:val>
                                        </p:tav>
                                        <p:tav tm="100000">
                                          <p:val>
                                            <p:strVal val="#ppt_w"/>
                                          </p:val>
                                        </p:tav>
                                      </p:tavLst>
                                    </p:anim>
                                  </p:childTnLst>
                                </p:cTn>
                              </p:par>
                            </p:childTnLst>
                          </p:cTn>
                        </p:par>
                      </p:childTnLst>
                    </p:cTn>
                  </p:par>
                  <p:par>
                    <p:cTn id="35" fill="hold">
                      <p:stCondLst>
                        <p:cond delay="indefinite"/>
                      </p:stCondLst>
                      <p:childTnLst>
                        <p:par>
                          <p:cTn id="36" fill="hold">
                            <p:stCondLst>
                              <p:cond delay="0"/>
                            </p:stCondLst>
                            <p:childTnLst>
                              <p:par>
                                <p:cTn id="37" presetID="35" presetClass="entr" presetSubtype="0" fill="hold" nodeType="clickEffect">
                                  <p:stCondLst>
                                    <p:cond delay="0"/>
                                  </p:stCondLst>
                                  <p:childTnLst>
                                    <p:set>
                                      <p:cBhvr>
                                        <p:cTn id="38" dur="1" fill="hold">
                                          <p:stCondLst>
                                            <p:cond delay="0"/>
                                          </p:stCondLst>
                                        </p:cTn>
                                        <p:tgtEl>
                                          <p:spTgt spid="8195">
                                            <p:txEl>
                                              <p:pRg st="3" end="3"/>
                                            </p:txEl>
                                          </p:spTgt>
                                        </p:tgtEl>
                                        <p:attrNameLst>
                                          <p:attrName>style.visibility</p:attrName>
                                        </p:attrNameLst>
                                      </p:cBhvr>
                                      <p:to>
                                        <p:strVal val="visible"/>
                                      </p:to>
                                    </p:set>
                                    <p:animEffect transition="in" filter="fade">
                                      <p:cBhvr>
                                        <p:cTn id="39" dur="1000"/>
                                        <p:tgtEl>
                                          <p:spTgt spid="8195">
                                            <p:txEl>
                                              <p:pRg st="3" end="3"/>
                                            </p:txEl>
                                          </p:spTgt>
                                        </p:tgtEl>
                                      </p:cBhvr>
                                    </p:animEffect>
                                    <p:anim calcmode="lin" valueType="num">
                                      <p:cBhvr>
                                        <p:cTn id="40" dur="1000" fill="hold"/>
                                        <p:tgtEl>
                                          <p:spTgt spid="8195">
                                            <p:txEl>
                                              <p:pRg st="3" end="3"/>
                                            </p:txEl>
                                          </p:spTgt>
                                        </p:tgtEl>
                                        <p:attrNameLst>
                                          <p:attrName>style.rotation</p:attrName>
                                        </p:attrNameLst>
                                      </p:cBhvr>
                                      <p:tavLst>
                                        <p:tav tm="0">
                                          <p:val>
                                            <p:fltVal val="720"/>
                                          </p:val>
                                        </p:tav>
                                        <p:tav tm="100000">
                                          <p:val>
                                            <p:fltVal val="0"/>
                                          </p:val>
                                        </p:tav>
                                      </p:tavLst>
                                    </p:anim>
                                    <p:anim calcmode="lin" valueType="num">
                                      <p:cBhvr>
                                        <p:cTn id="41" dur="1000" fill="hold"/>
                                        <p:tgtEl>
                                          <p:spTgt spid="8195">
                                            <p:txEl>
                                              <p:pRg st="3" end="3"/>
                                            </p:txEl>
                                          </p:spTgt>
                                        </p:tgtEl>
                                        <p:attrNameLst>
                                          <p:attrName>ppt_h</p:attrName>
                                        </p:attrNameLst>
                                      </p:cBhvr>
                                      <p:tavLst>
                                        <p:tav tm="0">
                                          <p:val>
                                            <p:fltVal val="0"/>
                                          </p:val>
                                        </p:tav>
                                        <p:tav tm="100000">
                                          <p:val>
                                            <p:strVal val="#ppt_h"/>
                                          </p:val>
                                        </p:tav>
                                      </p:tavLst>
                                    </p:anim>
                                    <p:anim calcmode="lin" valueType="num">
                                      <p:cBhvr>
                                        <p:cTn id="42" dur="1000" fill="hold"/>
                                        <p:tgtEl>
                                          <p:spTgt spid="8195">
                                            <p:txEl>
                                              <p:pRg st="3" end="3"/>
                                            </p:txEl>
                                          </p:spTgt>
                                        </p:tgtEl>
                                        <p:attrNameLst>
                                          <p:attrName>ppt_w</p:attrName>
                                        </p:attrNameLst>
                                      </p:cBhvr>
                                      <p:tavLst>
                                        <p:tav tm="0">
                                          <p:val>
                                            <p:fltVal val="0"/>
                                          </p:val>
                                        </p:tav>
                                        <p:tav tm="100000">
                                          <p:val>
                                            <p:strVal val="#ppt_w"/>
                                          </p:val>
                                        </p:tav>
                                      </p:tavLst>
                                    </p:anim>
                                  </p:childTnLst>
                                </p:cTn>
                              </p:par>
                            </p:childTnLst>
                          </p:cTn>
                        </p:par>
                      </p:childTnLst>
                    </p:cTn>
                  </p:par>
                  <p:par>
                    <p:cTn id="43" fill="hold">
                      <p:stCondLst>
                        <p:cond delay="indefinite"/>
                      </p:stCondLst>
                      <p:childTnLst>
                        <p:par>
                          <p:cTn id="44" fill="hold">
                            <p:stCondLst>
                              <p:cond delay="0"/>
                            </p:stCondLst>
                            <p:childTnLst>
                              <p:par>
                                <p:cTn id="45" presetID="35" presetClass="entr" presetSubtype="0" fill="hold" nodeType="clickEffect">
                                  <p:stCondLst>
                                    <p:cond delay="0"/>
                                  </p:stCondLst>
                                  <p:childTnLst>
                                    <p:set>
                                      <p:cBhvr>
                                        <p:cTn id="46" dur="1" fill="hold">
                                          <p:stCondLst>
                                            <p:cond delay="0"/>
                                          </p:stCondLst>
                                        </p:cTn>
                                        <p:tgtEl>
                                          <p:spTgt spid="8195">
                                            <p:txEl>
                                              <p:pRg st="4" end="4"/>
                                            </p:txEl>
                                          </p:spTgt>
                                        </p:tgtEl>
                                        <p:attrNameLst>
                                          <p:attrName>style.visibility</p:attrName>
                                        </p:attrNameLst>
                                      </p:cBhvr>
                                      <p:to>
                                        <p:strVal val="visible"/>
                                      </p:to>
                                    </p:set>
                                    <p:animEffect transition="in" filter="fade">
                                      <p:cBhvr>
                                        <p:cTn id="47" dur="1000"/>
                                        <p:tgtEl>
                                          <p:spTgt spid="8195">
                                            <p:txEl>
                                              <p:pRg st="4" end="4"/>
                                            </p:txEl>
                                          </p:spTgt>
                                        </p:tgtEl>
                                      </p:cBhvr>
                                    </p:animEffect>
                                    <p:anim calcmode="lin" valueType="num">
                                      <p:cBhvr>
                                        <p:cTn id="48" dur="1000" fill="hold"/>
                                        <p:tgtEl>
                                          <p:spTgt spid="8195">
                                            <p:txEl>
                                              <p:pRg st="4" end="4"/>
                                            </p:txEl>
                                          </p:spTgt>
                                        </p:tgtEl>
                                        <p:attrNameLst>
                                          <p:attrName>style.rotation</p:attrName>
                                        </p:attrNameLst>
                                      </p:cBhvr>
                                      <p:tavLst>
                                        <p:tav tm="0">
                                          <p:val>
                                            <p:fltVal val="720"/>
                                          </p:val>
                                        </p:tav>
                                        <p:tav tm="100000">
                                          <p:val>
                                            <p:fltVal val="0"/>
                                          </p:val>
                                        </p:tav>
                                      </p:tavLst>
                                    </p:anim>
                                    <p:anim calcmode="lin" valueType="num">
                                      <p:cBhvr>
                                        <p:cTn id="49" dur="1000" fill="hold"/>
                                        <p:tgtEl>
                                          <p:spTgt spid="8195">
                                            <p:txEl>
                                              <p:pRg st="4" end="4"/>
                                            </p:txEl>
                                          </p:spTgt>
                                        </p:tgtEl>
                                        <p:attrNameLst>
                                          <p:attrName>ppt_h</p:attrName>
                                        </p:attrNameLst>
                                      </p:cBhvr>
                                      <p:tavLst>
                                        <p:tav tm="0">
                                          <p:val>
                                            <p:fltVal val="0"/>
                                          </p:val>
                                        </p:tav>
                                        <p:tav tm="100000">
                                          <p:val>
                                            <p:strVal val="#ppt_h"/>
                                          </p:val>
                                        </p:tav>
                                      </p:tavLst>
                                    </p:anim>
                                    <p:anim calcmode="lin" valueType="num">
                                      <p:cBhvr>
                                        <p:cTn id="50" dur="1000" fill="hold"/>
                                        <p:tgtEl>
                                          <p:spTgt spid="8195">
                                            <p:txEl>
                                              <p:pRg st="4" end="4"/>
                                            </p:txEl>
                                          </p:spTgt>
                                        </p:tgtEl>
                                        <p:attrNameLst>
                                          <p:attrName>ppt_w</p:attrName>
                                        </p:attrNameLst>
                                      </p:cBhvr>
                                      <p:tavLst>
                                        <p:tav tm="0">
                                          <p:val>
                                            <p:fltVal val="0"/>
                                          </p:val>
                                        </p:tav>
                                        <p:tav tm="100000">
                                          <p:val>
                                            <p:strVal val="#ppt_w"/>
                                          </p:val>
                                        </p:tav>
                                      </p:tavLst>
                                    </p:anim>
                                  </p:childTnLst>
                                </p:cTn>
                              </p:par>
                            </p:childTnLst>
                          </p:cTn>
                        </p:par>
                      </p:childTnLst>
                    </p:cTn>
                  </p:par>
                  <p:par>
                    <p:cTn id="51" fill="hold">
                      <p:stCondLst>
                        <p:cond delay="indefinite"/>
                      </p:stCondLst>
                      <p:childTnLst>
                        <p:par>
                          <p:cTn id="52" fill="hold">
                            <p:stCondLst>
                              <p:cond delay="0"/>
                            </p:stCondLst>
                            <p:childTnLst>
                              <p:par>
                                <p:cTn id="53" presetID="35" presetClass="entr" presetSubtype="0" fill="hold" nodeType="clickEffect">
                                  <p:stCondLst>
                                    <p:cond delay="0"/>
                                  </p:stCondLst>
                                  <p:childTnLst>
                                    <p:set>
                                      <p:cBhvr>
                                        <p:cTn id="54" dur="1" fill="hold">
                                          <p:stCondLst>
                                            <p:cond delay="0"/>
                                          </p:stCondLst>
                                        </p:cTn>
                                        <p:tgtEl>
                                          <p:spTgt spid="8195">
                                            <p:txEl>
                                              <p:pRg st="5" end="5"/>
                                            </p:txEl>
                                          </p:spTgt>
                                        </p:tgtEl>
                                        <p:attrNameLst>
                                          <p:attrName>style.visibility</p:attrName>
                                        </p:attrNameLst>
                                      </p:cBhvr>
                                      <p:to>
                                        <p:strVal val="visible"/>
                                      </p:to>
                                    </p:set>
                                    <p:animEffect transition="in" filter="fade">
                                      <p:cBhvr>
                                        <p:cTn id="55" dur="2000"/>
                                        <p:tgtEl>
                                          <p:spTgt spid="8195">
                                            <p:txEl>
                                              <p:pRg st="5" end="5"/>
                                            </p:txEl>
                                          </p:spTgt>
                                        </p:tgtEl>
                                      </p:cBhvr>
                                    </p:animEffect>
                                    <p:anim calcmode="lin" valueType="num">
                                      <p:cBhvr>
                                        <p:cTn id="56" dur="2000" fill="hold"/>
                                        <p:tgtEl>
                                          <p:spTgt spid="8195">
                                            <p:txEl>
                                              <p:pRg st="5" end="5"/>
                                            </p:txEl>
                                          </p:spTgt>
                                        </p:tgtEl>
                                        <p:attrNameLst>
                                          <p:attrName>style.rotation</p:attrName>
                                        </p:attrNameLst>
                                      </p:cBhvr>
                                      <p:tavLst>
                                        <p:tav tm="0">
                                          <p:val>
                                            <p:fltVal val="720"/>
                                          </p:val>
                                        </p:tav>
                                        <p:tav tm="100000">
                                          <p:val>
                                            <p:fltVal val="0"/>
                                          </p:val>
                                        </p:tav>
                                      </p:tavLst>
                                    </p:anim>
                                    <p:anim calcmode="lin" valueType="num">
                                      <p:cBhvr>
                                        <p:cTn id="57" dur="2000" fill="hold"/>
                                        <p:tgtEl>
                                          <p:spTgt spid="8195">
                                            <p:txEl>
                                              <p:pRg st="5" end="5"/>
                                            </p:txEl>
                                          </p:spTgt>
                                        </p:tgtEl>
                                        <p:attrNameLst>
                                          <p:attrName>ppt_h</p:attrName>
                                        </p:attrNameLst>
                                      </p:cBhvr>
                                      <p:tavLst>
                                        <p:tav tm="0">
                                          <p:val>
                                            <p:fltVal val="0"/>
                                          </p:val>
                                        </p:tav>
                                        <p:tav tm="100000">
                                          <p:val>
                                            <p:strVal val="#ppt_h"/>
                                          </p:val>
                                        </p:tav>
                                      </p:tavLst>
                                    </p:anim>
                                    <p:anim calcmode="lin" valueType="num">
                                      <p:cBhvr>
                                        <p:cTn id="58" dur="2000" fill="hold"/>
                                        <p:tgtEl>
                                          <p:spTgt spid="8195">
                                            <p:txEl>
                                              <p:pRg st="5" end="5"/>
                                            </p:txEl>
                                          </p:spTgt>
                                        </p:tgtEl>
                                        <p:attrNameLst>
                                          <p:attrName>ppt_w</p:attrName>
                                        </p:attrNameLst>
                                      </p:cBhvr>
                                      <p:tavLst>
                                        <p:tav tm="0">
                                          <p:val>
                                            <p:fltVal val="0"/>
                                          </p:val>
                                        </p:tav>
                                        <p:tav tm="100000">
                                          <p:val>
                                            <p:strVal val="#ppt_w"/>
                                          </p:val>
                                        </p:tav>
                                      </p:tavLst>
                                    </p:anim>
                                  </p:childTnLst>
                                </p:cTn>
                              </p:par>
                            </p:childTnLst>
                          </p:cTn>
                        </p:par>
                      </p:childTnLst>
                    </p:cTn>
                  </p:par>
                  <p:par>
                    <p:cTn id="59" fill="hold">
                      <p:stCondLst>
                        <p:cond delay="indefinite"/>
                      </p:stCondLst>
                      <p:childTnLst>
                        <p:par>
                          <p:cTn id="60" fill="hold">
                            <p:stCondLst>
                              <p:cond delay="0"/>
                            </p:stCondLst>
                            <p:childTnLst>
                              <p:par>
                                <p:cTn id="61" presetID="35" presetClass="entr" presetSubtype="0" fill="hold" nodeType="clickEffect">
                                  <p:stCondLst>
                                    <p:cond delay="0"/>
                                  </p:stCondLst>
                                  <p:childTnLst>
                                    <p:set>
                                      <p:cBhvr>
                                        <p:cTn id="62" dur="1" fill="hold">
                                          <p:stCondLst>
                                            <p:cond delay="0"/>
                                          </p:stCondLst>
                                        </p:cTn>
                                        <p:tgtEl>
                                          <p:spTgt spid="8195">
                                            <p:txEl>
                                              <p:pRg st="6" end="6"/>
                                            </p:txEl>
                                          </p:spTgt>
                                        </p:tgtEl>
                                        <p:attrNameLst>
                                          <p:attrName>style.visibility</p:attrName>
                                        </p:attrNameLst>
                                      </p:cBhvr>
                                      <p:to>
                                        <p:strVal val="visible"/>
                                      </p:to>
                                    </p:set>
                                    <p:animEffect transition="in" filter="fade">
                                      <p:cBhvr>
                                        <p:cTn id="63" dur="1000"/>
                                        <p:tgtEl>
                                          <p:spTgt spid="8195">
                                            <p:txEl>
                                              <p:pRg st="6" end="6"/>
                                            </p:txEl>
                                          </p:spTgt>
                                        </p:tgtEl>
                                      </p:cBhvr>
                                    </p:animEffect>
                                    <p:anim calcmode="lin" valueType="num">
                                      <p:cBhvr>
                                        <p:cTn id="64" dur="1000" fill="hold"/>
                                        <p:tgtEl>
                                          <p:spTgt spid="8195">
                                            <p:txEl>
                                              <p:pRg st="6" end="6"/>
                                            </p:txEl>
                                          </p:spTgt>
                                        </p:tgtEl>
                                        <p:attrNameLst>
                                          <p:attrName>style.rotation</p:attrName>
                                        </p:attrNameLst>
                                      </p:cBhvr>
                                      <p:tavLst>
                                        <p:tav tm="0">
                                          <p:val>
                                            <p:fltVal val="720"/>
                                          </p:val>
                                        </p:tav>
                                        <p:tav tm="100000">
                                          <p:val>
                                            <p:fltVal val="0"/>
                                          </p:val>
                                        </p:tav>
                                      </p:tavLst>
                                    </p:anim>
                                    <p:anim calcmode="lin" valueType="num">
                                      <p:cBhvr>
                                        <p:cTn id="65" dur="1000" fill="hold"/>
                                        <p:tgtEl>
                                          <p:spTgt spid="8195">
                                            <p:txEl>
                                              <p:pRg st="6" end="6"/>
                                            </p:txEl>
                                          </p:spTgt>
                                        </p:tgtEl>
                                        <p:attrNameLst>
                                          <p:attrName>ppt_h</p:attrName>
                                        </p:attrNameLst>
                                      </p:cBhvr>
                                      <p:tavLst>
                                        <p:tav tm="0">
                                          <p:val>
                                            <p:fltVal val="0"/>
                                          </p:val>
                                        </p:tav>
                                        <p:tav tm="100000">
                                          <p:val>
                                            <p:strVal val="#ppt_h"/>
                                          </p:val>
                                        </p:tav>
                                      </p:tavLst>
                                    </p:anim>
                                    <p:anim calcmode="lin" valueType="num">
                                      <p:cBhvr>
                                        <p:cTn id="66" dur="1000" fill="hold"/>
                                        <p:tgtEl>
                                          <p:spTgt spid="8195">
                                            <p:txEl>
                                              <p:pRg st="6" end="6"/>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أشكال الاتصال:</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endParaRPr lang="ar-SA" sz="2400" b="1" smtClean="0">
              <a:cs typeface="Arial" pitchFamily="34" charset="0"/>
            </a:endParaRPr>
          </a:p>
          <a:p>
            <a:pPr marL="88900" indent="444500" rtl="1" eaLnBrk="1" hangingPunct="1"/>
            <a:r>
              <a:rPr lang="ar-SA" sz="2400" b="1" smtClean="0">
                <a:cs typeface="Arial" pitchFamily="34" charset="0"/>
              </a:rPr>
              <a:t>فالرمز هنا يعني الإشارة فمثلاً </a:t>
            </a:r>
            <a:r>
              <a:rPr lang="en-US" sz="2400" b="1" smtClean="0">
                <a:cs typeface="Arial" pitchFamily="34" charset="0"/>
              </a:rPr>
              <a:t>H</a:t>
            </a:r>
            <a:r>
              <a:rPr lang="en-US" sz="1800" b="1" smtClean="0">
                <a:cs typeface="Arial" pitchFamily="34" charset="0"/>
              </a:rPr>
              <a:t>2</a:t>
            </a:r>
            <a:r>
              <a:rPr lang="en-US" sz="2400" b="1" smtClean="0">
                <a:cs typeface="Arial" pitchFamily="34" charset="0"/>
              </a:rPr>
              <a:t>O</a:t>
            </a:r>
            <a:r>
              <a:rPr lang="ar-SA" sz="2400" b="1" smtClean="0">
                <a:cs typeface="Arial" pitchFamily="34" charset="0"/>
              </a:rPr>
              <a:t> هو رمز كيماوي يعني ماء ويعني ذرتين هيدروجين وذرة أكسجين .</a:t>
            </a:r>
          </a:p>
          <a:p>
            <a:pPr marL="88900" indent="444500" rtl="1" eaLnBrk="1" hangingPunct="1"/>
            <a:r>
              <a:rPr lang="ar-SA" sz="2400" smtClean="0">
                <a:cs typeface="Arial" pitchFamily="34" charset="0"/>
              </a:rPr>
              <a:t>وكم</a:t>
            </a:r>
            <a:r>
              <a:rPr lang="ar-SA" sz="1600" smtClean="0">
                <a:cs typeface="Arial" pitchFamily="34" charset="0"/>
              </a:rPr>
              <a:t>2 </a:t>
            </a:r>
            <a:r>
              <a:rPr lang="ar-SA" sz="2400" b="1" smtClean="0">
                <a:cs typeface="Arial" pitchFamily="34" charset="0"/>
              </a:rPr>
              <a:t>رمز للمساحة ويعني كيلو متر مربع أو ألف متر مربع .</a:t>
            </a:r>
          </a:p>
          <a:p>
            <a:pPr marL="88900" indent="444500" rtl="1" eaLnBrk="1" hangingPunct="1"/>
            <a:r>
              <a:rPr lang="ar-SA" sz="2400" b="1" smtClean="0">
                <a:cs typeface="Arial" pitchFamily="34" charset="0"/>
              </a:rPr>
              <a:t>والألوان هي عبارة عن رموز لها معان ؛ فتأمل معي  اشارات السير الضوئية ؛فاللون الأخضر يعني انطلق والأحمر يعني قف والأصفر يعني احذر أو استعد .</a:t>
            </a:r>
          </a:p>
          <a:p>
            <a:pPr marL="88900" indent="444500" rtl="1" eaLnBrk="1" hangingPunct="1"/>
            <a:r>
              <a:rPr lang="ar-SA" sz="2400" b="1" smtClean="0">
                <a:cs typeface="Arial" pitchFamily="34" charset="0"/>
              </a:rPr>
              <a:t>وكذلك أعلام الدول هي عبارة عن رموز لدولها بما تحويه من ألوان وإشارات وأشكال تعبر عن طبيعة بلدانها . </a:t>
            </a:r>
            <a:endParaRPr lang="en-US" sz="2400" b="1" smtClean="0">
              <a:cs typeface="Arial" pitchFamily="34" charset="0"/>
            </a:endParaRPr>
          </a:p>
        </p:txBody>
      </p:sp>
      <p:sp>
        <p:nvSpPr>
          <p:cNvPr id="1741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240199A7-061E-40AB-8434-A96765620F4B}" type="slidenum">
              <a:rPr lang="ar-SA" smtClean="0">
                <a:cs typeface="Arial" pitchFamily="34" charset="0"/>
              </a:rPr>
              <a:pPr/>
              <a:t>26</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5" presetClass="entr" presetSubtype="0" fill="hold"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Effect transition="in" filter="fade">
                                      <p:cBhvr>
                                        <p:cTn id="14" dur="1000"/>
                                        <p:tgtEl>
                                          <p:spTgt spid="8195">
                                            <p:txEl>
                                              <p:pRg st="1" end="1"/>
                                            </p:txEl>
                                          </p:spTgt>
                                        </p:tgtEl>
                                      </p:cBhvr>
                                    </p:animEffect>
                                    <p:anim calcmode="lin" valueType="num">
                                      <p:cBhvr>
                                        <p:cTn id="15" dur="1000" fill="hold"/>
                                        <p:tgtEl>
                                          <p:spTgt spid="8195">
                                            <p:txEl>
                                              <p:pRg st="1" end="1"/>
                                            </p:txEl>
                                          </p:spTgt>
                                        </p:tgtEl>
                                        <p:attrNameLst>
                                          <p:attrName>style.rotation</p:attrName>
                                        </p:attrNameLst>
                                      </p:cBhvr>
                                      <p:tavLst>
                                        <p:tav tm="0">
                                          <p:val>
                                            <p:fltVal val="720"/>
                                          </p:val>
                                        </p:tav>
                                        <p:tav tm="100000">
                                          <p:val>
                                            <p:fltVal val="0"/>
                                          </p:val>
                                        </p:tav>
                                      </p:tavLst>
                                    </p:anim>
                                    <p:anim calcmode="lin" valueType="num">
                                      <p:cBhvr>
                                        <p:cTn id="16" dur="1000" fill="hold"/>
                                        <p:tgtEl>
                                          <p:spTgt spid="8195">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8195">
                                            <p:txEl>
                                              <p:pRg st="1" end="1"/>
                                            </p:txEl>
                                          </p:spTgt>
                                        </p:tgtEl>
                                        <p:attrNameLst>
                                          <p:attrName>ppt_w</p:attrName>
                                        </p:attrNameLst>
                                      </p:cBhvr>
                                      <p:tavLst>
                                        <p:tav tm="0">
                                          <p:val>
                                            <p:fltVal val="0"/>
                                          </p:val>
                                        </p:tav>
                                        <p:tav tm="100000">
                                          <p:val>
                                            <p:strVal val="#ppt_w"/>
                                          </p:val>
                                        </p:tav>
                                      </p:tavLst>
                                    </p:anim>
                                  </p:childTnLst>
                                </p:cTn>
                              </p:par>
                            </p:childTnLst>
                          </p:cTn>
                        </p:par>
                      </p:childTnLst>
                    </p:cTn>
                  </p:par>
                  <p:par>
                    <p:cTn id="18" fill="hold">
                      <p:stCondLst>
                        <p:cond delay="indefinite"/>
                      </p:stCondLst>
                      <p:childTnLst>
                        <p:par>
                          <p:cTn id="19" fill="hold">
                            <p:stCondLst>
                              <p:cond delay="0"/>
                            </p:stCondLst>
                            <p:childTnLst>
                              <p:par>
                                <p:cTn id="20" presetID="35" presetClass="entr" presetSubtype="0" fill="hold" nodeType="clickEffect">
                                  <p:stCondLst>
                                    <p:cond delay="0"/>
                                  </p:stCondLst>
                                  <p:childTnLst>
                                    <p:set>
                                      <p:cBhvr>
                                        <p:cTn id="21" dur="1" fill="hold">
                                          <p:stCondLst>
                                            <p:cond delay="0"/>
                                          </p:stCondLst>
                                        </p:cTn>
                                        <p:tgtEl>
                                          <p:spTgt spid="8195">
                                            <p:txEl>
                                              <p:pRg st="2" end="2"/>
                                            </p:txEl>
                                          </p:spTgt>
                                        </p:tgtEl>
                                        <p:attrNameLst>
                                          <p:attrName>style.visibility</p:attrName>
                                        </p:attrNameLst>
                                      </p:cBhvr>
                                      <p:to>
                                        <p:strVal val="visible"/>
                                      </p:to>
                                    </p:set>
                                    <p:animEffect transition="in" filter="fade">
                                      <p:cBhvr>
                                        <p:cTn id="22" dur="1000"/>
                                        <p:tgtEl>
                                          <p:spTgt spid="8195">
                                            <p:txEl>
                                              <p:pRg st="2" end="2"/>
                                            </p:txEl>
                                          </p:spTgt>
                                        </p:tgtEl>
                                      </p:cBhvr>
                                    </p:animEffect>
                                    <p:anim calcmode="lin" valueType="num">
                                      <p:cBhvr>
                                        <p:cTn id="23" dur="1000" fill="hold"/>
                                        <p:tgtEl>
                                          <p:spTgt spid="8195">
                                            <p:txEl>
                                              <p:pRg st="2" end="2"/>
                                            </p:txEl>
                                          </p:spTgt>
                                        </p:tgtEl>
                                        <p:attrNameLst>
                                          <p:attrName>style.rotation</p:attrName>
                                        </p:attrNameLst>
                                      </p:cBhvr>
                                      <p:tavLst>
                                        <p:tav tm="0">
                                          <p:val>
                                            <p:fltVal val="720"/>
                                          </p:val>
                                        </p:tav>
                                        <p:tav tm="100000">
                                          <p:val>
                                            <p:fltVal val="0"/>
                                          </p:val>
                                        </p:tav>
                                      </p:tavLst>
                                    </p:anim>
                                    <p:anim calcmode="lin" valueType="num">
                                      <p:cBhvr>
                                        <p:cTn id="24" dur="1000" fill="hold"/>
                                        <p:tgtEl>
                                          <p:spTgt spid="8195">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8195">
                                            <p:txEl>
                                              <p:pRg st="2" end="2"/>
                                            </p:txEl>
                                          </p:spTgt>
                                        </p:tgtEl>
                                        <p:attrNameLst>
                                          <p:attrName>ppt_w</p:attrName>
                                        </p:attrNameLst>
                                      </p:cBhvr>
                                      <p:tavLst>
                                        <p:tav tm="0">
                                          <p:val>
                                            <p:fltVal val="0"/>
                                          </p:val>
                                        </p:tav>
                                        <p:tav tm="100000">
                                          <p:val>
                                            <p:strVal val="#ppt_w"/>
                                          </p:val>
                                        </p:tav>
                                      </p:tavLst>
                                    </p:anim>
                                  </p:childTnLst>
                                </p:cTn>
                              </p:par>
                            </p:childTnLst>
                          </p:cTn>
                        </p:par>
                      </p:childTnLst>
                    </p:cTn>
                  </p:par>
                  <p:par>
                    <p:cTn id="26" fill="hold">
                      <p:stCondLst>
                        <p:cond delay="indefinite"/>
                      </p:stCondLst>
                      <p:childTnLst>
                        <p:par>
                          <p:cTn id="27" fill="hold">
                            <p:stCondLst>
                              <p:cond delay="0"/>
                            </p:stCondLst>
                            <p:childTnLst>
                              <p:par>
                                <p:cTn id="28" presetID="35" presetClass="entr" presetSubtype="0" fill="hold" nodeType="clickEffect">
                                  <p:stCondLst>
                                    <p:cond delay="0"/>
                                  </p:stCondLst>
                                  <p:childTnLst>
                                    <p:set>
                                      <p:cBhvr>
                                        <p:cTn id="29" dur="1" fill="hold">
                                          <p:stCondLst>
                                            <p:cond delay="0"/>
                                          </p:stCondLst>
                                        </p:cTn>
                                        <p:tgtEl>
                                          <p:spTgt spid="8195">
                                            <p:txEl>
                                              <p:pRg st="3" end="3"/>
                                            </p:txEl>
                                          </p:spTgt>
                                        </p:tgtEl>
                                        <p:attrNameLst>
                                          <p:attrName>style.visibility</p:attrName>
                                        </p:attrNameLst>
                                      </p:cBhvr>
                                      <p:to>
                                        <p:strVal val="visible"/>
                                      </p:to>
                                    </p:set>
                                    <p:animEffect transition="in" filter="fade">
                                      <p:cBhvr>
                                        <p:cTn id="30" dur="1000"/>
                                        <p:tgtEl>
                                          <p:spTgt spid="8195">
                                            <p:txEl>
                                              <p:pRg st="3" end="3"/>
                                            </p:txEl>
                                          </p:spTgt>
                                        </p:tgtEl>
                                      </p:cBhvr>
                                    </p:animEffect>
                                    <p:anim calcmode="lin" valueType="num">
                                      <p:cBhvr>
                                        <p:cTn id="31" dur="1000" fill="hold"/>
                                        <p:tgtEl>
                                          <p:spTgt spid="8195">
                                            <p:txEl>
                                              <p:pRg st="3" end="3"/>
                                            </p:txEl>
                                          </p:spTgt>
                                        </p:tgtEl>
                                        <p:attrNameLst>
                                          <p:attrName>style.rotation</p:attrName>
                                        </p:attrNameLst>
                                      </p:cBhvr>
                                      <p:tavLst>
                                        <p:tav tm="0">
                                          <p:val>
                                            <p:fltVal val="720"/>
                                          </p:val>
                                        </p:tav>
                                        <p:tav tm="100000">
                                          <p:val>
                                            <p:fltVal val="0"/>
                                          </p:val>
                                        </p:tav>
                                      </p:tavLst>
                                    </p:anim>
                                    <p:anim calcmode="lin" valueType="num">
                                      <p:cBhvr>
                                        <p:cTn id="32" dur="1000" fill="hold"/>
                                        <p:tgtEl>
                                          <p:spTgt spid="8195">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8195">
                                            <p:txEl>
                                              <p:pRg st="3" end="3"/>
                                            </p:txEl>
                                          </p:spTgt>
                                        </p:tgtEl>
                                        <p:attrNameLst>
                                          <p:attrName>ppt_w</p:attrName>
                                        </p:attrNameLst>
                                      </p:cBhvr>
                                      <p:tavLst>
                                        <p:tav tm="0">
                                          <p:val>
                                            <p:fltVal val="0"/>
                                          </p:val>
                                        </p:tav>
                                        <p:tav tm="100000">
                                          <p:val>
                                            <p:strVal val="#ppt_w"/>
                                          </p:val>
                                        </p:tav>
                                      </p:tavLst>
                                    </p:anim>
                                  </p:childTnLst>
                                </p:cTn>
                              </p:par>
                            </p:childTnLst>
                          </p:cTn>
                        </p:par>
                      </p:childTnLst>
                    </p:cTn>
                  </p:par>
                  <p:par>
                    <p:cTn id="34" fill="hold">
                      <p:stCondLst>
                        <p:cond delay="indefinite"/>
                      </p:stCondLst>
                      <p:childTnLst>
                        <p:par>
                          <p:cTn id="35" fill="hold">
                            <p:stCondLst>
                              <p:cond delay="0"/>
                            </p:stCondLst>
                            <p:childTnLst>
                              <p:par>
                                <p:cTn id="36" presetID="35" presetClass="entr" presetSubtype="0" fill="hold" nodeType="clickEffect">
                                  <p:stCondLst>
                                    <p:cond delay="0"/>
                                  </p:stCondLst>
                                  <p:childTnLst>
                                    <p:set>
                                      <p:cBhvr>
                                        <p:cTn id="37" dur="1" fill="hold">
                                          <p:stCondLst>
                                            <p:cond delay="0"/>
                                          </p:stCondLst>
                                        </p:cTn>
                                        <p:tgtEl>
                                          <p:spTgt spid="8195">
                                            <p:txEl>
                                              <p:pRg st="4" end="4"/>
                                            </p:txEl>
                                          </p:spTgt>
                                        </p:tgtEl>
                                        <p:attrNameLst>
                                          <p:attrName>style.visibility</p:attrName>
                                        </p:attrNameLst>
                                      </p:cBhvr>
                                      <p:to>
                                        <p:strVal val="visible"/>
                                      </p:to>
                                    </p:set>
                                    <p:animEffect transition="in" filter="fade">
                                      <p:cBhvr>
                                        <p:cTn id="38" dur="1000"/>
                                        <p:tgtEl>
                                          <p:spTgt spid="8195">
                                            <p:txEl>
                                              <p:pRg st="4" end="4"/>
                                            </p:txEl>
                                          </p:spTgt>
                                        </p:tgtEl>
                                      </p:cBhvr>
                                    </p:animEffect>
                                    <p:anim calcmode="lin" valueType="num">
                                      <p:cBhvr>
                                        <p:cTn id="39" dur="1000" fill="hold"/>
                                        <p:tgtEl>
                                          <p:spTgt spid="8195">
                                            <p:txEl>
                                              <p:pRg st="4" end="4"/>
                                            </p:txEl>
                                          </p:spTgt>
                                        </p:tgtEl>
                                        <p:attrNameLst>
                                          <p:attrName>style.rotation</p:attrName>
                                        </p:attrNameLst>
                                      </p:cBhvr>
                                      <p:tavLst>
                                        <p:tav tm="0">
                                          <p:val>
                                            <p:fltVal val="720"/>
                                          </p:val>
                                        </p:tav>
                                        <p:tav tm="100000">
                                          <p:val>
                                            <p:fltVal val="0"/>
                                          </p:val>
                                        </p:tav>
                                      </p:tavLst>
                                    </p:anim>
                                    <p:anim calcmode="lin" valueType="num">
                                      <p:cBhvr>
                                        <p:cTn id="40" dur="1000" fill="hold"/>
                                        <p:tgtEl>
                                          <p:spTgt spid="8195">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8195">
                                            <p:txEl>
                                              <p:pRg st="4" end="4"/>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أشكال الاتصال الإنساني :</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defRPr/>
            </a:pPr>
            <a:endParaRPr lang="ar-SA" sz="2800" b="1" dirty="0" smtClean="0">
              <a:solidFill>
                <a:schemeClr val="tx2">
                  <a:lumMod val="75000"/>
                </a:schemeClr>
              </a:solidFill>
              <a:cs typeface="Arial" pitchFamily="34" charset="0"/>
            </a:endParaRPr>
          </a:p>
          <a:p>
            <a:pPr marL="88900" indent="444500" rtl="1" eaLnBrk="1" hangingPunct="1">
              <a:lnSpc>
                <a:spcPct val="300000"/>
              </a:lnSpc>
              <a:defRPr/>
            </a:pPr>
            <a:r>
              <a:rPr lang="ar-SA" sz="2800" b="1" dirty="0" err="1" smtClean="0">
                <a:solidFill>
                  <a:schemeClr val="tx2">
                    <a:lumMod val="75000"/>
                  </a:schemeClr>
                </a:solidFill>
                <a:cs typeface="Arial" pitchFamily="34" charset="0"/>
              </a:rPr>
              <a:t>تاخذ</a:t>
            </a:r>
            <a:r>
              <a:rPr lang="ar-SA" sz="2800" b="1" dirty="0" smtClean="0">
                <a:solidFill>
                  <a:schemeClr val="tx2">
                    <a:lumMod val="75000"/>
                  </a:schemeClr>
                </a:solidFill>
                <a:cs typeface="Arial" pitchFamily="34" charset="0"/>
              </a:rPr>
              <a:t> اللغة التي هي أداة الاتصال والتفاهم بين الناس الشكلين التاليين :</a:t>
            </a:r>
          </a:p>
          <a:p>
            <a:pPr marL="88900" indent="444500" rtl="1" eaLnBrk="1" hangingPunct="1">
              <a:lnSpc>
                <a:spcPct val="300000"/>
              </a:lnSpc>
              <a:buFont typeface="+mj-lt"/>
              <a:buAutoNum type="arabicPeriod"/>
              <a:defRPr/>
            </a:pPr>
            <a:r>
              <a:rPr lang="ar-SA" sz="2400" b="1" dirty="0" smtClean="0"/>
              <a:t>اتصال لفظي ( منطوق ومكتوب ) .</a:t>
            </a:r>
            <a:r>
              <a:rPr lang="ar-SA" sz="2400" b="1" dirty="0" smtClean="0">
                <a:cs typeface="Arial" pitchFamily="34" charset="0"/>
              </a:rPr>
              <a:t> </a:t>
            </a:r>
            <a:endParaRPr lang="ar-SA" sz="2400" b="1" dirty="0" smtClean="0"/>
          </a:p>
          <a:p>
            <a:pPr marL="88900" indent="444500" rtl="1" eaLnBrk="1" hangingPunct="1">
              <a:lnSpc>
                <a:spcPct val="300000"/>
              </a:lnSpc>
              <a:buFont typeface="+mj-lt"/>
              <a:buAutoNum type="arabicPeriod"/>
              <a:defRPr/>
            </a:pPr>
            <a:r>
              <a:rPr lang="ar-SA" sz="2400" b="1" dirty="0" smtClean="0"/>
              <a:t>اتصال غير لفظي ( لغة الإشارة وأعضاء الجسم ).</a:t>
            </a:r>
            <a:endParaRPr lang="en-US" sz="2400" b="1" dirty="0" smtClean="0"/>
          </a:p>
        </p:txBody>
      </p:sp>
      <p:sp>
        <p:nvSpPr>
          <p:cNvPr id="1843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7CDD182-7728-4AE6-8203-D509A8016764}" type="slidenum">
              <a:rPr lang="ar-SA" smtClean="0">
                <a:cs typeface="Arial" pitchFamily="34" charset="0"/>
              </a:rPr>
              <a:pPr/>
              <a:t>27</a:t>
            </a:fld>
            <a:endParaRPr lang="en-US" smtClean="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 calcmode="lin" valueType="num">
                                      <p:cBhvr>
                                        <p:cTn id="14"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2" end="2"/>
                                            </p:txEl>
                                          </p:spTgt>
                                        </p:tgtEl>
                                        <p:attrNameLst>
                                          <p:attrName>style.visibility</p:attrName>
                                        </p:attrNameLst>
                                      </p:cBhvr>
                                      <p:to>
                                        <p:strVal val="visible"/>
                                      </p:to>
                                    </p:set>
                                    <p:anim calcmode="lin" valueType="num">
                                      <p:cBhvr>
                                        <p:cTn id="23"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3" end="3"/>
                                            </p:txEl>
                                          </p:spTgt>
                                        </p:tgtEl>
                                        <p:attrNameLst>
                                          <p:attrName>style.visibility</p:attrName>
                                        </p:attrNameLst>
                                      </p:cBhvr>
                                      <p:to>
                                        <p:strVal val="visible"/>
                                      </p:to>
                                    </p:set>
                                    <p:anim calcmode="lin" valueType="num">
                                      <p:cBhvr>
                                        <p:cTn id="32"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l" rtl="1" eaLnBrk="1" hangingPunct="1">
              <a:buFont typeface="+mj-cs"/>
              <a:buAutoNum type="arabic2Minus"/>
              <a:defRPr/>
            </a:pPr>
            <a:r>
              <a:rPr lang="ar-SA" dirty="0" smtClean="0">
                <a:solidFill>
                  <a:schemeClr val="tx2">
                    <a:lumMod val="75000"/>
                  </a:schemeClr>
                </a:solidFill>
                <a:cs typeface="Arial" pitchFamily="34" charset="0"/>
              </a:rPr>
              <a:t>أوجه التشابه بين الاتصال اللفظي وغير اللفظي:</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defRPr/>
            </a:pPr>
            <a:endParaRPr lang="ar-SA" sz="100" b="1" dirty="0" smtClean="0">
              <a:solidFill>
                <a:schemeClr val="tx2">
                  <a:lumMod val="75000"/>
                </a:schemeClr>
              </a:solidFill>
              <a:cs typeface="Arial" pitchFamily="34" charset="0"/>
            </a:endParaRPr>
          </a:p>
          <a:p>
            <a:pPr marL="88900" indent="444500" rtl="1" eaLnBrk="1" hangingPunct="1">
              <a:lnSpc>
                <a:spcPct val="150000"/>
              </a:lnSpc>
              <a:defRPr/>
            </a:pPr>
            <a:r>
              <a:rPr lang="ar-SA" sz="2400" b="1" dirty="0" smtClean="0">
                <a:solidFill>
                  <a:schemeClr val="tx2">
                    <a:lumMod val="75000"/>
                  </a:schemeClr>
                </a:solidFill>
                <a:cs typeface="Arial" pitchFamily="34" charset="0"/>
              </a:rPr>
              <a:t>الاتصال اللفظي :</a:t>
            </a:r>
          </a:p>
          <a:p>
            <a:pPr marL="88900" indent="444500" rtl="1" eaLnBrk="1" hangingPunct="1">
              <a:lnSpc>
                <a:spcPct val="150000"/>
              </a:lnSpc>
              <a:buFont typeface="+mj-lt"/>
              <a:buAutoNum type="arabicPeriod"/>
              <a:defRPr/>
            </a:pPr>
            <a:r>
              <a:rPr lang="ar-SA" sz="2000" b="1" dirty="0" smtClean="0"/>
              <a:t>من إنتاج الإنسان .</a:t>
            </a:r>
            <a:r>
              <a:rPr lang="ar-SA" sz="2000" b="1" dirty="0" smtClean="0">
                <a:cs typeface="Arial" pitchFamily="34" charset="0"/>
              </a:rPr>
              <a:t> </a:t>
            </a:r>
            <a:endParaRPr lang="ar-SA" sz="2000" b="1" dirty="0" smtClean="0"/>
          </a:p>
          <a:p>
            <a:pPr marL="88900" indent="444500" rtl="1" eaLnBrk="1" hangingPunct="1">
              <a:lnSpc>
                <a:spcPct val="150000"/>
              </a:lnSpc>
              <a:buFont typeface="+mj-lt"/>
              <a:buAutoNum type="arabicPeriod"/>
              <a:defRPr/>
            </a:pPr>
            <a:r>
              <a:rPr lang="ar-SA" sz="2000" b="1" dirty="0" smtClean="0"/>
              <a:t>يستخدم رموزاً على شكل كلمات منطوقة ومكتوبة .</a:t>
            </a:r>
          </a:p>
          <a:p>
            <a:pPr marL="88900" indent="444500" rtl="1" eaLnBrk="1" hangingPunct="1">
              <a:lnSpc>
                <a:spcPct val="150000"/>
              </a:lnSpc>
              <a:buFont typeface="+mj-lt"/>
              <a:buAutoNum type="arabicPeriod"/>
              <a:defRPr/>
            </a:pPr>
            <a:r>
              <a:rPr lang="ar-SA" sz="2000" b="1" dirty="0" smtClean="0"/>
              <a:t>يستخدم رموز لها معان .</a:t>
            </a:r>
          </a:p>
          <a:p>
            <a:pPr marL="88900" indent="444500" rtl="1" eaLnBrk="1" hangingPunct="1">
              <a:lnSpc>
                <a:spcPct val="150000"/>
              </a:lnSpc>
              <a:defRPr/>
            </a:pPr>
            <a:r>
              <a:rPr lang="ar-SA" sz="2400" b="1" dirty="0" smtClean="0">
                <a:solidFill>
                  <a:schemeClr val="tx2">
                    <a:lumMod val="75000"/>
                  </a:schemeClr>
                </a:solidFill>
                <a:cs typeface="Arial" pitchFamily="34" charset="0"/>
              </a:rPr>
              <a:t>الاتصال غير اللفظي :</a:t>
            </a:r>
          </a:p>
          <a:p>
            <a:pPr marL="88900" indent="444500" rtl="1" eaLnBrk="1" hangingPunct="1">
              <a:lnSpc>
                <a:spcPct val="150000"/>
              </a:lnSpc>
              <a:buFont typeface="+mj-lt"/>
              <a:buAutoNum type="arabicPeriod"/>
              <a:defRPr/>
            </a:pPr>
            <a:r>
              <a:rPr lang="ar-SA" sz="2000" b="1" dirty="0" smtClean="0"/>
              <a:t>من إنتاج الإنسان .</a:t>
            </a:r>
            <a:r>
              <a:rPr lang="ar-SA" sz="2000" b="1" dirty="0" smtClean="0">
                <a:cs typeface="Arial" pitchFamily="34" charset="0"/>
              </a:rPr>
              <a:t> </a:t>
            </a:r>
            <a:endParaRPr lang="ar-SA" sz="2000" b="1" dirty="0" smtClean="0"/>
          </a:p>
          <a:p>
            <a:pPr marL="88900" indent="444500" rtl="1" eaLnBrk="1" hangingPunct="1">
              <a:lnSpc>
                <a:spcPct val="150000"/>
              </a:lnSpc>
              <a:buFont typeface="+mj-lt"/>
              <a:buAutoNum type="arabicPeriod"/>
              <a:defRPr/>
            </a:pPr>
            <a:r>
              <a:rPr lang="ar-SA" sz="2000" b="1" dirty="0" smtClean="0"/>
              <a:t>يستخدم رموزاً على شكل إشارات وحركات.</a:t>
            </a:r>
          </a:p>
          <a:p>
            <a:pPr marL="88900" indent="444500" rtl="1" eaLnBrk="1" hangingPunct="1">
              <a:lnSpc>
                <a:spcPct val="150000"/>
              </a:lnSpc>
              <a:buFont typeface="+mj-lt"/>
              <a:buAutoNum type="arabicPeriod"/>
              <a:defRPr/>
            </a:pPr>
            <a:r>
              <a:rPr lang="ar-SA" sz="2000" b="1" dirty="0" smtClean="0"/>
              <a:t>يستخدم رموز لها معان .</a:t>
            </a:r>
          </a:p>
          <a:p>
            <a:pPr marL="88900" indent="444500" rtl="1" eaLnBrk="1" hangingPunct="1">
              <a:lnSpc>
                <a:spcPct val="150000"/>
              </a:lnSpc>
              <a:defRPr/>
            </a:pPr>
            <a:endParaRPr lang="en-US" sz="2400" b="1" dirty="0" smtClean="0"/>
          </a:p>
        </p:txBody>
      </p:sp>
      <p:sp>
        <p:nvSpPr>
          <p:cNvPr id="1946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CC14B3D2-E1DB-493F-9507-300431E0F2EE}" type="slidenum">
              <a:rPr lang="ar-SA" smtClean="0">
                <a:cs typeface="Arial" pitchFamily="34" charset="0"/>
              </a:rPr>
              <a:pPr/>
              <a:t>28</a:t>
            </a:fld>
            <a:endParaRPr lang="en-US" smtClean="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 calcmode="lin" valueType="num">
                                      <p:cBhvr>
                                        <p:cTn id="14"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2" end="2"/>
                                            </p:txEl>
                                          </p:spTgt>
                                        </p:tgtEl>
                                        <p:attrNameLst>
                                          <p:attrName>style.visibility</p:attrName>
                                        </p:attrNameLst>
                                      </p:cBhvr>
                                      <p:to>
                                        <p:strVal val="visible"/>
                                      </p:to>
                                    </p:set>
                                    <p:anim calcmode="lin" valueType="num">
                                      <p:cBhvr>
                                        <p:cTn id="23"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3" end="3"/>
                                            </p:txEl>
                                          </p:spTgt>
                                        </p:tgtEl>
                                        <p:attrNameLst>
                                          <p:attrName>style.visibility</p:attrName>
                                        </p:attrNameLst>
                                      </p:cBhvr>
                                      <p:to>
                                        <p:strVal val="visible"/>
                                      </p:to>
                                    </p:set>
                                    <p:anim calcmode="lin" valueType="num">
                                      <p:cBhvr>
                                        <p:cTn id="32"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4" end="4"/>
                                            </p:txEl>
                                          </p:spTgt>
                                        </p:tgtEl>
                                        <p:attrNameLst>
                                          <p:attrName>style.visibility</p:attrName>
                                        </p:attrNameLst>
                                      </p:cBhvr>
                                      <p:to>
                                        <p:strVal val="visible"/>
                                      </p:to>
                                    </p:set>
                                    <p:anim calcmode="lin" valueType="num">
                                      <p:cBhvr>
                                        <p:cTn id="41"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5" end="5"/>
                                            </p:txEl>
                                          </p:spTgt>
                                        </p:tgtEl>
                                        <p:attrNameLst>
                                          <p:attrName>style.visibility</p:attrName>
                                        </p:attrNameLst>
                                      </p:cBhvr>
                                      <p:to>
                                        <p:strVal val="visible"/>
                                      </p:to>
                                    </p:set>
                                    <p:anim calcmode="lin" valueType="num">
                                      <p:cBhvr>
                                        <p:cTn id="50" dur="1000" fill="hold"/>
                                        <p:tgtEl>
                                          <p:spTgt spid="8195">
                                            <p:txEl>
                                              <p:pRg st="5" end="5"/>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5" end="5"/>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5" end="5"/>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nodeType="clickEffect">
                                  <p:stCondLst>
                                    <p:cond delay="0"/>
                                  </p:stCondLst>
                                  <p:childTnLst>
                                    <p:set>
                                      <p:cBhvr>
                                        <p:cTn id="58" dur="1" fill="hold">
                                          <p:stCondLst>
                                            <p:cond delay="0"/>
                                          </p:stCondLst>
                                        </p:cTn>
                                        <p:tgtEl>
                                          <p:spTgt spid="8195">
                                            <p:txEl>
                                              <p:pRg st="6" end="6"/>
                                            </p:txEl>
                                          </p:spTgt>
                                        </p:tgtEl>
                                        <p:attrNameLst>
                                          <p:attrName>style.visibility</p:attrName>
                                        </p:attrNameLst>
                                      </p:cBhvr>
                                      <p:to>
                                        <p:strVal val="visible"/>
                                      </p:to>
                                    </p:set>
                                    <p:anim calcmode="lin" valueType="num">
                                      <p:cBhvr>
                                        <p:cTn id="59" dur="1000" fill="hold"/>
                                        <p:tgtEl>
                                          <p:spTgt spid="8195">
                                            <p:txEl>
                                              <p:pRg st="6" end="6"/>
                                            </p:txEl>
                                          </p:spTgt>
                                        </p:tgtEl>
                                        <p:attrNameLst>
                                          <p:attrName>ppt_w</p:attrName>
                                        </p:attrNameLst>
                                      </p:cBhvr>
                                      <p:tavLst>
                                        <p:tav tm="0">
                                          <p:val>
                                            <p:strVal val="#ppt_w*2.5"/>
                                          </p:val>
                                        </p:tav>
                                        <p:tav tm="100000">
                                          <p:val>
                                            <p:strVal val="#ppt_w"/>
                                          </p:val>
                                        </p:tav>
                                      </p:tavLst>
                                    </p:anim>
                                    <p:anim calcmode="lin" valueType="num">
                                      <p:cBhvr>
                                        <p:cTn id="60" dur="1000" fill="hold"/>
                                        <p:tgtEl>
                                          <p:spTgt spid="8195">
                                            <p:txEl>
                                              <p:pRg st="6" end="6"/>
                                            </p:txEl>
                                          </p:spTgt>
                                        </p:tgtEl>
                                        <p:attrNameLst>
                                          <p:attrName>ppt_h</p:attrName>
                                        </p:attrNameLst>
                                      </p:cBhvr>
                                      <p:tavLst>
                                        <p:tav tm="0">
                                          <p:val>
                                            <p:strVal val="#ppt_h*0.01"/>
                                          </p:val>
                                        </p:tav>
                                        <p:tav tm="100000">
                                          <p:val>
                                            <p:strVal val="#ppt_h"/>
                                          </p:val>
                                        </p:tav>
                                      </p:tavLst>
                                    </p:anim>
                                    <p:anim calcmode="lin" valueType="num">
                                      <p:cBhvr>
                                        <p:cTn id="61" dur="1000" fill="hold"/>
                                        <p:tgtEl>
                                          <p:spTgt spid="8195">
                                            <p:txEl>
                                              <p:pRg st="6" end="6"/>
                                            </p:txEl>
                                          </p:spTgt>
                                        </p:tgtEl>
                                        <p:attrNameLst>
                                          <p:attrName>ppt_x</p:attrName>
                                        </p:attrNameLst>
                                      </p:cBhvr>
                                      <p:tavLst>
                                        <p:tav tm="0">
                                          <p:val>
                                            <p:strVal val="#ppt_x"/>
                                          </p:val>
                                        </p:tav>
                                        <p:tav tm="100000">
                                          <p:val>
                                            <p:strVal val="#ppt_x"/>
                                          </p:val>
                                        </p:tav>
                                      </p:tavLst>
                                    </p:anim>
                                    <p:anim calcmode="lin" valueType="num">
                                      <p:cBhvr>
                                        <p:cTn id="62" dur="1000" fill="hold"/>
                                        <p:tgtEl>
                                          <p:spTgt spid="8195">
                                            <p:txEl>
                                              <p:pRg st="6" end="6"/>
                                            </p:txEl>
                                          </p:spTgt>
                                        </p:tgtEl>
                                        <p:attrNameLst>
                                          <p:attrName>ppt_y</p:attrName>
                                        </p:attrNameLst>
                                      </p:cBhvr>
                                      <p:tavLst>
                                        <p:tav tm="0">
                                          <p:val>
                                            <p:strVal val="#ppt_h+1"/>
                                          </p:val>
                                        </p:tav>
                                        <p:tav tm="100000">
                                          <p:val>
                                            <p:strVal val="#ppt_y"/>
                                          </p:val>
                                        </p:tav>
                                      </p:tavLst>
                                    </p:anim>
                                    <p:animEffect transition="in" filter="fade">
                                      <p:cBhvr>
                                        <p:cTn id="63" dur="1000"/>
                                        <p:tgtEl>
                                          <p:spTgt spid="8195">
                                            <p:txEl>
                                              <p:pRg st="6" end="6"/>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8" presetClass="entr" presetSubtype="0" accel="100000" fill="hold" nodeType="clickEffect">
                                  <p:stCondLst>
                                    <p:cond delay="0"/>
                                  </p:stCondLst>
                                  <p:childTnLst>
                                    <p:set>
                                      <p:cBhvr>
                                        <p:cTn id="67" dur="1" fill="hold">
                                          <p:stCondLst>
                                            <p:cond delay="0"/>
                                          </p:stCondLst>
                                        </p:cTn>
                                        <p:tgtEl>
                                          <p:spTgt spid="8195">
                                            <p:txEl>
                                              <p:pRg st="7" end="7"/>
                                            </p:txEl>
                                          </p:spTgt>
                                        </p:tgtEl>
                                        <p:attrNameLst>
                                          <p:attrName>style.visibility</p:attrName>
                                        </p:attrNameLst>
                                      </p:cBhvr>
                                      <p:to>
                                        <p:strVal val="visible"/>
                                      </p:to>
                                    </p:set>
                                    <p:anim calcmode="lin" valueType="num">
                                      <p:cBhvr>
                                        <p:cTn id="68" dur="1000" fill="hold"/>
                                        <p:tgtEl>
                                          <p:spTgt spid="8195">
                                            <p:txEl>
                                              <p:pRg st="7" end="7"/>
                                            </p:txEl>
                                          </p:spTgt>
                                        </p:tgtEl>
                                        <p:attrNameLst>
                                          <p:attrName>ppt_w</p:attrName>
                                        </p:attrNameLst>
                                      </p:cBhvr>
                                      <p:tavLst>
                                        <p:tav tm="0">
                                          <p:val>
                                            <p:strVal val="#ppt_w*2.5"/>
                                          </p:val>
                                        </p:tav>
                                        <p:tav tm="100000">
                                          <p:val>
                                            <p:strVal val="#ppt_w"/>
                                          </p:val>
                                        </p:tav>
                                      </p:tavLst>
                                    </p:anim>
                                    <p:anim calcmode="lin" valueType="num">
                                      <p:cBhvr>
                                        <p:cTn id="69" dur="1000" fill="hold"/>
                                        <p:tgtEl>
                                          <p:spTgt spid="8195">
                                            <p:txEl>
                                              <p:pRg st="7" end="7"/>
                                            </p:txEl>
                                          </p:spTgt>
                                        </p:tgtEl>
                                        <p:attrNameLst>
                                          <p:attrName>ppt_h</p:attrName>
                                        </p:attrNameLst>
                                      </p:cBhvr>
                                      <p:tavLst>
                                        <p:tav tm="0">
                                          <p:val>
                                            <p:strVal val="#ppt_h*0.01"/>
                                          </p:val>
                                        </p:tav>
                                        <p:tav tm="100000">
                                          <p:val>
                                            <p:strVal val="#ppt_h"/>
                                          </p:val>
                                        </p:tav>
                                      </p:tavLst>
                                    </p:anim>
                                    <p:anim calcmode="lin" valueType="num">
                                      <p:cBhvr>
                                        <p:cTn id="70" dur="1000" fill="hold"/>
                                        <p:tgtEl>
                                          <p:spTgt spid="8195">
                                            <p:txEl>
                                              <p:pRg st="7" end="7"/>
                                            </p:txEl>
                                          </p:spTgt>
                                        </p:tgtEl>
                                        <p:attrNameLst>
                                          <p:attrName>ppt_x</p:attrName>
                                        </p:attrNameLst>
                                      </p:cBhvr>
                                      <p:tavLst>
                                        <p:tav tm="0">
                                          <p:val>
                                            <p:strVal val="#ppt_x"/>
                                          </p:val>
                                        </p:tav>
                                        <p:tav tm="100000">
                                          <p:val>
                                            <p:strVal val="#ppt_x"/>
                                          </p:val>
                                        </p:tav>
                                      </p:tavLst>
                                    </p:anim>
                                    <p:anim calcmode="lin" valueType="num">
                                      <p:cBhvr>
                                        <p:cTn id="71" dur="1000" fill="hold"/>
                                        <p:tgtEl>
                                          <p:spTgt spid="8195">
                                            <p:txEl>
                                              <p:pRg st="7" end="7"/>
                                            </p:txEl>
                                          </p:spTgt>
                                        </p:tgtEl>
                                        <p:attrNameLst>
                                          <p:attrName>ppt_y</p:attrName>
                                        </p:attrNameLst>
                                      </p:cBhvr>
                                      <p:tavLst>
                                        <p:tav tm="0">
                                          <p:val>
                                            <p:strVal val="#ppt_h+1"/>
                                          </p:val>
                                        </p:tav>
                                        <p:tav tm="100000">
                                          <p:val>
                                            <p:strVal val="#ppt_y"/>
                                          </p:val>
                                        </p:tav>
                                      </p:tavLst>
                                    </p:anim>
                                    <p:animEffect transition="in" filter="fade">
                                      <p:cBhvr>
                                        <p:cTn id="72" dur="1000"/>
                                        <p:tgtEl>
                                          <p:spTgt spid="8195">
                                            <p:txEl>
                                              <p:pRg st="7" end="7"/>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8" presetClass="entr" presetSubtype="0" accel="100000" fill="hold" nodeType="clickEffect">
                                  <p:stCondLst>
                                    <p:cond delay="0"/>
                                  </p:stCondLst>
                                  <p:childTnLst>
                                    <p:set>
                                      <p:cBhvr>
                                        <p:cTn id="76" dur="1" fill="hold">
                                          <p:stCondLst>
                                            <p:cond delay="0"/>
                                          </p:stCondLst>
                                        </p:cTn>
                                        <p:tgtEl>
                                          <p:spTgt spid="8195">
                                            <p:txEl>
                                              <p:pRg st="8" end="8"/>
                                            </p:txEl>
                                          </p:spTgt>
                                        </p:tgtEl>
                                        <p:attrNameLst>
                                          <p:attrName>style.visibility</p:attrName>
                                        </p:attrNameLst>
                                      </p:cBhvr>
                                      <p:to>
                                        <p:strVal val="visible"/>
                                      </p:to>
                                    </p:set>
                                    <p:anim calcmode="lin" valueType="num">
                                      <p:cBhvr>
                                        <p:cTn id="77" dur="1000" fill="hold"/>
                                        <p:tgtEl>
                                          <p:spTgt spid="8195">
                                            <p:txEl>
                                              <p:pRg st="8" end="8"/>
                                            </p:txEl>
                                          </p:spTgt>
                                        </p:tgtEl>
                                        <p:attrNameLst>
                                          <p:attrName>ppt_w</p:attrName>
                                        </p:attrNameLst>
                                      </p:cBhvr>
                                      <p:tavLst>
                                        <p:tav tm="0">
                                          <p:val>
                                            <p:strVal val="#ppt_w*2.5"/>
                                          </p:val>
                                        </p:tav>
                                        <p:tav tm="100000">
                                          <p:val>
                                            <p:strVal val="#ppt_w"/>
                                          </p:val>
                                        </p:tav>
                                      </p:tavLst>
                                    </p:anim>
                                    <p:anim calcmode="lin" valueType="num">
                                      <p:cBhvr>
                                        <p:cTn id="78" dur="1000" fill="hold"/>
                                        <p:tgtEl>
                                          <p:spTgt spid="8195">
                                            <p:txEl>
                                              <p:pRg st="8" end="8"/>
                                            </p:txEl>
                                          </p:spTgt>
                                        </p:tgtEl>
                                        <p:attrNameLst>
                                          <p:attrName>ppt_h</p:attrName>
                                        </p:attrNameLst>
                                      </p:cBhvr>
                                      <p:tavLst>
                                        <p:tav tm="0">
                                          <p:val>
                                            <p:strVal val="#ppt_h*0.01"/>
                                          </p:val>
                                        </p:tav>
                                        <p:tav tm="100000">
                                          <p:val>
                                            <p:strVal val="#ppt_h"/>
                                          </p:val>
                                        </p:tav>
                                      </p:tavLst>
                                    </p:anim>
                                    <p:anim calcmode="lin" valueType="num">
                                      <p:cBhvr>
                                        <p:cTn id="79" dur="1000" fill="hold"/>
                                        <p:tgtEl>
                                          <p:spTgt spid="8195">
                                            <p:txEl>
                                              <p:pRg st="8" end="8"/>
                                            </p:txEl>
                                          </p:spTgt>
                                        </p:tgtEl>
                                        <p:attrNameLst>
                                          <p:attrName>ppt_x</p:attrName>
                                        </p:attrNameLst>
                                      </p:cBhvr>
                                      <p:tavLst>
                                        <p:tav tm="0">
                                          <p:val>
                                            <p:strVal val="#ppt_x"/>
                                          </p:val>
                                        </p:tav>
                                        <p:tav tm="100000">
                                          <p:val>
                                            <p:strVal val="#ppt_x"/>
                                          </p:val>
                                        </p:tav>
                                      </p:tavLst>
                                    </p:anim>
                                    <p:anim calcmode="lin" valueType="num">
                                      <p:cBhvr>
                                        <p:cTn id="80" dur="1000" fill="hold"/>
                                        <p:tgtEl>
                                          <p:spTgt spid="8195">
                                            <p:txEl>
                                              <p:pRg st="8" end="8"/>
                                            </p:txEl>
                                          </p:spTgt>
                                        </p:tgtEl>
                                        <p:attrNameLst>
                                          <p:attrName>ppt_y</p:attrName>
                                        </p:attrNameLst>
                                      </p:cBhvr>
                                      <p:tavLst>
                                        <p:tav tm="0">
                                          <p:val>
                                            <p:strVal val="#ppt_h+1"/>
                                          </p:val>
                                        </p:tav>
                                        <p:tav tm="100000">
                                          <p:val>
                                            <p:strVal val="#ppt_y"/>
                                          </p:val>
                                        </p:tav>
                                      </p:tavLst>
                                    </p:anim>
                                    <p:animEffect transition="in" filter="fade">
                                      <p:cBhvr>
                                        <p:cTn id="81" dur="1000"/>
                                        <p:tgtEl>
                                          <p:spTgt spid="819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724900" cy="1143000"/>
          </a:xfrm>
        </p:spPr>
        <p:txBody>
          <a:bodyPr/>
          <a:lstStyle/>
          <a:p>
            <a:pPr marL="742950" indent="-742950" rtl="1">
              <a:buFont typeface="+mj-cs"/>
              <a:buAutoNum type="arabic2Minus" startAt="2"/>
              <a:defRPr/>
            </a:pPr>
            <a:r>
              <a:rPr lang="ar-SA" sz="3600" dirty="0" smtClean="0">
                <a:solidFill>
                  <a:schemeClr val="tx2">
                    <a:lumMod val="75000"/>
                  </a:schemeClr>
                </a:solidFill>
                <a:cs typeface="Arial" pitchFamily="34" charset="0"/>
              </a:rPr>
              <a:t>أوجه الاختلاف بين الاتصال اللفظي وغير اللفظي:</a:t>
            </a:r>
            <a:endParaRPr lang="ar-SA" sz="3600" dirty="0"/>
          </a:p>
        </p:txBody>
      </p:sp>
      <p:graphicFrame>
        <p:nvGraphicFramePr>
          <p:cNvPr id="20505" name="Group 25"/>
          <p:cNvGraphicFramePr>
            <a:graphicFrameLocks noGrp="1"/>
          </p:cNvGraphicFramePr>
          <p:nvPr>
            <p:ph idx="1"/>
          </p:nvPr>
        </p:nvGraphicFramePr>
        <p:xfrm>
          <a:off x="457200" y="1828800"/>
          <a:ext cx="8915400" cy="3455670"/>
        </p:xfrm>
        <a:graphic>
          <a:graphicData uri="http://schemas.openxmlformats.org/drawingml/2006/table">
            <a:tbl>
              <a:tblPr rtl="1"/>
              <a:tblGrid>
                <a:gridCol w="4457700"/>
                <a:gridCol w="4457700"/>
              </a:tblGrid>
              <a:tr h="37147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FFFFFF"/>
                          </a:solidFill>
                          <a:effectLst/>
                          <a:latin typeface="Calibri" pitchFamily="34" charset="0"/>
                          <a:cs typeface="Arial" pitchFamily="34" charset="0"/>
                        </a:rPr>
                        <a:t>الاتصال اللفظي</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FFFFFF"/>
                          </a:solidFill>
                          <a:effectLst/>
                          <a:latin typeface="Calibri" pitchFamily="34" charset="0"/>
                          <a:cs typeface="Arial" pitchFamily="34" charset="0"/>
                        </a:rPr>
                        <a:t>الاتصال غير اللفظي</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342900" marR="0" lvl="0" indent="-342900" algn="r" defTabSz="914400" rtl="1" eaLnBrk="1" fontAlgn="base" latinLnBrk="0" hangingPunct="1">
                        <a:lnSpc>
                          <a:spcPct val="100000"/>
                        </a:lnSpc>
                        <a:spcBef>
                          <a:spcPct val="0"/>
                        </a:spcBef>
                        <a:spcAft>
                          <a:spcPct val="0"/>
                        </a:spcAft>
                        <a:buClrTx/>
                        <a:buSzTx/>
                        <a:buFont typeface="Calibri" pitchFamily="34" charset="0"/>
                        <a:buAutoNum type="arabicPeriod"/>
                        <a:tabLst/>
                      </a:pPr>
                      <a:r>
                        <a:rPr kumimoji="0" lang="ar-SA" sz="1600" b="1" i="0" u="none" strike="noStrike" cap="none" normalizeH="0" baseline="0" smtClean="0">
                          <a:ln>
                            <a:noFill/>
                          </a:ln>
                          <a:solidFill>
                            <a:srgbClr val="000000"/>
                          </a:solidFill>
                          <a:effectLst/>
                          <a:latin typeface="Calibri" pitchFamily="34" charset="0"/>
                          <a:cs typeface="Arial" pitchFamily="34" charset="0"/>
                        </a:rPr>
                        <a:t>تتحكم قواعد اللغة فيه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 typeface="Calibri" pitchFamily="34" charset="0"/>
                        <a:buAutoNum type="arabicPeriod"/>
                        <a:tabLst/>
                      </a:pPr>
                      <a:r>
                        <a:rPr kumimoji="0" lang="ar-SA" sz="1600" b="1" i="0" u="none" strike="noStrike" cap="none" normalizeH="0" baseline="0" smtClean="0">
                          <a:ln>
                            <a:noFill/>
                          </a:ln>
                          <a:solidFill>
                            <a:srgbClr val="000000"/>
                          </a:solidFill>
                          <a:effectLst/>
                          <a:latin typeface="Calibri" pitchFamily="34" charset="0"/>
                          <a:cs typeface="Arial" pitchFamily="34" charset="0"/>
                        </a:rPr>
                        <a:t>تتحكم ضرورات أو عوامل بيولوجية فيه .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a:txBody>
                    <a:bodyPr/>
                    <a:lstStyle/>
                    <a:p>
                      <a:pPr marL="342900" marR="0" lvl="0" indent="-342900" algn="r" defTabSz="914400" rtl="1" eaLnBrk="1" fontAlgn="base" latinLnBrk="0" hangingPunct="1">
                        <a:lnSpc>
                          <a:spcPct val="100000"/>
                        </a:lnSpc>
                        <a:spcBef>
                          <a:spcPct val="0"/>
                        </a:spcBef>
                        <a:spcAft>
                          <a:spcPct val="0"/>
                        </a:spcAft>
                        <a:buClrTx/>
                        <a:buSzTx/>
                        <a:buFont typeface="Calibri" pitchFamily="34" charset="0"/>
                        <a:buAutoNum type="arabicPeriod" startAt="2"/>
                        <a:tabLst/>
                      </a:pPr>
                      <a:r>
                        <a:rPr kumimoji="0" lang="ar-SA" sz="1600" b="1" i="0" u="none" strike="noStrike" cap="none" normalizeH="0" baseline="0" smtClean="0">
                          <a:ln>
                            <a:noFill/>
                          </a:ln>
                          <a:solidFill>
                            <a:srgbClr val="000000"/>
                          </a:solidFill>
                          <a:effectLst/>
                          <a:latin typeface="Calibri" pitchFamily="34" charset="0"/>
                          <a:cs typeface="Arial" pitchFamily="34" charset="0"/>
                        </a:rPr>
                        <a:t>مقصور على ثقافة واحدة ويحمل معاني محددة للجماعة الداخلية .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 typeface="Calibri" pitchFamily="34" charset="0"/>
                        <a:buAutoNum type="arabicPeriod" startAt="2"/>
                        <a:tabLst/>
                      </a:pPr>
                      <a:r>
                        <a:rPr kumimoji="0" lang="ar-SA" sz="1600" b="1" i="0" u="none" strike="noStrike" cap="none" normalizeH="0" baseline="0" smtClean="0">
                          <a:ln>
                            <a:noFill/>
                          </a:ln>
                          <a:solidFill>
                            <a:srgbClr val="000000"/>
                          </a:solidFill>
                          <a:effectLst/>
                          <a:latin typeface="Calibri" pitchFamily="34" charset="0"/>
                          <a:cs typeface="Arial" pitchFamily="34" charset="0"/>
                        </a:rPr>
                        <a:t>هي لغة عالمية فالابتسامة مثلاً تعني نفس الشيء لكل الناس في العالم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475">
                <a:tc>
                  <a:txBody>
                    <a:bodyPr/>
                    <a:lstStyle/>
                    <a:p>
                      <a:pPr marL="342900" marR="0" lvl="0" indent="-342900" algn="r" defTabSz="914400" rtl="1" eaLnBrk="1" fontAlgn="base" latinLnBrk="0" hangingPunct="1">
                        <a:lnSpc>
                          <a:spcPct val="100000"/>
                        </a:lnSpc>
                        <a:spcBef>
                          <a:spcPct val="0"/>
                        </a:spcBef>
                        <a:spcAft>
                          <a:spcPct val="0"/>
                        </a:spcAft>
                        <a:buClrTx/>
                        <a:buSzTx/>
                        <a:buFont typeface="Calibri" pitchFamily="34" charset="0"/>
                        <a:buAutoNum type="arabicPeriod" startAt="3"/>
                        <a:tabLst/>
                      </a:pPr>
                      <a:r>
                        <a:rPr kumimoji="0" lang="ar-SA" sz="1600" b="1" i="0" u="none" strike="noStrike" cap="none" normalizeH="0" baseline="0" smtClean="0">
                          <a:ln>
                            <a:noFill/>
                          </a:ln>
                          <a:solidFill>
                            <a:srgbClr val="000000"/>
                          </a:solidFill>
                          <a:effectLst/>
                          <a:latin typeface="Calibri" pitchFamily="34" charset="0"/>
                          <a:cs typeface="Arial" pitchFamily="34" charset="0"/>
                        </a:rPr>
                        <a:t>نتعلمه في مرحلة متأخرة من الحياة عن طريق التنشئة الاجتماعية ، فالطفل يتعلم الكلام و الكتابة بعد أن يكون قد تعلم لغة الاشارات أولاً .</a:t>
                      </a:r>
                    </a:p>
                    <a:p>
                      <a:pPr marL="342900" marR="0" lvl="0" indent="-342900" algn="r" defTabSz="914400" rtl="1" eaLnBrk="1" fontAlgn="base" latinLnBrk="0" hangingPunct="1">
                        <a:lnSpc>
                          <a:spcPct val="100000"/>
                        </a:lnSpc>
                        <a:spcBef>
                          <a:spcPct val="0"/>
                        </a:spcBef>
                        <a:spcAft>
                          <a:spcPct val="0"/>
                        </a:spcAft>
                        <a:buClrTx/>
                        <a:buSzTx/>
                        <a:buFont typeface="+mj-lt"/>
                        <a:buNone/>
                        <a:tabLst/>
                      </a:pPr>
                      <a:r>
                        <a:rPr kumimoji="0" lang="ar-SA" sz="1600" b="1" i="0" u="none" strike="noStrike" cap="none" normalizeH="0" baseline="0" smtClean="0">
                          <a:ln>
                            <a:noFill/>
                          </a:ln>
                          <a:solidFill>
                            <a:srgbClr val="000000"/>
                          </a:solidFill>
                          <a:effectLst/>
                          <a:latin typeface="Calibri" pitchFamily="34" charset="0"/>
                          <a:cs typeface="Arial" pitchFamily="34" charset="0"/>
                        </a:rPr>
                        <a:t>     أي أن الاتصال اللفظي يأتي بعد الاتصال غير اللفظي .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 typeface="Calibri" pitchFamily="34" charset="0"/>
                        <a:buAutoNum type="arabicPeriod" startAt="3"/>
                        <a:tabLst/>
                      </a:pPr>
                      <a:r>
                        <a:rPr kumimoji="0" lang="ar-SA" sz="1600" b="1" i="0" u="none" strike="noStrike" cap="none" normalizeH="0" baseline="0" smtClean="0">
                          <a:ln>
                            <a:noFill/>
                          </a:ln>
                          <a:solidFill>
                            <a:srgbClr val="000000"/>
                          </a:solidFill>
                          <a:effectLst/>
                          <a:latin typeface="Calibri" pitchFamily="34" charset="0"/>
                          <a:cs typeface="Arial" pitchFamily="34" charset="0"/>
                        </a:rPr>
                        <a:t>نتعلمه في مرحلة متقدمة أو مبكرة من الحياة بعد الولادة مباشرة عن طريق التنشئة الاجتماعية ، فالطفل يتعلم الإشارات مثل الابتسامة والعبوس قبل أن يتكلم أو يكتب .</a:t>
                      </a:r>
                    </a:p>
                    <a:p>
                      <a:pPr marL="342900" marR="0" lvl="0" indent="-342900" algn="r" defTabSz="914400" rtl="1" eaLnBrk="1" fontAlgn="base" latinLnBrk="0" hangingPunct="1">
                        <a:lnSpc>
                          <a:spcPct val="100000"/>
                        </a:lnSpc>
                        <a:spcBef>
                          <a:spcPct val="0"/>
                        </a:spcBef>
                        <a:spcAft>
                          <a:spcPct val="0"/>
                        </a:spcAft>
                        <a:buClrTx/>
                        <a:buSzTx/>
                        <a:buFont typeface="+mj-lt"/>
                        <a:buNone/>
                        <a:tabLst/>
                      </a:pPr>
                      <a:r>
                        <a:rPr kumimoji="0" lang="ar-SA" sz="1600" b="1" i="0" u="none" strike="noStrike" cap="none" normalizeH="0" baseline="0" smtClean="0">
                          <a:ln>
                            <a:noFill/>
                          </a:ln>
                          <a:solidFill>
                            <a:srgbClr val="000000"/>
                          </a:solidFill>
                          <a:effectLst/>
                          <a:latin typeface="Calibri" pitchFamily="34" charset="0"/>
                          <a:cs typeface="Arial" pitchFamily="34" charset="0"/>
                        </a:rPr>
                        <a:t>      فالاتصال غير اللفظي يسبق الاتصال اللفظي في عملية التنشئة الاجتماعية .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a:txBody>
                    <a:bodyPr/>
                    <a:lstStyle/>
                    <a:p>
                      <a:pPr marL="342900" marR="0" lvl="0" indent="-342900" algn="r" defTabSz="914400" rtl="1" eaLnBrk="1" fontAlgn="base" latinLnBrk="0" hangingPunct="1">
                        <a:lnSpc>
                          <a:spcPct val="100000"/>
                        </a:lnSpc>
                        <a:spcBef>
                          <a:spcPct val="0"/>
                        </a:spcBef>
                        <a:spcAft>
                          <a:spcPct val="0"/>
                        </a:spcAft>
                        <a:buClrTx/>
                        <a:buSzTx/>
                        <a:buFont typeface="Calibri" pitchFamily="34" charset="0"/>
                        <a:buAutoNum type="arabicPeriod" startAt="4"/>
                        <a:tabLst/>
                      </a:pPr>
                      <a:r>
                        <a:rPr kumimoji="0" lang="ar-SA" sz="1600" b="1" i="0" u="none" strike="noStrike" cap="none" normalizeH="0" baseline="0" smtClean="0">
                          <a:ln>
                            <a:noFill/>
                          </a:ln>
                          <a:solidFill>
                            <a:srgbClr val="000000"/>
                          </a:solidFill>
                          <a:effectLst/>
                          <a:latin typeface="Calibri" pitchFamily="34" charset="0"/>
                          <a:cs typeface="Arial" pitchFamily="34" charset="0"/>
                        </a:rPr>
                        <a:t>يعتقد عدد كبير من العلماء بأن الاتصال اللفظي يمكن أن يناشد العواطف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 typeface="Calibri" pitchFamily="34" charset="0"/>
                        <a:buAutoNum type="arabicPeriod" startAt="4"/>
                        <a:tabLst/>
                      </a:pPr>
                      <a:r>
                        <a:rPr kumimoji="0" lang="ar-SA" sz="1600" b="1" i="0" u="none" strike="noStrike" cap="none" normalizeH="0" baseline="0" smtClean="0">
                          <a:ln>
                            <a:noFill/>
                          </a:ln>
                          <a:solidFill>
                            <a:srgbClr val="000000"/>
                          </a:solidFill>
                          <a:effectLst/>
                          <a:latin typeface="Calibri" pitchFamily="34" charset="0"/>
                          <a:cs typeface="Arial" pitchFamily="34" charset="0"/>
                        </a:rPr>
                        <a:t>يعتقد عدد كبير من العلماء بأن الاتصال غير اللفظي مفعم بالعواطف أو يمكن أن يناشد العواطف بقوة ، فهو أصدق تعبيراً عن المشاعر والأفكار من الاتصال اللفظي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75"/>
                                  </p:iterate>
                                  <p:childTnLst>
                                    <p:set>
                                      <p:cBhvr>
                                        <p:cTn id="6" dur="1" fill="hold">
                                          <p:stCondLst>
                                            <p:cond delay="74"/>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7" presetClass="entr" presetSubtype="4" fill="hold" nodeType="clickEffect">
                                  <p:stCondLst>
                                    <p:cond delay="0"/>
                                  </p:stCondLst>
                                  <p:childTnLst>
                                    <p:set>
                                      <p:cBhvr>
                                        <p:cTn id="10" dur="1" fill="hold">
                                          <p:stCondLst>
                                            <p:cond delay="0"/>
                                          </p:stCondLst>
                                        </p:cTn>
                                        <p:tgtEl>
                                          <p:spTgt spid="20505"/>
                                        </p:tgtEl>
                                        <p:attrNameLst>
                                          <p:attrName>style.visibility</p:attrName>
                                        </p:attrNameLst>
                                      </p:cBhvr>
                                      <p:to>
                                        <p:strVal val="visible"/>
                                      </p:to>
                                    </p:set>
                                    <p:anim calcmode="lin" valueType="num">
                                      <p:cBhvr additive="base">
                                        <p:cTn id="11" dur="5000" fill="hold"/>
                                        <p:tgtEl>
                                          <p:spTgt spid="20505"/>
                                        </p:tgtEl>
                                        <p:attrNameLst>
                                          <p:attrName>ppt_x</p:attrName>
                                        </p:attrNameLst>
                                      </p:cBhvr>
                                      <p:tavLst>
                                        <p:tav tm="0">
                                          <p:val>
                                            <p:strVal val="#ppt_x"/>
                                          </p:val>
                                        </p:tav>
                                        <p:tav tm="100000">
                                          <p:val>
                                            <p:strVal val="#ppt_x"/>
                                          </p:val>
                                        </p:tav>
                                      </p:tavLst>
                                    </p:anim>
                                    <p:anim calcmode="lin" valueType="num">
                                      <p:cBhvr additive="base">
                                        <p:cTn id="12" dur="5000" fill="hold"/>
                                        <p:tgtEl>
                                          <p:spTgt spid="205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marL="742950" indent="-742950" rtl="1" eaLnBrk="1" hangingPunct="1">
              <a:buFont typeface="+mj-cs"/>
              <a:buAutoNum type="arabic2Minus" startAt="3"/>
              <a:defRPr/>
            </a:pPr>
            <a:r>
              <a:rPr lang="ar-SA" sz="4000" dirty="0" smtClean="0">
                <a:solidFill>
                  <a:schemeClr val="tx2">
                    <a:lumMod val="75000"/>
                  </a:schemeClr>
                </a:solidFill>
                <a:cs typeface="Arial" pitchFamily="34" charset="0"/>
              </a:rPr>
              <a:t>أهمية الجمع بين الاتصال اللفظي وغير اللفظي:</a:t>
            </a:r>
          </a:p>
        </p:txBody>
      </p:sp>
      <p:sp>
        <p:nvSpPr>
          <p:cNvPr id="8195" name="Content Placeholder 2"/>
          <p:cNvSpPr>
            <a:spLocks noGrp="1"/>
          </p:cNvSpPr>
          <p:nvPr>
            <p:ph idx="1"/>
          </p:nvPr>
        </p:nvSpPr>
        <p:spPr>
          <a:xfrm>
            <a:off x="228600" y="1524000"/>
            <a:ext cx="9144000" cy="4449763"/>
          </a:xfrm>
        </p:spPr>
        <p:txBody>
          <a:bodyPr/>
          <a:lstStyle/>
          <a:p>
            <a:pPr marL="88900" indent="444500" rtl="1" eaLnBrk="1" hangingPunct="1">
              <a:lnSpc>
                <a:spcPct val="150000"/>
              </a:lnSpc>
              <a:buFont typeface="Calibri" pitchFamily="34" charset="0"/>
              <a:buAutoNum type="arabicPeriod"/>
            </a:pPr>
            <a:r>
              <a:rPr lang="ar-SA" sz="2400" b="1" smtClean="0">
                <a:cs typeface="Arial" pitchFamily="34" charset="0"/>
              </a:rPr>
              <a:t>استخدام الاتصال اللفظي وغير اللفظي معاً يساعدنا في التعبير عن مشاعرنا وأفكارنا بقوة ؛ فإذا قلت لصديقك ( أنا احبك ) فأنت تعبر عن مشاعرك بلغة مفعمة بالعواطف وقوة المعنى .</a:t>
            </a:r>
          </a:p>
          <a:p>
            <a:pPr marL="88900" indent="444500" rtl="1" eaLnBrk="1" hangingPunct="1">
              <a:lnSpc>
                <a:spcPct val="150000"/>
              </a:lnSpc>
              <a:buFont typeface="Calibri" pitchFamily="34" charset="0"/>
              <a:buAutoNum type="arabicPeriod"/>
            </a:pPr>
            <a:r>
              <a:rPr lang="ar-SA" sz="2400" b="1" smtClean="0">
                <a:cs typeface="Arial" pitchFamily="34" charset="0"/>
              </a:rPr>
              <a:t>قد يكمل الاتصال غير اللفظي الاتصال اللفظي فمثلاً قد يكون لك دين على شخص ما فتطلب منه أن يسدد دينه ؛ فيقول (أنا مفلس ) .</a:t>
            </a:r>
          </a:p>
          <a:p>
            <a:pPr marL="88900" indent="444500" rtl="1" eaLnBrk="1" hangingPunct="1">
              <a:lnSpc>
                <a:spcPct val="150000"/>
              </a:lnSpc>
            </a:pPr>
            <a:r>
              <a:rPr lang="ar-SA" sz="2400" b="1" smtClean="0">
                <a:cs typeface="Arial" pitchFamily="34" charset="0"/>
              </a:rPr>
              <a:t>أو يسألك أحد الناس عن كيفية الوصول إلى مكان ما ، فترشده بالكلمات فأن لم يفهم عليك تقوم برسم خارطة للطريق أو تستخدم الإشارات باليد لتعبر عن الاتجاهات من يمين أو شمال أو غرب أو شرق . </a:t>
            </a:r>
            <a:endParaRPr lang="en-US" sz="2400" b="1" smtClean="0">
              <a:cs typeface="Arial" pitchFamily="34" charset="0"/>
            </a:endParaRPr>
          </a:p>
        </p:txBody>
      </p:sp>
      <p:sp>
        <p:nvSpPr>
          <p:cNvPr id="2150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8818CA32-CFC6-48A4-8382-1B8EF2B98CCC}" type="slidenum">
              <a:rPr lang="ar-SA" smtClean="0">
                <a:cs typeface="Arial" pitchFamily="34" charset="0"/>
              </a:rPr>
              <a:pPr/>
              <a:t>30</a:t>
            </a:fld>
            <a:endParaRPr lang="en-US" smtClean="0">
              <a:cs typeface="Arial" pitchFamily="34"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marL="742950" indent="-742950" rtl="1" eaLnBrk="1" hangingPunct="1">
              <a:buFont typeface="+mj-cs"/>
              <a:buAutoNum type="arabic2Minus" startAt="3"/>
              <a:defRPr/>
            </a:pPr>
            <a:r>
              <a:rPr lang="ar-SA" sz="4000" dirty="0" smtClean="0">
                <a:solidFill>
                  <a:schemeClr val="tx2">
                    <a:lumMod val="75000"/>
                  </a:schemeClr>
                </a:solidFill>
                <a:cs typeface="Arial" pitchFamily="34" charset="0"/>
              </a:rPr>
              <a:t>أهمية الجمع بين الاتصال اللفظي وغير اللفظي:</a:t>
            </a:r>
          </a:p>
        </p:txBody>
      </p:sp>
      <p:sp>
        <p:nvSpPr>
          <p:cNvPr id="8195" name="Content Placeholder 2"/>
          <p:cNvSpPr>
            <a:spLocks noGrp="1"/>
          </p:cNvSpPr>
          <p:nvPr>
            <p:ph idx="1"/>
          </p:nvPr>
        </p:nvSpPr>
        <p:spPr>
          <a:xfrm>
            <a:off x="228600" y="1524000"/>
            <a:ext cx="9144000" cy="4449763"/>
          </a:xfrm>
        </p:spPr>
        <p:txBody>
          <a:bodyPr/>
          <a:lstStyle/>
          <a:p>
            <a:pPr marL="88900" indent="444500" rtl="1" eaLnBrk="1" hangingPunct="1">
              <a:lnSpc>
                <a:spcPct val="150000"/>
              </a:lnSpc>
              <a:buFont typeface="Calibri" pitchFamily="34" charset="0"/>
              <a:buAutoNum type="arabicPeriod" startAt="3"/>
            </a:pPr>
            <a:r>
              <a:rPr lang="ar-SA" sz="2000" b="1" smtClean="0">
                <a:cs typeface="Arial" pitchFamily="34" charset="0"/>
              </a:rPr>
              <a:t>في بعض  الأحيان يحل الاتصال غير اللفظي محل الاتصال اللفظي أو يستبدل به .</a:t>
            </a:r>
          </a:p>
          <a:p>
            <a:pPr marL="88900" indent="444500" rtl="1" eaLnBrk="1" hangingPunct="1">
              <a:lnSpc>
                <a:spcPct val="150000"/>
              </a:lnSpc>
            </a:pPr>
            <a:r>
              <a:rPr lang="ar-SA" sz="2000" b="1" smtClean="0">
                <a:cs typeface="Arial" pitchFamily="34" charset="0"/>
              </a:rPr>
              <a:t>فالصم والبكم من الناس غالباً ما يعتمدون على لغة الإشارة ، وهي لغتهم في الاتصال   </a:t>
            </a:r>
          </a:p>
          <a:p>
            <a:pPr marL="88900" indent="444500" rtl="1" eaLnBrk="1" hangingPunct="1">
              <a:lnSpc>
                <a:spcPct val="150000"/>
              </a:lnSpc>
            </a:pPr>
            <a:r>
              <a:rPr lang="ar-SA" sz="2000" b="1" smtClean="0">
                <a:cs typeface="Arial" pitchFamily="34" charset="0"/>
              </a:rPr>
              <a:t>بالمجتمع .</a:t>
            </a:r>
          </a:p>
          <a:p>
            <a:pPr marL="88900" indent="444500" rtl="1" eaLnBrk="1" hangingPunct="1">
              <a:lnSpc>
                <a:spcPct val="150000"/>
              </a:lnSpc>
            </a:pPr>
            <a:r>
              <a:rPr lang="ar-SA" sz="2000" b="1" smtClean="0">
                <a:cs typeface="Arial" pitchFamily="34" charset="0"/>
              </a:rPr>
              <a:t>وفي الشفرة العسكرية تستخدم الإشارات والرموز عوضاً عن الكلمات للحفاظ على الأسرار العسكرية ؛ </a:t>
            </a:r>
          </a:p>
          <a:p>
            <a:pPr marL="88900" indent="444500" rtl="1" eaLnBrk="1" hangingPunct="1">
              <a:lnSpc>
                <a:spcPct val="150000"/>
              </a:lnSpc>
            </a:pPr>
            <a:r>
              <a:rPr lang="ar-SA" sz="2000" b="1" smtClean="0">
                <a:cs typeface="Arial" pitchFamily="34" charset="0"/>
              </a:rPr>
              <a:t>ومن دواعي الاحترام في بعض الثقافات أن يبقى الشخص صامتاً في حضرة الآخرين . فالصمت قد يعني  </a:t>
            </a:r>
          </a:p>
          <a:p>
            <a:pPr marL="88900" indent="444500" rtl="1" eaLnBrk="1" hangingPunct="1">
              <a:lnSpc>
                <a:spcPct val="150000"/>
              </a:lnSpc>
            </a:pPr>
            <a:r>
              <a:rPr lang="ar-SA" sz="2000" b="1" smtClean="0">
                <a:cs typeface="Arial" pitchFamily="34" charset="0"/>
              </a:rPr>
              <a:t>الاحترام أو الرضى أو الخجل أو الرفض فنحن نقول ( نطق صامتاً ) أو ( رب صمت أبلغ من كلام ) .</a:t>
            </a:r>
          </a:p>
          <a:p>
            <a:pPr marL="88900" indent="444500" rtl="1" eaLnBrk="1" hangingPunct="1">
              <a:lnSpc>
                <a:spcPct val="150000"/>
              </a:lnSpc>
            </a:pPr>
            <a:r>
              <a:rPr lang="ar-SA" sz="2000" b="1" smtClean="0">
                <a:cs typeface="Arial" pitchFamily="34" charset="0"/>
              </a:rPr>
              <a:t>قال تعالى :{ فخرج على قومه من المحراب فأوحى إليهم أن سبحوا بكرة وعشياً }</a:t>
            </a:r>
          </a:p>
          <a:p>
            <a:pPr marL="88900" indent="444500" rtl="1" eaLnBrk="1" hangingPunct="1">
              <a:lnSpc>
                <a:spcPct val="150000"/>
              </a:lnSpc>
            </a:pPr>
            <a:r>
              <a:rPr lang="ar-SA" sz="2000" b="1" smtClean="0">
                <a:cs typeface="Arial" pitchFamily="34" charset="0"/>
              </a:rPr>
              <a:t>فالنبي زكريا عليه السلام خاطب قومه بالإشارة بدلاً من الكلام لأنه نذر للرحمن صوماً عن الكلام </a:t>
            </a:r>
          </a:p>
        </p:txBody>
      </p:sp>
      <p:sp>
        <p:nvSpPr>
          <p:cNvPr id="2253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71D8943B-4384-4D94-B291-6441763410B8}" type="slidenum">
              <a:rPr lang="ar-SA" smtClean="0">
                <a:cs typeface="Arial" pitchFamily="34" charset="0"/>
              </a:rPr>
              <a:pPr/>
              <a:t>31</a:t>
            </a:fld>
            <a:endParaRPr lang="en-US" smtClean="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nodeType="clickEffect">
                                  <p:stCondLst>
                                    <p:cond delay="0"/>
                                  </p:stCondLst>
                                  <p:childTnLst>
                                    <p:set>
                                      <p:cBhvr>
                                        <p:cTn id="58" dur="1" fill="hold">
                                          <p:stCondLst>
                                            <p:cond delay="0"/>
                                          </p:stCondLst>
                                        </p:cTn>
                                        <p:tgtEl>
                                          <p:spTgt spid="8195">
                                            <p:txEl>
                                              <p:pRg st="5" end="5"/>
                                            </p:txEl>
                                          </p:spTgt>
                                        </p:tgtEl>
                                        <p:attrNameLst>
                                          <p:attrName>style.visibility</p:attrName>
                                        </p:attrNameLst>
                                      </p:cBhvr>
                                      <p:to>
                                        <p:strVal val="visible"/>
                                      </p:to>
                                    </p:set>
                                    <p:anim calcmode="lin" valueType="num">
                                      <p:cBhvr>
                                        <p:cTn id="59" dur="1000" fill="hold"/>
                                        <p:tgtEl>
                                          <p:spTgt spid="8195">
                                            <p:txEl>
                                              <p:pRg st="5" end="5"/>
                                            </p:txEl>
                                          </p:spTgt>
                                        </p:tgtEl>
                                        <p:attrNameLst>
                                          <p:attrName>ppt_w</p:attrName>
                                        </p:attrNameLst>
                                      </p:cBhvr>
                                      <p:tavLst>
                                        <p:tav tm="0">
                                          <p:val>
                                            <p:strVal val="#ppt_w*2.5"/>
                                          </p:val>
                                        </p:tav>
                                        <p:tav tm="100000">
                                          <p:val>
                                            <p:strVal val="#ppt_w"/>
                                          </p:val>
                                        </p:tav>
                                      </p:tavLst>
                                    </p:anim>
                                    <p:anim calcmode="lin" valueType="num">
                                      <p:cBhvr>
                                        <p:cTn id="60" dur="1000" fill="hold"/>
                                        <p:tgtEl>
                                          <p:spTgt spid="8195">
                                            <p:txEl>
                                              <p:pRg st="5" end="5"/>
                                            </p:txEl>
                                          </p:spTgt>
                                        </p:tgtEl>
                                        <p:attrNameLst>
                                          <p:attrName>ppt_h</p:attrName>
                                        </p:attrNameLst>
                                      </p:cBhvr>
                                      <p:tavLst>
                                        <p:tav tm="0">
                                          <p:val>
                                            <p:strVal val="#ppt_h*0.01"/>
                                          </p:val>
                                        </p:tav>
                                        <p:tav tm="100000">
                                          <p:val>
                                            <p:strVal val="#ppt_h"/>
                                          </p:val>
                                        </p:tav>
                                      </p:tavLst>
                                    </p:anim>
                                    <p:anim calcmode="lin" valueType="num">
                                      <p:cBhvr>
                                        <p:cTn id="61"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8195">
                                            <p:txEl>
                                              <p:pRg st="5" end="5"/>
                                            </p:txEl>
                                          </p:spTgt>
                                        </p:tgtEl>
                                        <p:attrNameLst>
                                          <p:attrName>ppt_y</p:attrName>
                                        </p:attrNameLst>
                                      </p:cBhvr>
                                      <p:tavLst>
                                        <p:tav tm="0">
                                          <p:val>
                                            <p:strVal val="#ppt_h+1"/>
                                          </p:val>
                                        </p:tav>
                                        <p:tav tm="100000">
                                          <p:val>
                                            <p:strVal val="#ppt_y"/>
                                          </p:val>
                                        </p:tav>
                                      </p:tavLst>
                                    </p:anim>
                                    <p:animEffect transition="in" filter="fade">
                                      <p:cBhvr>
                                        <p:cTn id="63" dur="1000"/>
                                        <p:tgtEl>
                                          <p:spTgt spid="8195">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8" presetClass="entr" presetSubtype="0" accel="100000" fill="hold" nodeType="clickEffect">
                                  <p:stCondLst>
                                    <p:cond delay="0"/>
                                  </p:stCondLst>
                                  <p:childTnLst>
                                    <p:set>
                                      <p:cBhvr>
                                        <p:cTn id="67" dur="1" fill="hold">
                                          <p:stCondLst>
                                            <p:cond delay="0"/>
                                          </p:stCondLst>
                                        </p:cTn>
                                        <p:tgtEl>
                                          <p:spTgt spid="8195">
                                            <p:txEl>
                                              <p:pRg st="6" end="6"/>
                                            </p:txEl>
                                          </p:spTgt>
                                        </p:tgtEl>
                                        <p:attrNameLst>
                                          <p:attrName>style.visibility</p:attrName>
                                        </p:attrNameLst>
                                      </p:cBhvr>
                                      <p:to>
                                        <p:strVal val="visible"/>
                                      </p:to>
                                    </p:set>
                                    <p:anim calcmode="lin" valueType="num">
                                      <p:cBhvr>
                                        <p:cTn id="68" dur="1000" fill="hold"/>
                                        <p:tgtEl>
                                          <p:spTgt spid="8195">
                                            <p:txEl>
                                              <p:pRg st="6" end="6"/>
                                            </p:txEl>
                                          </p:spTgt>
                                        </p:tgtEl>
                                        <p:attrNameLst>
                                          <p:attrName>ppt_w</p:attrName>
                                        </p:attrNameLst>
                                      </p:cBhvr>
                                      <p:tavLst>
                                        <p:tav tm="0">
                                          <p:val>
                                            <p:strVal val="#ppt_w*2.5"/>
                                          </p:val>
                                        </p:tav>
                                        <p:tav tm="100000">
                                          <p:val>
                                            <p:strVal val="#ppt_w"/>
                                          </p:val>
                                        </p:tav>
                                      </p:tavLst>
                                    </p:anim>
                                    <p:anim calcmode="lin" valueType="num">
                                      <p:cBhvr>
                                        <p:cTn id="69" dur="1000" fill="hold"/>
                                        <p:tgtEl>
                                          <p:spTgt spid="8195">
                                            <p:txEl>
                                              <p:pRg st="6" end="6"/>
                                            </p:txEl>
                                          </p:spTgt>
                                        </p:tgtEl>
                                        <p:attrNameLst>
                                          <p:attrName>ppt_h</p:attrName>
                                        </p:attrNameLst>
                                      </p:cBhvr>
                                      <p:tavLst>
                                        <p:tav tm="0">
                                          <p:val>
                                            <p:strVal val="#ppt_h*0.01"/>
                                          </p:val>
                                        </p:tav>
                                        <p:tav tm="100000">
                                          <p:val>
                                            <p:strVal val="#ppt_h"/>
                                          </p:val>
                                        </p:tav>
                                      </p:tavLst>
                                    </p:anim>
                                    <p:anim calcmode="lin" valueType="num">
                                      <p:cBhvr>
                                        <p:cTn id="70" dur="1000" fill="hold"/>
                                        <p:tgtEl>
                                          <p:spTgt spid="8195">
                                            <p:txEl>
                                              <p:pRg st="6" end="6"/>
                                            </p:txEl>
                                          </p:spTgt>
                                        </p:tgtEl>
                                        <p:attrNameLst>
                                          <p:attrName>ppt_x</p:attrName>
                                        </p:attrNameLst>
                                      </p:cBhvr>
                                      <p:tavLst>
                                        <p:tav tm="0">
                                          <p:val>
                                            <p:strVal val="#ppt_x"/>
                                          </p:val>
                                        </p:tav>
                                        <p:tav tm="100000">
                                          <p:val>
                                            <p:strVal val="#ppt_x"/>
                                          </p:val>
                                        </p:tav>
                                      </p:tavLst>
                                    </p:anim>
                                    <p:anim calcmode="lin" valueType="num">
                                      <p:cBhvr>
                                        <p:cTn id="71" dur="1000" fill="hold"/>
                                        <p:tgtEl>
                                          <p:spTgt spid="8195">
                                            <p:txEl>
                                              <p:pRg st="6" end="6"/>
                                            </p:txEl>
                                          </p:spTgt>
                                        </p:tgtEl>
                                        <p:attrNameLst>
                                          <p:attrName>ppt_y</p:attrName>
                                        </p:attrNameLst>
                                      </p:cBhvr>
                                      <p:tavLst>
                                        <p:tav tm="0">
                                          <p:val>
                                            <p:strVal val="#ppt_h+1"/>
                                          </p:val>
                                        </p:tav>
                                        <p:tav tm="100000">
                                          <p:val>
                                            <p:strVal val="#ppt_y"/>
                                          </p:val>
                                        </p:tav>
                                      </p:tavLst>
                                    </p:anim>
                                    <p:animEffect transition="in" filter="fade">
                                      <p:cBhvr>
                                        <p:cTn id="72" dur="1000"/>
                                        <p:tgtEl>
                                          <p:spTgt spid="8195">
                                            <p:txEl>
                                              <p:pRg st="6" end="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8" presetClass="entr" presetSubtype="0" accel="100000" fill="hold" nodeType="clickEffect">
                                  <p:stCondLst>
                                    <p:cond delay="0"/>
                                  </p:stCondLst>
                                  <p:childTnLst>
                                    <p:set>
                                      <p:cBhvr>
                                        <p:cTn id="76" dur="1" fill="hold">
                                          <p:stCondLst>
                                            <p:cond delay="0"/>
                                          </p:stCondLst>
                                        </p:cTn>
                                        <p:tgtEl>
                                          <p:spTgt spid="8195">
                                            <p:txEl>
                                              <p:pRg st="7" end="7"/>
                                            </p:txEl>
                                          </p:spTgt>
                                        </p:tgtEl>
                                        <p:attrNameLst>
                                          <p:attrName>style.visibility</p:attrName>
                                        </p:attrNameLst>
                                      </p:cBhvr>
                                      <p:to>
                                        <p:strVal val="visible"/>
                                      </p:to>
                                    </p:set>
                                    <p:anim calcmode="lin" valueType="num">
                                      <p:cBhvr>
                                        <p:cTn id="77" dur="1000" fill="hold"/>
                                        <p:tgtEl>
                                          <p:spTgt spid="8195">
                                            <p:txEl>
                                              <p:pRg st="7" end="7"/>
                                            </p:txEl>
                                          </p:spTgt>
                                        </p:tgtEl>
                                        <p:attrNameLst>
                                          <p:attrName>ppt_w</p:attrName>
                                        </p:attrNameLst>
                                      </p:cBhvr>
                                      <p:tavLst>
                                        <p:tav tm="0">
                                          <p:val>
                                            <p:strVal val="#ppt_w*2.5"/>
                                          </p:val>
                                        </p:tav>
                                        <p:tav tm="100000">
                                          <p:val>
                                            <p:strVal val="#ppt_w"/>
                                          </p:val>
                                        </p:tav>
                                      </p:tavLst>
                                    </p:anim>
                                    <p:anim calcmode="lin" valueType="num">
                                      <p:cBhvr>
                                        <p:cTn id="78" dur="1000" fill="hold"/>
                                        <p:tgtEl>
                                          <p:spTgt spid="8195">
                                            <p:txEl>
                                              <p:pRg st="7" end="7"/>
                                            </p:txEl>
                                          </p:spTgt>
                                        </p:tgtEl>
                                        <p:attrNameLst>
                                          <p:attrName>ppt_h</p:attrName>
                                        </p:attrNameLst>
                                      </p:cBhvr>
                                      <p:tavLst>
                                        <p:tav tm="0">
                                          <p:val>
                                            <p:strVal val="#ppt_h*0.01"/>
                                          </p:val>
                                        </p:tav>
                                        <p:tav tm="100000">
                                          <p:val>
                                            <p:strVal val="#ppt_h"/>
                                          </p:val>
                                        </p:tav>
                                      </p:tavLst>
                                    </p:anim>
                                    <p:anim calcmode="lin" valueType="num">
                                      <p:cBhvr>
                                        <p:cTn id="79" dur="1000" fill="hold"/>
                                        <p:tgtEl>
                                          <p:spTgt spid="8195">
                                            <p:txEl>
                                              <p:pRg st="7" end="7"/>
                                            </p:txEl>
                                          </p:spTgt>
                                        </p:tgtEl>
                                        <p:attrNameLst>
                                          <p:attrName>ppt_x</p:attrName>
                                        </p:attrNameLst>
                                      </p:cBhvr>
                                      <p:tavLst>
                                        <p:tav tm="0">
                                          <p:val>
                                            <p:strVal val="#ppt_x"/>
                                          </p:val>
                                        </p:tav>
                                        <p:tav tm="100000">
                                          <p:val>
                                            <p:strVal val="#ppt_x"/>
                                          </p:val>
                                        </p:tav>
                                      </p:tavLst>
                                    </p:anim>
                                    <p:anim calcmode="lin" valueType="num">
                                      <p:cBhvr>
                                        <p:cTn id="80" dur="1000" fill="hold"/>
                                        <p:tgtEl>
                                          <p:spTgt spid="8195">
                                            <p:txEl>
                                              <p:pRg st="7" end="7"/>
                                            </p:txEl>
                                          </p:spTgt>
                                        </p:tgtEl>
                                        <p:attrNameLst>
                                          <p:attrName>ppt_y</p:attrName>
                                        </p:attrNameLst>
                                      </p:cBhvr>
                                      <p:tavLst>
                                        <p:tav tm="0">
                                          <p:val>
                                            <p:strVal val="#ppt_h+1"/>
                                          </p:val>
                                        </p:tav>
                                        <p:tav tm="100000">
                                          <p:val>
                                            <p:strVal val="#ppt_y"/>
                                          </p:val>
                                        </p:tav>
                                      </p:tavLst>
                                    </p:anim>
                                    <p:animEffect transition="in" filter="fade">
                                      <p:cBhvr>
                                        <p:cTn id="81" dur="1000"/>
                                        <p:tgtEl>
                                          <p:spTgt spid="81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marL="742950" indent="-742950" rtl="1" eaLnBrk="1" hangingPunct="1">
              <a:buFont typeface="+mj-cs"/>
              <a:buAutoNum type="arabic2Minus" startAt="3"/>
              <a:defRPr/>
            </a:pPr>
            <a:r>
              <a:rPr lang="ar-SA" sz="4000" dirty="0" smtClean="0">
                <a:solidFill>
                  <a:schemeClr val="tx2">
                    <a:lumMod val="75000"/>
                  </a:schemeClr>
                </a:solidFill>
                <a:cs typeface="Arial" pitchFamily="34" charset="0"/>
              </a:rPr>
              <a:t>أهمية الجمع بين الاتصال اللفظي وغير اللفظي:</a:t>
            </a:r>
          </a:p>
        </p:txBody>
      </p:sp>
      <p:sp>
        <p:nvSpPr>
          <p:cNvPr id="8195" name="Content Placeholder 2"/>
          <p:cNvSpPr>
            <a:spLocks noGrp="1"/>
          </p:cNvSpPr>
          <p:nvPr>
            <p:ph idx="1"/>
          </p:nvPr>
        </p:nvSpPr>
        <p:spPr>
          <a:xfrm>
            <a:off x="228600" y="1524000"/>
            <a:ext cx="9144000" cy="4449763"/>
          </a:xfrm>
        </p:spPr>
        <p:txBody>
          <a:bodyPr/>
          <a:lstStyle/>
          <a:p>
            <a:pPr marL="88900" indent="444500" rtl="1" eaLnBrk="1" hangingPunct="1">
              <a:lnSpc>
                <a:spcPct val="150000"/>
              </a:lnSpc>
              <a:buFont typeface="Calibri" pitchFamily="34" charset="0"/>
              <a:buAutoNum type="arabicPeriod" startAt="4"/>
            </a:pPr>
            <a:r>
              <a:rPr lang="ar-SA" sz="2000" b="1" smtClean="0">
                <a:cs typeface="Arial" pitchFamily="34" charset="0"/>
              </a:rPr>
              <a:t>قد يوافق الاتصال اللفظي غير اللفظي : فنحن نتكلم ونكتب ونؤشر بأيدينا أو رؤوسنا أو أعيننا في نفس الوقت .</a:t>
            </a:r>
          </a:p>
          <a:p>
            <a:pPr marL="88900" indent="444500" rtl="1" eaLnBrk="1" hangingPunct="1">
              <a:lnSpc>
                <a:spcPct val="150000"/>
              </a:lnSpc>
              <a:buFont typeface="Calibri" pitchFamily="34" charset="0"/>
              <a:buAutoNum type="arabicPeriod" startAt="4"/>
            </a:pPr>
            <a:r>
              <a:rPr lang="ar-SA" sz="2000" b="1" smtClean="0">
                <a:cs typeface="Arial" pitchFamily="34" charset="0"/>
              </a:rPr>
              <a:t>إن استخدام الاتصال اللفظي وغير اللفظي معاً يساعدنا في إعادة الرسالة الاتصالية أو تكرارها . فالمعلم في غرفة الصف يتكلم ويكتب على اللوح ويؤشر بيده وعينيه ليعبر عن أفكاره ومشاعره لإفهام الصف . فهو يعيد ويكرر الرسالة الاتصالية مرة بشكل منطوق وأخرى بشكل مكتوب وثالثة بشكل إشارات أو حركات .</a:t>
            </a:r>
          </a:p>
          <a:p>
            <a:pPr marL="88900" indent="444500" rtl="1" eaLnBrk="1" hangingPunct="1">
              <a:lnSpc>
                <a:spcPct val="150000"/>
              </a:lnSpc>
              <a:buFont typeface="Calibri" pitchFamily="34" charset="0"/>
              <a:buAutoNum type="arabicPeriod" startAt="4"/>
            </a:pPr>
            <a:r>
              <a:rPr lang="ar-SA" sz="2000" b="1" smtClean="0">
                <a:cs typeface="Arial" pitchFamily="34" charset="0"/>
              </a:rPr>
              <a:t>في بعض الأحيان يكون الاتصال اللفظي على النقيض من الاتصال غير اللفظي فقد ترى احدهم ترجف يداه ورجلاه من شدة الخوف فتقول له :( لم أنت خائف ) فيرد قائلاً </a:t>
            </a:r>
            <a:r>
              <a:rPr lang="ar-SA" sz="2000" b="1" smtClean="0">
                <a:cs typeface="Arial" pitchFamily="34" charset="0"/>
                <a:sym typeface="Wingdings" pitchFamily="2" charset="2"/>
              </a:rPr>
              <a:t>:( أنا لست خائف )</a:t>
            </a:r>
          </a:p>
          <a:p>
            <a:pPr marL="88900" indent="444500" rtl="1" eaLnBrk="1" hangingPunct="1">
              <a:lnSpc>
                <a:spcPct val="150000"/>
              </a:lnSpc>
            </a:pPr>
            <a:r>
              <a:rPr lang="ar-SA" sz="2000" b="1" smtClean="0">
                <a:cs typeface="Arial" pitchFamily="34" charset="0"/>
                <a:sym typeface="Wingdings" pitchFamily="2" charset="2"/>
              </a:rPr>
              <a:t>فالاتصال غير اللفظي أصدق وأقوى تعبيراً عن مشاعرنا وأفكارنا لأنه نتاج عمليات أو تفاعلات بيولوجية في الجسم فنحن نستخدم الاتصال غير اللفظي بعض ا</a:t>
            </a:r>
            <a:r>
              <a:rPr lang="ar-SA" sz="2000" b="1" smtClean="0">
                <a:cs typeface="Arial" pitchFamily="34" charset="0"/>
              </a:rPr>
              <a:t> لاحيان دون وعي منا بأننا نستخدمه .</a:t>
            </a:r>
            <a:endParaRPr lang="en-US" sz="2000" b="1" smtClean="0">
              <a:cs typeface="Arial" pitchFamily="34" charset="0"/>
            </a:endParaRPr>
          </a:p>
        </p:txBody>
      </p:sp>
      <p:sp>
        <p:nvSpPr>
          <p:cNvPr id="2355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B40A33E6-FEA0-4EFD-9B02-A9BE55146FC4}" type="slidenum">
              <a:rPr lang="ar-SA" smtClean="0">
                <a:cs typeface="Arial" pitchFamily="34" charset="0"/>
              </a:rPr>
              <a:pPr/>
              <a:t>32</a:t>
            </a:fld>
            <a:endParaRPr lang="en-US" smtClean="0">
              <a:cs typeface="Arial"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solidFill>
                  <a:schemeClr val="tx2">
                    <a:lumMod val="75000"/>
                  </a:schemeClr>
                </a:solidFill>
                <a:cs typeface="Arial" pitchFamily="34" charset="0"/>
              </a:rPr>
              <a:t>متى نستخدم الاتصال المنطوق وغير المنطوق:</a:t>
            </a:r>
            <a:endParaRPr lang="ar-SA" dirty="0"/>
          </a:p>
        </p:txBody>
      </p:sp>
      <p:graphicFrame>
        <p:nvGraphicFramePr>
          <p:cNvPr id="4" name="عنصر نائب للمحتوى 3"/>
          <p:cNvGraphicFramePr>
            <a:graphicFrameLocks noGrp="1"/>
          </p:cNvGraphicFramePr>
          <p:nvPr>
            <p:ph idx="1"/>
          </p:nvPr>
        </p:nvGraphicFramePr>
        <p:xfrm>
          <a:off x="609600" y="1981200"/>
          <a:ext cx="8915400" cy="3302000"/>
        </p:xfrm>
        <a:graphic>
          <a:graphicData uri="http://schemas.openxmlformats.org/drawingml/2006/table">
            <a:tbl>
              <a:tblPr rtl="1" firstRow="1" bandRow="1">
                <a:tableStyleId>{5C22544A-7EE6-4342-B048-85BDC9FD1C3A}</a:tableStyleId>
              </a:tblPr>
              <a:tblGrid>
                <a:gridCol w="4457700"/>
                <a:gridCol w="4457700"/>
              </a:tblGrid>
              <a:tr h="370840">
                <a:tc>
                  <a:txBody>
                    <a:bodyPr/>
                    <a:lstStyle/>
                    <a:p>
                      <a:pPr algn="ctr" rtl="1"/>
                      <a:r>
                        <a:rPr lang="ar-SA" dirty="0" smtClean="0"/>
                        <a:t>الاتصال</a:t>
                      </a:r>
                      <a:r>
                        <a:rPr lang="ar-SA" baseline="0" dirty="0" smtClean="0"/>
                        <a:t> المنطوق</a:t>
                      </a:r>
                    </a:p>
                    <a:p>
                      <a:pPr algn="ctr" rtl="1"/>
                      <a:r>
                        <a:rPr lang="ar-SA" baseline="0" dirty="0" smtClean="0"/>
                        <a:t>متى نتكلم؟</a:t>
                      </a:r>
                      <a:endParaRPr lang="ar-SA" dirty="0"/>
                    </a:p>
                  </a:txBody>
                  <a:tcPr/>
                </a:tc>
                <a:tc>
                  <a:txBody>
                    <a:bodyPr/>
                    <a:lstStyle/>
                    <a:p>
                      <a:pPr algn="ctr" rtl="1"/>
                      <a:r>
                        <a:rPr lang="ar-SA" dirty="0" smtClean="0"/>
                        <a:t>الاتصال المكتوب</a:t>
                      </a:r>
                    </a:p>
                    <a:p>
                      <a:pPr algn="ctr" rtl="1"/>
                      <a:r>
                        <a:rPr lang="ar-SA" dirty="0" smtClean="0"/>
                        <a:t>متى</a:t>
                      </a:r>
                      <a:r>
                        <a:rPr lang="ar-SA" baseline="0" dirty="0" smtClean="0"/>
                        <a:t> نكتب؟</a:t>
                      </a:r>
                      <a:endParaRPr lang="ar-SA" dirty="0"/>
                    </a:p>
                  </a:txBody>
                  <a:tcPr/>
                </a:tc>
              </a:tr>
              <a:tr h="370840">
                <a:tc>
                  <a:txBody>
                    <a:bodyPr/>
                    <a:lstStyle/>
                    <a:p>
                      <a:pPr algn="r" rtl="1">
                        <a:buFont typeface="Wingdings" pitchFamily="2" charset="2"/>
                        <a:buChar char="ü"/>
                      </a:pPr>
                      <a:r>
                        <a:rPr lang="ar-SA" dirty="0" smtClean="0"/>
                        <a:t>عندما</a:t>
                      </a:r>
                      <a:r>
                        <a:rPr lang="ar-SA" baseline="0" dirty="0" smtClean="0"/>
                        <a:t> نريد استجابة مباشرة من الجمهور المستهدف .</a:t>
                      </a:r>
                      <a:endParaRPr lang="ar-SA" dirty="0"/>
                    </a:p>
                  </a:txBody>
                  <a:tcPr/>
                </a:tc>
                <a:tc>
                  <a:txBody>
                    <a:bodyPr/>
                    <a:lstStyle/>
                    <a:p>
                      <a:pPr algn="r" rtl="1">
                        <a:buFont typeface="Wingdings" pitchFamily="2" charset="2"/>
                        <a:buChar char="ü"/>
                      </a:pPr>
                      <a:r>
                        <a:rPr lang="ar-SA" dirty="0" smtClean="0"/>
                        <a:t>عندما لا</a:t>
                      </a:r>
                      <a:r>
                        <a:rPr lang="ar-SA" baseline="0" dirty="0" smtClean="0"/>
                        <a:t> نريد استجابة مباشرة من الجمهور المستهدف .</a:t>
                      </a:r>
                      <a:endParaRPr lang="ar-SA" dirty="0"/>
                    </a:p>
                  </a:txBody>
                  <a:tcPr/>
                </a:tc>
              </a:tr>
              <a:tr h="370840">
                <a:tc>
                  <a:txBody>
                    <a:bodyPr/>
                    <a:lstStyle/>
                    <a:p>
                      <a:pPr algn="r" rtl="1">
                        <a:buFont typeface="Wingdings" pitchFamily="2" charset="2"/>
                        <a:buChar char="ü"/>
                      </a:pPr>
                      <a:r>
                        <a:rPr lang="ar-SA" dirty="0" smtClean="0"/>
                        <a:t>عندما تكون الرسالة الاتصالية بسيطة نسبياً ومن السهل قبولها .</a:t>
                      </a:r>
                      <a:endParaRPr lang="ar-SA" dirty="0"/>
                    </a:p>
                  </a:txBody>
                  <a:tcPr/>
                </a:tc>
                <a:tc>
                  <a:txBody>
                    <a:bodyPr/>
                    <a:lstStyle/>
                    <a:p>
                      <a:pPr algn="r" rtl="1">
                        <a:buFont typeface="Wingdings" pitchFamily="2" charset="2"/>
                        <a:buChar char="ü"/>
                      </a:pPr>
                      <a:r>
                        <a:rPr lang="ar-SA" dirty="0" smtClean="0"/>
                        <a:t>عندما تكون لدينا رسالة اتصالية مفصلة</a:t>
                      </a:r>
                      <a:r>
                        <a:rPr lang="ar-SA" baseline="0" dirty="0" smtClean="0"/>
                        <a:t> ومعقدة وتحتاج إلى تخطيط حذر  </a:t>
                      </a:r>
                      <a:r>
                        <a:rPr lang="ar-SA" dirty="0" smtClean="0"/>
                        <a:t> .</a:t>
                      </a:r>
                      <a:endParaRPr lang="ar-SA" dirty="0"/>
                    </a:p>
                  </a:txBody>
                  <a:tcPr/>
                </a:tc>
              </a:tr>
              <a:tr h="370840">
                <a:tc>
                  <a:txBody>
                    <a:bodyPr/>
                    <a:lstStyle/>
                    <a:p>
                      <a:pPr algn="r" rtl="1">
                        <a:buFont typeface="Wingdings" pitchFamily="2" charset="2"/>
                        <a:buChar char="ü"/>
                      </a:pPr>
                      <a:r>
                        <a:rPr lang="ar-SA" dirty="0" smtClean="0"/>
                        <a:t>عندما لا نريد الاحتفاظ</a:t>
                      </a:r>
                      <a:r>
                        <a:rPr lang="ar-SA" baseline="0" dirty="0" smtClean="0"/>
                        <a:t> بسجل دائم .</a:t>
                      </a:r>
                      <a:endParaRPr lang="ar-SA" dirty="0"/>
                    </a:p>
                  </a:txBody>
                  <a:tcPr/>
                </a:tc>
                <a:tc>
                  <a:txBody>
                    <a:bodyPr/>
                    <a:lstStyle/>
                    <a:p>
                      <a:pPr algn="r" rtl="1">
                        <a:buFont typeface="Wingdings" pitchFamily="2" charset="2"/>
                        <a:buChar char="ü"/>
                      </a:pPr>
                      <a:r>
                        <a:rPr lang="ar-SA" dirty="0" smtClean="0"/>
                        <a:t>عندما نحتاج إلى </a:t>
                      </a:r>
                      <a:r>
                        <a:rPr lang="ar-SA" baseline="0" dirty="0" smtClean="0"/>
                        <a:t>سجل دائم يمكن التحقق منه .</a:t>
                      </a:r>
                      <a:endParaRPr lang="ar-SA" dirty="0"/>
                    </a:p>
                  </a:txBody>
                  <a:tcPr/>
                </a:tc>
              </a:tr>
              <a:tr h="370840">
                <a:tc>
                  <a:txBody>
                    <a:bodyPr/>
                    <a:lstStyle/>
                    <a:p>
                      <a:pPr algn="r" rtl="1">
                        <a:buFont typeface="Wingdings" pitchFamily="2" charset="2"/>
                        <a:buChar char="ü"/>
                      </a:pPr>
                      <a:r>
                        <a:rPr lang="ar-SA" dirty="0" smtClean="0"/>
                        <a:t>عندما نستطيع أن نجمع</a:t>
                      </a:r>
                      <a:r>
                        <a:rPr lang="ar-SA" baseline="0" dirty="0" smtClean="0"/>
                        <a:t> الجمهور المستهدف بشكل مناسب وغير مكثف .</a:t>
                      </a:r>
                      <a:endParaRPr lang="ar-SA" dirty="0"/>
                    </a:p>
                  </a:txBody>
                  <a:tcPr/>
                </a:tc>
                <a:tc>
                  <a:txBody>
                    <a:bodyPr/>
                    <a:lstStyle/>
                    <a:p>
                      <a:pPr algn="r" rtl="1">
                        <a:buFont typeface="Wingdings" pitchFamily="2" charset="2"/>
                        <a:buChar char="ü"/>
                      </a:pPr>
                      <a:r>
                        <a:rPr lang="ar-SA" dirty="0" smtClean="0"/>
                        <a:t>عندما نحاول الوصول</a:t>
                      </a:r>
                      <a:r>
                        <a:rPr lang="ar-SA" baseline="0" dirty="0" smtClean="0"/>
                        <a:t> إلى جمهور عريض وموزع جغرافياً .</a:t>
                      </a:r>
                      <a:endParaRPr lang="ar-SA" dirty="0"/>
                    </a:p>
                  </a:txBody>
                  <a:tcPr/>
                </a:tc>
              </a:tr>
              <a:tr h="370840">
                <a:tc>
                  <a:txBody>
                    <a:bodyPr/>
                    <a:lstStyle/>
                    <a:p>
                      <a:pPr algn="r" rtl="1">
                        <a:buFont typeface="Wingdings" pitchFamily="2" charset="2"/>
                        <a:buChar char="ü"/>
                      </a:pPr>
                      <a:r>
                        <a:rPr lang="ar-SA" dirty="0" smtClean="0"/>
                        <a:t>عندما نريد</a:t>
                      </a:r>
                      <a:r>
                        <a:rPr lang="ar-SA" baseline="0" dirty="0" smtClean="0"/>
                        <a:t> أن نشجع التفاعل الاجتماعي كحل لمشكلة أو الوصول إلى قرار .</a:t>
                      </a:r>
                      <a:endParaRPr lang="ar-SA" dirty="0"/>
                    </a:p>
                  </a:txBody>
                  <a:tcPr/>
                </a:tc>
                <a:tc>
                  <a:txBody>
                    <a:bodyPr/>
                    <a:lstStyle/>
                    <a:p>
                      <a:pPr algn="r" rtl="1">
                        <a:buFont typeface="Wingdings" pitchFamily="2" charset="2"/>
                        <a:buChar char="ü"/>
                      </a:pPr>
                      <a:r>
                        <a:rPr lang="ar-SA" dirty="0" smtClean="0"/>
                        <a:t>عندما نريد</a:t>
                      </a:r>
                      <a:r>
                        <a:rPr lang="ar-SA" baseline="0" dirty="0" smtClean="0"/>
                        <a:t> التقليل من فرص التشويه الذي يحدث عندما تمرر الرسالة الاتصالية شفهياً من شخص لآخر  .</a:t>
                      </a:r>
                      <a:endParaRPr lang="ar-SA" dirty="0"/>
                    </a:p>
                  </a:txBody>
                  <a:tcPr/>
                </a:tc>
              </a:tr>
            </a:tbl>
          </a:graphicData>
        </a:graphic>
      </p:graphicFrame>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71243B3B-158E-4D20-A602-679664720D65}" type="slidenum">
              <a:rPr lang="ar-SA" smtClean="0">
                <a:cs typeface="Arial" pitchFamily="34" charset="0"/>
              </a:rPr>
              <a:pPr/>
              <a:t>34</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ar-SA" b="1" smtClean="0">
                <a:solidFill>
                  <a:schemeClr val="tx1"/>
                </a:solidFill>
                <a:cs typeface="Arial" pitchFamily="34" charset="0"/>
              </a:rPr>
              <a:t>محاضرة مراحل عملية الاتصال</a:t>
            </a:r>
            <a:endParaRPr lang="en-US" b="1"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4340">
                                            <p:txEl>
                                              <p:pRg st="0" end="0"/>
                                            </p:txEl>
                                          </p:spTgt>
                                        </p:tgtEl>
                                        <p:attrNameLst>
                                          <p:attrName>style.visibility</p:attrName>
                                        </p:attrNameLst>
                                      </p:cBhvr>
                                      <p:to>
                                        <p:strVal val="visible"/>
                                      </p:to>
                                    </p:set>
                                    <p:anim calcmode="discrete" valueType="clr">
                                      <p:cBhvr override="childStyle">
                                        <p:cTn id="7" dur="80"/>
                                        <p:tgtEl>
                                          <p:spTgt spid="1434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34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4340">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a:xfrm>
            <a:off x="495300" y="2133600"/>
            <a:ext cx="8915400" cy="3992563"/>
          </a:xfrm>
        </p:spPr>
        <p:txBody>
          <a:bodyPr/>
          <a:lstStyle/>
          <a:p>
            <a:pPr rtl="1" eaLnBrk="1" hangingPunct="1">
              <a:buFont typeface="Arial" pitchFamily="34" charset="0"/>
              <a:buChar char="•"/>
            </a:pPr>
            <a:r>
              <a:rPr lang="ar-SA" b="1" smtClean="0">
                <a:cs typeface="Arial" pitchFamily="34" charset="0"/>
              </a:rPr>
              <a:t>مراحل عملية الاتصال .</a:t>
            </a:r>
          </a:p>
          <a:p>
            <a:pPr rtl="1" eaLnBrk="1" hangingPunct="1">
              <a:buFont typeface="Arial" pitchFamily="34" charset="0"/>
              <a:buChar char="•"/>
            </a:pPr>
            <a:r>
              <a:rPr lang="ar-SA" b="1" smtClean="0">
                <a:cs typeface="Arial" pitchFamily="34" charset="0"/>
              </a:rPr>
              <a:t>عناصر الاتصال.</a:t>
            </a:r>
            <a:r>
              <a:rPr lang="en-US" b="1" smtClean="0">
                <a:cs typeface="Arial" pitchFamily="34" charset="0"/>
              </a:rPr>
              <a:t> </a:t>
            </a:r>
          </a:p>
          <a:p>
            <a:pPr rtl="1" eaLnBrk="1" hangingPunct="1">
              <a:buFont typeface="Arial" pitchFamily="34" charset="0"/>
              <a:buChar char="•"/>
            </a:pPr>
            <a:r>
              <a:rPr lang="ar-SA" b="1" smtClean="0">
                <a:cs typeface="Arial" pitchFamily="34" charset="0"/>
              </a:rPr>
              <a:t>شروط نجاح الاتصال .</a:t>
            </a:r>
            <a:endParaRPr lang="en-US" b="1" smtClean="0">
              <a:cs typeface="Arial" pitchFamily="34" charset="0"/>
            </a:endParaRPr>
          </a:p>
          <a:p>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28A82552-6C46-44E4-BEA8-72B57A2A655A}" type="slidenum">
              <a:rPr lang="ar-SA" smtClean="0">
                <a:cs typeface="Arial" pitchFamily="34" charset="0"/>
              </a:rPr>
              <a:pPr/>
              <a:t>35</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 calcmode="lin" valueType="num">
                                      <p:cBhvr additive="base">
                                        <p:cTn id="13" dur="5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8" fill="hold" nodeType="click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 calcmode="lin" valueType="num">
                                      <p:cBhvr additive="base">
                                        <p:cTn id="19" dur="5000" fill="hold"/>
                                        <p:tgtEl>
                                          <p:spTgt spid="15363">
                                            <p:txEl>
                                              <p:pRg st="1" end="1"/>
                                            </p:txEl>
                                          </p:spTgt>
                                        </p:tgtEl>
                                        <p:attrNameLst>
                                          <p:attrName>ppt_x</p:attrName>
                                        </p:attrNameLst>
                                      </p:cBhvr>
                                      <p:tavLst>
                                        <p:tav tm="0">
                                          <p:val>
                                            <p:strVal val="0-#ppt_w/2"/>
                                          </p:val>
                                        </p:tav>
                                        <p:tav tm="100000">
                                          <p:val>
                                            <p:strVal val="#ppt_x"/>
                                          </p:val>
                                        </p:tav>
                                      </p:tavLst>
                                    </p:anim>
                                    <p:anim calcmode="lin" valueType="num">
                                      <p:cBhvr additive="base">
                                        <p:cTn id="20" dur="5000" fill="hold"/>
                                        <p:tgtEl>
                                          <p:spTgt spid="153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2" fill="hold" nodeType="clickEffect">
                                  <p:stCondLst>
                                    <p:cond delay="0"/>
                                  </p:stCondLst>
                                  <p:childTnLst>
                                    <p:set>
                                      <p:cBhvr>
                                        <p:cTn id="24" dur="1" fill="hold">
                                          <p:stCondLst>
                                            <p:cond delay="0"/>
                                          </p:stCondLst>
                                        </p:cTn>
                                        <p:tgtEl>
                                          <p:spTgt spid="15363">
                                            <p:txEl>
                                              <p:pRg st="2" end="2"/>
                                            </p:txEl>
                                          </p:spTgt>
                                        </p:tgtEl>
                                        <p:attrNameLst>
                                          <p:attrName>style.visibility</p:attrName>
                                        </p:attrNameLst>
                                      </p:cBhvr>
                                      <p:to>
                                        <p:strVal val="visible"/>
                                      </p:to>
                                    </p:set>
                                    <p:anim calcmode="lin" valueType="num">
                                      <p:cBhvr additive="base">
                                        <p:cTn id="25" dur="5000" fill="hold"/>
                                        <p:tgtEl>
                                          <p:spTgt spid="15363">
                                            <p:txEl>
                                              <p:pRg st="2" end="2"/>
                                            </p:txEl>
                                          </p:spTgt>
                                        </p:tgtEl>
                                        <p:attrNameLst>
                                          <p:attrName>ppt_x</p:attrName>
                                        </p:attrNameLst>
                                      </p:cBhvr>
                                      <p:tavLst>
                                        <p:tav tm="0">
                                          <p:val>
                                            <p:strVal val="1+#ppt_w/2"/>
                                          </p:val>
                                        </p:tav>
                                        <p:tav tm="100000">
                                          <p:val>
                                            <p:strVal val="#ppt_x"/>
                                          </p:val>
                                        </p:tav>
                                      </p:tavLst>
                                    </p:anim>
                                    <p:anim calcmode="lin" valueType="num">
                                      <p:cBhvr additive="base">
                                        <p:cTn id="26" dur="5000" fill="hold"/>
                                        <p:tgtEl>
                                          <p:spTgt spid="1536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مراحل الاتصال:</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r>
              <a:rPr lang="ar-SA" sz="3600" b="1" smtClean="0">
                <a:solidFill>
                  <a:srgbClr val="17375E"/>
                </a:solidFill>
                <a:cs typeface="Arial" pitchFamily="34" charset="0"/>
              </a:rPr>
              <a:t>مراحل الاتصال سته :</a:t>
            </a:r>
            <a:endParaRPr lang="ar-SA" sz="2800" b="1" smtClean="0">
              <a:solidFill>
                <a:srgbClr val="17375E"/>
              </a:solidFill>
              <a:cs typeface="Arial" pitchFamily="34" charset="0"/>
            </a:endParaRPr>
          </a:p>
          <a:p>
            <a:pPr marL="88900" indent="444500" rtl="1" eaLnBrk="1" hangingPunct="1">
              <a:buFont typeface="Calibri" pitchFamily="34" charset="0"/>
              <a:buAutoNum type="arabicPeriod"/>
            </a:pPr>
            <a:r>
              <a:rPr lang="ar-SA" sz="2800" b="1" smtClean="0">
                <a:solidFill>
                  <a:srgbClr val="17375E"/>
                </a:solidFill>
                <a:cs typeface="Arial" pitchFamily="34" charset="0"/>
              </a:rPr>
              <a:t>مرحلة إدراك الرسالة .</a:t>
            </a:r>
          </a:p>
          <a:p>
            <a:pPr marL="88900" indent="444500" rtl="1" eaLnBrk="1" hangingPunct="1">
              <a:buFont typeface="Calibri" pitchFamily="34" charset="0"/>
              <a:buAutoNum type="arabicPeriod"/>
            </a:pPr>
            <a:r>
              <a:rPr lang="ar-SA" sz="2800" b="1" smtClean="0">
                <a:solidFill>
                  <a:srgbClr val="17375E"/>
                </a:solidFill>
                <a:cs typeface="Arial" pitchFamily="34" charset="0"/>
              </a:rPr>
              <a:t>مرحلة الترميز .</a:t>
            </a:r>
          </a:p>
          <a:p>
            <a:pPr marL="88900" indent="444500" rtl="1" eaLnBrk="1" hangingPunct="1">
              <a:buFont typeface="Calibri" pitchFamily="34" charset="0"/>
              <a:buAutoNum type="arabicPeriod"/>
            </a:pPr>
            <a:r>
              <a:rPr lang="ar-SA" sz="2800" b="1" smtClean="0">
                <a:solidFill>
                  <a:srgbClr val="17375E"/>
                </a:solidFill>
                <a:cs typeface="Arial" pitchFamily="34" charset="0"/>
              </a:rPr>
              <a:t>مرحلة اختيار وسيلة أو قناة الاتصال .</a:t>
            </a:r>
          </a:p>
          <a:p>
            <a:pPr marL="88900" indent="444500" rtl="1" eaLnBrk="1" hangingPunct="1">
              <a:buFont typeface="Calibri" pitchFamily="34" charset="0"/>
              <a:buAutoNum type="arabicPeriod"/>
            </a:pPr>
            <a:r>
              <a:rPr lang="ar-SA" sz="2800" b="1" smtClean="0">
                <a:solidFill>
                  <a:srgbClr val="17375E"/>
                </a:solidFill>
                <a:cs typeface="Arial" pitchFamily="34" charset="0"/>
              </a:rPr>
              <a:t>مرحلة فك الرموز .</a:t>
            </a:r>
          </a:p>
          <a:p>
            <a:pPr marL="88900" indent="444500" rtl="1" eaLnBrk="1" hangingPunct="1">
              <a:buFont typeface="Calibri" pitchFamily="34" charset="0"/>
              <a:buAutoNum type="arabicPeriod"/>
            </a:pPr>
            <a:r>
              <a:rPr lang="ar-SA" sz="2800" b="1" smtClean="0">
                <a:solidFill>
                  <a:srgbClr val="17375E"/>
                </a:solidFill>
                <a:cs typeface="Arial" pitchFamily="34" charset="0"/>
              </a:rPr>
              <a:t>مرحلة الاستجابة أو ردود الفعل على الرسالة .</a:t>
            </a:r>
          </a:p>
          <a:p>
            <a:pPr marL="88900" indent="444500" rtl="1" eaLnBrk="1" hangingPunct="1">
              <a:buFont typeface="Calibri" pitchFamily="34" charset="0"/>
              <a:buAutoNum type="arabicPeriod"/>
            </a:pPr>
            <a:r>
              <a:rPr lang="ar-SA" sz="2800" b="1" smtClean="0">
                <a:solidFill>
                  <a:srgbClr val="17375E"/>
                </a:solidFill>
                <a:cs typeface="Arial" pitchFamily="34" charset="0"/>
              </a:rPr>
              <a:t>مرحلة فك الرموز الجديدة .</a:t>
            </a:r>
          </a:p>
        </p:txBody>
      </p:sp>
      <p:sp>
        <p:nvSpPr>
          <p:cNvPr id="1638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CF185619-BBAB-492C-A42B-DAF23D2AC6AE}" type="slidenum">
              <a:rPr lang="ar-SA" smtClean="0">
                <a:cs typeface="Arial" pitchFamily="34" charset="0"/>
              </a:rPr>
              <a:pPr/>
              <a:t>36</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nodeType="clickEffect">
                                  <p:stCondLst>
                                    <p:cond delay="0"/>
                                  </p:stCondLst>
                                  <p:childTnLst>
                                    <p:set>
                                      <p:cBhvr>
                                        <p:cTn id="58" dur="1" fill="hold">
                                          <p:stCondLst>
                                            <p:cond delay="0"/>
                                          </p:stCondLst>
                                        </p:cTn>
                                        <p:tgtEl>
                                          <p:spTgt spid="8195">
                                            <p:txEl>
                                              <p:pRg st="5" end="5"/>
                                            </p:txEl>
                                          </p:spTgt>
                                        </p:tgtEl>
                                        <p:attrNameLst>
                                          <p:attrName>style.visibility</p:attrName>
                                        </p:attrNameLst>
                                      </p:cBhvr>
                                      <p:to>
                                        <p:strVal val="visible"/>
                                      </p:to>
                                    </p:set>
                                    <p:anim calcmode="lin" valueType="num">
                                      <p:cBhvr>
                                        <p:cTn id="59" dur="1000" fill="hold"/>
                                        <p:tgtEl>
                                          <p:spTgt spid="8195">
                                            <p:txEl>
                                              <p:pRg st="5" end="5"/>
                                            </p:txEl>
                                          </p:spTgt>
                                        </p:tgtEl>
                                        <p:attrNameLst>
                                          <p:attrName>ppt_w</p:attrName>
                                        </p:attrNameLst>
                                      </p:cBhvr>
                                      <p:tavLst>
                                        <p:tav tm="0">
                                          <p:val>
                                            <p:strVal val="#ppt_w*2.5"/>
                                          </p:val>
                                        </p:tav>
                                        <p:tav tm="100000">
                                          <p:val>
                                            <p:strVal val="#ppt_w"/>
                                          </p:val>
                                        </p:tav>
                                      </p:tavLst>
                                    </p:anim>
                                    <p:anim calcmode="lin" valueType="num">
                                      <p:cBhvr>
                                        <p:cTn id="60" dur="1000" fill="hold"/>
                                        <p:tgtEl>
                                          <p:spTgt spid="8195">
                                            <p:txEl>
                                              <p:pRg st="5" end="5"/>
                                            </p:txEl>
                                          </p:spTgt>
                                        </p:tgtEl>
                                        <p:attrNameLst>
                                          <p:attrName>ppt_h</p:attrName>
                                        </p:attrNameLst>
                                      </p:cBhvr>
                                      <p:tavLst>
                                        <p:tav tm="0">
                                          <p:val>
                                            <p:strVal val="#ppt_h*0.01"/>
                                          </p:val>
                                        </p:tav>
                                        <p:tav tm="100000">
                                          <p:val>
                                            <p:strVal val="#ppt_h"/>
                                          </p:val>
                                        </p:tav>
                                      </p:tavLst>
                                    </p:anim>
                                    <p:anim calcmode="lin" valueType="num">
                                      <p:cBhvr>
                                        <p:cTn id="61"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8195">
                                            <p:txEl>
                                              <p:pRg st="5" end="5"/>
                                            </p:txEl>
                                          </p:spTgt>
                                        </p:tgtEl>
                                        <p:attrNameLst>
                                          <p:attrName>ppt_y</p:attrName>
                                        </p:attrNameLst>
                                      </p:cBhvr>
                                      <p:tavLst>
                                        <p:tav tm="0">
                                          <p:val>
                                            <p:strVal val="#ppt_h+1"/>
                                          </p:val>
                                        </p:tav>
                                        <p:tav tm="100000">
                                          <p:val>
                                            <p:strVal val="#ppt_y"/>
                                          </p:val>
                                        </p:tav>
                                      </p:tavLst>
                                    </p:anim>
                                    <p:animEffect transition="in" filter="fade">
                                      <p:cBhvr>
                                        <p:cTn id="63" dur="1000"/>
                                        <p:tgtEl>
                                          <p:spTgt spid="8195">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8" presetClass="entr" presetSubtype="0" accel="100000" fill="hold" nodeType="clickEffect">
                                  <p:stCondLst>
                                    <p:cond delay="0"/>
                                  </p:stCondLst>
                                  <p:childTnLst>
                                    <p:set>
                                      <p:cBhvr>
                                        <p:cTn id="67" dur="1" fill="hold">
                                          <p:stCondLst>
                                            <p:cond delay="0"/>
                                          </p:stCondLst>
                                        </p:cTn>
                                        <p:tgtEl>
                                          <p:spTgt spid="8195">
                                            <p:txEl>
                                              <p:pRg st="6" end="6"/>
                                            </p:txEl>
                                          </p:spTgt>
                                        </p:tgtEl>
                                        <p:attrNameLst>
                                          <p:attrName>style.visibility</p:attrName>
                                        </p:attrNameLst>
                                      </p:cBhvr>
                                      <p:to>
                                        <p:strVal val="visible"/>
                                      </p:to>
                                    </p:set>
                                    <p:anim calcmode="lin" valueType="num">
                                      <p:cBhvr>
                                        <p:cTn id="68" dur="1000" fill="hold"/>
                                        <p:tgtEl>
                                          <p:spTgt spid="8195">
                                            <p:txEl>
                                              <p:pRg st="6" end="6"/>
                                            </p:txEl>
                                          </p:spTgt>
                                        </p:tgtEl>
                                        <p:attrNameLst>
                                          <p:attrName>ppt_w</p:attrName>
                                        </p:attrNameLst>
                                      </p:cBhvr>
                                      <p:tavLst>
                                        <p:tav tm="0">
                                          <p:val>
                                            <p:strVal val="#ppt_w*2.5"/>
                                          </p:val>
                                        </p:tav>
                                        <p:tav tm="100000">
                                          <p:val>
                                            <p:strVal val="#ppt_w"/>
                                          </p:val>
                                        </p:tav>
                                      </p:tavLst>
                                    </p:anim>
                                    <p:anim calcmode="lin" valueType="num">
                                      <p:cBhvr>
                                        <p:cTn id="69" dur="1000" fill="hold"/>
                                        <p:tgtEl>
                                          <p:spTgt spid="8195">
                                            <p:txEl>
                                              <p:pRg st="6" end="6"/>
                                            </p:txEl>
                                          </p:spTgt>
                                        </p:tgtEl>
                                        <p:attrNameLst>
                                          <p:attrName>ppt_h</p:attrName>
                                        </p:attrNameLst>
                                      </p:cBhvr>
                                      <p:tavLst>
                                        <p:tav tm="0">
                                          <p:val>
                                            <p:strVal val="#ppt_h*0.01"/>
                                          </p:val>
                                        </p:tav>
                                        <p:tav tm="100000">
                                          <p:val>
                                            <p:strVal val="#ppt_h"/>
                                          </p:val>
                                        </p:tav>
                                      </p:tavLst>
                                    </p:anim>
                                    <p:anim calcmode="lin" valueType="num">
                                      <p:cBhvr>
                                        <p:cTn id="70" dur="1000" fill="hold"/>
                                        <p:tgtEl>
                                          <p:spTgt spid="8195">
                                            <p:txEl>
                                              <p:pRg st="6" end="6"/>
                                            </p:txEl>
                                          </p:spTgt>
                                        </p:tgtEl>
                                        <p:attrNameLst>
                                          <p:attrName>ppt_x</p:attrName>
                                        </p:attrNameLst>
                                      </p:cBhvr>
                                      <p:tavLst>
                                        <p:tav tm="0">
                                          <p:val>
                                            <p:strVal val="#ppt_x"/>
                                          </p:val>
                                        </p:tav>
                                        <p:tav tm="100000">
                                          <p:val>
                                            <p:strVal val="#ppt_x"/>
                                          </p:val>
                                        </p:tav>
                                      </p:tavLst>
                                    </p:anim>
                                    <p:anim calcmode="lin" valueType="num">
                                      <p:cBhvr>
                                        <p:cTn id="71" dur="1000" fill="hold"/>
                                        <p:tgtEl>
                                          <p:spTgt spid="8195">
                                            <p:txEl>
                                              <p:pRg st="6" end="6"/>
                                            </p:txEl>
                                          </p:spTgt>
                                        </p:tgtEl>
                                        <p:attrNameLst>
                                          <p:attrName>ppt_y</p:attrName>
                                        </p:attrNameLst>
                                      </p:cBhvr>
                                      <p:tavLst>
                                        <p:tav tm="0">
                                          <p:val>
                                            <p:strVal val="#ppt_h+1"/>
                                          </p:val>
                                        </p:tav>
                                        <p:tav tm="100000">
                                          <p:val>
                                            <p:strVal val="#ppt_y"/>
                                          </p:val>
                                        </p:tav>
                                      </p:tavLst>
                                    </p:anim>
                                    <p:animEffect transition="in" filter="fade">
                                      <p:cBhvr>
                                        <p:cTn id="72" dur="1000"/>
                                        <p:tgtEl>
                                          <p:spTgt spid="81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مراحل الاتصال:</a:t>
            </a:r>
          </a:p>
        </p:txBody>
      </p:sp>
      <p:sp>
        <p:nvSpPr>
          <p:cNvPr id="8195" name="Content Placeholder 2"/>
          <p:cNvSpPr>
            <a:spLocks noGrp="1"/>
          </p:cNvSpPr>
          <p:nvPr>
            <p:ph idx="1"/>
          </p:nvPr>
        </p:nvSpPr>
        <p:spPr>
          <a:xfrm>
            <a:off x="228600" y="1676400"/>
            <a:ext cx="9144000" cy="4297363"/>
          </a:xfrm>
        </p:spPr>
        <p:txBody>
          <a:bodyPr/>
          <a:lstStyle/>
          <a:p>
            <a:pPr marL="88900" indent="444500" rtl="1" eaLnBrk="1" hangingPunct="1">
              <a:lnSpc>
                <a:spcPct val="150000"/>
              </a:lnSpc>
              <a:defRPr/>
            </a:pPr>
            <a:r>
              <a:rPr lang="ar-SA" b="1" dirty="0" smtClean="0">
                <a:solidFill>
                  <a:schemeClr val="tx2">
                    <a:lumMod val="75000"/>
                  </a:schemeClr>
                </a:solidFill>
                <a:cs typeface="Arial" pitchFamily="34" charset="0"/>
              </a:rPr>
              <a:t>أولاً : مرحلة إدراك الرسالة :</a:t>
            </a:r>
          </a:p>
          <a:p>
            <a:pPr marL="88900" indent="444500" rtl="1" eaLnBrk="1" hangingPunct="1">
              <a:lnSpc>
                <a:spcPct val="150000"/>
              </a:lnSpc>
              <a:defRPr/>
            </a:pPr>
            <a:r>
              <a:rPr lang="ar-SA" sz="2400" b="1" dirty="0" smtClean="0">
                <a:solidFill>
                  <a:schemeClr val="tx2">
                    <a:lumMod val="75000"/>
                  </a:schemeClr>
                </a:solidFill>
                <a:cs typeface="Arial" pitchFamily="34" charset="0"/>
              </a:rPr>
              <a:t>يتخذ المرسل أو المصدر في هذه المرحلة قراره بإرسال الرسالة الاتصالية التي تنتج عن فكرة أو مشاعر أو مؤثر يدفعه إلى إرسال رسالته للمستقبل . </a:t>
            </a:r>
          </a:p>
          <a:p>
            <a:pPr marL="88900" indent="444500" rtl="1" eaLnBrk="1" hangingPunct="1">
              <a:lnSpc>
                <a:spcPct val="150000"/>
              </a:lnSpc>
              <a:defRPr/>
            </a:pPr>
            <a:endParaRPr lang="ar-SA" sz="2400" b="1" dirty="0" smtClean="0">
              <a:cs typeface="Arial" pitchFamily="34" charset="0"/>
            </a:endParaRPr>
          </a:p>
        </p:txBody>
      </p:sp>
      <p:sp>
        <p:nvSpPr>
          <p:cNvPr id="1741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8D6DF14A-EBDE-492F-BE9A-7EF58116B5A9}" type="slidenum">
              <a:rPr lang="ar-SA" smtClean="0">
                <a:cs typeface="Arial" pitchFamily="34" charset="0"/>
              </a:rPr>
              <a:pPr/>
              <a:t>37</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مراحل الاتصال:</a:t>
            </a:r>
          </a:p>
        </p:txBody>
      </p:sp>
      <p:sp>
        <p:nvSpPr>
          <p:cNvPr id="18435" name="Content Placeholder 2"/>
          <p:cNvSpPr>
            <a:spLocks noGrp="1"/>
          </p:cNvSpPr>
          <p:nvPr>
            <p:ph idx="1"/>
          </p:nvPr>
        </p:nvSpPr>
        <p:spPr>
          <a:xfrm>
            <a:off x="228600" y="1676400"/>
            <a:ext cx="9144000" cy="4297363"/>
          </a:xfrm>
        </p:spPr>
        <p:txBody>
          <a:bodyPr/>
          <a:lstStyle/>
          <a:p>
            <a:pPr marL="88900" indent="444500" rtl="1" eaLnBrk="1" hangingPunct="1">
              <a:lnSpc>
                <a:spcPct val="150000"/>
              </a:lnSpc>
            </a:pPr>
            <a:r>
              <a:rPr lang="ar-SA" b="1" smtClean="0">
                <a:solidFill>
                  <a:srgbClr val="17375E"/>
                </a:solidFill>
                <a:cs typeface="Arial" pitchFamily="34" charset="0"/>
              </a:rPr>
              <a:t>ثانياً : مرحلة الترميز:</a:t>
            </a:r>
          </a:p>
          <a:p>
            <a:pPr marL="88900" indent="444500" rtl="1" eaLnBrk="1" hangingPunct="1">
              <a:lnSpc>
                <a:spcPct val="150000"/>
              </a:lnSpc>
            </a:pPr>
            <a:r>
              <a:rPr lang="ar-SA" sz="2400" b="1" smtClean="0">
                <a:solidFill>
                  <a:srgbClr val="17375E"/>
                </a:solidFill>
                <a:cs typeface="Arial" pitchFamily="34" charset="0"/>
              </a:rPr>
              <a:t>وهي مرحلة تحويل المعاني إلى رموز لغوية , هنا يقوم المصدر بصياغة أو تحويل أفكاره أو مشاعره أو نواياه إلى رسالة اتصالية تكون على شكل رموز لفظية ( منطوقة أو مكتوبة ) ويعتمد نجاح الرسالة على مدى اختيار الرموز المناسبة للمستقبل والموقف الاتصالي الاجتماعي  . </a:t>
            </a:r>
          </a:p>
          <a:p>
            <a:pPr marL="88900" indent="444500" rtl="1" eaLnBrk="1" hangingPunct="1">
              <a:lnSpc>
                <a:spcPct val="150000"/>
              </a:lnSpc>
            </a:pPr>
            <a:endParaRPr lang="ar-SA" sz="2400" b="1" smtClean="0">
              <a:cs typeface="Arial" pitchFamily="34" charset="0"/>
            </a:endParaRPr>
          </a:p>
        </p:txBody>
      </p:sp>
      <p:sp>
        <p:nvSpPr>
          <p:cNvPr id="1843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047B813-10FE-45B5-93B8-686BC6B3B0C5}" type="slidenum">
              <a:rPr lang="ar-SA" smtClean="0">
                <a:cs typeface="Arial" pitchFamily="34" charset="0"/>
              </a:rPr>
              <a:pPr/>
              <a:t>38</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مراحل الاتصال:</a:t>
            </a:r>
          </a:p>
        </p:txBody>
      </p:sp>
      <p:sp>
        <p:nvSpPr>
          <p:cNvPr id="19459" name="Content Placeholder 2"/>
          <p:cNvSpPr>
            <a:spLocks noGrp="1"/>
          </p:cNvSpPr>
          <p:nvPr>
            <p:ph idx="1"/>
          </p:nvPr>
        </p:nvSpPr>
        <p:spPr>
          <a:xfrm>
            <a:off x="228600" y="1676400"/>
            <a:ext cx="9144000" cy="4297363"/>
          </a:xfrm>
        </p:spPr>
        <p:txBody>
          <a:bodyPr/>
          <a:lstStyle/>
          <a:p>
            <a:pPr marL="88900" indent="444500" rtl="1" eaLnBrk="1" hangingPunct="1">
              <a:lnSpc>
                <a:spcPct val="150000"/>
              </a:lnSpc>
            </a:pPr>
            <a:r>
              <a:rPr lang="ar-SA" b="1" smtClean="0">
                <a:solidFill>
                  <a:srgbClr val="17375E"/>
                </a:solidFill>
                <a:cs typeface="Arial" pitchFamily="34" charset="0"/>
              </a:rPr>
              <a:t>ثالثاً : مرحلة اختيار وسيلة أو قناة الاتصال:</a:t>
            </a:r>
          </a:p>
          <a:p>
            <a:pPr marL="88900" indent="444500" rtl="1" eaLnBrk="1" hangingPunct="1">
              <a:lnSpc>
                <a:spcPct val="150000"/>
              </a:lnSpc>
            </a:pPr>
            <a:r>
              <a:rPr lang="ar-SA" sz="2400" b="1" smtClean="0">
                <a:solidFill>
                  <a:srgbClr val="17375E"/>
                </a:solidFill>
                <a:cs typeface="Arial" pitchFamily="34" charset="0"/>
              </a:rPr>
              <a:t>عملية اختيار الوسيلة التي تناسب طبيعة الرسالة وطبيعة الجمهور المستهدف فقد يختار المرسل واحدة أو عدة وسائل مثل الوسائل التالية :</a:t>
            </a:r>
          </a:p>
          <a:p>
            <a:pPr marL="88900" indent="444500" rtl="1" eaLnBrk="1" hangingPunct="1">
              <a:lnSpc>
                <a:spcPct val="150000"/>
              </a:lnSpc>
            </a:pPr>
            <a:r>
              <a:rPr lang="ar-SA" sz="2400" b="1" smtClean="0">
                <a:solidFill>
                  <a:srgbClr val="17375E"/>
                </a:solidFill>
                <a:cs typeface="Arial" pitchFamily="34" charset="0"/>
              </a:rPr>
              <a:t>سمعية كالإذاعة أو بصرية كالمطبوعات أو سمعية/بصرية كالتلفزيون والسينما والفيديو والكمبيوتر .</a:t>
            </a:r>
          </a:p>
          <a:p>
            <a:pPr marL="88900" indent="444500" rtl="1" eaLnBrk="1" hangingPunct="1">
              <a:lnSpc>
                <a:spcPct val="150000"/>
              </a:lnSpc>
            </a:pPr>
            <a:r>
              <a:rPr lang="ar-SA" sz="2400" b="1" smtClean="0">
                <a:solidFill>
                  <a:srgbClr val="17375E"/>
                </a:solidFill>
                <a:cs typeface="Arial" pitchFamily="34" charset="0"/>
              </a:rPr>
              <a:t>ويعتبر اختيار الوسيلة المناسبة واستخدام أكثر من قناة لنقل الرسالة من العوامل المهمة لنجاح الاتصال . </a:t>
            </a:r>
          </a:p>
          <a:p>
            <a:pPr marL="88900" indent="444500" rtl="1" eaLnBrk="1" hangingPunct="1">
              <a:lnSpc>
                <a:spcPct val="150000"/>
              </a:lnSpc>
            </a:pPr>
            <a:endParaRPr lang="ar-SA" sz="2400" b="1" smtClean="0">
              <a:cs typeface="Arial" pitchFamily="34" charset="0"/>
            </a:endParaRPr>
          </a:p>
        </p:txBody>
      </p:sp>
      <p:sp>
        <p:nvSpPr>
          <p:cNvPr id="1946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348B95FF-6CB2-46F0-A412-99EF8681BFB6}" type="slidenum">
              <a:rPr lang="ar-SA" smtClean="0">
                <a:cs typeface="Arial" pitchFamily="34" charset="0"/>
              </a:rPr>
              <a:pPr/>
              <a:t>39</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مراحل الاتصال:</a:t>
            </a:r>
          </a:p>
        </p:txBody>
      </p:sp>
      <p:sp>
        <p:nvSpPr>
          <p:cNvPr id="20483" name="Content Placeholder 2"/>
          <p:cNvSpPr>
            <a:spLocks noGrp="1"/>
          </p:cNvSpPr>
          <p:nvPr>
            <p:ph idx="1"/>
          </p:nvPr>
        </p:nvSpPr>
        <p:spPr>
          <a:xfrm>
            <a:off x="228600" y="1676400"/>
            <a:ext cx="9144000" cy="4297363"/>
          </a:xfrm>
        </p:spPr>
        <p:txBody>
          <a:bodyPr/>
          <a:lstStyle/>
          <a:p>
            <a:pPr marL="88900" indent="444500" rtl="1" eaLnBrk="1" hangingPunct="1">
              <a:lnSpc>
                <a:spcPct val="150000"/>
              </a:lnSpc>
            </a:pPr>
            <a:r>
              <a:rPr lang="ar-SA" b="1" smtClean="0">
                <a:solidFill>
                  <a:srgbClr val="17375E"/>
                </a:solidFill>
                <a:cs typeface="Arial" pitchFamily="34" charset="0"/>
              </a:rPr>
              <a:t>رابعاً  : مرحلة فك الرموز:</a:t>
            </a:r>
          </a:p>
          <a:p>
            <a:pPr marL="88900" indent="444500" rtl="1" eaLnBrk="1" hangingPunct="1">
              <a:lnSpc>
                <a:spcPct val="150000"/>
              </a:lnSpc>
            </a:pPr>
            <a:r>
              <a:rPr lang="ar-SA" sz="2400" b="1" smtClean="0">
                <a:solidFill>
                  <a:srgbClr val="17375E"/>
                </a:solidFill>
                <a:cs typeface="Arial" pitchFamily="34" charset="0"/>
              </a:rPr>
              <a:t>وهي عملية تحويل رموز الرسالة الاتصالية الواصلة إلى المستقبل إلى معان .</a:t>
            </a:r>
          </a:p>
          <a:p>
            <a:pPr marL="88900" indent="444500" rtl="1" eaLnBrk="1" hangingPunct="1">
              <a:lnSpc>
                <a:spcPct val="150000"/>
              </a:lnSpc>
            </a:pPr>
            <a:r>
              <a:rPr lang="ar-SA" sz="2400" b="1" smtClean="0">
                <a:solidFill>
                  <a:srgbClr val="17375E"/>
                </a:solidFill>
                <a:cs typeface="Arial" pitchFamily="34" charset="0"/>
              </a:rPr>
              <a:t>فهي مرحلة استقبال الرسالة وتحليل رموزها وتفسيرها وفهم معناها ومعرفة مدى تطابقها مع حاجته وقيمه وأفكاره . </a:t>
            </a:r>
          </a:p>
          <a:p>
            <a:pPr marL="88900" indent="444500" rtl="1" eaLnBrk="1" hangingPunct="1">
              <a:lnSpc>
                <a:spcPct val="150000"/>
              </a:lnSpc>
            </a:pPr>
            <a:r>
              <a:rPr lang="ar-SA" sz="2400" b="1" smtClean="0">
                <a:solidFill>
                  <a:srgbClr val="17375E"/>
                </a:solidFill>
                <a:cs typeface="Arial" pitchFamily="34" charset="0"/>
              </a:rPr>
              <a:t>لذا يجب على المستقبل أن يفهم الرسالة أولاً ومن ثم يرد عليها . </a:t>
            </a:r>
          </a:p>
          <a:p>
            <a:pPr marL="88900" indent="444500" rtl="1" eaLnBrk="1" hangingPunct="1">
              <a:lnSpc>
                <a:spcPct val="150000"/>
              </a:lnSpc>
            </a:pPr>
            <a:endParaRPr lang="ar-SA" sz="2400" b="1" smtClean="0">
              <a:cs typeface="Arial" pitchFamily="34" charset="0"/>
            </a:endParaRPr>
          </a:p>
        </p:txBody>
      </p:sp>
      <p:sp>
        <p:nvSpPr>
          <p:cNvPr id="2048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C1861956-677C-4772-8E73-5EAC27DE7040}" type="slidenum">
              <a:rPr lang="ar-SA" smtClean="0">
                <a:cs typeface="Arial" pitchFamily="34" charset="0"/>
              </a:rPr>
              <a:pPr/>
              <a:t>40</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مراحل الاتصال:</a:t>
            </a:r>
          </a:p>
        </p:txBody>
      </p:sp>
      <p:sp>
        <p:nvSpPr>
          <p:cNvPr id="21507" name="Content Placeholder 2"/>
          <p:cNvSpPr>
            <a:spLocks noGrp="1"/>
          </p:cNvSpPr>
          <p:nvPr>
            <p:ph idx="1"/>
          </p:nvPr>
        </p:nvSpPr>
        <p:spPr>
          <a:xfrm>
            <a:off x="228600" y="1676400"/>
            <a:ext cx="9144000" cy="4297363"/>
          </a:xfrm>
        </p:spPr>
        <p:txBody>
          <a:bodyPr/>
          <a:lstStyle/>
          <a:p>
            <a:pPr marL="88900" indent="444500" rtl="1" eaLnBrk="1" hangingPunct="1">
              <a:lnSpc>
                <a:spcPct val="150000"/>
              </a:lnSpc>
            </a:pPr>
            <a:r>
              <a:rPr lang="ar-SA" b="1" smtClean="0">
                <a:solidFill>
                  <a:srgbClr val="17375E"/>
                </a:solidFill>
                <a:cs typeface="Arial" pitchFamily="34" charset="0"/>
              </a:rPr>
              <a:t>خامساً : مرحلة الاستجابة أو ردود الفعل على الرسالة :</a:t>
            </a:r>
          </a:p>
          <a:p>
            <a:pPr marL="88900" indent="444500" rtl="1" eaLnBrk="1" hangingPunct="1">
              <a:lnSpc>
                <a:spcPct val="150000"/>
              </a:lnSpc>
            </a:pPr>
            <a:r>
              <a:rPr lang="ar-SA" sz="2400" b="1" smtClean="0">
                <a:solidFill>
                  <a:srgbClr val="17375E"/>
                </a:solidFill>
                <a:cs typeface="Arial" pitchFamily="34" charset="0"/>
              </a:rPr>
              <a:t>الاستجابة تعني مدى قبول أو رفض الرسالة من قبل المستقبل .</a:t>
            </a:r>
          </a:p>
          <a:p>
            <a:pPr marL="88900" indent="444500" rtl="1" eaLnBrk="1" hangingPunct="1">
              <a:lnSpc>
                <a:spcPct val="150000"/>
              </a:lnSpc>
            </a:pPr>
            <a:r>
              <a:rPr lang="ar-SA" sz="2400" b="1" smtClean="0">
                <a:solidFill>
                  <a:srgbClr val="17375E"/>
                </a:solidFill>
                <a:cs typeface="Arial" pitchFamily="34" charset="0"/>
              </a:rPr>
              <a:t>وقد تكون الاستجابة مباشرة أو غير مباشرة أو ضعيفة أو قوية أو سلبية أو إيجابية أو عقلية أو مادية .</a:t>
            </a:r>
          </a:p>
          <a:p>
            <a:pPr marL="88900" indent="444500" rtl="1" eaLnBrk="1" hangingPunct="1">
              <a:lnSpc>
                <a:spcPct val="150000"/>
              </a:lnSpc>
            </a:pPr>
            <a:r>
              <a:rPr lang="ar-SA" sz="2400" b="1" smtClean="0">
                <a:solidFill>
                  <a:srgbClr val="17375E"/>
                </a:solidFill>
                <a:cs typeface="Arial" pitchFamily="34" charset="0"/>
              </a:rPr>
              <a:t>وتكمن أهمية الاستجابة في أنها تخبرنا عن مدى نجاح الاتصال  . </a:t>
            </a:r>
          </a:p>
          <a:p>
            <a:pPr marL="88900" indent="444500" rtl="1" eaLnBrk="1" hangingPunct="1">
              <a:lnSpc>
                <a:spcPct val="150000"/>
              </a:lnSpc>
            </a:pPr>
            <a:endParaRPr lang="ar-SA" sz="2400" b="1" smtClean="0">
              <a:cs typeface="Arial" pitchFamily="34" charset="0"/>
            </a:endParaRPr>
          </a:p>
        </p:txBody>
      </p:sp>
      <p:sp>
        <p:nvSpPr>
          <p:cNvPr id="2150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2621A5B6-536A-4588-A4C7-EEB8457CEF22}" type="slidenum">
              <a:rPr lang="ar-SA" smtClean="0">
                <a:cs typeface="Arial" pitchFamily="34" charset="0"/>
              </a:rPr>
              <a:pPr/>
              <a:t>41</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مراحل الاتصال:</a:t>
            </a:r>
          </a:p>
        </p:txBody>
      </p:sp>
      <p:sp>
        <p:nvSpPr>
          <p:cNvPr id="22531" name="Content Placeholder 2"/>
          <p:cNvSpPr>
            <a:spLocks noGrp="1"/>
          </p:cNvSpPr>
          <p:nvPr>
            <p:ph idx="1"/>
          </p:nvPr>
        </p:nvSpPr>
        <p:spPr>
          <a:xfrm>
            <a:off x="228600" y="1676400"/>
            <a:ext cx="9144000" cy="4297363"/>
          </a:xfrm>
        </p:spPr>
        <p:txBody>
          <a:bodyPr/>
          <a:lstStyle/>
          <a:p>
            <a:pPr marL="88900" indent="444500" rtl="1" eaLnBrk="1" hangingPunct="1">
              <a:lnSpc>
                <a:spcPct val="150000"/>
              </a:lnSpc>
            </a:pPr>
            <a:r>
              <a:rPr lang="ar-SA" b="1" smtClean="0">
                <a:solidFill>
                  <a:srgbClr val="17375E"/>
                </a:solidFill>
                <a:cs typeface="Arial" pitchFamily="34" charset="0"/>
              </a:rPr>
              <a:t>سادساً : مرحلة فك الرموز الجديدة :</a:t>
            </a:r>
          </a:p>
          <a:p>
            <a:pPr marL="88900" indent="444500" rtl="1" eaLnBrk="1" hangingPunct="1">
              <a:lnSpc>
                <a:spcPct val="150000"/>
              </a:lnSpc>
            </a:pPr>
            <a:r>
              <a:rPr lang="ar-SA" sz="2400" b="1" smtClean="0">
                <a:solidFill>
                  <a:srgbClr val="17375E"/>
                </a:solidFill>
                <a:cs typeface="Arial" pitchFamily="34" charset="0"/>
              </a:rPr>
              <a:t>هي عملية تحويل رموز الرسالة الاتصالية الجديدة ( الاستجابة ) إلى معان. </a:t>
            </a:r>
          </a:p>
          <a:p>
            <a:pPr marL="88900" indent="444500" rtl="1" eaLnBrk="1" hangingPunct="1">
              <a:lnSpc>
                <a:spcPct val="150000"/>
              </a:lnSpc>
            </a:pPr>
            <a:r>
              <a:rPr lang="ar-SA" sz="2400" b="1" smtClean="0">
                <a:solidFill>
                  <a:srgbClr val="17375E"/>
                </a:solidFill>
                <a:cs typeface="Arial" pitchFamily="34" charset="0"/>
              </a:rPr>
              <a:t>ففي هذه المرحلة يقوم المستقبل الجديد ( المرسل الأصلي ) باستقبال استجابة المرسل ( المستقبل الأصلي ) التي هي على شكل رسالة اتصالية فيفك رموزها ويفهم معناها ، فإن تبين له أن رسالته قد فهمت من قبل المستقبل اطمأن إلى نجاح اتصاله وأن تبين له عكس ذلك عاد وأرسل رسالة اتصالية جديدة ومعدلة وواضحة بشكل يؤدي إلى استيعابها من قبل المستقبل . </a:t>
            </a:r>
          </a:p>
          <a:p>
            <a:pPr marL="88900" indent="444500" rtl="1" eaLnBrk="1" hangingPunct="1">
              <a:lnSpc>
                <a:spcPct val="150000"/>
              </a:lnSpc>
            </a:pPr>
            <a:endParaRPr lang="ar-SA" sz="2400" b="1" smtClean="0">
              <a:cs typeface="Arial" pitchFamily="34" charset="0"/>
            </a:endParaRPr>
          </a:p>
        </p:txBody>
      </p:sp>
      <p:sp>
        <p:nvSpPr>
          <p:cNvPr id="2253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7FC11B8-4527-412C-829E-4501C798ECC6}" type="slidenum">
              <a:rPr lang="ar-SA" smtClean="0">
                <a:cs typeface="Arial" pitchFamily="34" charset="0"/>
              </a:rPr>
              <a:pPr/>
              <a:t>42</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عناصر الاتصال :</a:t>
            </a:r>
          </a:p>
        </p:txBody>
      </p:sp>
      <p:sp>
        <p:nvSpPr>
          <p:cNvPr id="8195" name="Content Placeholder 2"/>
          <p:cNvSpPr>
            <a:spLocks noGrp="1"/>
          </p:cNvSpPr>
          <p:nvPr>
            <p:ph idx="1"/>
          </p:nvPr>
        </p:nvSpPr>
        <p:spPr>
          <a:xfrm>
            <a:off x="228600" y="1676400"/>
            <a:ext cx="9144000" cy="4297363"/>
          </a:xfrm>
        </p:spPr>
        <p:txBody>
          <a:bodyPr/>
          <a:lstStyle/>
          <a:p>
            <a:pPr marL="88900" indent="444500" rtl="1" eaLnBrk="1" hangingPunct="1">
              <a:defRPr/>
            </a:pPr>
            <a:r>
              <a:rPr lang="ar-SA" sz="2800" b="1" dirty="0" smtClean="0">
                <a:solidFill>
                  <a:schemeClr val="tx2">
                    <a:lumMod val="75000"/>
                  </a:schemeClr>
                </a:solidFill>
                <a:cs typeface="Arial" pitchFamily="34" charset="0"/>
              </a:rPr>
              <a:t>يتقسم عناصر الاتصال إلى :</a:t>
            </a:r>
          </a:p>
          <a:p>
            <a:pPr marL="88900" indent="444500" rtl="1" eaLnBrk="1" hangingPunct="1">
              <a:buFont typeface="+mj-lt"/>
              <a:buAutoNum type="arabicPeriod"/>
              <a:defRPr/>
            </a:pPr>
            <a:r>
              <a:rPr lang="ar-SA" sz="2800" b="1" dirty="0" smtClean="0">
                <a:solidFill>
                  <a:schemeClr val="tx2">
                    <a:lumMod val="75000"/>
                  </a:schemeClr>
                </a:solidFill>
                <a:cs typeface="Arial" pitchFamily="34" charset="0"/>
              </a:rPr>
              <a:t>المصدر / المرسل .</a:t>
            </a:r>
          </a:p>
          <a:p>
            <a:pPr marL="88900" indent="444500" rtl="1" eaLnBrk="1" hangingPunct="1">
              <a:buFont typeface="+mj-lt"/>
              <a:buAutoNum type="arabicPeriod"/>
              <a:defRPr/>
            </a:pPr>
            <a:r>
              <a:rPr lang="ar-SA" sz="2800" b="1" dirty="0" smtClean="0">
                <a:solidFill>
                  <a:schemeClr val="tx2">
                    <a:lumMod val="75000"/>
                  </a:schemeClr>
                </a:solidFill>
                <a:cs typeface="Arial" pitchFamily="34" charset="0"/>
              </a:rPr>
              <a:t>الرسالة .</a:t>
            </a:r>
          </a:p>
          <a:p>
            <a:pPr marL="88900" indent="444500" rtl="1" eaLnBrk="1" hangingPunct="1">
              <a:buFont typeface="+mj-lt"/>
              <a:buAutoNum type="arabicPeriod"/>
              <a:defRPr/>
            </a:pPr>
            <a:r>
              <a:rPr lang="ar-SA" sz="2800" b="1" dirty="0" smtClean="0">
                <a:solidFill>
                  <a:schemeClr val="tx2">
                    <a:lumMod val="75000"/>
                  </a:schemeClr>
                </a:solidFill>
                <a:cs typeface="Arial" pitchFamily="34" charset="0"/>
              </a:rPr>
              <a:t>الوسيلة / القناة .</a:t>
            </a:r>
          </a:p>
          <a:p>
            <a:pPr marL="88900" indent="444500" rtl="1" eaLnBrk="1" hangingPunct="1">
              <a:buFont typeface="+mj-lt"/>
              <a:buAutoNum type="arabicPeriod"/>
              <a:defRPr/>
            </a:pPr>
            <a:r>
              <a:rPr lang="ar-SA" sz="2800" b="1" dirty="0" smtClean="0">
                <a:solidFill>
                  <a:schemeClr val="tx2">
                    <a:lumMod val="75000"/>
                  </a:schemeClr>
                </a:solidFill>
                <a:cs typeface="Arial" pitchFamily="34" charset="0"/>
              </a:rPr>
              <a:t>المستقبل / الجمهور المستهدف .</a:t>
            </a:r>
          </a:p>
          <a:p>
            <a:pPr marL="88900" indent="444500" rtl="1" eaLnBrk="1" hangingPunct="1">
              <a:buFont typeface="+mj-lt"/>
              <a:buAutoNum type="arabicPeriod"/>
              <a:defRPr/>
            </a:pPr>
            <a:r>
              <a:rPr lang="ar-SA" sz="2800" b="1" dirty="0" smtClean="0">
                <a:solidFill>
                  <a:schemeClr val="tx2">
                    <a:lumMod val="75000"/>
                  </a:schemeClr>
                </a:solidFill>
                <a:cs typeface="Arial" pitchFamily="34" charset="0"/>
              </a:rPr>
              <a:t>الاستجابة : التغذية الراجعة أو رد الفعل .</a:t>
            </a:r>
          </a:p>
          <a:p>
            <a:pPr marL="88900" indent="444500" rtl="1" eaLnBrk="1" hangingPunct="1">
              <a:buFont typeface="+mj-lt"/>
              <a:buAutoNum type="arabicPeriod"/>
              <a:defRPr/>
            </a:pPr>
            <a:r>
              <a:rPr lang="ar-SA" sz="2800" b="1" dirty="0" smtClean="0">
                <a:solidFill>
                  <a:schemeClr val="tx2">
                    <a:lumMod val="75000"/>
                  </a:schemeClr>
                </a:solidFill>
                <a:cs typeface="Arial" pitchFamily="34" charset="0"/>
              </a:rPr>
              <a:t>التأثير .</a:t>
            </a:r>
          </a:p>
          <a:p>
            <a:pPr marL="88900" indent="444500" rtl="1" eaLnBrk="1" hangingPunct="1">
              <a:defRPr/>
            </a:pPr>
            <a:endParaRPr lang="ar-SA" sz="2800" b="1" dirty="0" smtClean="0">
              <a:solidFill>
                <a:schemeClr val="tx2">
                  <a:lumMod val="75000"/>
                </a:schemeClr>
              </a:solidFill>
              <a:cs typeface="Arial" pitchFamily="34" charset="0"/>
            </a:endParaRPr>
          </a:p>
        </p:txBody>
      </p:sp>
      <p:sp>
        <p:nvSpPr>
          <p:cNvPr id="2355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A76AEA20-9E7D-4B5A-950C-B2F24BB8C03F}" type="slidenum">
              <a:rPr lang="ar-SA" smtClean="0">
                <a:cs typeface="Arial" pitchFamily="34" charset="0"/>
              </a:rPr>
              <a:pPr/>
              <a:t>43</a:t>
            </a:fld>
            <a:endParaRPr lang="en-US" smtClean="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عناصر الاتصال :</a:t>
            </a:r>
          </a:p>
        </p:txBody>
      </p:sp>
      <p:sp>
        <p:nvSpPr>
          <p:cNvPr id="8195" name="Content Placeholder 2"/>
          <p:cNvSpPr>
            <a:spLocks noGrp="1"/>
          </p:cNvSpPr>
          <p:nvPr>
            <p:ph idx="1"/>
          </p:nvPr>
        </p:nvSpPr>
        <p:spPr>
          <a:xfrm>
            <a:off x="228600" y="1676400"/>
            <a:ext cx="9144000" cy="4297363"/>
          </a:xfrm>
        </p:spPr>
        <p:txBody>
          <a:bodyPr/>
          <a:lstStyle/>
          <a:p>
            <a:pPr marL="88900" indent="444500" rtl="1" eaLnBrk="1" hangingPunct="1">
              <a:defRPr/>
            </a:pPr>
            <a:r>
              <a:rPr lang="ar-SA" sz="2800" b="1" dirty="0" smtClean="0">
                <a:solidFill>
                  <a:schemeClr val="tx2">
                    <a:lumMod val="75000"/>
                  </a:schemeClr>
                </a:solidFill>
                <a:cs typeface="Arial" pitchFamily="34" charset="0"/>
              </a:rPr>
              <a:t>أولاً : المصدر / المرسل .</a:t>
            </a:r>
          </a:p>
          <a:p>
            <a:pPr marL="88900" indent="444500" rtl="1" eaLnBrk="1" hangingPunct="1">
              <a:defRPr/>
            </a:pPr>
            <a:r>
              <a:rPr lang="ar-SA" sz="2800" b="1" dirty="0" smtClean="0">
                <a:solidFill>
                  <a:schemeClr val="tx2">
                    <a:lumMod val="75000"/>
                  </a:schemeClr>
                </a:solidFill>
                <a:cs typeface="Arial" pitchFamily="34" charset="0"/>
              </a:rPr>
              <a:t>المرسل هو منشئ الرسالة . قد يكون شخصاً يتكلم أو يكتب أو يحاضر أو شرطي يؤشر بيديه أو زعيماً سياسياً يلقي خطاباً أو محطة إذاعة أو مطبعة أو محطة تلفزيون . </a:t>
            </a:r>
          </a:p>
          <a:p>
            <a:pPr marL="88900" indent="444500" rtl="1" eaLnBrk="1" hangingPunct="1">
              <a:defRPr/>
            </a:pPr>
            <a:endParaRPr lang="ar-SA" sz="2800" b="1" dirty="0" smtClean="0">
              <a:solidFill>
                <a:schemeClr val="tx2">
                  <a:lumMod val="75000"/>
                </a:schemeClr>
              </a:solidFill>
              <a:cs typeface="Arial" pitchFamily="34" charset="0"/>
            </a:endParaRPr>
          </a:p>
        </p:txBody>
      </p:sp>
      <p:sp>
        <p:nvSpPr>
          <p:cNvPr id="2458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4AF0D23B-89C8-472C-AC4C-D0A393367B88}" type="slidenum">
              <a:rPr lang="ar-SA" smtClean="0">
                <a:cs typeface="Arial" pitchFamily="34" charset="0"/>
              </a:rPr>
              <a:pPr/>
              <a:t>44</a:t>
            </a:fld>
            <a:endParaRPr lang="en-US" smtClean="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عناصر الاتصال :</a:t>
            </a:r>
          </a:p>
        </p:txBody>
      </p:sp>
      <p:sp>
        <p:nvSpPr>
          <p:cNvPr id="25603" name="Content Placeholder 2"/>
          <p:cNvSpPr>
            <a:spLocks noGrp="1"/>
          </p:cNvSpPr>
          <p:nvPr>
            <p:ph idx="1"/>
          </p:nvPr>
        </p:nvSpPr>
        <p:spPr>
          <a:xfrm>
            <a:off x="228600" y="1676400"/>
            <a:ext cx="9144000" cy="4297363"/>
          </a:xfrm>
        </p:spPr>
        <p:txBody>
          <a:bodyPr/>
          <a:lstStyle/>
          <a:p>
            <a:pPr marL="88900" indent="444500" rtl="1" eaLnBrk="1" hangingPunct="1"/>
            <a:r>
              <a:rPr lang="ar-SA" sz="2800" b="1" smtClean="0">
                <a:solidFill>
                  <a:srgbClr val="17375E"/>
                </a:solidFill>
                <a:cs typeface="Arial" pitchFamily="34" charset="0"/>
              </a:rPr>
              <a:t>ثانياً : الرسالة .</a:t>
            </a:r>
          </a:p>
          <a:p>
            <a:pPr marL="88900" indent="444500" rtl="1" eaLnBrk="1" hangingPunct="1"/>
            <a:r>
              <a:rPr lang="ar-SA" sz="2800" b="1" smtClean="0">
                <a:solidFill>
                  <a:srgbClr val="17375E"/>
                </a:solidFill>
                <a:cs typeface="Arial" pitchFamily="34" charset="0"/>
              </a:rPr>
              <a:t>الرسالة أساس عملية الاتصال لا بل هي قلب عملية الاتصال . </a:t>
            </a:r>
          </a:p>
          <a:p>
            <a:pPr marL="88900" indent="444500" rtl="1" eaLnBrk="1" hangingPunct="1"/>
            <a:r>
              <a:rPr lang="ar-SA" sz="2800" b="1" smtClean="0">
                <a:solidFill>
                  <a:srgbClr val="17375E"/>
                </a:solidFill>
                <a:cs typeface="Arial" pitchFamily="34" charset="0"/>
              </a:rPr>
              <a:t>قد تكون الرسالة على شكل كلمة مطبوعة أو مكتوبة أو موجات صوتية في الهواء أو موجات كهربائية في سلك أو أشارة باليد أو عبوس في الوجه أو ابتسامة عريضة أو صفراء أو مقالة صحفية أو أخبار تلفزيونية ( صوت + صورة + حركة + لون ) أو نشيد وطني أو قصيدة شعرية أو مثل أو عبارة .</a:t>
            </a:r>
          </a:p>
          <a:p>
            <a:pPr marL="88900" indent="444500" rtl="1" eaLnBrk="1" hangingPunct="1"/>
            <a:endParaRPr lang="ar-SA" sz="2800" b="1" smtClean="0">
              <a:solidFill>
                <a:srgbClr val="17375E"/>
              </a:solidFill>
              <a:cs typeface="Arial" pitchFamily="34" charset="0"/>
            </a:endParaRPr>
          </a:p>
        </p:txBody>
      </p:sp>
      <p:sp>
        <p:nvSpPr>
          <p:cNvPr id="2560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98B4BBCE-E3DB-45ED-B508-C31E9310E9FB}" type="slidenum">
              <a:rPr lang="ar-SA" smtClean="0">
                <a:cs typeface="Arial" pitchFamily="34" charset="0"/>
              </a:rPr>
              <a:pPr/>
              <a:t>45</a:t>
            </a:fld>
            <a:endParaRPr lang="en-US" smtClean="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عناصر الاتصال :</a:t>
            </a:r>
          </a:p>
        </p:txBody>
      </p:sp>
      <p:sp>
        <p:nvSpPr>
          <p:cNvPr id="26627" name="Content Placeholder 2"/>
          <p:cNvSpPr>
            <a:spLocks noGrp="1"/>
          </p:cNvSpPr>
          <p:nvPr>
            <p:ph idx="1"/>
          </p:nvPr>
        </p:nvSpPr>
        <p:spPr>
          <a:xfrm>
            <a:off x="457200" y="1676400"/>
            <a:ext cx="8915400" cy="4038600"/>
          </a:xfrm>
        </p:spPr>
        <p:txBody>
          <a:bodyPr/>
          <a:lstStyle/>
          <a:p>
            <a:pPr marL="88900" indent="444500" rtl="1" eaLnBrk="1" hangingPunct="1"/>
            <a:r>
              <a:rPr lang="ar-SA" sz="2800" b="1" smtClean="0">
                <a:solidFill>
                  <a:srgbClr val="17375E"/>
                </a:solidFill>
                <a:cs typeface="Arial" pitchFamily="34" charset="0"/>
              </a:rPr>
              <a:t>ثالثاً :الوسيلة / القناة :</a:t>
            </a:r>
          </a:p>
          <a:p>
            <a:pPr marL="88900" indent="444500" rtl="1" eaLnBrk="1" hangingPunct="1"/>
            <a:r>
              <a:rPr lang="ar-SA" sz="2600" b="1" smtClean="0">
                <a:solidFill>
                  <a:srgbClr val="17375E"/>
                </a:solidFill>
                <a:cs typeface="Arial" pitchFamily="34" charset="0"/>
              </a:rPr>
              <a:t>الوسيلة هي الأداة التي تنقل الرسالة الاتصالية من المرسل إلى المستقبل.</a:t>
            </a:r>
          </a:p>
          <a:p>
            <a:pPr marL="88900" indent="444500" rtl="1" eaLnBrk="1" hangingPunct="1"/>
            <a:r>
              <a:rPr lang="ar-SA" sz="2600" b="1" smtClean="0">
                <a:solidFill>
                  <a:srgbClr val="17375E"/>
                </a:solidFill>
                <a:cs typeface="Arial" pitchFamily="34" charset="0"/>
              </a:rPr>
              <a:t>وقد تكون سمعية كما في الإذاعة أو بصرية كما في المطبوعات من صحف ومجلات وملصقات وصور أو سمعية / بصرية كما في التلفزيون أو السينما أو الفيديو أو قد تكون الحواس الإنسانية من سمع وبصر وشم وذوق ولمس كما هو الحال في الاتصال الذاتي .</a:t>
            </a:r>
          </a:p>
          <a:p>
            <a:pPr marL="88900" indent="444500" rtl="1" eaLnBrk="1" hangingPunct="1"/>
            <a:r>
              <a:rPr lang="ar-SA" sz="2600" b="1" smtClean="0">
                <a:solidFill>
                  <a:srgbClr val="17375E"/>
                </a:solidFill>
                <a:cs typeface="Arial" pitchFamily="34" charset="0"/>
              </a:rPr>
              <a:t>أو قد لا يكون هناك وسيلة في حالة الاتصال الشخصي ، ويجب على المرسل أن يختار الوسيلة المناسبة لطبيعة  الرسالة والمستقبل والأكثر تأثيراً على المستقبلين أو استعمالا من قبلهم والأقل تكلفة .</a:t>
            </a:r>
          </a:p>
          <a:p>
            <a:pPr marL="88900" indent="444500" rtl="1" eaLnBrk="1" hangingPunct="1"/>
            <a:endParaRPr lang="ar-SA" sz="2800" b="1" smtClean="0">
              <a:solidFill>
                <a:srgbClr val="17375E"/>
              </a:solidFill>
              <a:cs typeface="Arial" pitchFamily="34" charset="0"/>
            </a:endParaRPr>
          </a:p>
          <a:p>
            <a:pPr marL="88900" indent="444500" rtl="1" eaLnBrk="1" hangingPunct="1"/>
            <a:endParaRPr lang="ar-SA" sz="2800" b="1" smtClean="0">
              <a:solidFill>
                <a:srgbClr val="17375E"/>
              </a:solidFill>
              <a:cs typeface="Arial" pitchFamily="34" charset="0"/>
            </a:endParaRPr>
          </a:p>
        </p:txBody>
      </p:sp>
      <p:sp>
        <p:nvSpPr>
          <p:cNvPr id="2662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D93F095E-1336-459B-821B-AA8A72F6E77D}" type="slidenum">
              <a:rPr lang="ar-SA" smtClean="0">
                <a:cs typeface="Arial" pitchFamily="34" charset="0"/>
              </a:rPr>
              <a:pPr/>
              <a:t>46</a:t>
            </a:fld>
            <a:endParaRPr lang="en-US" smtClean="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عناصر الاتصال :</a:t>
            </a:r>
          </a:p>
        </p:txBody>
      </p:sp>
      <p:sp>
        <p:nvSpPr>
          <p:cNvPr id="27651" name="Content Placeholder 2"/>
          <p:cNvSpPr>
            <a:spLocks noGrp="1"/>
          </p:cNvSpPr>
          <p:nvPr>
            <p:ph idx="1"/>
          </p:nvPr>
        </p:nvSpPr>
        <p:spPr>
          <a:xfrm>
            <a:off x="457200" y="1676400"/>
            <a:ext cx="8915400" cy="3962400"/>
          </a:xfrm>
        </p:spPr>
        <p:txBody>
          <a:bodyPr/>
          <a:lstStyle/>
          <a:p>
            <a:pPr marL="88900" indent="444500" rtl="1" eaLnBrk="1" hangingPunct="1"/>
            <a:r>
              <a:rPr lang="ar-SA" sz="2800" b="1" smtClean="0">
                <a:solidFill>
                  <a:srgbClr val="17375E"/>
                </a:solidFill>
                <a:cs typeface="Arial" pitchFamily="34" charset="0"/>
              </a:rPr>
              <a:t>رابعاً : المستقبل / الجمهور المستهدف :</a:t>
            </a:r>
          </a:p>
          <a:p>
            <a:pPr marL="88900" indent="444500" rtl="1" eaLnBrk="1" hangingPunct="1"/>
            <a:endParaRPr lang="ar-SA" sz="2600" b="1" smtClean="0">
              <a:solidFill>
                <a:srgbClr val="17375E"/>
              </a:solidFill>
              <a:cs typeface="Arial" pitchFamily="34" charset="0"/>
            </a:endParaRPr>
          </a:p>
          <a:p>
            <a:pPr marL="88900" indent="444500" rtl="1" eaLnBrk="1" hangingPunct="1"/>
            <a:r>
              <a:rPr lang="ar-SA" sz="2600" b="1" smtClean="0">
                <a:solidFill>
                  <a:srgbClr val="17375E"/>
                </a:solidFill>
                <a:cs typeface="Arial" pitchFamily="34" charset="0"/>
              </a:rPr>
              <a:t>المستقبل هو هدف عملية الاتصال . قد يكون المستقبل رجلاً أو امرأة أو طفلاً أو شاباً أو عجوزاً أو معلماً أو طالباً أو طبيباً أو مريضاً أو صديقاً أو عدواً . </a:t>
            </a:r>
          </a:p>
          <a:p>
            <a:pPr marL="88900" indent="444500" rtl="1" eaLnBrk="1" hangingPunct="1"/>
            <a:r>
              <a:rPr lang="ar-SA" sz="2600" b="1" smtClean="0">
                <a:solidFill>
                  <a:srgbClr val="17375E"/>
                </a:solidFill>
                <a:cs typeface="Arial" pitchFamily="34" charset="0"/>
              </a:rPr>
              <a:t>لذا يجب على رجل الاتصال أن يعرف خصائص المستقبل وطبيعته حتى يتمكن من مخاطبتها وحتى يستحوذ على قلبه وعقله فيستجيب له بسرعة ويتبنى أهدافه الاتصالية التي تهدف إلى تغيير في معلوماته واتجاهاته وسلوكه .  </a:t>
            </a:r>
          </a:p>
          <a:p>
            <a:pPr marL="88900" indent="444500" rtl="1" eaLnBrk="1" hangingPunct="1"/>
            <a:endParaRPr lang="ar-SA" sz="2800" b="1" smtClean="0">
              <a:solidFill>
                <a:srgbClr val="17375E"/>
              </a:solidFill>
              <a:cs typeface="Arial" pitchFamily="34" charset="0"/>
            </a:endParaRPr>
          </a:p>
          <a:p>
            <a:pPr marL="88900" indent="444500" rtl="1" eaLnBrk="1" hangingPunct="1"/>
            <a:endParaRPr lang="ar-SA" sz="2800" b="1" smtClean="0">
              <a:solidFill>
                <a:srgbClr val="17375E"/>
              </a:solidFill>
              <a:cs typeface="Arial" pitchFamily="34" charset="0"/>
            </a:endParaRPr>
          </a:p>
        </p:txBody>
      </p:sp>
      <p:sp>
        <p:nvSpPr>
          <p:cNvPr id="2765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B36814C-C9E3-416D-B8B1-5166D9557918}" type="slidenum">
              <a:rPr lang="ar-SA" smtClean="0">
                <a:cs typeface="Arial" pitchFamily="34" charset="0"/>
              </a:rPr>
              <a:pPr/>
              <a:t>47</a:t>
            </a:fld>
            <a:endParaRPr lang="en-US" smtClean="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عناصر الاتصال :</a:t>
            </a:r>
          </a:p>
        </p:txBody>
      </p:sp>
      <p:sp>
        <p:nvSpPr>
          <p:cNvPr id="28675" name="Content Placeholder 2"/>
          <p:cNvSpPr>
            <a:spLocks noGrp="1"/>
          </p:cNvSpPr>
          <p:nvPr>
            <p:ph idx="1"/>
          </p:nvPr>
        </p:nvSpPr>
        <p:spPr>
          <a:xfrm>
            <a:off x="228600" y="1676400"/>
            <a:ext cx="9144000" cy="4297363"/>
          </a:xfrm>
        </p:spPr>
        <p:txBody>
          <a:bodyPr/>
          <a:lstStyle/>
          <a:p>
            <a:pPr marL="88900" indent="444500" rtl="1" eaLnBrk="1" hangingPunct="1"/>
            <a:r>
              <a:rPr lang="ar-SA" sz="2800" b="1" smtClean="0">
                <a:solidFill>
                  <a:srgbClr val="17375E"/>
                </a:solidFill>
                <a:cs typeface="Arial" pitchFamily="34" charset="0"/>
              </a:rPr>
              <a:t>خامساً /الاستجابة : التغذية الراجعة أو رد الفعل :</a:t>
            </a:r>
          </a:p>
          <a:p>
            <a:pPr marL="88900" indent="444500" rtl="1" eaLnBrk="1" hangingPunct="1"/>
            <a:r>
              <a:rPr lang="ar-SA" sz="2400" b="1" smtClean="0">
                <a:solidFill>
                  <a:srgbClr val="17375E"/>
                </a:solidFill>
                <a:cs typeface="Arial" pitchFamily="34" charset="0"/>
              </a:rPr>
              <a:t>الاستجابة هي مدى قبول الرسالة أو رفضها . هي نعم للرسالة أو لا للرسالة – وقد تكون الاستجابة سريعة أو بطيئة أو متأخرة وقد تكون ايجابية أو سلبية . </a:t>
            </a:r>
          </a:p>
          <a:p>
            <a:pPr marL="88900" indent="444500" rtl="1" eaLnBrk="1" hangingPunct="1"/>
            <a:r>
              <a:rPr lang="ar-SA" sz="2400" b="1" smtClean="0">
                <a:solidFill>
                  <a:srgbClr val="17375E"/>
                </a:solidFill>
                <a:cs typeface="Arial" pitchFamily="34" charset="0"/>
              </a:rPr>
              <a:t>وقد تكون الاستجابة على شكل ابتسامة أو عبوس في الوجه أو كلمة طيبة أو اتصال هاتفي أو اتصال على شكل مظاهرة عارمة أو استسلام للعدو برفع الأيدي والأعلام والرايات أو انتخاب زعيم لمنصب ما . </a:t>
            </a:r>
          </a:p>
          <a:p>
            <a:pPr marL="88900" indent="444500" rtl="1" eaLnBrk="1" hangingPunct="1"/>
            <a:r>
              <a:rPr lang="ar-SA" sz="2400" b="1" smtClean="0">
                <a:solidFill>
                  <a:srgbClr val="17375E"/>
                </a:solidFill>
                <a:cs typeface="Arial" pitchFamily="34" charset="0"/>
              </a:rPr>
              <a:t>وقد تكون الاستجابة أو رد الفعل من جنس الرسالة أو قد تكون على النقيض منها : ولكن الاستجابة الناجحة هي التي تنبثق عن الفهم لمحتوى الرسالة وهدف المرسل . والرسالة هي التي تقرر نوع الاستجابة وكذلك الوسيلة .</a:t>
            </a:r>
          </a:p>
          <a:p>
            <a:pPr marL="88900" indent="444500" rtl="1" eaLnBrk="1" hangingPunct="1"/>
            <a:endParaRPr lang="ar-SA" sz="2800" b="1" smtClean="0">
              <a:solidFill>
                <a:srgbClr val="17375E"/>
              </a:solidFill>
              <a:cs typeface="Arial" pitchFamily="34" charset="0"/>
            </a:endParaRPr>
          </a:p>
          <a:p>
            <a:pPr marL="88900" indent="444500" rtl="1" eaLnBrk="1" hangingPunct="1"/>
            <a:endParaRPr lang="ar-SA" sz="2800" b="1" smtClean="0">
              <a:solidFill>
                <a:srgbClr val="17375E"/>
              </a:solidFill>
              <a:cs typeface="Arial" pitchFamily="34" charset="0"/>
            </a:endParaRPr>
          </a:p>
        </p:txBody>
      </p:sp>
      <p:sp>
        <p:nvSpPr>
          <p:cNvPr id="2867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F2DD6394-2A38-4CC6-9DC2-65550B7ACC37}" type="slidenum">
              <a:rPr lang="ar-SA" smtClean="0">
                <a:cs typeface="Arial" pitchFamily="34" charset="0"/>
              </a:rPr>
              <a:pPr/>
              <a:t>48</a:t>
            </a:fld>
            <a:endParaRPr lang="en-US" smtClean="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عناصر الاتصال :</a:t>
            </a:r>
          </a:p>
        </p:txBody>
      </p:sp>
      <p:sp>
        <p:nvSpPr>
          <p:cNvPr id="8195" name="Content Placeholder 2"/>
          <p:cNvSpPr>
            <a:spLocks noGrp="1"/>
          </p:cNvSpPr>
          <p:nvPr>
            <p:ph idx="1"/>
          </p:nvPr>
        </p:nvSpPr>
        <p:spPr>
          <a:xfrm>
            <a:off x="304800" y="2209800"/>
            <a:ext cx="9144000" cy="3276600"/>
          </a:xfrm>
        </p:spPr>
        <p:txBody>
          <a:bodyPr/>
          <a:lstStyle/>
          <a:p>
            <a:pPr marL="88900" indent="444500" rtl="1" eaLnBrk="1" hangingPunct="1">
              <a:defRPr/>
            </a:pPr>
            <a:r>
              <a:rPr lang="ar-SA" sz="2800" b="1" dirty="0" smtClean="0">
                <a:solidFill>
                  <a:schemeClr val="tx2">
                    <a:lumMod val="75000"/>
                  </a:schemeClr>
                </a:solidFill>
                <a:cs typeface="Arial" pitchFamily="34" charset="0"/>
              </a:rPr>
              <a:t>سادساً / التأثير :</a:t>
            </a:r>
          </a:p>
          <a:p>
            <a:pPr marL="88900" indent="444500" rtl="1" eaLnBrk="1" hangingPunct="1">
              <a:defRPr/>
            </a:pPr>
            <a:r>
              <a:rPr lang="ar-SA" sz="2800" b="1" dirty="0" smtClean="0">
                <a:solidFill>
                  <a:schemeClr val="tx2">
                    <a:lumMod val="75000"/>
                  </a:schemeClr>
                </a:solidFill>
                <a:cs typeface="Arial" pitchFamily="34" charset="0"/>
              </a:rPr>
              <a:t>التأثير هو المحصلة النهائية للاتصال . ويتم بتغيير معلومات واتجاهات وسلوك المستقبل بما يتفق وأهداف المرسل .</a:t>
            </a:r>
          </a:p>
          <a:p>
            <a:pPr marL="88900" indent="444500" rtl="1" eaLnBrk="1" hangingPunct="1">
              <a:defRPr/>
            </a:pPr>
            <a:endParaRPr lang="ar-SA" sz="2800" b="1" dirty="0" smtClean="0">
              <a:solidFill>
                <a:schemeClr val="tx2">
                  <a:lumMod val="75000"/>
                </a:schemeClr>
              </a:solidFill>
              <a:cs typeface="Arial" pitchFamily="34" charset="0"/>
            </a:endParaRPr>
          </a:p>
          <a:p>
            <a:pPr marL="88900" indent="444500" rtl="1" eaLnBrk="1" hangingPunct="1">
              <a:defRPr/>
            </a:pPr>
            <a:endParaRPr lang="ar-SA" sz="2800" b="1" dirty="0" smtClean="0">
              <a:solidFill>
                <a:schemeClr val="tx2">
                  <a:lumMod val="75000"/>
                </a:schemeClr>
              </a:solidFill>
              <a:cs typeface="Arial" pitchFamily="34" charset="0"/>
            </a:endParaRPr>
          </a:p>
        </p:txBody>
      </p:sp>
      <p:sp>
        <p:nvSpPr>
          <p:cNvPr id="2970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843C672-AB50-4B84-A0A3-87247F4319F8}" type="slidenum">
              <a:rPr lang="ar-SA" smtClean="0">
                <a:cs typeface="Arial" pitchFamily="34" charset="0"/>
              </a:rPr>
              <a:pPr/>
              <a:t>49</a:t>
            </a:fld>
            <a:endParaRPr lang="en-US" smtClean="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شروط نجاح الاتصال :</a:t>
            </a:r>
          </a:p>
        </p:txBody>
      </p:sp>
      <p:sp>
        <p:nvSpPr>
          <p:cNvPr id="8195" name="Content Placeholder 2"/>
          <p:cNvSpPr>
            <a:spLocks noGrp="1"/>
          </p:cNvSpPr>
          <p:nvPr>
            <p:ph idx="1"/>
          </p:nvPr>
        </p:nvSpPr>
        <p:spPr>
          <a:xfrm>
            <a:off x="228600" y="1524000"/>
            <a:ext cx="9144000" cy="4449763"/>
          </a:xfrm>
        </p:spPr>
        <p:txBody>
          <a:bodyPr/>
          <a:lstStyle/>
          <a:p>
            <a:pPr marL="88900" indent="444500" rtl="1" eaLnBrk="1" hangingPunct="1">
              <a:buFont typeface="+mj-lt"/>
              <a:buAutoNum type="arabicPeriod"/>
              <a:defRPr/>
            </a:pPr>
            <a:r>
              <a:rPr lang="ar-SA" sz="2600" b="1" dirty="0" smtClean="0">
                <a:solidFill>
                  <a:schemeClr val="tx2">
                    <a:lumMod val="75000"/>
                  </a:schemeClr>
                </a:solidFill>
                <a:cs typeface="Arial" pitchFamily="34" charset="0"/>
              </a:rPr>
              <a:t>يجب أن يكون لدى المرسل فكرة ( سياسية ، اجتماعية ، دينية ..الخ )</a:t>
            </a:r>
          </a:p>
          <a:p>
            <a:pPr marL="88900" indent="444500" rtl="1" eaLnBrk="1" hangingPunct="1">
              <a:buFont typeface="+mj-lt"/>
              <a:buAutoNum type="arabicPeriod"/>
              <a:defRPr/>
            </a:pPr>
            <a:r>
              <a:rPr lang="ar-SA" sz="2600" b="1" dirty="0" smtClean="0">
                <a:solidFill>
                  <a:schemeClr val="tx2">
                    <a:lumMod val="75000"/>
                  </a:schemeClr>
                </a:solidFill>
                <a:cs typeface="Arial" pitchFamily="34" charset="0"/>
              </a:rPr>
              <a:t>الفكرة تصبح رسالة اتصالية .</a:t>
            </a:r>
          </a:p>
          <a:p>
            <a:pPr marL="88900" indent="444500" rtl="1" eaLnBrk="1" hangingPunct="1">
              <a:buFont typeface="+mj-lt"/>
              <a:buAutoNum type="arabicPeriod"/>
              <a:defRPr/>
            </a:pPr>
            <a:r>
              <a:rPr lang="ar-SA" sz="2600" b="1" dirty="0" smtClean="0">
                <a:solidFill>
                  <a:schemeClr val="tx2">
                    <a:lumMod val="75000"/>
                  </a:schemeClr>
                </a:solidFill>
                <a:cs typeface="Arial" pitchFamily="34" charset="0"/>
              </a:rPr>
              <a:t>ترسل الرسالة .</a:t>
            </a:r>
          </a:p>
          <a:p>
            <a:pPr marL="88900" indent="444500" rtl="1" eaLnBrk="1" hangingPunct="1">
              <a:buFont typeface="+mj-lt"/>
              <a:buAutoNum type="arabicPeriod"/>
              <a:defRPr/>
            </a:pPr>
            <a:r>
              <a:rPr lang="ar-SA" sz="2600" b="1" dirty="0" smtClean="0">
                <a:solidFill>
                  <a:schemeClr val="tx2">
                    <a:lumMod val="75000"/>
                  </a:schemeClr>
                </a:solidFill>
                <a:cs typeface="Arial" pitchFamily="34" charset="0"/>
              </a:rPr>
              <a:t>يتلقى المستقبل الرسالة .</a:t>
            </a:r>
          </a:p>
          <a:p>
            <a:pPr marL="88900" indent="444500" rtl="1" eaLnBrk="1" hangingPunct="1">
              <a:buFont typeface="+mj-lt"/>
              <a:buAutoNum type="arabicPeriod"/>
              <a:defRPr/>
            </a:pPr>
            <a:r>
              <a:rPr lang="ar-SA" sz="2600" b="1" dirty="0" smtClean="0">
                <a:solidFill>
                  <a:schemeClr val="tx2">
                    <a:lumMod val="75000"/>
                  </a:schemeClr>
                </a:solidFill>
                <a:cs typeface="Arial" pitchFamily="34" charset="0"/>
              </a:rPr>
              <a:t>يتفاعل المستقبل مع الرسالة ويرسل استجابة أو تغذية راجعة إلى المرسل.</a:t>
            </a:r>
          </a:p>
          <a:p>
            <a:pPr marL="88900" indent="444500" rtl="1" eaLnBrk="1" hangingPunct="1">
              <a:defRPr/>
            </a:pPr>
            <a:r>
              <a:rPr lang="ar-SA" sz="2400" b="1" dirty="0" smtClean="0">
                <a:solidFill>
                  <a:schemeClr val="tx2">
                    <a:lumMod val="75000"/>
                  </a:schemeClr>
                </a:solidFill>
                <a:cs typeface="Arial" pitchFamily="34" charset="0"/>
              </a:rPr>
              <a:t>تبدأ عملية الاتصال بأن يكون لدى المرسل أو المصدر فكرة أو مشاعر أو معلومات يريد أن يرسلها للمستقبل بهدف التأثير على معلوماته واتجاهاته وسلوكه ، واضعاً في ذهنه طبيعة المستقبل ولغته وعاداته ودينه وثقافته وحاجاته ، يقوم المرسل باختيار اللغة المعبرة عن أفكاره ومشاعره ويصوغها في رسالة اتصالية ويرسلها في الوقت المناسب إلى المكان المناسب والجمهور المناسب عبر الوسيلة المناسبة لطبيعتها وطبيعة الجمهور المستهدف . </a:t>
            </a:r>
          </a:p>
        </p:txBody>
      </p:sp>
      <p:sp>
        <p:nvSpPr>
          <p:cNvPr id="3072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85242AEC-691D-438A-889B-DE3B97A9EA89}" type="slidenum">
              <a:rPr lang="ar-SA" smtClean="0">
                <a:cs typeface="Arial" pitchFamily="34" charset="0"/>
              </a:rPr>
              <a:pPr/>
              <a:t>50</a:t>
            </a:fld>
            <a:endParaRPr lang="en-US" smtClean="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DF8D09E3-72A5-4BD5-BA4D-C53DEDE0ABAA}" type="slidenum">
              <a:rPr lang="ar-SA" smtClean="0">
                <a:cs typeface="Arial" pitchFamily="34" charset="0"/>
              </a:rPr>
              <a:pPr/>
              <a:t>51</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ar-SA" b="1" smtClean="0">
                <a:solidFill>
                  <a:schemeClr val="tx1"/>
                </a:solidFill>
                <a:cs typeface="Arial" pitchFamily="34" charset="0"/>
              </a:rPr>
              <a:t>محاضرة </a:t>
            </a:r>
          </a:p>
          <a:p>
            <a:pPr eaLnBrk="1" hangingPunct="1"/>
            <a:r>
              <a:rPr lang="ar-SA" b="1" smtClean="0">
                <a:solidFill>
                  <a:schemeClr val="tx1"/>
                </a:solidFill>
                <a:cs typeface="Arial" pitchFamily="34" charset="0"/>
              </a:rPr>
              <a:t>وسائل نقل الرسائل</a:t>
            </a:r>
            <a:endParaRPr lang="en-US" b="1"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4340">
                                            <p:txEl>
                                              <p:pRg st="0" end="0"/>
                                            </p:txEl>
                                          </p:spTgt>
                                        </p:tgtEl>
                                        <p:attrNameLst>
                                          <p:attrName>style.visibility</p:attrName>
                                        </p:attrNameLst>
                                      </p:cBhvr>
                                      <p:to>
                                        <p:strVal val="visible"/>
                                      </p:to>
                                    </p:set>
                                    <p:anim calcmode="discrete" valueType="clr">
                                      <p:cBhvr override="childStyle">
                                        <p:cTn id="7" dur="80"/>
                                        <p:tgtEl>
                                          <p:spTgt spid="1434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34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4340">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4340">
                                            <p:txEl>
                                              <p:pRg st="1" end="1"/>
                                            </p:txEl>
                                          </p:spTgt>
                                        </p:tgtEl>
                                        <p:attrNameLst>
                                          <p:attrName>style.visibility</p:attrName>
                                        </p:attrNameLst>
                                      </p:cBhvr>
                                      <p:to>
                                        <p:strVal val="visible"/>
                                      </p:to>
                                    </p:set>
                                    <p:anim calcmode="discrete" valueType="clr">
                                      <p:cBhvr override="childStyle">
                                        <p:cTn id="14" dur="80"/>
                                        <p:tgtEl>
                                          <p:spTgt spid="14340">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4340">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4340">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a:xfrm>
            <a:off x="495300" y="2133600"/>
            <a:ext cx="8915400" cy="3992563"/>
          </a:xfrm>
        </p:spPr>
        <p:txBody>
          <a:bodyPr/>
          <a:lstStyle/>
          <a:p>
            <a:pPr rtl="1" eaLnBrk="1" hangingPunct="1">
              <a:buFont typeface="Arial" pitchFamily="34" charset="0"/>
              <a:buChar char="•"/>
            </a:pPr>
            <a:r>
              <a:rPr lang="ar-SA" b="1" smtClean="0">
                <a:cs typeface="Arial" pitchFamily="34" charset="0"/>
              </a:rPr>
              <a:t>وسائل نقل الرسائل .</a:t>
            </a:r>
          </a:p>
          <a:p>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9B2E0D9B-AEDD-476C-B7E0-2DB3B8590F63}" type="slidenum">
              <a:rPr lang="ar-SA" smtClean="0">
                <a:cs typeface="Arial" pitchFamily="34" charset="0"/>
              </a:rPr>
              <a:pPr/>
              <a:t>52</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 calcmode="lin" valueType="num">
                                      <p:cBhvr additive="base">
                                        <p:cTn id="13" dur="5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وسائل نقل الرسائل:</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defRPr/>
            </a:pPr>
            <a:r>
              <a:rPr lang="ar-SA" sz="3600" b="1" dirty="0" smtClean="0">
                <a:solidFill>
                  <a:schemeClr val="tx2">
                    <a:lumMod val="75000"/>
                  </a:schemeClr>
                </a:solidFill>
                <a:cs typeface="Arial" pitchFamily="34" charset="0"/>
              </a:rPr>
              <a:t>وسائل نقل الرسائل ثمانية:</a:t>
            </a:r>
            <a:endParaRPr lang="ar-SA" sz="2800" b="1" dirty="0" smtClean="0">
              <a:solidFill>
                <a:schemeClr val="tx2">
                  <a:lumMod val="75000"/>
                </a:schemeClr>
              </a:solidFill>
              <a:cs typeface="Arial" pitchFamily="34" charset="0"/>
            </a:endParaRPr>
          </a:p>
          <a:p>
            <a:pPr marL="88900" indent="444500" rtl="1" eaLnBrk="1" hangingPunct="1">
              <a:buFont typeface="+mj-lt"/>
              <a:buAutoNum type="arabicPeriod"/>
              <a:defRPr/>
            </a:pPr>
            <a:r>
              <a:rPr lang="ar-SA" sz="2400" b="1" dirty="0" smtClean="0">
                <a:solidFill>
                  <a:schemeClr val="tx2">
                    <a:lumMod val="75000"/>
                  </a:schemeClr>
                </a:solidFill>
                <a:cs typeface="Arial" pitchFamily="34" charset="0"/>
              </a:rPr>
              <a:t>تعبيرات الوجه .</a:t>
            </a:r>
          </a:p>
          <a:p>
            <a:pPr marL="88900" indent="444500" rtl="1" eaLnBrk="1" hangingPunct="1">
              <a:buFont typeface="+mj-lt"/>
              <a:buAutoNum type="arabicPeriod"/>
              <a:defRPr/>
            </a:pPr>
            <a:r>
              <a:rPr lang="ar-SA" sz="2400" b="1" dirty="0" smtClean="0">
                <a:solidFill>
                  <a:schemeClr val="tx2">
                    <a:lumMod val="75000"/>
                  </a:schemeClr>
                </a:solidFill>
                <a:cs typeface="Arial" pitchFamily="34" charset="0"/>
              </a:rPr>
              <a:t>العينان .</a:t>
            </a:r>
          </a:p>
          <a:p>
            <a:pPr marL="88900" indent="444500" rtl="1" eaLnBrk="1" hangingPunct="1">
              <a:buFont typeface="+mj-lt"/>
              <a:buAutoNum type="arabicPeriod"/>
              <a:defRPr/>
            </a:pPr>
            <a:r>
              <a:rPr lang="ar-SA" sz="2400" b="1" dirty="0" smtClean="0">
                <a:solidFill>
                  <a:schemeClr val="tx2">
                    <a:lumMod val="75000"/>
                  </a:schemeClr>
                </a:solidFill>
                <a:cs typeface="Arial" pitchFamily="34" charset="0"/>
              </a:rPr>
              <a:t>حركات الرأس .</a:t>
            </a:r>
          </a:p>
          <a:p>
            <a:pPr marL="88900" indent="444500" rtl="1" eaLnBrk="1" hangingPunct="1">
              <a:buFont typeface="+mj-lt"/>
              <a:buAutoNum type="arabicPeriod"/>
              <a:defRPr/>
            </a:pPr>
            <a:r>
              <a:rPr lang="ar-SA" sz="2400" b="1" dirty="0" smtClean="0">
                <a:solidFill>
                  <a:schemeClr val="tx2">
                    <a:lumMod val="75000"/>
                  </a:schemeClr>
                </a:solidFill>
                <a:cs typeface="Arial" pitchFamily="34" charset="0"/>
              </a:rPr>
              <a:t>اللمس .</a:t>
            </a:r>
          </a:p>
          <a:p>
            <a:pPr marL="88900" indent="444500" rtl="1" eaLnBrk="1" hangingPunct="1">
              <a:buFont typeface="+mj-lt"/>
              <a:buAutoNum type="arabicPeriod"/>
              <a:defRPr/>
            </a:pPr>
            <a:r>
              <a:rPr lang="ar-SA" sz="2400" b="1" dirty="0" smtClean="0">
                <a:solidFill>
                  <a:schemeClr val="tx2">
                    <a:lumMod val="75000"/>
                  </a:schemeClr>
                </a:solidFill>
                <a:cs typeface="Arial" pitchFamily="34" charset="0"/>
              </a:rPr>
              <a:t>الصوت .</a:t>
            </a:r>
          </a:p>
          <a:p>
            <a:pPr marL="88900" indent="444500" rtl="1" eaLnBrk="1" hangingPunct="1">
              <a:buFont typeface="+mj-lt"/>
              <a:buAutoNum type="arabicPeriod"/>
              <a:defRPr/>
            </a:pPr>
            <a:r>
              <a:rPr lang="ar-SA" sz="2400" b="1" dirty="0" smtClean="0">
                <a:solidFill>
                  <a:schemeClr val="tx2">
                    <a:lumMod val="75000"/>
                  </a:schemeClr>
                </a:solidFill>
                <a:cs typeface="Arial" pitchFamily="34" charset="0"/>
              </a:rPr>
              <a:t>حركات الأرجل .</a:t>
            </a:r>
          </a:p>
          <a:p>
            <a:pPr marL="88900" indent="444500" rtl="1" eaLnBrk="1" hangingPunct="1">
              <a:buFont typeface="+mj-lt"/>
              <a:buAutoNum type="arabicPeriod"/>
              <a:defRPr/>
            </a:pPr>
            <a:r>
              <a:rPr lang="ar-SA" sz="2400" b="1" dirty="0" smtClean="0">
                <a:solidFill>
                  <a:schemeClr val="tx2">
                    <a:lumMod val="75000"/>
                  </a:schemeClr>
                </a:solidFill>
                <a:cs typeface="Arial" pitchFamily="34" charset="0"/>
              </a:rPr>
              <a:t>المظهر العام .</a:t>
            </a:r>
          </a:p>
          <a:p>
            <a:pPr marL="88900" indent="444500" rtl="1" eaLnBrk="1" hangingPunct="1">
              <a:buFont typeface="+mj-lt"/>
              <a:buAutoNum type="arabicPeriod"/>
              <a:defRPr/>
            </a:pPr>
            <a:r>
              <a:rPr lang="ar-SA" sz="2400" b="1" dirty="0" smtClean="0">
                <a:solidFill>
                  <a:schemeClr val="tx2">
                    <a:lumMod val="75000"/>
                  </a:schemeClr>
                </a:solidFill>
                <a:cs typeface="Arial" pitchFamily="34" charset="0"/>
              </a:rPr>
              <a:t>هيئة الوقوف أو الجلوس .</a:t>
            </a:r>
          </a:p>
        </p:txBody>
      </p:sp>
      <p:sp>
        <p:nvSpPr>
          <p:cNvPr id="1638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112FB0EF-6686-4F36-B936-FB5178FF6566}" type="slidenum">
              <a:rPr lang="ar-SA" smtClean="0">
                <a:cs typeface="Arial" pitchFamily="34" charset="0"/>
              </a:rPr>
              <a:pPr/>
              <a:t>53</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nodeType="clickEffect">
                                  <p:stCondLst>
                                    <p:cond delay="0"/>
                                  </p:stCondLst>
                                  <p:childTnLst>
                                    <p:set>
                                      <p:cBhvr>
                                        <p:cTn id="58" dur="1" fill="hold">
                                          <p:stCondLst>
                                            <p:cond delay="0"/>
                                          </p:stCondLst>
                                        </p:cTn>
                                        <p:tgtEl>
                                          <p:spTgt spid="8195">
                                            <p:txEl>
                                              <p:pRg st="5" end="5"/>
                                            </p:txEl>
                                          </p:spTgt>
                                        </p:tgtEl>
                                        <p:attrNameLst>
                                          <p:attrName>style.visibility</p:attrName>
                                        </p:attrNameLst>
                                      </p:cBhvr>
                                      <p:to>
                                        <p:strVal val="visible"/>
                                      </p:to>
                                    </p:set>
                                    <p:anim calcmode="lin" valueType="num">
                                      <p:cBhvr>
                                        <p:cTn id="59" dur="1000" fill="hold"/>
                                        <p:tgtEl>
                                          <p:spTgt spid="8195">
                                            <p:txEl>
                                              <p:pRg st="5" end="5"/>
                                            </p:txEl>
                                          </p:spTgt>
                                        </p:tgtEl>
                                        <p:attrNameLst>
                                          <p:attrName>ppt_w</p:attrName>
                                        </p:attrNameLst>
                                      </p:cBhvr>
                                      <p:tavLst>
                                        <p:tav tm="0">
                                          <p:val>
                                            <p:strVal val="#ppt_w*2.5"/>
                                          </p:val>
                                        </p:tav>
                                        <p:tav tm="100000">
                                          <p:val>
                                            <p:strVal val="#ppt_w"/>
                                          </p:val>
                                        </p:tav>
                                      </p:tavLst>
                                    </p:anim>
                                    <p:anim calcmode="lin" valueType="num">
                                      <p:cBhvr>
                                        <p:cTn id="60" dur="1000" fill="hold"/>
                                        <p:tgtEl>
                                          <p:spTgt spid="8195">
                                            <p:txEl>
                                              <p:pRg st="5" end="5"/>
                                            </p:txEl>
                                          </p:spTgt>
                                        </p:tgtEl>
                                        <p:attrNameLst>
                                          <p:attrName>ppt_h</p:attrName>
                                        </p:attrNameLst>
                                      </p:cBhvr>
                                      <p:tavLst>
                                        <p:tav tm="0">
                                          <p:val>
                                            <p:strVal val="#ppt_h*0.01"/>
                                          </p:val>
                                        </p:tav>
                                        <p:tav tm="100000">
                                          <p:val>
                                            <p:strVal val="#ppt_h"/>
                                          </p:val>
                                        </p:tav>
                                      </p:tavLst>
                                    </p:anim>
                                    <p:anim calcmode="lin" valueType="num">
                                      <p:cBhvr>
                                        <p:cTn id="61"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8195">
                                            <p:txEl>
                                              <p:pRg st="5" end="5"/>
                                            </p:txEl>
                                          </p:spTgt>
                                        </p:tgtEl>
                                        <p:attrNameLst>
                                          <p:attrName>ppt_y</p:attrName>
                                        </p:attrNameLst>
                                      </p:cBhvr>
                                      <p:tavLst>
                                        <p:tav tm="0">
                                          <p:val>
                                            <p:strVal val="#ppt_h+1"/>
                                          </p:val>
                                        </p:tav>
                                        <p:tav tm="100000">
                                          <p:val>
                                            <p:strVal val="#ppt_y"/>
                                          </p:val>
                                        </p:tav>
                                      </p:tavLst>
                                    </p:anim>
                                    <p:animEffect transition="in" filter="fade">
                                      <p:cBhvr>
                                        <p:cTn id="63" dur="1000"/>
                                        <p:tgtEl>
                                          <p:spTgt spid="8195">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8" presetClass="entr" presetSubtype="0" accel="100000" fill="hold" nodeType="clickEffect">
                                  <p:stCondLst>
                                    <p:cond delay="0"/>
                                  </p:stCondLst>
                                  <p:childTnLst>
                                    <p:set>
                                      <p:cBhvr>
                                        <p:cTn id="67" dur="1" fill="hold">
                                          <p:stCondLst>
                                            <p:cond delay="0"/>
                                          </p:stCondLst>
                                        </p:cTn>
                                        <p:tgtEl>
                                          <p:spTgt spid="8195">
                                            <p:txEl>
                                              <p:pRg st="6" end="6"/>
                                            </p:txEl>
                                          </p:spTgt>
                                        </p:tgtEl>
                                        <p:attrNameLst>
                                          <p:attrName>style.visibility</p:attrName>
                                        </p:attrNameLst>
                                      </p:cBhvr>
                                      <p:to>
                                        <p:strVal val="visible"/>
                                      </p:to>
                                    </p:set>
                                    <p:anim calcmode="lin" valueType="num">
                                      <p:cBhvr>
                                        <p:cTn id="68" dur="1000" fill="hold"/>
                                        <p:tgtEl>
                                          <p:spTgt spid="8195">
                                            <p:txEl>
                                              <p:pRg st="6" end="6"/>
                                            </p:txEl>
                                          </p:spTgt>
                                        </p:tgtEl>
                                        <p:attrNameLst>
                                          <p:attrName>ppt_w</p:attrName>
                                        </p:attrNameLst>
                                      </p:cBhvr>
                                      <p:tavLst>
                                        <p:tav tm="0">
                                          <p:val>
                                            <p:strVal val="#ppt_w*2.5"/>
                                          </p:val>
                                        </p:tav>
                                        <p:tav tm="100000">
                                          <p:val>
                                            <p:strVal val="#ppt_w"/>
                                          </p:val>
                                        </p:tav>
                                      </p:tavLst>
                                    </p:anim>
                                    <p:anim calcmode="lin" valueType="num">
                                      <p:cBhvr>
                                        <p:cTn id="69" dur="1000" fill="hold"/>
                                        <p:tgtEl>
                                          <p:spTgt spid="8195">
                                            <p:txEl>
                                              <p:pRg st="6" end="6"/>
                                            </p:txEl>
                                          </p:spTgt>
                                        </p:tgtEl>
                                        <p:attrNameLst>
                                          <p:attrName>ppt_h</p:attrName>
                                        </p:attrNameLst>
                                      </p:cBhvr>
                                      <p:tavLst>
                                        <p:tav tm="0">
                                          <p:val>
                                            <p:strVal val="#ppt_h*0.01"/>
                                          </p:val>
                                        </p:tav>
                                        <p:tav tm="100000">
                                          <p:val>
                                            <p:strVal val="#ppt_h"/>
                                          </p:val>
                                        </p:tav>
                                      </p:tavLst>
                                    </p:anim>
                                    <p:anim calcmode="lin" valueType="num">
                                      <p:cBhvr>
                                        <p:cTn id="70" dur="1000" fill="hold"/>
                                        <p:tgtEl>
                                          <p:spTgt spid="8195">
                                            <p:txEl>
                                              <p:pRg st="6" end="6"/>
                                            </p:txEl>
                                          </p:spTgt>
                                        </p:tgtEl>
                                        <p:attrNameLst>
                                          <p:attrName>ppt_x</p:attrName>
                                        </p:attrNameLst>
                                      </p:cBhvr>
                                      <p:tavLst>
                                        <p:tav tm="0">
                                          <p:val>
                                            <p:strVal val="#ppt_x"/>
                                          </p:val>
                                        </p:tav>
                                        <p:tav tm="100000">
                                          <p:val>
                                            <p:strVal val="#ppt_x"/>
                                          </p:val>
                                        </p:tav>
                                      </p:tavLst>
                                    </p:anim>
                                    <p:anim calcmode="lin" valueType="num">
                                      <p:cBhvr>
                                        <p:cTn id="71" dur="1000" fill="hold"/>
                                        <p:tgtEl>
                                          <p:spTgt spid="8195">
                                            <p:txEl>
                                              <p:pRg st="6" end="6"/>
                                            </p:txEl>
                                          </p:spTgt>
                                        </p:tgtEl>
                                        <p:attrNameLst>
                                          <p:attrName>ppt_y</p:attrName>
                                        </p:attrNameLst>
                                      </p:cBhvr>
                                      <p:tavLst>
                                        <p:tav tm="0">
                                          <p:val>
                                            <p:strVal val="#ppt_h+1"/>
                                          </p:val>
                                        </p:tav>
                                        <p:tav tm="100000">
                                          <p:val>
                                            <p:strVal val="#ppt_y"/>
                                          </p:val>
                                        </p:tav>
                                      </p:tavLst>
                                    </p:anim>
                                    <p:animEffect transition="in" filter="fade">
                                      <p:cBhvr>
                                        <p:cTn id="72" dur="1000"/>
                                        <p:tgtEl>
                                          <p:spTgt spid="8195">
                                            <p:txEl>
                                              <p:pRg st="6" end="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8" presetClass="entr" presetSubtype="0" accel="100000" fill="hold" nodeType="clickEffect">
                                  <p:stCondLst>
                                    <p:cond delay="0"/>
                                  </p:stCondLst>
                                  <p:childTnLst>
                                    <p:set>
                                      <p:cBhvr>
                                        <p:cTn id="76" dur="1" fill="hold">
                                          <p:stCondLst>
                                            <p:cond delay="0"/>
                                          </p:stCondLst>
                                        </p:cTn>
                                        <p:tgtEl>
                                          <p:spTgt spid="8195">
                                            <p:txEl>
                                              <p:pRg st="7" end="7"/>
                                            </p:txEl>
                                          </p:spTgt>
                                        </p:tgtEl>
                                        <p:attrNameLst>
                                          <p:attrName>style.visibility</p:attrName>
                                        </p:attrNameLst>
                                      </p:cBhvr>
                                      <p:to>
                                        <p:strVal val="visible"/>
                                      </p:to>
                                    </p:set>
                                    <p:anim calcmode="lin" valueType="num">
                                      <p:cBhvr>
                                        <p:cTn id="77" dur="1000" fill="hold"/>
                                        <p:tgtEl>
                                          <p:spTgt spid="8195">
                                            <p:txEl>
                                              <p:pRg st="7" end="7"/>
                                            </p:txEl>
                                          </p:spTgt>
                                        </p:tgtEl>
                                        <p:attrNameLst>
                                          <p:attrName>ppt_w</p:attrName>
                                        </p:attrNameLst>
                                      </p:cBhvr>
                                      <p:tavLst>
                                        <p:tav tm="0">
                                          <p:val>
                                            <p:strVal val="#ppt_w*2.5"/>
                                          </p:val>
                                        </p:tav>
                                        <p:tav tm="100000">
                                          <p:val>
                                            <p:strVal val="#ppt_w"/>
                                          </p:val>
                                        </p:tav>
                                      </p:tavLst>
                                    </p:anim>
                                    <p:anim calcmode="lin" valueType="num">
                                      <p:cBhvr>
                                        <p:cTn id="78" dur="1000" fill="hold"/>
                                        <p:tgtEl>
                                          <p:spTgt spid="8195">
                                            <p:txEl>
                                              <p:pRg st="7" end="7"/>
                                            </p:txEl>
                                          </p:spTgt>
                                        </p:tgtEl>
                                        <p:attrNameLst>
                                          <p:attrName>ppt_h</p:attrName>
                                        </p:attrNameLst>
                                      </p:cBhvr>
                                      <p:tavLst>
                                        <p:tav tm="0">
                                          <p:val>
                                            <p:strVal val="#ppt_h*0.01"/>
                                          </p:val>
                                        </p:tav>
                                        <p:tav tm="100000">
                                          <p:val>
                                            <p:strVal val="#ppt_h"/>
                                          </p:val>
                                        </p:tav>
                                      </p:tavLst>
                                    </p:anim>
                                    <p:anim calcmode="lin" valueType="num">
                                      <p:cBhvr>
                                        <p:cTn id="79" dur="1000" fill="hold"/>
                                        <p:tgtEl>
                                          <p:spTgt spid="8195">
                                            <p:txEl>
                                              <p:pRg st="7" end="7"/>
                                            </p:txEl>
                                          </p:spTgt>
                                        </p:tgtEl>
                                        <p:attrNameLst>
                                          <p:attrName>ppt_x</p:attrName>
                                        </p:attrNameLst>
                                      </p:cBhvr>
                                      <p:tavLst>
                                        <p:tav tm="0">
                                          <p:val>
                                            <p:strVal val="#ppt_x"/>
                                          </p:val>
                                        </p:tav>
                                        <p:tav tm="100000">
                                          <p:val>
                                            <p:strVal val="#ppt_x"/>
                                          </p:val>
                                        </p:tav>
                                      </p:tavLst>
                                    </p:anim>
                                    <p:anim calcmode="lin" valueType="num">
                                      <p:cBhvr>
                                        <p:cTn id="80" dur="1000" fill="hold"/>
                                        <p:tgtEl>
                                          <p:spTgt spid="8195">
                                            <p:txEl>
                                              <p:pRg st="7" end="7"/>
                                            </p:txEl>
                                          </p:spTgt>
                                        </p:tgtEl>
                                        <p:attrNameLst>
                                          <p:attrName>ppt_y</p:attrName>
                                        </p:attrNameLst>
                                      </p:cBhvr>
                                      <p:tavLst>
                                        <p:tav tm="0">
                                          <p:val>
                                            <p:strVal val="#ppt_h+1"/>
                                          </p:val>
                                        </p:tav>
                                        <p:tav tm="100000">
                                          <p:val>
                                            <p:strVal val="#ppt_y"/>
                                          </p:val>
                                        </p:tav>
                                      </p:tavLst>
                                    </p:anim>
                                    <p:animEffect transition="in" filter="fade">
                                      <p:cBhvr>
                                        <p:cTn id="81" dur="1000"/>
                                        <p:tgtEl>
                                          <p:spTgt spid="8195">
                                            <p:txEl>
                                              <p:pRg st="7" end="7"/>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58" presetClass="entr" presetSubtype="0" accel="100000" fill="hold" nodeType="clickEffect">
                                  <p:stCondLst>
                                    <p:cond delay="0"/>
                                  </p:stCondLst>
                                  <p:childTnLst>
                                    <p:set>
                                      <p:cBhvr>
                                        <p:cTn id="85" dur="1" fill="hold">
                                          <p:stCondLst>
                                            <p:cond delay="0"/>
                                          </p:stCondLst>
                                        </p:cTn>
                                        <p:tgtEl>
                                          <p:spTgt spid="8195">
                                            <p:txEl>
                                              <p:pRg st="8" end="8"/>
                                            </p:txEl>
                                          </p:spTgt>
                                        </p:tgtEl>
                                        <p:attrNameLst>
                                          <p:attrName>style.visibility</p:attrName>
                                        </p:attrNameLst>
                                      </p:cBhvr>
                                      <p:to>
                                        <p:strVal val="visible"/>
                                      </p:to>
                                    </p:set>
                                    <p:anim calcmode="lin" valueType="num">
                                      <p:cBhvr>
                                        <p:cTn id="86" dur="1000" fill="hold"/>
                                        <p:tgtEl>
                                          <p:spTgt spid="8195">
                                            <p:txEl>
                                              <p:pRg st="8" end="8"/>
                                            </p:txEl>
                                          </p:spTgt>
                                        </p:tgtEl>
                                        <p:attrNameLst>
                                          <p:attrName>ppt_w</p:attrName>
                                        </p:attrNameLst>
                                      </p:cBhvr>
                                      <p:tavLst>
                                        <p:tav tm="0">
                                          <p:val>
                                            <p:strVal val="#ppt_w*2.5"/>
                                          </p:val>
                                        </p:tav>
                                        <p:tav tm="100000">
                                          <p:val>
                                            <p:strVal val="#ppt_w"/>
                                          </p:val>
                                        </p:tav>
                                      </p:tavLst>
                                    </p:anim>
                                    <p:anim calcmode="lin" valueType="num">
                                      <p:cBhvr>
                                        <p:cTn id="87" dur="1000" fill="hold"/>
                                        <p:tgtEl>
                                          <p:spTgt spid="8195">
                                            <p:txEl>
                                              <p:pRg st="8" end="8"/>
                                            </p:txEl>
                                          </p:spTgt>
                                        </p:tgtEl>
                                        <p:attrNameLst>
                                          <p:attrName>ppt_h</p:attrName>
                                        </p:attrNameLst>
                                      </p:cBhvr>
                                      <p:tavLst>
                                        <p:tav tm="0">
                                          <p:val>
                                            <p:strVal val="#ppt_h*0.01"/>
                                          </p:val>
                                        </p:tav>
                                        <p:tav tm="100000">
                                          <p:val>
                                            <p:strVal val="#ppt_h"/>
                                          </p:val>
                                        </p:tav>
                                      </p:tavLst>
                                    </p:anim>
                                    <p:anim calcmode="lin" valueType="num">
                                      <p:cBhvr>
                                        <p:cTn id="88" dur="1000" fill="hold"/>
                                        <p:tgtEl>
                                          <p:spTgt spid="8195">
                                            <p:txEl>
                                              <p:pRg st="8" end="8"/>
                                            </p:txEl>
                                          </p:spTgt>
                                        </p:tgtEl>
                                        <p:attrNameLst>
                                          <p:attrName>ppt_x</p:attrName>
                                        </p:attrNameLst>
                                      </p:cBhvr>
                                      <p:tavLst>
                                        <p:tav tm="0">
                                          <p:val>
                                            <p:strVal val="#ppt_x"/>
                                          </p:val>
                                        </p:tav>
                                        <p:tav tm="100000">
                                          <p:val>
                                            <p:strVal val="#ppt_x"/>
                                          </p:val>
                                        </p:tav>
                                      </p:tavLst>
                                    </p:anim>
                                    <p:anim calcmode="lin" valueType="num">
                                      <p:cBhvr>
                                        <p:cTn id="89" dur="1000" fill="hold"/>
                                        <p:tgtEl>
                                          <p:spTgt spid="8195">
                                            <p:txEl>
                                              <p:pRg st="8" end="8"/>
                                            </p:txEl>
                                          </p:spTgt>
                                        </p:tgtEl>
                                        <p:attrNameLst>
                                          <p:attrName>ppt_y</p:attrName>
                                        </p:attrNameLst>
                                      </p:cBhvr>
                                      <p:tavLst>
                                        <p:tav tm="0">
                                          <p:val>
                                            <p:strVal val="#ppt_h+1"/>
                                          </p:val>
                                        </p:tav>
                                        <p:tav tm="100000">
                                          <p:val>
                                            <p:strVal val="#ppt_y"/>
                                          </p:val>
                                        </p:tav>
                                      </p:tavLst>
                                    </p:anim>
                                    <p:animEffect transition="in" filter="fade">
                                      <p:cBhvr>
                                        <p:cTn id="90" dur="1000"/>
                                        <p:tgtEl>
                                          <p:spTgt spid="819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وسائل نقل الرسائل:</a:t>
            </a:r>
          </a:p>
        </p:txBody>
      </p:sp>
      <p:sp>
        <p:nvSpPr>
          <p:cNvPr id="8195" name="Content Placeholder 2"/>
          <p:cNvSpPr>
            <a:spLocks noGrp="1"/>
          </p:cNvSpPr>
          <p:nvPr>
            <p:ph idx="1"/>
          </p:nvPr>
        </p:nvSpPr>
        <p:spPr>
          <a:xfrm>
            <a:off x="228600" y="1600200"/>
            <a:ext cx="9144000" cy="2895600"/>
          </a:xfrm>
        </p:spPr>
        <p:txBody>
          <a:bodyPr/>
          <a:lstStyle/>
          <a:p>
            <a:pPr marL="88900" indent="444500" rtl="1" eaLnBrk="1" hangingPunct="1">
              <a:defRPr/>
            </a:pPr>
            <a:r>
              <a:rPr lang="ar-SA" sz="3600" b="1" dirty="0" smtClean="0">
                <a:solidFill>
                  <a:schemeClr val="tx2">
                    <a:lumMod val="75000"/>
                  </a:schemeClr>
                </a:solidFill>
                <a:cs typeface="Arial" pitchFamily="34" charset="0"/>
              </a:rPr>
              <a:t>أولاً / </a:t>
            </a:r>
            <a:r>
              <a:rPr lang="ar-SA" sz="2800" b="1" dirty="0" smtClean="0">
                <a:solidFill>
                  <a:schemeClr val="tx2">
                    <a:lumMod val="75000"/>
                  </a:schemeClr>
                </a:solidFill>
                <a:cs typeface="Arial" pitchFamily="34" charset="0"/>
              </a:rPr>
              <a:t>تعبيرات الوجه :</a:t>
            </a:r>
          </a:p>
          <a:p>
            <a:pPr marL="88900" indent="444500" rtl="1" eaLnBrk="1" hangingPunct="1">
              <a:defRPr/>
            </a:pPr>
            <a:r>
              <a:rPr lang="ar-SA" sz="2400" b="1" dirty="0" smtClean="0">
                <a:solidFill>
                  <a:schemeClr val="tx2">
                    <a:lumMod val="75000"/>
                  </a:schemeClr>
                </a:solidFill>
                <a:cs typeface="Arial" pitchFamily="34" charset="0"/>
              </a:rPr>
              <a:t>يعتبر الوجه من أسرع الوسائل التي تنقل المعاني من المرسل إلى المستقبل وبالعكس . فملامح الوجه تعتبر أكبر مصدر للاتصال غير اللفظي لأنها تنقل لنا مشاعر الآخرين أو عواطفهم تجاهنا وتكشف عن عواطفنا أو مشاعرنا تجاههم في آن واحد . </a:t>
            </a:r>
          </a:p>
          <a:p>
            <a:pPr marL="88900" indent="444500" rtl="1" eaLnBrk="1" hangingPunct="1">
              <a:defRPr/>
            </a:pPr>
            <a:r>
              <a:rPr lang="ar-SA" sz="2400" b="1" dirty="0" smtClean="0">
                <a:solidFill>
                  <a:schemeClr val="tx2">
                    <a:lumMod val="75000"/>
                  </a:schemeClr>
                </a:solidFill>
                <a:cs typeface="Arial" pitchFamily="34" charset="0"/>
              </a:rPr>
              <a:t>ولكن ليس من السهل دائماً قراءة تعبيرات الوجه لأنها قد تعطينا معاني وتخفي عنا أخرى كثيرة في نفس الوقت .</a:t>
            </a:r>
          </a:p>
          <a:p>
            <a:pPr marL="88900" indent="444500" rtl="1" eaLnBrk="1" hangingPunct="1">
              <a:defRPr/>
            </a:pPr>
            <a:r>
              <a:rPr lang="ar-SA" sz="2400" b="1" dirty="0" smtClean="0">
                <a:solidFill>
                  <a:schemeClr val="tx2">
                    <a:lumMod val="75000"/>
                  </a:schemeClr>
                </a:solidFill>
                <a:cs typeface="Arial" pitchFamily="34" charset="0"/>
              </a:rPr>
              <a:t>ومن هذه المعاني التي تفصح عنها تعبيرات الوجه :</a:t>
            </a:r>
          </a:p>
          <a:p>
            <a:pPr marL="88900" indent="444500" rtl="1" eaLnBrk="1" hangingPunct="1">
              <a:defRPr/>
            </a:pPr>
            <a:endParaRPr lang="ar-SA" sz="2800" b="1" dirty="0" smtClean="0">
              <a:solidFill>
                <a:schemeClr val="tx2">
                  <a:lumMod val="75000"/>
                </a:schemeClr>
              </a:solidFill>
              <a:cs typeface="Arial" pitchFamily="34" charset="0"/>
            </a:endParaRPr>
          </a:p>
        </p:txBody>
      </p:sp>
      <p:sp>
        <p:nvSpPr>
          <p:cNvPr id="1741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D828BCD1-221B-4ABB-B6A7-8E286B6DB6D1}" type="slidenum">
              <a:rPr lang="ar-SA" smtClean="0">
                <a:cs typeface="Arial" pitchFamily="34" charset="0"/>
              </a:rPr>
              <a:pPr/>
              <a:t>54</a:t>
            </a:fld>
            <a:endParaRPr lang="en-US" smtClean="0">
              <a:cs typeface="Arial" pitchFamily="34" charset="0"/>
            </a:endParaRPr>
          </a:p>
        </p:txBody>
      </p:sp>
      <p:graphicFrame>
        <p:nvGraphicFramePr>
          <p:cNvPr id="5" name="جدول 4"/>
          <p:cNvGraphicFramePr>
            <a:graphicFrameLocks noGrp="1"/>
          </p:cNvGraphicFramePr>
          <p:nvPr/>
        </p:nvGraphicFramePr>
        <p:xfrm>
          <a:off x="2057400" y="4800600"/>
          <a:ext cx="6553200" cy="1097280"/>
        </p:xfrm>
        <a:graphic>
          <a:graphicData uri="http://schemas.openxmlformats.org/drawingml/2006/table">
            <a:tbl>
              <a:tblPr rtl="1" firstRow="1" bandRow="1">
                <a:tableStyleId>{5C22544A-7EE6-4342-B048-85BDC9FD1C3A}</a:tableStyleId>
              </a:tblPr>
              <a:tblGrid>
                <a:gridCol w="2184400"/>
                <a:gridCol w="2184400"/>
                <a:gridCol w="2184400"/>
              </a:tblGrid>
              <a:tr h="269240">
                <a:tc>
                  <a:txBody>
                    <a:bodyPr/>
                    <a:lstStyle/>
                    <a:p>
                      <a:pPr marL="342900" indent="-342900" algn="ctr" rtl="1">
                        <a:buFont typeface="Wingdings" pitchFamily="2" charset="2"/>
                        <a:buChar char="ü"/>
                      </a:pPr>
                      <a:r>
                        <a:rPr lang="ar-SA" dirty="0" smtClean="0">
                          <a:solidFill>
                            <a:srgbClr val="3B84AF"/>
                          </a:solidFill>
                        </a:rPr>
                        <a:t>العبوس</a:t>
                      </a:r>
                      <a:endParaRPr lang="ar-SA" dirty="0">
                        <a:solidFill>
                          <a:srgbClr val="3B84AF"/>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marL="342900" indent="-342900" algn="ctr" rtl="1">
                        <a:buFont typeface="Wingdings" pitchFamily="2" charset="2"/>
                        <a:buChar char="ü"/>
                      </a:pPr>
                      <a:r>
                        <a:rPr lang="ar-SA" dirty="0" smtClean="0">
                          <a:solidFill>
                            <a:srgbClr val="3B84AF"/>
                          </a:solidFill>
                        </a:rPr>
                        <a:t>الحزن</a:t>
                      </a:r>
                      <a:endParaRPr lang="ar-SA" dirty="0">
                        <a:solidFill>
                          <a:srgbClr val="3B84AF"/>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marL="342900" indent="-342900" algn="ctr" rtl="1">
                        <a:buFont typeface="Wingdings" pitchFamily="2" charset="2"/>
                        <a:buChar char="ü"/>
                      </a:pPr>
                      <a:r>
                        <a:rPr lang="ar-SA" dirty="0" smtClean="0">
                          <a:solidFill>
                            <a:srgbClr val="3B84AF"/>
                          </a:solidFill>
                        </a:rPr>
                        <a:t>السعادة</a:t>
                      </a:r>
                      <a:endParaRPr lang="ar-SA" dirty="0">
                        <a:solidFill>
                          <a:srgbClr val="3B84AF"/>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r>
              <a:tr h="269240">
                <a:tc>
                  <a:txBody>
                    <a:bodyPr/>
                    <a:lstStyle/>
                    <a:p>
                      <a:pPr marL="342900" indent="-342900" algn="ctr" rtl="1">
                        <a:buFont typeface="Wingdings" pitchFamily="2" charset="2"/>
                        <a:buChar char="ü"/>
                      </a:pPr>
                      <a:r>
                        <a:rPr lang="ar-SA" dirty="0" smtClean="0">
                          <a:solidFill>
                            <a:srgbClr val="3B84AF"/>
                          </a:solidFill>
                        </a:rPr>
                        <a:t>الشقاء</a:t>
                      </a:r>
                      <a:endParaRPr lang="ar-SA" dirty="0">
                        <a:solidFill>
                          <a:srgbClr val="3B84AF"/>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342900" indent="-342900" algn="ctr" rtl="1">
                        <a:buFont typeface="Wingdings" pitchFamily="2" charset="2"/>
                        <a:buChar char="ü"/>
                      </a:pPr>
                      <a:r>
                        <a:rPr lang="ar-SA" dirty="0" smtClean="0">
                          <a:solidFill>
                            <a:srgbClr val="3B84AF"/>
                          </a:solidFill>
                        </a:rPr>
                        <a:t>الإجرام</a:t>
                      </a:r>
                      <a:endParaRPr lang="ar-SA" dirty="0">
                        <a:solidFill>
                          <a:srgbClr val="3B84AF"/>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342900" indent="-342900" algn="ctr" rtl="1">
                        <a:buFont typeface="Wingdings" pitchFamily="2" charset="2"/>
                        <a:buChar char="ü"/>
                      </a:pPr>
                      <a:r>
                        <a:rPr lang="ar-SA" dirty="0" smtClean="0">
                          <a:solidFill>
                            <a:srgbClr val="3B84AF"/>
                          </a:solidFill>
                        </a:rPr>
                        <a:t>الاستكبار</a:t>
                      </a:r>
                      <a:endParaRPr lang="ar-SA" dirty="0">
                        <a:solidFill>
                          <a:srgbClr val="3B84AF"/>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r>
              <a:tr h="269240">
                <a:tc>
                  <a:txBody>
                    <a:bodyPr/>
                    <a:lstStyle/>
                    <a:p>
                      <a:pPr marL="342900" indent="-342900" algn="ctr" rtl="1">
                        <a:buFont typeface="Wingdings" pitchFamily="2" charset="2"/>
                        <a:buChar char="ü"/>
                      </a:pPr>
                      <a:r>
                        <a:rPr lang="ar-SA" dirty="0" smtClean="0">
                          <a:solidFill>
                            <a:srgbClr val="3B84AF"/>
                          </a:solidFill>
                        </a:rPr>
                        <a:t>الإيمان</a:t>
                      </a:r>
                      <a:endParaRPr lang="ar-SA" dirty="0">
                        <a:solidFill>
                          <a:srgbClr val="3B84AF"/>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342900" indent="-342900" algn="ctr" rtl="1">
                        <a:buFont typeface="Wingdings" pitchFamily="2" charset="2"/>
                        <a:buChar char="ü"/>
                      </a:pPr>
                      <a:r>
                        <a:rPr lang="ar-SA" dirty="0" smtClean="0">
                          <a:solidFill>
                            <a:srgbClr val="3B84AF"/>
                          </a:solidFill>
                        </a:rPr>
                        <a:t>العجب</a:t>
                      </a:r>
                      <a:endParaRPr lang="ar-SA" dirty="0">
                        <a:solidFill>
                          <a:srgbClr val="3B84AF"/>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342900" indent="-342900" algn="ctr" rtl="1">
                        <a:buFont typeface="Wingdings" pitchFamily="2" charset="2"/>
                        <a:buChar char="ü"/>
                      </a:pPr>
                      <a:r>
                        <a:rPr lang="ar-SA" dirty="0" smtClean="0">
                          <a:solidFill>
                            <a:srgbClr val="3B84AF"/>
                          </a:solidFill>
                        </a:rPr>
                        <a:t>الذل</a:t>
                      </a:r>
                      <a:endParaRPr lang="ar-SA" dirty="0">
                        <a:solidFill>
                          <a:srgbClr val="3B84AF"/>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bl>
          </a:graphicData>
        </a:graphic>
      </p:graphicFrame>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5" presetClass="entr" presetSubtype="0" fill="hold" nodeType="click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2000"/>
                                        <p:tgtEl>
                                          <p:spTgt spid="5"/>
                                        </p:tgtEl>
                                      </p:cBhvr>
                                    </p:animEffect>
                                    <p:anim calcmode="lin" valueType="num">
                                      <p:cBhvr>
                                        <p:cTn id="51" dur="2000" fill="hold"/>
                                        <p:tgtEl>
                                          <p:spTgt spid="5"/>
                                        </p:tgtEl>
                                        <p:attrNameLst>
                                          <p:attrName>style.rotation</p:attrName>
                                        </p:attrNameLst>
                                      </p:cBhvr>
                                      <p:tavLst>
                                        <p:tav tm="0">
                                          <p:val>
                                            <p:fltVal val="720"/>
                                          </p:val>
                                        </p:tav>
                                        <p:tav tm="100000">
                                          <p:val>
                                            <p:fltVal val="0"/>
                                          </p:val>
                                        </p:tav>
                                      </p:tavLst>
                                    </p:anim>
                                    <p:anim calcmode="lin" valueType="num">
                                      <p:cBhvr>
                                        <p:cTn id="52" dur="2000" fill="hold"/>
                                        <p:tgtEl>
                                          <p:spTgt spid="5"/>
                                        </p:tgtEl>
                                        <p:attrNameLst>
                                          <p:attrName>ppt_h</p:attrName>
                                        </p:attrNameLst>
                                      </p:cBhvr>
                                      <p:tavLst>
                                        <p:tav tm="0">
                                          <p:val>
                                            <p:fltVal val="0"/>
                                          </p:val>
                                        </p:tav>
                                        <p:tav tm="100000">
                                          <p:val>
                                            <p:strVal val="#ppt_h"/>
                                          </p:val>
                                        </p:tav>
                                      </p:tavLst>
                                    </p:anim>
                                    <p:anim calcmode="lin" valueType="num">
                                      <p:cBhvr>
                                        <p:cTn id="53"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وسائل نقل الرسائل:</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defRPr/>
            </a:pPr>
            <a:r>
              <a:rPr lang="ar-SA" sz="3600" b="1" dirty="0" smtClean="0">
                <a:solidFill>
                  <a:schemeClr val="tx2">
                    <a:lumMod val="75000"/>
                  </a:schemeClr>
                </a:solidFill>
                <a:cs typeface="Arial" pitchFamily="34" charset="0"/>
              </a:rPr>
              <a:t>ثانياً / </a:t>
            </a:r>
            <a:r>
              <a:rPr lang="ar-SA" sz="2800" b="1" dirty="0" smtClean="0">
                <a:solidFill>
                  <a:schemeClr val="tx2">
                    <a:lumMod val="75000"/>
                  </a:schemeClr>
                </a:solidFill>
                <a:cs typeface="Arial" pitchFamily="34" charset="0"/>
              </a:rPr>
              <a:t>العينان :</a:t>
            </a:r>
          </a:p>
          <a:p>
            <a:pPr marL="88900" indent="444500" rtl="1" eaLnBrk="1" hangingPunct="1">
              <a:defRPr/>
            </a:pPr>
            <a:r>
              <a:rPr lang="ar-SA" sz="2400" b="1" dirty="0" smtClean="0">
                <a:solidFill>
                  <a:schemeClr val="tx2">
                    <a:lumMod val="75000"/>
                  </a:schemeClr>
                </a:solidFill>
                <a:cs typeface="Arial" pitchFamily="34" charset="0"/>
              </a:rPr>
              <a:t>ترسل العينان وتستقبل العديد من الرسائل الاتصالية غير اللفظية في آن واحد ومن المعاني التي تحملها هذه الرسائل :</a:t>
            </a:r>
          </a:p>
          <a:p>
            <a:pPr marL="88900" indent="444500" rtl="1" eaLnBrk="1" hangingPunct="1">
              <a:defRPr/>
            </a:pPr>
            <a:r>
              <a:rPr lang="ar-SA" sz="2400" b="1" dirty="0" smtClean="0">
                <a:solidFill>
                  <a:schemeClr val="tx2">
                    <a:lumMod val="75000"/>
                  </a:schemeClr>
                </a:solidFill>
                <a:cs typeface="Arial" pitchFamily="34" charset="0"/>
              </a:rPr>
              <a:t>الخجل والصدق والكذب والحلال والحرام والثقة والشك والاحترام والاحتقار والحب والكره والعزة والذل والتعب والراحة والموافقة والرفض والإهمال والحذر والتوتر والقلق والخداع والتجسس والحزن والسخرية .</a:t>
            </a:r>
          </a:p>
          <a:p>
            <a:pPr marL="88900" indent="444500" rtl="1" eaLnBrk="1" hangingPunct="1">
              <a:defRPr/>
            </a:pPr>
            <a:r>
              <a:rPr lang="ar-SA" sz="2400" b="1" dirty="0" smtClean="0">
                <a:solidFill>
                  <a:schemeClr val="tx2">
                    <a:lumMod val="75000"/>
                  </a:schemeClr>
                </a:solidFill>
                <a:cs typeface="Arial" pitchFamily="34" charset="0"/>
              </a:rPr>
              <a:t>أمثلة على بعض هذه المعاني :</a:t>
            </a:r>
          </a:p>
          <a:p>
            <a:pPr marL="88900" indent="444500" rtl="1" eaLnBrk="1" hangingPunct="1">
              <a:buFont typeface="Wingdings" pitchFamily="2" charset="2"/>
              <a:buChar char="ü"/>
              <a:defRPr/>
            </a:pPr>
            <a:r>
              <a:rPr lang="ar-SA" sz="2400" b="1" dirty="0" smtClean="0">
                <a:solidFill>
                  <a:schemeClr val="tx2">
                    <a:lumMod val="75000"/>
                  </a:schemeClr>
                </a:solidFill>
                <a:cs typeface="Arial" pitchFamily="34" charset="0"/>
              </a:rPr>
              <a:t>الحزن .</a:t>
            </a:r>
          </a:p>
          <a:p>
            <a:pPr marL="88900" indent="444500" rtl="1" eaLnBrk="1" hangingPunct="1">
              <a:buFont typeface="Wingdings" pitchFamily="2" charset="2"/>
              <a:buChar char="ü"/>
              <a:defRPr/>
            </a:pPr>
            <a:r>
              <a:rPr lang="ar-SA" sz="2400" b="1" dirty="0" smtClean="0">
                <a:solidFill>
                  <a:schemeClr val="tx2">
                    <a:lumMod val="75000"/>
                  </a:schemeClr>
                </a:solidFill>
                <a:cs typeface="Arial" pitchFamily="34" charset="0"/>
              </a:rPr>
              <a:t>الخوف .</a:t>
            </a:r>
          </a:p>
          <a:p>
            <a:pPr marL="88900" indent="444500" rtl="1" eaLnBrk="1" hangingPunct="1">
              <a:buFont typeface="Wingdings" pitchFamily="2" charset="2"/>
              <a:buChar char="ü"/>
              <a:defRPr/>
            </a:pPr>
            <a:r>
              <a:rPr lang="ar-SA" sz="2400" b="1" dirty="0" smtClean="0">
                <a:solidFill>
                  <a:schemeClr val="tx2">
                    <a:lumMod val="75000"/>
                  </a:schemeClr>
                </a:solidFill>
                <a:cs typeface="Arial" pitchFamily="34" charset="0"/>
              </a:rPr>
              <a:t>السخرية .</a:t>
            </a:r>
          </a:p>
          <a:p>
            <a:pPr marL="88900" indent="444500" rtl="1" eaLnBrk="1" hangingPunct="1">
              <a:defRPr/>
            </a:pPr>
            <a:endParaRPr lang="ar-SA" sz="2800" b="1" dirty="0" smtClean="0">
              <a:solidFill>
                <a:schemeClr val="tx2">
                  <a:lumMod val="75000"/>
                </a:schemeClr>
              </a:solidFill>
              <a:cs typeface="Arial" pitchFamily="34" charset="0"/>
            </a:endParaRPr>
          </a:p>
          <a:p>
            <a:pPr marL="88900" indent="444500" rtl="1" eaLnBrk="1" hangingPunct="1">
              <a:defRPr/>
            </a:pPr>
            <a:endParaRPr lang="ar-SA" sz="2800" b="1" dirty="0" smtClean="0">
              <a:solidFill>
                <a:schemeClr val="tx2">
                  <a:lumMod val="75000"/>
                </a:schemeClr>
              </a:solidFill>
              <a:cs typeface="Arial" pitchFamily="34" charset="0"/>
            </a:endParaRPr>
          </a:p>
        </p:txBody>
      </p:sp>
      <p:sp>
        <p:nvSpPr>
          <p:cNvPr id="1843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5897C833-4368-435D-8CEA-562BCFB6D622}" type="slidenum">
              <a:rPr lang="ar-SA" smtClean="0">
                <a:cs typeface="Arial" pitchFamily="34" charset="0"/>
              </a:rPr>
              <a:pPr/>
              <a:t>55</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nodeType="clickEffect">
                                  <p:stCondLst>
                                    <p:cond delay="0"/>
                                  </p:stCondLst>
                                  <p:childTnLst>
                                    <p:set>
                                      <p:cBhvr>
                                        <p:cTn id="58" dur="1" fill="hold">
                                          <p:stCondLst>
                                            <p:cond delay="0"/>
                                          </p:stCondLst>
                                        </p:cTn>
                                        <p:tgtEl>
                                          <p:spTgt spid="8195">
                                            <p:txEl>
                                              <p:pRg st="5" end="5"/>
                                            </p:txEl>
                                          </p:spTgt>
                                        </p:tgtEl>
                                        <p:attrNameLst>
                                          <p:attrName>style.visibility</p:attrName>
                                        </p:attrNameLst>
                                      </p:cBhvr>
                                      <p:to>
                                        <p:strVal val="visible"/>
                                      </p:to>
                                    </p:set>
                                    <p:anim calcmode="lin" valueType="num">
                                      <p:cBhvr>
                                        <p:cTn id="59" dur="1000" fill="hold"/>
                                        <p:tgtEl>
                                          <p:spTgt spid="8195">
                                            <p:txEl>
                                              <p:pRg st="5" end="5"/>
                                            </p:txEl>
                                          </p:spTgt>
                                        </p:tgtEl>
                                        <p:attrNameLst>
                                          <p:attrName>ppt_w</p:attrName>
                                        </p:attrNameLst>
                                      </p:cBhvr>
                                      <p:tavLst>
                                        <p:tav tm="0">
                                          <p:val>
                                            <p:strVal val="#ppt_w*2.5"/>
                                          </p:val>
                                        </p:tav>
                                        <p:tav tm="100000">
                                          <p:val>
                                            <p:strVal val="#ppt_w"/>
                                          </p:val>
                                        </p:tav>
                                      </p:tavLst>
                                    </p:anim>
                                    <p:anim calcmode="lin" valueType="num">
                                      <p:cBhvr>
                                        <p:cTn id="60" dur="1000" fill="hold"/>
                                        <p:tgtEl>
                                          <p:spTgt spid="8195">
                                            <p:txEl>
                                              <p:pRg st="5" end="5"/>
                                            </p:txEl>
                                          </p:spTgt>
                                        </p:tgtEl>
                                        <p:attrNameLst>
                                          <p:attrName>ppt_h</p:attrName>
                                        </p:attrNameLst>
                                      </p:cBhvr>
                                      <p:tavLst>
                                        <p:tav tm="0">
                                          <p:val>
                                            <p:strVal val="#ppt_h*0.01"/>
                                          </p:val>
                                        </p:tav>
                                        <p:tav tm="100000">
                                          <p:val>
                                            <p:strVal val="#ppt_h"/>
                                          </p:val>
                                        </p:tav>
                                      </p:tavLst>
                                    </p:anim>
                                    <p:anim calcmode="lin" valueType="num">
                                      <p:cBhvr>
                                        <p:cTn id="61"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8195">
                                            <p:txEl>
                                              <p:pRg st="5" end="5"/>
                                            </p:txEl>
                                          </p:spTgt>
                                        </p:tgtEl>
                                        <p:attrNameLst>
                                          <p:attrName>ppt_y</p:attrName>
                                        </p:attrNameLst>
                                      </p:cBhvr>
                                      <p:tavLst>
                                        <p:tav tm="0">
                                          <p:val>
                                            <p:strVal val="#ppt_h+1"/>
                                          </p:val>
                                        </p:tav>
                                        <p:tav tm="100000">
                                          <p:val>
                                            <p:strVal val="#ppt_y"/>
                                          </p:val>
                                        </p:tav>
                                      </p:tavLst>
                                    </p:anim>
                                    <p:animEffect transition="in" filter="fade">
                                      <p:cBhvr>
                                        <p:cTn id="63" dur="1000"/>
                                        <p:tgtEl>
                                          <p:spTgt spid="8195">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8" presetClass="entr" presetSubtype="0" accel="100000" fill="hold" nodeType="clickEffect">
                                  <p:stCondLst>
                                    <p:cond delay="0"/>
                                  </p:stCondLst>
                                  <p:childTnLst>
                                    <p:set>
                                      <p:cBhvr>
                                        <p:cTn id="67" dur="1" fill="hold">
                                          <p:stCondLst>
                                            <p:cond delay="0"/>
                                          </p:stCondLst>
                                        </p:cTn>
                                        <p:tgtEl>
                                          <p:spTgt spid="8195">
                                            <p:txEl>
                                              <p:pRg st="6" end="6"/>
                                            </p:txEl>
                                          </p:spTgt>
                                        </p:tgtEl>
                                        <p:attrNameLst>
                                          <p:attrName>style.visibility</p:attrName>
                                        </p:attrNameLst>
                                      </p:cBhvr>
                                      <p:to>
                                        <p:strVal val="visible"/>
                                      </p:to>
                                    </p:set>
                                    <p:anim calcmode="lin" valueType="num">
                                      <p:cBhvr>
                                        <p:cTn id="68" dur="1000" fill="hold"/>
                                        <p:tgtEl>
                                          <p:spTgt spid="8195">
                                            <p:txEl>
                                              <p:pRg st="6" end="6"/>
                                            </p:txEl>
                                          </p:spTgt>
                                        </p:tgtEl>
                                        <p:attrNameLst>
                                          <p:attrName>ppt_w</p:attrName>
                                        </p:attrNameLst>
                                      </p:cBhvr>
                                      <p:tavLst>
                                        <p:tav tm="0">
                                          <p:val>
                                            <p:strVal val="#ppt_w*2.5"/>
                                          </p:val>
                                        </p:tav>
                                        <p:tav tm="100000">
                                          <p:val>
                                            <p:strVal val="#ppt_w"/>
                                          </p:val>
                                        </p:tav>
                                      </p:tavLst>
                                    </p:anim>
                                    <p:anim calcmode="lin" valueType="num">
                                      <p:cBhvr>
                                        <p:cTn id="69" dur="1000" fill="hold"/>
                                        <p:tgtEl>
                                          <p:spTgt spid="8195">
                                            <p:txEl>
                                              <p:pRg st="6" end="6"/>
                                            </p:txEl>
                                          </p:spTgt>
                                        </p:tgtEl>
                                        <p:attrNameLst>
                                          <p:attrName>ppt_h</p:attrName>
                                        </p:attrNameLst>
                                      </p:cBhvr>
                                      <p:tavLst>
                                        <p:tav tm="0">
                                          <p:val>
                                            <p:strVal val="#ppt_h*0.01"/>
                                          </p:val>
                                        </p:tav>
                                        <p:tav tm="100000">
                                          <p:val>
                                            <p:strVal val="#ppt_h"/>
                                          </p:val>
                                        </p:tav>
                                      </p:tavLst>
                                    </p:anim>
                                    <p:anim calcmode="lin" valueType="num">
                                      <p:cBhvr>
                                        <p:cTn id="70" dur="1000" fill="hold"/>
                                        <p:tgtEl>
                                          <p:spTgt spid="8195">
                                            <p:txEl>
                                              <p:pRg st="6" end="6"/>
                                            </p:txEl>
                                          </p:spTgt>
                                        </p:tgtEl>
                                        <p:attrNameLst>
                                          <p:attrName>ppt_x</p:attrName>
                                        </p:attrNameLst>
                                      </p:cBhvr>
                                      <p:tavLst>
                                        <p:tav tm="0">
                                          <p:val>
                                            <p:strVal val="#ppt_x"/>
                                          </p:val>
                                        </p:tav>
                                        <p:tav tm="100000">
                                          <p:val>
                                            <p:strVal val="#ppt_x"/>
                                          </p:val>
                                        </p:tav>
                                      </p:tavLst>
                                    </p:anim>
                                    <p:anim calcmode="lin" valueType="num">
                                      <p:cBhvr>
                                        <p:cTn id="71" dur="1000" fill="hold"/>
                                        <p:tgtEl>
                                          <p:spTgt spid="8195">
                                            <p:txEl>
                                              <p:pRg st="6" end="6"/>
                                            </p:txEl>
                                          </p:spTgt>
                                        </p:tgtEl>
                                        <p:attrNameLst>
                                          <p:attrName>ppt_y</p:attrName>
                                        </p:attrNameLst>
                                      </p:cBhvr>
                                      <p:tavLst>
                                        <p:tav tm="0">
                                          <p:val>
                                            <p:strVal val="#ppt_h+1"/>
                                          </p:val>
                                        </p:tav>
                                        <p:tav tm="100000">
                                          <p:val>
                                            <p:strVal val="#ppt_y"/>
                                          </p:val>
                                        </p:tav>
                                      </p:tavLst>
                                    </p:anim>
                                    <p:animEffect transition="in" filter="fade">
                                      <p:cBhvr>
                                        <p:cTn id="72" dur="1000"/>
                                        <p:tgtEl>
                                          <p:spTgt spid="81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وسائل نقل الرسائل:</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r>
              <a:rPr lang="ar-SA" sz="3600" b="1" smtClean="0">
                <a:solidFill>
                  <a:srgbClr val="17375E"/>
                </a:solidFill>
                <a:cs typeface="Arial" pitchFamily="34" charset="0"/>
              </a:rPr>
              <a:t>ثالثاً/ </a:t>
            </a:r>
            <a:r>
              <a:rPr lang="ar-SA" sz="2800" b="1" smtClean="0">
                <a:solidFill>
                  <a:srgbClr val="17375E"/>
                </a:solidFill>
                <a:cs typeface="Arial" pitchFamily="34" charset="0"/>
              </a:rPr>
              <a:t>حركات الرأس :</a:t>
            </a:r>
          </a:p>
          <a:p>
            <a:pPr marL="88900" indent="444500" rtl="1" eaLnBrk="1" hangingPunct="1"/>
            <a:r>
              <a:rPr lang="ar-SA" sz="2000" b="1" smtClean="0">
                <a:solidFill>
                  <a:srgbClr val="17375E"/>
                </a:solidFill>
                <a:cs typeface="Arial" pitchFamily="34" charset="0"/>
              </a:rPr>
              <a:t>تعطي حركات الرأس ر</a:t>
            </a:r>
            <a:r>
              <a:rPr lang="ar-SA" sz="2400" b="1" smtClean="0">
                <a:solidFill>
                  <a:srgbClr val="17375E"/>
                </a:solidFill>
                <a:cs typeface="Arial" pitchFamily="34" charset="0"/>
              </a:rPr>
              <a:t>سائل اتصالية غير لفظية مهمة جداً في عملية التفاعل الاجتماعي . </a:t>
            </a:r>
          </a:p>
          <a:p>
            <a:pPr marL="88900" indent="444500" rtl="1" eaLnBrk="1" hangingPunct="1"/>
            <a:r>
              <a:rPr lang="ar-SA" sz="2400" b="1" smtClean="0">
                <a:solidFill>
                  <a:srgbClr val="17375E"/>
                </a:solidFill>
                <a:cs typeface="Arial" pitchFamily="34" charset="0"/>
              </a:rPr>
              <a:t>ومن هذه المعاني ما يلي :</a:t>
            </a:r>
          </a:p>
          <a:p>
            <a:pPr marL="88900" indent="444500" rtl="1" eaLnBrk="1" hangingPunct="1"/>
            <a:r>
              <a:rPr lang="ar-SA" sz="2400" b="1" smtClean="0">
                <a:solidFill>
                  <a:srgbClr val="17375E"/>
                </a:solidFill>
                <a:cs typeface="Arial" pitchFamily="34" charset="0"/>
              </a:rPr>
              <a:t>القبول والرفض والحب والكره والصحة والمرض والحذر والشك والاعتذار والثقة والصغر والكبر والحزن والعار والخزي والذل والمهنة والندم والألم والفخر والعزة والخوف والاستكبار ومن الأمثلة على ذلك :</a:t>
            </a:r>
          </a:p>
          <a:p>
            <a:pPr marL="88900" indent="444500" rtl="1" eaLnBrk="1" hangingPunct="1"/>
            <a:r>
              <a:rPr lang="ar-SA" sz="2000" b="1" smtClean="0">
                <a:solidFill>
                  <a:srgbClr val="17375E"/>
                </a:solidFill>
                <a:cs typeface="Arial" pitchFamily="34" charset="0"/>
              </a:rPr>
              <a:t>الكبر .</a:t>
            </a:r>
          </a:p>
          <a:p>
            <a:pPr marL="88900" indent="444500" rtl="1" eaLnBrk="1" hangingPunct="1"/>
            <a:r>
              <a:rPr lang="ar-SA" sz="2000" b="1" smtClean="0">
                <a:solidFill>
                  <a:srgbClr val="17375E"/>
                </a:solidFill>
                <a:cs typeface="Arial" pitchFamily="34" charset="0"/>
              </a:rPr>
              <a:t>الذعر .</a:t>
            </a:r>
          </a:p>
          <a:p>
            <a:pPr marL="88900" indent="444500" rtl="1" eaLnBrk="1" hangingPunct="1"/>
            <a:r>
              <a:rPr lang="ar-SA" sz="2000" b="1" smtClean="0">
                <a:solidFill>
                  <a:srgbClr val="17375E"/>
                </a:solidFill>
                <a:cs typeface="Arial" pitchFamily="34" charset="0"/>
              </a:rPr>
              <a:t>الاعتذار .</a:t>
            </a:r>
          </a:p>
          <a:p>
            <a:pPr marL="88900" indent="444500" rtl="1" eaLnBrk="1" hangingPunct="1"/>
            <a:r>
              <a:rPr lang="ar-SA" sz="2000" b="1" smtClean="0">
                <a:solidFill>
                  <a:srgbClr val="17375E"/>
                </a:solidFill>
                <a:cs typeface="Arial" pitchFamily="34" charset="0"/>
              </a:rPr>
              <a:t>الذل .</a:t>
            </a:r>
          </a:p>
          <a:p>
            <a:pPr marL="88900" indent="444500" rtl="1" eaLnBrk="1" hangingPunct="1"/>
            <a:r>
              <a:rPr lang="ar-SA" sz="2000" b="1" smtClean="0">
                <a:solidFill>
                  <a:srgbClr val="17375E"/>
                </a:solidFill>
                <a:cs typeface="Arial" pitchFamily="34" charset="0"/>
              </a:rPr>
              <a:t>الاستكبار .</a:t>
            </a:r>
            <a:endParaRPr lang="ar-SA" sz="2800" b="1" smtClean="0">
              <a:solidFill>
                <a:srgbClr val="17375E"/>
              </a:solidFill>
              <a:cs typeface="Arial" pitchFamily="34" charset="0"/>
            </a:endParaRPr>
          </a:p>
        </p:txBody>
      </p:sp>
      <p:sp>
        <p:nvSpPr>
          <p:cNvPr id="1946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88B83D4A-DD2D-4C02-864D-5C2B734D5F7B}" type="slidenum">
              <a:rPr lang="ar-SA" smtClean="0">
                <a:cs typeface="Arial" pitchFamily="34" charset="0"/>
              </a:rPr>
              <a:pPr/>
              <a:t>56</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7" presetClass="entr" presetSubtype="1"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additive="base">
                                        <p:cTn id="41"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8195">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nodeType="clickEffect">
                                  <p:stCondLst>
                                    <p:cond delay="0"/>
                                  </p:stCondLst>
                                  <p:childTnLst>
                                    <p:set>
                                      <p:cBhvr>
                                        <p:cTn id="46" dur="1" fill="hold">
                                          <p:stCondLst>
                                            <p:cond delay="0"/>
                                          </p:stCondLst>
                                        </p:cTn>
                                        <p:tgtEl>
                                          <p:spTgt spid="8195">
                                            <p:txEl>
                                              <p:pRg st="4" end="4"/>
                                            </p:txEl>
                                          </p:spTgt>
                                        </p:tgtEl>
                                        <p:attrNameLst>
                                          <p:attrName>style.visibility</p:attrName>
                                        </p:attrNameLst>
                                      </p:cBhvr>
                                      <p:to>
                                        <p:strVal val="visible"/>
                                      </p:to>
                                    </p:set>
                                    <p:anim calcmode="lin" valueType="num">
                                      <p:cBhvr>
                                        <p:cTn id="47" dur="1000" fill="hold"/>
                                        <p:tgtEl>
                                          <p:spTgt spid="8195">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8195">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8195">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8195">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1" fill="hold">
                      <p:stCondLst>
                        <p:cond delay="indefinite"/>
                      </p:stCondLst>
                      <p:childTnLst>
                        <p:par>
                          <p:cTn id="52" fill="hold">
                            <p:stCondLst>
                              <p:cond delay="0"/>
                            </p:stCondLst>
                            <p:childTnLst>
                              <p:par>
                                <p:cTn id="53" presetID="15" presetClass="entr" presetSubtype="0" fill="hold" nodeType="clickEffect">
                                  <p:stCondLst>
                                    <p:cond delay="0"/>
                                  </p:stCondLst>
                                  <p:childTnLst>
                                    <p:set>
                                      <p:cBhvr>
                                        <p:cTn id="54" dur="1" fill="hold">
                                          <p:stCondLst>
                                            <p:cond delay="0"/>
                                          </p:stCondLst>
                                        </p:cTn>
                                        <p:tgtEl>
                                          <p:spTgt spid="8195">
                                            <p:txEl>
                                              <p:pRg st="5" end="5"/>
                                            </p:txEl>
                                          </p:spTgt>
                                        </p:tgtEl>
                                        <p:attrNameLst>
                                          <p:attrName>style.visibility</p:attrName>
                                        </p:attrNameLst>
                                      </p:cBhvr>
                                      <p:to>
                                        <p:strVal val="visible"/>
                                      </p:to>
                                    </p:set>
                                    <p:anim calcmode="lin" valueType="num">
                                      <p:cBhvr>
                                        <p:cTn id="55" dur="1000" fill="hold"/>
                                        <p:tgtEl>
                                          <p:spTgt spid="8195">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8195">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8195">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58" dur="1000" fill="hold"/>
                                        <p:tgtEl>
                                          <p:spTgt spid="8195">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9" fill="hold">
                      <p:stCondLst>
                        <p:cond delay="indefinite"/>
                      </p:stCondLst>
                      <p:childTnLst>
                        <p:par>
                          <p:cTn id="60" fill="hold">
                            <p:stCondLst>
                              <p:cond delay="0"/>
                            </p:stCondLst>
                            <p:childTnLst>
                              <p:par>
                                <p:cTn id="61" presetID="15" presetClass="entr" presetSubtype="0" fill="hold" nodeType="clickEffect">
                                  <p:stCondLst>
                                    <p:cond delay="0"/>
                                  </p:stCondLst>
                                  <p:childTnLst>
                                    <p:set>
                                      <p:cBhvr>
                                        <p:cTn id="62" dur="1" fill="hold">
                                          <p:stCondLst>
                                            <p:cond delay="0"/>
                                          </p:stCondLst>
                                        </p:cTn>
                                        <p:tgtEl>
                                          <p:spTgt spid="8195">
                                            <p:txEl>
                                              <p:pRg st="6" end="6"/>
                                            </p:txEl>
                                          </p:spTgt>
                                        </p:tgtEl>
                                        <p:attrNameLst>
                                          <p:attrName>style.visibility</p:attrName>
                                        </p:attrNameLst>
                                      </p:cBhvr>
                                      <p:to>
                                        <p:strVal val="visible"/>
                                      </p:to>
                                    </p:set>
                                    <p:anim calcmode="lin" valueType="num">
                                      <p:cBhvr>
                                        <p:cTn id="63" dur="1000" fill="hold"/>
                                        <p:tgtEl>
                                          <p:spTgt spid="8195">
                                            <p:txEl>
                                              <p:pRg st="6" end="6"/>
                                            </p:txEl>
                                          </p:spTgt>
                                        </p:tgtEl>
                                        <p:attrNameLst>
                                          <p:attrName>ppt_w</p:attrName>
                                        </p:attrNameLst>
                                      </p:cBhvr>
                                      <p:tavLst>
                                        <p:tav tm="0">
                                          <p:val>
                                            <p:fltVal val="0"/>
                                          </p:val>
                                        </p:tav>
                                        <p:tav tm="100000">
                                          <p:val>
                                            <p:strVal val="#ppt_w"/>
                                          </p:val>
                                        </p:tav>
                                      </p:tavLst>
                                    </p:anim>
                                    <p:anim calcmode="lin" valueType="num">
                                      <p:cBhvr>
                                        <p:cTn id="64" dur="1000" fill="hold"/>
                                        <p:tgtEl>
                                          <p:spTgt spid="8195">
                                            <p:txEl>
                                              <p:pRg st="6" end="6"/>
                                            </p:txEl>
                                          </p:spTgt>
                                        </p:tgtEl>
                                        <p:attrNameLst>
                                          <p:attrName>ppt_h</p:attrName>
                                        </p:attrNameLst>
                                      </p:cBhvr>
                                      <p:tavLst>
                                        <p:tav tm="0">
                                          <p:val>
                                            <p:fltVal val="0"/>
                                          </p:val>
                                        </p:tav>
                                        <p:tav tm="100000">
                                          <p:val>
                                            <p:strVal val="#ppt_h"/>
                                          </p:val>
                                        </p:tav>
                                      </p:tavLst>
                                    </p:anim>
                                    <p:anim calcmode="lin" valueType="num">
                                      <p:cBhvr>
                                        <p:cTn id="65" dur="1000" fill="hold"/>
                                        <p:tgtEl>
                                          <p:spTgt spid="8195">
                                            <p:txEl>
                                              <p:pRg st="6" end="6"/>
                                            </p:txEl>
                                          </p:spTgt>
                                        </p:tgtEl>
                                        <p:attrNameLst>
                                          <p:attrName>ppt_x</p:attrName>
                                        </p:attrNameLst>
                                      </p:cBhvr>
                                      <p:tavLst>
                                        <p:tav tm="0" fmla="#ppt_x+(cos(-2*pi*(1-$))*-#ppt_x-sin(-2*pi*(1-$))*(1-#ppt_y))*(1-$)">
                                          <p:val>
                                            <p:fltVal val="0"/>
                                          </p:val>
                                        </p:tav>
                                        <p:tav tm="100000">
                                          <p:val>
                                            <p:fltVal val="1"/>
                                          </p:val>
                                        </p:tav>
                                      </p:tavLst>
                                    </p:anim>
                                    <p:anim calcmode="lin" valueType="num">
                                      <p:cBhvr>
                                        <p:cTn id="66" dur="1000" fill="hold"/>
                                        <p:tgtEl>
                                          <p:spTgt spid="8195">
                                            <p:txEl>
                                              <p:pRg st="6" end="6"/>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67" fill="hold">
                      <p:stCondLst>
                        <p:cond delay="indefinite"/>
                      </p:stCondLst>
                      <p:childTnLst>
                        <p:par>
                          <p:cTn id="68" fill="hold">
                            <p:stCondLst>
                              <p:cond delay="0"/>
                            </p:stCondLst>
                            <p:childTnLst>
                              <p:par>
                                <p:cTn id="69" presetID="15" presetClass="entr" presetSubtype="0" fill="hold" nodeType="clickEffect">
                                  <p:stCondLst>
                                    <p:cond delay="0"/>
                                  </p:stCondLst>
                                  <p:childTnLst>
                                    <p:set>
                                      <p:cBhvr>
                                        <p:cTn id="70" dur="1" fill="hold">
                                          <p:stCondLst>
                                            <p:cond delay="0"/>
                                          </p:stCondLst>
                                        </p:cTn>
                                        <p:tgtEl>
                                          <p:spTgt spid="8195">
                                            <p:txEl>
                                              <p:pRg st="7" end="7"/>
                                            </p:txEl>
                                          </p:spTgt>
                                        </p:tgtEl>
                                        <p:attrNameLst>
                                          <p:attrName>style.visibility</p:attrName>
                                        </p:attrNameLst>
                                      </p:cBhvr>
                                      <p:to>
                                        <p:strVal val="visible"/>
                                      </p:to>
                                    </p:set>
                                    <p:anim calcmode="lin" valueType="num">
                                      <p:cBhvr>
                                        <p:cTn id="71" dur="1000" fill="hold"/>
                                        <p:tgtEl>
                                          <p:spTgt spid="8195">
                                            <p:txEl>
                                              <p:pRg st="7" end="7"/>
                                            </p:txEl>
                                          </p:spTgt>
                                        </p:tgtEl>
                                        <p:attrNameLst>
                                          <p:attrName>ppt_w</p:attrName>
                                        </p:attrNameLst>
                                      </p:cBhvr>
                                      <p:tavLst>
                                        <p:tav tm="0">
                                          <p:val>
                                            <p:fltVal val="0"/>
                                          </p:val>
                                        </p:tav>
                                        <p:tav tm="100000">
                                          <p:val>
                                            <p:strVal val="#ppt_w"/>
                                          </p:val>
                                        </p:tav>
                                      </p:tavLst>
                                    </p:anim>
                                    <p:anim calcmode="lin" valueType="num">
                                      <p:cBhvr>
                                        <p:cTn id="72" dur="1000" fill="hold"/>
                                        <p:tgtEl>
                                          <p:spTgt spid="8195">
                                            <p:txEl>
                                              <p:pRg st="7" end="7"/>
                                            </p:txEl>
                                          </p:spTgt>
                                        </p:tgtEl>
                                        <p:attrNameLst>
                                          <p:attrName>ppt_h</p:attrName>
                                        </p:attrNameLst>
                                      </p:cBhvr>
                                      <p:tavLst>
                                        <p:tav tm="0">
                                          <p:val>
                                            <p:fltVal val="0"/>
                                          </p:val>
                                        </p:tav>
                                        <p:tav tm="100000">
                                          <p:val>
                                            <p:strVal val="#ppt_h"/>
                                          </p:val>
                                        </p:tav>
                                      </p:tavLst>
                                    </p:anim>
                                    <p:anim calcmode="lin" valueType="num">
                                      <p:cBhvr>
                                        <p:cTn id="73" dur="1000" fill="hold"/>
                                        <p:tgtEl>
                                          <p:spTgt spid="8195">
                                            <p:txEl>
                                              <p:pRg st="7" end="7"/>
                                            </p:txEl>
                                          </p:spTgt>
                                        </p:tgtEl>
                                        <p:attrNameLst>
                                          <p:attrName>ppt_x</p:attrName>
                                        </p:attrNameLst>
                                      </p:cBhvr>
                                      <p:tavLst>
                                        <p:tav tm="0" fmla="#ppt_x+(cos(-2*pi*(1-$))*-#ppt_x-sin(-2*pi*(1-$))*(1-#ppt_y))*(1-$)">
                                          <p:val>
                                            <p:fltVal val="0"/>
                                          </p:val>
                                        </p:tav>
                                        <p:tav tm="100000">
                                          <p:val>
                                            <p:fltVal val="1"/>
                                          </p:val>
                                        </p:tav>
                                      </p:tavLst>
                                    </p:anim>
                                    <p:anim calcmode="lin" valueType="num">
                                      <p:cBhvr>
                                        <p:cTn id="74" dur="1000" fill="hold"/>
                                        <p:tgtEl>
                                          <p:spTgt spid="8195">
                                            <p:txEl>
                                              <p:pRg st="7" end="7"/>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75" fill="hold">
                      <p:stCondLst>
                        <p:cond delay="indefinite"/>
                      </p:stCondLst>
                      <p:childTnLst>
                        <p:par>
                          <p:cTn id="76" fill="hold">
                            <p:stCondLst>
                              <p:cond delay="0"/>
                            </p:stCondLst>
                            <p:childTnLst>
                              <p:par>
                                <p:cTn id="77" presetID="15" presetClass="entr" presetSubtype="0" fill="hold" nodeType="clickEffect">
                                  <p:stCondLst>
                                    <p:cond delay="0"/>
                                  </p:stCondLst>
                                  <p:childTnLst>
                                    <p:set>
                                      <p:cBhvr>
                                        <p:cTn id="78" dur="1" fill="hold">
                                          <p:stCondLst>
                                            <p:cond delay="0"/>
                                          </p:stCondLst>
                                        </p:cTn>
                                        <p:tgtEl>
                                          <p:spTgt spid="8195">
                                            <p:txEl>
                                              <p:pRg st="8" end="8"/>
                                            </p:txEl>
                                          </p:spTgt>
                                        </p:tgtEl>
                                        <p:attrNameLst>
                                          <p:attrName>style.visibility</p:attrName>
                                        </p:attrNameLst>
                                      </p:cBhvr>
                                      <p:to>
                                        <p:strVal val="visible"/>
                                      </p:to>
                                    </p:set>
                                    <p:anim calcmode="lin" valueType="num">
                                      <p:cBhvr>
                                        <p:cTn id="79" dur="1000" fill="hold"/>
                                        <p:tgtEl>
                                          <p:spTgt spid="8195">
                                            <p:txEl>
                                              <p:pRg st="8" end="8"/>
                                            </p:txEl>
                                          </p:spTgt>
                                        </p:tgtEl>
                                        <p:attrNameLst>
                                          <p:attrName>ppt_w</p:attrName>
                                        </p:attrNameLst>
                                      </p:cBhvr>
                                      <p:tavLst>
                                        <p:tav tm="0">
                                          <p:val>
                                            <p:fltVal val="0"/>
                                          </p:val>
                                        </p:tav>
                                        <p:tav tm="100000">
                                          <p:val>
                                            <p:strVal val="#ppt_w"/>
                                          </p:val>
                                        </p:tav>
                                      </p:tavLst>
                                    </p:anim>
                                    <p:anim calcmode="lin" valueType="num">
                                      <p:cBhvr>
                                        <p:cTn id="80" dur="1000" fill="hold"/>
                                        <p:tgtEl>
                                          <p:spTgt spid="8195">
                                            <p:txEl>
                                              <p:pRg st="8" end="8"/>
                                            </p:txEl>
                                          </p:spTgt>
                                        </p:tgtEl>
                                        <p:attrNameLst>
                                          <p:attrName>ppt_h</p:attrName>
                                        </p:attrNameLst>
                                      </p:cBhvr>
                                      <p:tavLst>
                                        <p:tav tm="0">
                                          <p:val>
                                            <p:fltVal val="0"/>
                                          </p:val>
                                        </p:tav>
                                        <p:tav tm="100000">
                                          <p:val>
                                            <p:strVal val="#ppt_h"/>
                                          </p:val>
                                        </p:tav>
                                      </p:tavLst>
                                    </p:anim>
                                    <p:anim calcmode="lin" valueType="num">
                                      <p:cBhvr>
                                        <p:cTn id="81" dur="1000" fill="hold"/>
                                        <p:tgtEl>
                                          <p:spTgt spid="8195">
                                            <p:txEl>
                                              <p:pRg st="8" end="8"/>
                                            </p:txEl>
                                          </p:spTgt>
                                        </p:tgtEl>
                                        <p:attrNameLst>
                                          <p:attrName>ppt_x</p:attrName>
                                        </p:attrNameLst>
                                      </p:cBhvr>
                                      <p:tavLst>
                                        <p:tav tm="0" fmla="#ppt_x+(cos(-2*pi*(1-$))*-#ppt_x-sin(-2*pi*(1-$))*(1-#ppt_y))*(1-$)">
                                          <p:val>
                                            <p:fltVal val="0"/>
                                          </p:val>
                                        </p:tav>
                                        <p:tav tm="100000">
                                          <p:val>
                                            <p:fltVal val="1"/>
                                          </p:val>
                                        </p:tav>
                                      </p:tavLst>
                                    </p:anim>
                                    <p:anim calcmode="lin" valueType="num">
                                      <p:cBhvr>
                                        <p:cTn id="82" dur="1000" fill="hold"/>
                                        <p:tgtEl>
                                          <p:spTgt spid="8195">
                                            <p:txEl>
                                              <p:pRg st="8" end="8"/>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وسائل نقل الرسائل:</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defRPr/>
            </a:pPr>
            <a:r>
              <a:rPr lang="ar-SA" sz="3600" b="1" dirty="0" smtClean="0">
                <a:solidFill>
                  <a:schemeClr val="tx2">
                    <a:lumMod val="75000"/>
                  </a:schemeClr>
                </a:solidFill>
                <a:cs typeface="Arial" pitchFamily="34" charset="0"/>
              </a:rPr>
              <a:t>رابعاً / </a:t>
            </a:r>
            <a:r>
              <a:rPr lang="ar-SA" sz="2800" b="1" dirty="0" smtClean="0">
                <a:solidFill>
                  <a:schemeClr val="tx2">
                    <a:lumMod val="75000"/>
                  </a:schemeClr>
                </a:solidFill>
                <a:cs typeface="Arial" pitchFamily="34" charset="0"/>
              </a:rPr>
              <a:t>اللمس :</a:t>
            </a:r>
          </a:p>
          <a:p>
            <a:pPr marL="88900" indent="444500" rtl="1" eaLnBrk="1" hangingPunct="1">
              <a:defRPr/>
            </a:pPr>
            <a:r>
              <a:rPr lang="ar-SA" sz="2400" b="1" dirty="0" smtClean="0">
                <a:solidFill>
                  <a:schemeClr val="tx2">
                    <a:lumMod val="75000"/>
                  </a:schemeClr>
                </a:solidFill>
                <a:cs typeface="Arial" pitchFamily="34" charset="0"/>
              </a:rPr>
              <a:t>اللمس وسيلة هامه لنقل أفكارنا ومشاعرنا ومعلوماتنا للآخرين سواء أكانت عملية اللمس باليد أو الرأس أو الوجه أو الأنف أو أعضاء الجسم الأخرى .</a:t>
            </a:r>
          </a:p>
          <a:p>
            <a:pPr marL="88900" indent="444500" rtl="1" eaLnBrk="1" hangingPunct="1">
              <a:defRPr/>
            </a:pPr>
            <a:r>
              <a:rPr lang="ar-SA" sz="2400" b="1" dirty="0" smtClean="0">
                <a:solidFill>
                  <a:schemeClr val="tx2">
                    <a:lumMod val="75000"/>
                  </a:schemeClr>
                </a:solidFill>
                <a:cs typeface="Arial" pitchFamily="34" charset="0"/>
              </a:rPr>
              <a:t>فعملية اللمس تحمل مشاعر إيجابية وأخرى سلبية يحددها المكان والزمان والجنس والسن والمكانة الاجتماعية والدين والخلفية الثقافية والعلاقة بين المرسل والمستقبل .</a:t>
            </a:r>
          </a:p>
          <a:p>
            <a:pPr marL="88900" indent="444500" rtl="1" eaLnBrk="1" hangingPunct="1">
              <a:defRPr/>
            </a:pPr>
            <a:r>
              <a:rPr lang="ar-SA" sz="2400" b="1" dirty="0" smtClean="0">
                <a:solidFill>
                  <a:schemeClr val="tx2">
                    <a:lumMod val="75000"/>
                  </a:schemeClr>
                </a:solidFill>
                <a:cs typeface="Arial" pitchFamily="34" charset="0"/>
              </a:rPr>
              <a:t>فما هو مسموح </a:t>
            </a:r>
            <a:r>
              <a:rPr lang="ar-SA" sz="2400" b="1" dirty="0" err="1" smtClean="0">
                <a:solidFill>
                  <a:schemeClr val="tx2">
                    <a:lumMod val="75000"/>
                  </a:schemeClr>
                </a:solidFill>
                <a:cs typeface="Arial" pitchFamily="34" charset="0"/>
              </a:rPr>
              <a:t>به</a:t>
            </a:r>
            <a:r>
              <a:rPr lang="ar-SA" sz="2400" b="1" dirty="0" smtClean="0">
                <a:solidFill>
                  <a:schemeClr val="tx2">
                    <a:lumMod val="75000"/>
                  </a:schemeClr>
                </a:solidFill>
                <a:cs typeface="Arial" pitchFamily="34" charset="0"/>
              </a:rPr>
              <a:t> في ثقافة ما محظور في ثقافة أخرى .</a:t>
            </a:r>
          </a:p>
          <a:p>
            <a:pPr marL="88900" indent="444500" rtl="1" eaLnBrk="1" hangingPunct="1">
              <a:defRPr/>
            </a:pPr>
            <a:r>
              <a:rPr lang="ar-SA" sz="2400" b="1" dirty="0" smtClean="0">
                <a:solidFill>
                  <a:schemeClr val="tx2">
                    <a:lumMod val="75000"/>
                  </a:schemeClr>
                </a:solidFill>
                <a:cs typeface="Arial" pitchFamily="34" charset="0"/>
              </a:rPr>
              <a:t>ومن معاني اللمس : الحب والكره والتأييد والتأكيد والمقاطعة والاحترام والاحتقار والمداعبة والحذر والإساءة والعطف والحنان والتحية والحرارة والبرودة واللطف والقسوة والعزلة والعداء والصداقة والحرام والحلال .</a:t>
            </a:r>
          </a:p>
          <a:p>
            <a:pPr marL="533400" indent="0" rtl="1" eaLnBrk="1" hangingPunct="1">
              <a:defRPr/>
            </a:pPr>
            <a:r>
              <a:rPr lang="ar-SA" sz="2400" b="1" dirty="0" smtClean="0">
                <a:solidFill>
                  <a:schemeClr val="tx2">
                    <a:lumMod val="75000"/>
                  </a:schemeClr>
                </a:solidFill>
                <a:cs typeface="Arial" pitchFamily="34" charset="0"/>
              </a:rPr>
              <a:t>وعن طريق اللمس نستطيع أن نتعرف على </a:t>
            </a:r>
            <a:r>
              <a:rPr lang="ar-SA" sz="2400" b="1" dirty="0" err="1" smtClean="0">
                <a:solidFill>
                  <a:schemeClr val="tx2">
                    <a:lumMod val="75000"/>
                  </a:schemeClr>
                </a:solidFill>
                <a:cs typeface="Arial" pitchFamily="34" charset="0"/>
              </a:rPr>
              <a:t>انفسنا</a:t>
            </a:r>
            <a:r>
              <a:rPr lang="ar-SA" sz="2400" b="1" dirty="0" smtClean="0">
                <a:solidFill>
                  <a:schemeClr val="tx2">
                    <a:lumMod val="75000"/>
                  </a:schemeClr>
                </a:solidFill>
                <a:cs typeface="Arial" pitchFamily="34" charset="0"/>
              </a:rPr>
              <a:t> وهذا الكون الذي نعيش فيه ونبني جسور الثقة بيننا وبين الآخرين في المجتمع .</a:t>
            </a:r>
          </a:p>
          <a:p>
            <a:pPr marL="88900" indent="444500" rtl="1" eaLnBrk="1" hangingPunct="1">
              <a:defRPr/>
            </a:pPr>
            <a:endParaRPr lang="ar-SA" sz="2800" b="1" dirty="0" smtClean="0">
              <a:solidFill>
                <a:schemeClr val="tx2">
                  <a:lumMod val="75000"/>
                </a:schemeClr>
              </a:solidFill>
              <a:cs typeface="Arial" pitchFamily="34" charset="0"/>
            </a:endParaRPr>
          </a:p>
        </p:txBody>
      </p:sp>
      <p:sp>
        <p:nvSpPr>
          <p:cNvPr id="2048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70BA136F-0AF3-4D10-99AF-E1ED6EE0D7A0}" type="slidenum">
              <a:rPr lang="ar-SA" smtClean="0">
                <a:cs typeface="Arial" pitchFamily="34" charset="0"/>
              </a:rPr>
              <a:pPr/>
              <a:t>57</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nodeType="clickEffect">
                                  <p:stCondLst>
                                    <p:cond delay="0"/>
                                  </p:stCondLst>
                                  <p:childTnLst>
                                    <p:set>
                                      <p:cBhvr>
                                        <p:cTn id="58" dur="1" fill="hold">
                                          <p:stCondLst>
                                            <p:cond delay="0"/>
                                          </p:stCondLst>
                                        </p:cTn>
                                        <p:tgtEl>
                                          <p:spTgt spid="8195">
                                            <p:txEl>
                                              <p:pRg st="5" end="5"/>
                                            </p:txEl>
                                          </p:spTgt>
                                        </p:tgtEl>
                                        <p:attrNameLst>
                                          <p:attrName>style.visibility</p:attrName>
                                        </p:attrNameLst>
                                      </p:cBhvr>
                                      <p:to>
                                        <p:strVal val="visible"/>
                                      </p:to>
                                    </p:set>
                                    <p:anim calcmode="lin" valueType="num">
                                      <p:cBhvr>
                                        <p:cTn id="59" dur="1000" fill="hold"/>
                                        <p:tgtEl>
                                          <p:spTgt spid="8195">
                                            <p:txEl>
                                              <p:pRg st="5" end="5"/>
                                            </p:txEl>
                                          </p:spTgt>
                                        </p:tgtEl>
                                        <p:attrNameLst>
                                          <p:attrName>ppt_w</p:attrName>
                                        </p:attrNameLst>
                                      </p:cBhvr>
                                      <p:tavLst>
                                        <p:tav tm="0">
                                          <p:val>
                                            <p:strVal val="#ppt_w*2.5"/>
                                          </p:val>
                                        </p:tav>
                                        <p:tav tm="100000">
                                          <p:val>
                                            <p:strVal val="#ppt_w"/>
                                          </p:val>
                                        </p:tav>
                                      </p:tavLst>
                                    </p:anim>
                                    <p:anim calcmode="lin" valueType="num">
                                      <p:cBhvr>
                                        <p:cTn id="60" dur="1000" fill="hold"/>
                                        <p:tgtEl>
                                          <p:spTgt spid="8195">
                                            <p:txEl>
                                              <p:pRg st="5" end="5"/>
                                            </p:txEl>
                                          </p:spTgt>
                                        </p:tgtEl>
                                        <p:attrNameLst>
                                          <p:attrName>ppt_h</p:attrName>
                                        </p:attrNameLst>
                                      </p:cBhvr>
                                      <p:tavLst>
                                        <p:tav tm="0">
                                          <p:val>
                                            <p:strVal val="#ppt_h*0.01"/>
                                          </p:val>
                                        </p:tav>
                                        <p:tav tm="100000">
                                          <p:val>
                                            <p:strVal val="#ppt_h"/>
                                          </p:val>
                                        </p:tav>
                                      </p:tavLst>
                                    </p:anim>
                                    <p:anim calcmode="lin" valueType="num">
                                      <p:cBhvr>
                                        <p:cTn id="61"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8195">
                                            <p:txEl>
                                              <p:pRg st="5" end="5"/>
                                            </p:txEl>
                                          </p:spTgt>
                                        </p:tgtEl>
                                        <p:attrNameLst>
                                          <p:attrName>ppt_y</p:attrName>
                                        </p:attrNameLst>
                                      </p:cBhvr>
                                      <p:tavLst>
                                        <p:tav tm="0">
                                          <p:val>
                                            <p:strVal val="#ppt_h+1"/>
                                          </p:val>
                                        </p:tav>
                                        <p:tav tm="100000">
                                          <p:val>
                                            <p:strVal val="#ppt_y"/>
                                          </p:val>
                                        </p:tav>
                                      </p:tavLst>
                                    </p:anim>
                                    <p:animEffect transition="in" filter="fade">
                                      <p:cBhvr>
                                        <p:cTn id="63" dur="1000"/>
                                        <p:tgtEl>
                                          <p:spTgt spid="81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وسائل نقل الرسائل:</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r>
              <a:rPr lang="ar-SA" sz="3600" b="1" smtClean="0">
                <a:solidFill>
                  <a:srgbClr val="17375E"/>
                </a:solidFill>
                <a:cs typeface="Arial" pitchFamily="34" charset="0"/>
              </a:rPr>
              <a:t>خامساً / </a:t>
            </a:r>
            <a:r>
              <a:rPr lang="ar-SA" sz="2800" b="1" smtClean="0">
                <a:solidFill>
                  <a:srgbClr val="17375E"/>
                </a:solidFill>
                <a:cs typeface="Arial" pitchFamily="34" charset="0"/>
              </a:rPr>
              <a:t>الصوت :</a:t>
            </a:r>
          </a:p>
          <a:p>
            <a:pPr marL="88900" indent="444500" rtl="1" eaLnBrk="1" hangingPunct="1"/>
            <a:r>
              <a:rPr lang="ar-SA" sz="2400" b="1" smtClean="0">
                <a:solidFill>
                  <a:srgbClr val="17375E"/>
                </a:solidFill>
                <a:cs typeface="Arial" pitchFamily="34" charset="0"/>
              </a:rPr>
              <a:t>للصوت عدة معان منها :</a:t>
            </a:r>
            <a:endParaRPr lang="ar-SA" sz="2000" b="1" smtClean="0">
              <a:solidFill>
                <a:srgbClr val="17375E"/>
              </a:solidFill>
              <a:cs typeface="Arial" pitchFamily="34" charset="0"/>
            </a:endParaRPr>
          </a:p>
          <a:p>
            <a:pPr marL="88900" indent="444500" rtl="1" eaLnBrk="1" hangingPunct="1">
              <a:buFont typeface="Calibri" pitchFamily="34" charset="0"/>
              <a:buAutoNum type="arabicPeriod"/>
            </a:pPr>
            <a:r>
              <a:rPr lang="ar-SA" sz="2400" b="1" smtClean="0">
                <a:solidFill>
                  <a:srgbClr val="17375E"/>
                </a:solidFill>
                <a:cs typeface="Arial" pitchFamily="34" charset="0"/>
              </a:rPr>
              <a:t>الارتفاع : فارتفاع الصوت يتم عن الغضب والتهديد والقوة والوضوح وعدم الاحترام وبعد المسافة بين المرسل والمستقبل والألم .</a:t>
            </a:r>
          </a:p>
          <a:p>
            <a:pPr marL="88900" indent="444500" rtl="1" eaLnBrk="1" hangingPunct="1">
              <a:buFont typeface="Calibri" pitchFamily="34" charset="0"/>
              <a:buAutoNum type="arabicPeriod"/>
            </a:pPr>
            <a:r>
              <a:rPr lang="ar-SA" sz="2400" b="1" smtClean="0">
                <a:solidFill>
                  <a:srgbClr val="17375E"/>
                </a:solidFill>
                <a:cs typeface="Arial" pitchFamily="34" charset="0"/>
              </a:rPr>
              <a:t>انخفاض الصوت :ينم انخفاض الصوت عن عدة معان منها الخوف والمرض والخجل والاحترام والتهديد والسرية .</a:t>
            </a:r>
          </a:p>
          <a:p>
            <a:pPr marL="88900" indent="444500" rtl="1" eaLnBrk="1" hangingPunct="1">
              <a:buFont typeface="Calibri" pitchFamily="34" charset="0"/>
              <a:buAutoNum type="arabicPeriod"/>
            </a:pPr>
            <a:r>
              <a:rPr lang="ar-SA" sz="2400" b="1" smtClean="0">
                <a:solidFill>
                  <a:srgbClr val="17375E"/>
                </a:solidFill>
                <a:cs typeface="Arial" pitchFamily="34" charset="0"/>
              </a:rPr>
              <a:t>سرعة الصوت :هي عبارة عن عدد الكلمات التي تقال في فترة محددة ؛ وتحمل المعاني التالية / العصبية والغضب والشعور بالخطر والسباق مع الزمن والفرح والدهشة والتهديد؛ وقد تؤثر سرعة الصوت على المستقبل إيجاباً او سلباً . </a:t>
            </a:r>
          </a:p>
          <a:p>
            <a:pPr marL="88900" indent="444500" rtl="1" eaLnBrk="1" hangingPunct="1"/>
            <a:endParaRPr lang="ar-SA" sz="2800" b="1" smtClean="0">
              <a:solidFill>
                <a:srgbClr val="17375E"/>
              </a:solidFill>
              <a:cs typeface="Arial" pitchFamily="34" charset="0"/>
            </a:endParaRPr>
          </a:p>
        </p:txBody>
      </p:sp>
      <p:sp>
        <p:nvSpPr>
          <p:cNvPr id="2150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FDC5F02D-D4AA-43E3-B967-F29E8FEDDA42}" type="slidenum">
              <a:rPr lang="ar-SA" smtClean="0">
                <a:cs typeface="Arial" pitchFamily="34" charset="0"/>
              </a:rPr>
              <a:pPr/>
              <a:t>58</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وسائل نقل الرسائل:</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defRPr/>
            </a:pPr>
            <a:r>
              <a:rPr lang="ar-SA" sz="3600" b="1" dirty="0" smtClean="0">
                <a:solidFill>
                  <a:schemeClr val="tx2">
                    <a:lumMod val="75000"/>
                  </a:schemeClr>
                </a:solidFill>
                <a:cs typeface="Arial" pitchFamily="34" charset="0"/>
              </a:rPr>
              <a:t>خامساً / </a:t>
            </a:r>
            <a:r>
              <a:rPr lang="ar-SA" sz="2800" b="1" dirty="0" smtClean="0">
                <a:solidFill>
                  <a:schemeClr val="tx2">
                    <a:lumMod val="75000"/>
                  </a:schemeClr>
                </a:solidFill>
                <a:cs typeface="Arial" pitchFamily="34" charset="0"/>
              </a:rPr>
              <a:t>الصوت :</a:t>
            </a:r>
          </a:p>
          <a:p>
            <a:pPr marL="88900" indent="444500" rtl="1" eaLnBrk="1" hangingPunct="1">
              <a:buFont typeface="+mj-lt"/>
              <a:buAutoNum type="arabicPeriod" startAt="4"/>
              <a:defRPr/>
            </a:pPr>
            <a:r>
              <a:rPr lang="ar-SA" sz="2400" b="1" dirty="0" smtClean="0">
                <a:solidFill>
                  <a:schemeClr val="tx2">
                    <a:lumMod val="75000"/>
                  </a:schemeClr>
                </a:solidFill>
                <a:cs typeface="Arial" pitchFamily="34" charset="0"/>
              </a:rPr>
              <a:t>الصوت البطيء: نحن نتكلم بصوت بطيء في الحالات التالية : عندما تكون غير متأكدين من الشيء أو لتوضيح نقطة أو تأكيدها أو عند الترجمة أو إملاء معلومات على الآخرين أو التأتأة أو التلعثم  .</a:t>
            </a:r>
          </a:p>
          <a:p>
            <a:pPr marL="88900" indent="444500" rtl="1" eaLnBrk="1" hangingPunct="1">
              <a:buFont typeface="+mj-lt"/>
              <a:buAutoNum type="arabicPeriod" startAt="4"/>
              <a:defRPr/>
            </a:pPr>
            <a:r>
              <a:rPr lang="ar-SA" sz="2400" b="1" dirty="0" smtClean="0">
                <a:solidFill>
                  <a:schemeClr val="tx2">
                    <a:lumMod val="75000"/>
                  </a:schemeClr>
                </a:solidFill>
                <a:cs typeface="Arial" pitchFamily="34" charset="0"/>
              </a:rPr>
              <a:t>نوعية الصوت : تعطينا نوعية الصوت ( حدته وتواصله ونبرته وكونه أجشاً ) واللكنة والوقوف أثناء الكلام معلومات عن المتكلم من حيث طلاقة لسانه وبلده ومكانته الاجتماعية وتعليمه وجنسيته وعرقه ولغته وثقافته .</a:t>
            </a:r>
            <a:endParaRPr lang="ar-SA" sz="2800" b="1" dirty="0" smtClean="0">
              <a:solidFill>
                <a:schemeClr val="tx2">
                  <a:lumMod val="75000"/>
                </a:schemeClr>
              </a:solidFill>
              <a:cs typeface="Arial" pitchFamily="34" charset="0"/>
            </a:endParaRPr>
          </a:p>
        </p:txBody>
      </p:sp>
      <p:sp>
        <p:nvSpPr>
          <p:cNvPr id="2253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D8BD7C83-9F7E-4C5A-9BB4-8CA0DD9AD5C1}" type="slidenum">
              <a:rPr lang="ar-SA" smtClean="0">
                <a:cs typeface="Arial" pitchFamily="34" charset="0"/>
              </a:rPr>
              <a:pPr/>
              <a:t>59</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وسائل نقل الرسائل:</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defRPr/>
            </a:pPr>
            <a:r>
              <a:rPr lang="ar-SA" sz="3600" b="1" dirty="0" smtClean="0">
                <a:solidFill>
                  <a:schemeClr val="tx2">
                    <a:lumMod val="75000"/>
                  </a:schemeClr>
                </a:solidFill>
                <a:cs typeface="Arial" pitchFamily="34" charset="0"/>
              </a:rPr>
              <a:t>سادساً / </a:t>
            </a:r>
            <a:r>
              <a:rPr lang="ar-SA" sz="2800" b="1" dirty="0" smtClean="0">
                <a:solidFill>
                  <a:schemeClr val="tx2">
                    <a:lumMod val="75000"/>
                  </a:schemeClr>
                </a:solidFill>
                <a:cs typeface="Arial" pitchFamily="34" charset="0"/>
              </a:rPr>
              <a:t>حركات الأرجل :</a:t>
            </a:r>
          </a:p>
          <a:p>
            <a:pPr marL="88900" indent="444500" rtl="1" eaLnBrk="1" hangingPunct="1">
              <a:defRPr/>
            </a:pPr>
            <a:r>
              <a:rPr lang="ar-SA" sz="2400" b="1" dirty="0" smtClean="0">
                <a:solidFill>
                  <a:schemeClr val="tx2">
                    <a:lumMod val="75000"/>
                  </a:schemeClr>
                </a:solidFill>
                <a:cs typeface="Arial" pitchFamily="34" charset="0"/>
              </a:rPr>
              <a:t>تحمل حركات الأرجل المعاني التالية :</a:t>
            </a:r>
          </a:p>
          <a:p>
            <a:pPr marL="88900" indent="444500" rtl="1" eaLnBrk="1" hangingPunct="1">
              <a:defRPr/>
            </a:pPr>
            <a:r>
              <a:rPr lang="ar-SA" sz="2400" b="1" dirty="0" smtClean="0">
                <a:solidFill>
                  <a:schemeClr val="tx2">
                    <a:lumMod val="75000"/>
                  </a:schemeClr>
                </a:solidFill>
                <a:cs typeface="Arial" pitchFamily="34" charset="0"/>
              </a:rPr>
              <a:t>القلق والهدوء والبطء والسرعة والإقدام والإحجام والحذر والجبن والخوف والثقة والقوة والضعف والألم والخطر والسعادة والتواضع والتكبر والذل والعزة والغضب واليأس والاستحياء والاستكبار . ومن الأمثلة على ذلك:</a:t>
            </a:r>
          </a:p>
          <a:p>
            <a:pPr marL="88900" indent="444500" rtl="1" eaLnBrk="1" hangingPunct="1">
              <a:buFont typeface="Wingdings" pitchFamily="2" charset="2"/>
              <a:buChar char="ü"/>
              <a:defRPr/>
            </a:pPr>
            <a:r>
              <a:rPr lang="ar-SA" sz="2400" b="1" dirty="0" smtClean="0">
                <a:solidFill>
                  <a:schemeClr val="tx2">
                    <a:lumMod val="75000"/>
                  </a:schemeClr>
                </a:solidFill>
                <a:cs typeface="Arial" pitchFamily="34" charset="0"/>
              </a:rPr>
              <a:t>التواضع .</a:t>
            </a:r>
          </a:p>
          <a:p>
            <a:pPr marL="88900" indent="444500" rtl="1" eaLnBrk="1" hangingPunct="1">
              <a:buFont typeface="Wingdings" pitchFamily="2" charset="2"/>
              <a:buChar char="ü"/>
              <a:defRPr/>
            </a:pPr>
            <a:r>
              <a:rPr lang="ar-SA" sz="2400" b="1" dirty="0" smtClean="0">
                <a:solidFill>
                  <a:schemeClr val="tx2">
                    <a:lumMod val="75000"/>
                  </a:schemeClr>
                </a:solidFill>
                <a:cs typeface="Arial" pitchFamily="34" charset="0"/>
              </a:rPr>
              <a:t>الاستكبار .</a:t>
            </a:r>
          </a:p>
          <a:p>
            <a:pPr marL="88900" indent="444500" rtl="1" eaLnBrk="1" hangingPunct="1">
              <a:buFont typeface="Wingdings" pitchFamily="2" charset="2"/>
              <a:buChar char="ü"/>
              <a:defRPr/>
            </a:pPr>
            <a:r>
              <a:rPr lang="ar-SA" sz="2400" b="1" dirty="0" smtClean="0">
                <a:solidFill>
                  <a:schemeClr val="tx2">
                    <a:lumMod val="75000"/>
                  </a:schemeClr>
                </a:solidFill>
                <a:cs typeface="Arial" pitchFamily="34" charset="0"/>
              </a:rPr>
              <a:t>الحياء .</a:t>
            </a:r>
          </a:p>
          <a:p>
            <a:pPr marL="88900" indent="444500" rtl="1" eaLnBrk="1" hangingPunct="1">
              <a:buFont typeface="Wingdings" pitchFamily="2" charset="2"/>
              <a:buChar char="ü"/>
              <a:defRPr/>
            </a:pPr>
            <a:r>
              <a:rPr lang="ar-SA" sz="2400" b="1" dirty="0" smtClean="0">
                <a:solidFill>
                  <a:schemeClr val="tx2">
                    <a:lumMod val="75000"/>
                  </a:schemeClr>
                </a:solidFill>
                <a:cs typeface="Arial" pitchFamily="34" charset="0"/>
              </a:rPr>
              <a:t>جذب الانتباه . </a:t>
            </a:r>
            <a:endParaRPr lang="ar-SA" sz="2800" b="1" dirty="0" smtClean="0">
              <a:solidFill>
                <a:schemeClr val="tx2">
                  <a:lumMod val="75000"/>
                </a:schemeClr>
              </a:solidFill>
              <a:cs typeface="Arial" pitchFamily="34" charset="0"/>
            </a:endParaRPr>
          </a:p>
          <a:p>
            <a:pPr marL="88900" indent="444500" rtl="1" eaLnBrk="1" hangingPunct="1">
              <a:defRPr/>
            </a:pPr>
            <a:endParaRPr lang="ar-SA" sz="2800" b="1" dirty="0" smtClean="0">
              <a:solidFill>
                <a:schemeClr val="tx2">
                  <a:lumMod val="75000"/>
                </a:schemeClr>
              </a:solidFill>
              <a:cs typeface="Arial" pitchFamily="34" charset="0"/>
            </a:endParaRPr>
          </a:p>
        </p:txBody>
      </p:sp>
      <p:sp>
        <p:nvSpPr>
          <p:cNvPr id="2355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5AB62306-2C63-4F11-8544-A77EDC742220}" type="slidenum">
              <a:rPr lang="ar-SA" smtClean="0">
                <a:cs typeface="Arial" pitchFamily="34" charset="0"/>
              </a:rPr>
              <a:pPr/>
              <a:t>60</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nodeType="clickEffect">
                                  <p:stCondLst>
                                    <p:cond delay="0"/>
                                  </p:stCondLst>
                                  <p:childTnLst>
                                    <p:set>
                                      <p:cBhvr>
                                        <p:cTn id="58" dur="1" fill="hold">
                                          <p:stCondLst>
                                            <p:cond delay="0"/>
                                          </p:stCondLst>
                                        </p:cTn>
                                        <p:tgtEl>
                                          <p:spTgt spid="8195">
                                            <p:txEl>
                                              <p:pRg st="5" end="5"/>
                                            </p:txEl>
                                          </p:spTgt>
                                        </p:tgtEl>
                                        <p:attrNameLst>
                                          <p:attrName>style.visibility</p:attrName>
                                        </p:attrNameLst>
                                      </p:cBhvr>
                                      <p:to>
                                        <p:strVal val="visible"/>
                                      </p:to>
                                    </p:set>
                                    <p:anim calcmode="lin" valueType="num">
                                      <p:cBhvr>
                                        <p:cTn id="59" dur="1000" fill="hold"/>
                                        <p:tgtEl>
                                          <p:spTgt spid="8195">
                                            <p:txEl>
                                              <p:pRg st="5" end="5"/>
                                            </p:txEl>
                                          </p:spTgt>
                                        </p:tgtEl>
                                        <p:attrNameLst>
                                          <p:attrName>ppt_w</p:attrName>
                                        </p:attrNameLst>
                                      </p:cBhvr>
                                      <p:tavLst>
                                        <p:tav tm="0">
                                          <p:val>
                                            <p:strVal val="#ppt_w*2.5"/>
                                          </p:val>
                                        </p:tav>
                                        <p:tav tm="100000">
                                          <p:val>
                                            <p:strVal val="#ppt_w"/>
                                          </p:val>
                                        </p:tav>
                                      </p:tavLst>
                                    </p:anim>
                                    <p:anim calcmode="lin" valueType="num">
                                      <p:cBhvr>
                                        <p:cTn id="60" dur="1000" fill="hold"/>
                                        <p:tgtEl>
                                          <p:spTgt spid="8195">
                                            <p:txEl>
                                              <p:pRg st="5" end="5"/>
                                            </p:txEl>
                                          </p:spTgt>
                                        </p:tgtEl>
                                        <p:attrNameLst>
                                          <p:attrName>ppt_h</p:attrName>
                                        </p:attrNameLst>
                                      </p:cBhvr>
                                      <p:tavLst>
                                        <p:tav tm="0">
                                          <p:val>
                                            <p:strVal val="#ppt_h*0.01"/>
                                          </p:val>
                                        </p:tav>
                                        <p:tav tm="100000">
                                          <p:val>
                                            <p:strVal val="#ppt_h"/>
                                          </p:val>
                                        </p:tav>
                                      </p:tavLst>
                                    </p:anim>
                                    <p:anim calcmode="lin" valueType="num">
                                      <p:cBhvr>
                                        <p:cTn id="61"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8195">
                                            <p:txEl>
                                              <p:pRg st="5" end="5"/>
                                            </p:txEl>
                                          </p:spTgt>
                                        </p:tgtEl>
                                        <p:attrNameLst>
                                          <p:attrName>ppt_y</p:attrName>
                                        </p:attrNameLst>
                                      </p:cBhvr>
                                      <p:tavLst>
                                        <p:tav tm="0">
                                          <p:val>
                                            <p:strVal val="#ppt_h+1"/>
                                          </p:val>
                                        </p:tav>
                                        <p:tav tm="100000">
                                          <p:val>
                                            <p:strVal val="#ppt_y"/>
                                          </p:val>
                                        </p:tav>
                                      </p:tavLst>
                                    </p:anim>
                                    <p:animEffect transition="in" filter="fade">
                                      <p:cBhvr>
                                        <p:cTn id="63" dur="1000"/>
                                        <p:tgtEl>
                                          <p:spTgt spid="8195">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8" presetClass="entr" presetSubtype="0" accel="100000" fill="hold" nodeType="clickEffect">
                                  <p:stCondLst>
                                    <p:cond delay="0"/>
                                  </p:stCondLst>
                                  <p:childTnLst>
                                    <p:set>
                                      <p:cBhvr>
                                        <p:cTn id="67" dur="1" fill="hold">
                                          <p:stCondLst>
                                            <p:cond delay="0"/>
                                          </p:stCondLst>
                                        </p:cTn>
                                        <p:tgtEl>
                                          <p:spTgt spid="8195">
                                            <p:txEl>
                                              <p:pRg st="6" end="6"/>
                                            </p:txEl>
                                          </p:spTgt>
                                        </p:tgtEl>
                                        <p:attrNameLst>
                                          <p:attrName>style.visibility</p:attrName>
                                        </p:attrNameLst>
                                      </p:cBhvr>
                                      <p:to>
                                        <p:strVal val="visible"/>
                                      </p:to>
                                    </p:set>
                                    <p:anim calcmode="lin" valueType="num">
                                      <p:cBhvr>
                                        <p:cTn id="68" dur="1000" fill="hold"/>
                                        <p:tgtEl>
                                          <p:spTgt spid="8195">
                                            <p:txEl>
                                              <p:pRg st="6" end="6"/>
                                            </p:txEl>
                                          </p:spTgt>
                                        </p:tgtEl>
                                        <p:attrNameLst>
                                          <p:attrName>ppt_w</p:attrName>
                                        </p:attrNameLst>
                                      </p:cBhvr>
                                      <p:tavLst>
                                        <p:tav tm="0">
                                          <p:val>
                                            <p:strVal val="#ppt_w*2.5"/>
                                          </p:val>
                                        </p:tav>
                                        <p:tav tm="100000">
                                          <p:val>
                                            <p:strVal val="#ppt_w"/>
                                          </p:val>
                                        </p:tav>
                                      </p:tavLst>
                                    </p:anim>
                                    <p:anim calcmode="lin" valueType="num">
                                      <p:cBhvr>
                                        <p:cTn id="69" dur="1000" fill="hold"/>
                                        <p:tgtEl>
                                          <p:spTgt spid="8195">
                                            <p:txEl>
                                              <p:pRg st="6" end="6"/>
                                            </p:txEl>
                                          </p:spTgt>
                                        </p:tgtEl>
                                        <p:attrNameLst>
                                          <p:attrName>ppt_h</p:attrName>
                                        </p:attrNameLst>
                                      </p:cBhvr>
                                      <p:tavLst>
                                        <p:tav tm="0">
                                          <p:val>
                                            <p:strVal val="#ppt_h*0.01"/>
                                          </p:val>
                                        </p:tav>
                                        <p:tav tm="100000">
                                          <p:val>
                                            <p:strVal val="#ppt_h"/>
                                          </p:val>
                                        </p:tav>
                                      </p:tavLst>
                                    </p:anim>
                                    <p:anim calcmode="lin" valueType="num">
                                      <p:cBhvr>
                                        <p:cTn id="70" dur="1000" fill="hold"/>
                                        <p:tgtEl>
                                          <p:spTgt spid="8195">
                                            <p:txEl>
                                              <p:pRg st="6" end="6"/>
                                            </p:txEl>
                                          </p:spTgt>
                                        </p:tgtEl>
                                        <p:attrNameLst>
                                          <p:attrName>ppt_x</p:attrName>
                                        </p:attrNameLst>
                                      </p:cBhvr>
                                      <p:tavLst>
                                        <p:tav tm="0">
                                          <p:val>
                                            <p:strVal val="#ppt_x"/>
                                          </p:val>
                                        </p:tav>
                                        <p:tav tm="100000">
                                          <p:val>
                                            <p:strVal val="#ppt_x"/>
                                          </p:val>
                                        </p:tav>
                                      </p:tavLst>
                                    </p:anim>
                                    <p:anim calcmode="lin" valueType="num">
                                      <p:cBhvr>
                                        <p:cTn id="71" dur="1000" fill="hold"/>
                                        <p:tgtEl>
                                          <p:spTgt spid="8195">
                                            <p:txEl>
                                              <p:pRg st="6" end="6"/>
                                            </p:txEl>
                                          </p:spTgt>
                                        </p:tgtEl>
                                        <p:attrNameLst>
                                          <p:attrName>ppt_y</p:attrName>
                                        </p:attrNameLst>
                                      </p:cBhvr>
                                      <p:tavLst>
                                        <p:tav tm="0">
                                          <p:val>
                                            <p:strVal val="#ppt_h+1"/>
                                          </p:val>
                                        </p:tav>
                                        <p:tav tm="100000">
                                          <p:val>
                                            <p:strVal val="#ppt_y"/>
                                          </p:val>
                                        </p:tav>
                                      </p:tavLst>
                                    </p:anim>
                                    <p:animEffect transition="in" filter="fade">
                                      <p:cBhvr>
                                        <p:cTn id="72" dur="1000"/>
                                        <p:tgtEl>
                                          <p:spTgt spid="81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وسائل نقل الرسائل:</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defRPr/>
            </a:pPr>
            <a:r>
              <a:rPr lang="ar-SA" sz="3600" b="1" dirty="0" smtClean="0">
                <a:solidFill>
                  <a:schemeClr val="tx2">
                    <a:lumMod val="75000"/>
                  </a:schemeClr>
                </a:solidFill>
                <a:cs typeface="Arial" pitchFamily="34" charset="0"/>
              </a:rPr>
              <a:t>سابعاً / </a:t>
            </a:r>
            <a:r>
              <a:rPr lang="ar-SA" sz="2800" b="1" dirty="0" smtClean="0">
                <a:solidFill>
                  <a:schemeClr val="tx2">
                    <a:lumMod val="75000"/>
                  </a:schemeClr>
                </a:solidFill>
                <a:cs typeface="Arial" pitchFamily="34" charset="0"/>
              </a:rPr>
              <a:t>المظهر العام :</a:t>
            </a:r>
          </a:p>
          <a:p>
            <a:pPr marL="88900" indent="444500" rtl="1" eaLnBrk="1" hangingPunct="1">
              <a:defRPr/>
            </a:pPr>
            <a:r>
              <a:rPr lang="ar-SA" sz="2400" b="1" dirty="0" smtClean="0">
                <a:solidFill>
                  <a:schemeClr val="tx2">
                    <a:lumMod val="75000"/>
                  </a:schemeClr>
                </a:solidFill>
                <a:cs typeface="Arial" pitchFamily="34" charset="0"/>
              </a:rPr>
              <a:t>المظهر العام هو هيئة الإنسان من حيث الطول والقصر والنحافة والبدانة والضعف والقوة والصغر والكبر والصحة والمرض ولون البشرة والعينين والشعر والملابس التي </a:t>
            </a:r>
            <a:r>
              <a:rPr lang="ar-SA" sz="2400" b="1" dirty="0" err="1" smtClean="0">
                <a:solidFill>
                  <a:schemeClr val="tx2">
                    <a:lumMod val="75000"/>
                  </a:schemeClr>
                </a:solidFill>
                <a:cs typeface="Arial" pitchFamily="34" charset="0"/>
              </a:rPr>
              <a:t>يرتديها</a:t>
            </a:r>
            <a:r>
              <a:rPr lang="ar-SA" sz="2400" b="1" dirty="0" smtClean="0">
                <a:solidFill>
                  <a:schemeClr val="tx2">
                    <a:lumMod val="75000"/>
                  </a:schemeClr>
                </a:solidFill>
                <a:cs typeface="Arial" pitchFamily="34" charset="0"/>
              </a:rPr>
              <a:t> .</a:t>
            </a:r>
          </a:p>
          <a:p>
            <a:pPr marL="88900" indent="444500" rtl="1" eaLnBrk="1" hangingPunct="1">
              <a:defRPr/>
            </a:pPr>
            <a:r>
              <a:rPr lang="ar-SA" sz="2400" b="1" dirty="0" smtClean="0">
                <a:solidFill>
                  <a:schemeClr val="tx2">
                    <a:lumMod val="75000"/>
                  </a:schemeClr>
                </a:solidFill>
                <a:cs typeface="Arial" pitchFamily="34" charset="0"/>
              </a:rPr>
              <a:t>فالملابس تعطينا معلومات عن مكانة الشخص الاجتماعية ودينه ومهنته وبلده وعائلته وجنسه ذكراً أم أنثى أو أبيض أو أسود أو أصفر ورتبته في مؤسسته وثقافته وسنه وحالته النفسية . فنظرة الناس لنا تتأثر بنوعية الملابس التي </a:t>
            </a:r>
            <a:r>
              <a:rPr lang="ar-SA" sz="2400" b="1" dirty="0" err="1" smtClean="0">
                <a:solidFill>
                  <a:schemeClr val="tx2">
                    <a:lumMod val="75000"/>
                  </a:schemeClr>
                </a:solidFill>
                <a:cs typeface="Arial" pitchFamily="34" charset="0"/>
              </a:rPr>
              <a:t>ترتديها</a:t>
            </a:r>
            <a:r>
              <a:rPr lang="ar-SA" sz="2400" b="1" dirty="0" smtClean="0">
                <a:solidFill>
                  <a:schemeClr val="tx2">
                    <a:lumMod val="75000"/>
                  </a:schemeClr>
                </a:solidFill>
                <a:cs typeface="Arial" pitchFamily="34" charset="0"/>
              </a:rPr>
              <a:t> وسعرها وجودتها وألوانها .</a:t>
            </a:r>
            <a:endParaRPr lang="ar-SA" sz="2000" b="1" dirty="0" smtClean="0">
              <a:solidFill>
                <a:schemeClr val="tx2">
                  <a:lumMod val="75000"/>
                </a:schemeClr>
              </a:solidFill>
              <a:cs typeface="Arial" pitchFamily="34" charset="0"/>
            </a:endParaRPr>
          </a:p>
          <a:p>
            <a:pPr marL="88900" indent="444500" rtl="1" eaLnBrk="1" hangingPunct="1">
              <a:defRPr/>
            </a:pPr>
            <a:endParaRPr lang="ar-SA" sz="2800" b="1" dirty="0" smtClean="0">
              <a:solidFill>
                <a:schemeClr val="tx2">
                  <a:lumMod val="75000"/>
                </a:schemeClr>
              </a:solidFill>
              <a:cs typeface="Arial" pitchFamily="34" charset="0"/>
            </a:endParaRPr>
          </a:p>
        </p:txBody>
      </p:sp>
      <p:sp>
        <p:nvSpPr>
          <p:cNvPr id="2458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82433B9C-B630-4520-9846-F59745B215FD}" type="slidenum">
              <a:rPr lang="ar-SA" smtClean="0">
                <a:cs typeface="Arial" pitchFamily="34" charset="0"/>
              </a:rPr>
              <a:pPr/>
              <a:t>61</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وسائل نقل الرسائل:</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defRPr/>
            </a:pPr>
            <a:r>
              <a:rPr lang="ar-SA" sz="3600" b="1" dirty="0" smtClean="0">
                <a:solidFill>
                  <a:schemeClr val="tx2">
                    <a:lumMod val="75000"/>
                  </a:schemeClr>
                </a:solidFill>
                <a:cs typeface="Arial" pitchFamily="34" charset="0"/>
              </a:rPr>
              <a:t>ثامناً / </a:t>
            </a:r>
            <a:r>
              <a:rPr lang="ar-SA" sz="2800" b="1" dirty="0" smtClean="0">
                <a:solidFill>
                  <a:schemeClr val="tx2">
                    <a:lumMod val="75000"/>
                  </a:schemeClr>
                </a:solidFill>
                <a:cs typeface="Arial" pitchFamily="34" charset="0"/>
              </a:rPr>
              <a:t>هيئة الوقوف أو الجلوس :</a:t>
            </a:r>
          </a:p>
          <a:p>
            <a:pPr marL="88900" indent="444500" rtl="1" eaLnBrk="1" hangingPunct="1">
              <a:defRPr/>
            </a:pPr>
            <a:r>
              <a:rPr lang="ar-SA" sz="2400" b="1" dirty="0" smtClean="0">
                <a:solidFill>
                  <a:schemeClr val="tx2">
                    <a:lumMod val="75000"/>
                  </a:schemeClr>
                </a:solidFill>
                <a:cs typeface="Arial" pitchFamily="34" charset="0"/>
              </a:rPr>
              <a:t>أن الوقوف بشكل معتدل أو مائل أو الاستناد إلى شيء أو اليدين مضمومة إلى الصدر أو مصفدة إلى خلف الظهر والجلوس مستوياً أو على الجانب الأيمن أو الأيسر أو متكئاً أو مطوي الجسم أو منكمشاً تحمل معاني عديدة منها :</a:t>
            </a:r>
          </a:p>
          <a:p>
            <a:pPr marL="88900" indent="444500" rtl="1" eaLnBrk="1" hangingPunct="1">
              <a:defRPr/>
            </a:pPr>
            <a:r>
              <a:rPr lang="ar-SA" sz="2400" b="1" dirty="0" smtClean="0">
                <a:solidFill>
                  <a:schemeClr val="tx2">
                    <a:lumMod val="75000"/>
                  </a:schemeClr>
                </a:solidFill>
                <a:cs typeface="Arial" pitchFamily="34" charset="0"/>
              </a:rPr>
              <a:t>السعادة والحزن والنوم والضعف والقوة والصحة والمرض والعزلة واليأس والحر والبرد والاحترام والإهمال والراحة والعقوبة والحرية والسجن وتوتر الأعصاب والاسترخاء.</a:t>
            </a:r>
          </a:p>
          <a:p>
            <a:pPr marL="88900" indent="444500" rtl="1" eaLnBrk="1" hangingPunct="1">
              <a:defRPr/>
            </a:pPr>
            <a:endParaRPr lang="ar-SA" sz="2800" b="1" dirty="0" smtClean="0">
              <a:solidFill>
                <a:schemeClr val="tx2">
                  <a:lumMod val="75000"/>
                </a:schemeClr>
              </a:solidFill>
              <a:cs typeface="Arial" pitchFamily="34" charset="0"/>
            </a:endParaRPr>
          </a:p>
        </p:txBody>
      </p:sp>
      <p:sp>
        <p:nvSpPr>
          <p:cNvPr id="2560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A6AD95E6-C3B1-43EA-8845-A04090FC93BF}" type="slidenum">
              <a:rPr lang="ar-SA" smtClean="0">
                <a:cs typeface="Arial" pitchFamily="34" charset="0"/>
              </a:rPr>
              <a:pPr/>
              <a:t>62</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C16FE5D3-71CA-4AAE-ABA4-E1F2D456A761}" type="slidenum">
              <a:rPr lang="ar-SA" smtClean="0">
                <a:cs typeface="Arial" pitchFamily="34" charset="0"/>
              </a:rPr>
              <a:pPr/>
              <a:t>63</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ar-SA" b="1" smtClean="0">
                <a:solidFill>
                  <a:schemeClr val="tx1"/>
                </a:solidFill>
                <a:cs typeface="Arial" pitchFamily="34" charset="0"/>
              </a:rPr>
              <a:t>محاضرة </a:t>
            </a:r>
          </a:p>
          <a:p>
            <a:pPr eaLnBrk="1" hangingPunct="1"/>
            <a:r>
              <a:rPr lang="ar-SA" b="1" smtClean="0">
                <a:solidFill>
                  <a:schemeClr val="tx1"/>
                </a:solidFill>
                <a:cs typeface="Arial" pitchFamily="34" charset="0"/>
              </a:rPr>
              <a:t>أهداف الاتصال</a:t>
            </a:r>
            <a:endParaRPr lang="en-US" b="1"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4340">
                                            <p:txEl>
                                              <p:pRg st="0" end="0"/>
                                            </p:txEl>
                                          </p:spTgt>
                                        </p:tgtEl>
                                        <p:attrNameLst>
                                          <p:attrName>style.visibility</p:attrName>
                                        </p:attrNameLst>
                                      </p:cBhvr>
                                      <p:to>
                                        <p:strVal val="visible"/>
                                      </p:to>
                                    </p:set>
                                    <p:anim calcmode="discrete" valueType="clr">
                                      <p:cBhvr override="childStyle">
                                        <p:cTn id="7" dur="80"/>
                                        <p:tgtEl>
                                          <p:spTgt spid="1434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34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4340">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4340">
                                            <p:txEl>
                                              <p:pRg st="1" end="1"/>
                                            </p:txEl>
                                          </p:spTgt>
                                        </p:tgtEl>
                                        <p:attrNameLst>
                                          <p:attrName>style.visibility</p:attrName>
                                        </p:attrNameLst>
                                      </p:cBhvr>
                                      <p:to>
                                        <p:strVal val="visible"/>
                                      </p:to>
                                    </p:set>
                                    <p:anim calcmode="discrete" valueType="clr">
                                      <p:cBhvr override="childStyle">
                                        <p:cTn id="14" dur="80"/>
                                        <p:tgtEl>
                                          <p:spTgt spid="14340">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4340">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4340">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a:xfrm>
            <a:off x="495300" y="2133600"/>
            <a:ext cx="8915400" cy="3992563"/>
          </a:xfrm>
        </p:spPr>
        <p:txBody>
          <a:bodyPr/>
          <a:lstStyle/>
          <a:p>
            <a:pPr rtl="1" eaLnBrk="1" hangingPunct="1">
              <a:buFont typeface="Arial" pitchFamily="34" charset="0"/>
              <a:buChar char="•"/>
            </a:pPr>
            <a:r>
              <a:rPr lang="ar-SA" b="1" smtClean="0">
                <a:cs typeface="Arial" pitchFamily="34" charset="0"/>
              </a:rPr>
              <a:t>التغيير في المعلومات  .</a:t>
            </a:r>
          </a:p>
          <a:p>
            <a:pPr rtl="1" eaLnBrk="1" hangingPunct="1">
              <a:buFont typeface="Arial" pitchFamily="34" charset="0"/>
              <a:buChar char="•"/>
            </a:pPr>
            <a:r>
              <a:rPr lang="ar-SA" b="1" smtClean="0">
                <a:cs typeface="Arial" pitchFamily="34" charset="0"/>
              </a:rPr>
              <a:t>التغيير في الاتجاهات .</a:t>
            </a:r>
          </a:p>
          <a:p>
            <a:pPr rtl="1" eaLnBrk="1" hangingPunct="1">
              <a:buFont typeface="Arial" pitchFamily="34" charset="0"/>
              <a:buChar char="•"/>
            </a:pPr>
            <a:r>
              <a:rPr lang="ar-SA" b="1" smtClean="0">
                <a:cs typeface="Arial" pitchFamily="34" charset="0"/>
              </a:rPr>
              <a:t>التغيير في سلوك المستقبل .</a:t>
            </a:r>
          </a:p>
          <a:p>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71E46F5E-257E-47B0-8DD0-A4A3C374952F}" type="slidenum">
              <a:rPr lang="ar-SA" smtClean="0">
                <a:cs typeface="Arial" pitchFamily="34" charset="0"/>
              </a:rPr>
              <a:pPr/>
              <a:t>64</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 calcmode="lin" valueType="num">
                                      <p:cBhvr additive="base">
                                        <p:cTn id="13" dur="5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nodeType="click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 calcmode="lin" valueType="num">
                                      <p:cBhvr additive="base">
                                        <p:cTn id="19" dur="50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additive="base">
                                        <p:cTn id="20" dur="5000" fill="hold"/>
                                        <p:tgtEl>
                                          <p:spTgt spid="153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nodeType="clickEffect">
                                  <p:stCondLst>
                                    <p:cond delay="0"/>
                                  </p:stCondLst>
                                  <p:childTnLst>
                                    <p:set>
                                      <p:cBhvr>
                                        <p:cTn id="24" dur="1" fill="hold">
                                          <p:stCondLst>
                                            <p:cond delay="0"/>
                                          </p:stCondLst>
                                        </p:cTn>
                                        <p:tgtEl>
                                          <p:spTgt spid="15363">
                                            <p:txEl>
                                              <p:pRg st="2" end="2"/>
                                            </p:txEl>
                                          </p:spTgt>
                                        </p:tgtEl>
                                        <p:attrNameLst>
                                          <p:attrName>style.visibility</p:attrName>
                                        </p:attrNameLst>
                                      </p:cBhvr>
                                      <p:to>
                                        <p:strVal val="visible"/>
                                      </p:to>
                                    </p:set>
                                    <p:anim calcmode="lin" valueType="num">
                                      <p:cBhvr additive="base">
                                        <p:cTn id="25" dur="50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additive="base">
                                        <p:cTn id="26" dur="5000" fill="hold"/>
                                        <p:tgtEl>
                                          <p:spTgt spid="1536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أهداف الاتصال :</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defRPr/>
            </a:pPr>
            <a:r>
              <a:rPr lang="ar-SA" sz="3600" b="1" dirty="0" smtClean="0">
                <a:solidFill>
                  <a:schemeClr val="tx2">
                    <a:lumMod val="75000"/>
                  </a:schemeClr>
                </a:solidFill>
                <a:cs typeface="Arial" pitchFamily="34" charset="0"/>
              </a:rPr>
              <a:t>يهدف الاتصال إلى تغيير في :</a:t>
            </a:r>
            <a:endParaRPr lang="ar-SA" sz="2800" b="1" dirty="0" smtClean="0">
              <a:solidFill>
                <a:schemeClr val="tx2">
                  <a:lumMod val="75000"/>
                </a:schemeClr>
              </a:solidFill>
              <a:cs typeface="Arial" pitchFamily="34" charset="0"/>
            </a:endParaRPr>
          </a:p>
          <a:p>
            <a:pPr marL="88900" indent="444500" rtl="1" eaLnBrk="1" hangingPunct="1">
              <a:buFont typeface="+mj-lt"/>
              <a:buAutoNum type="arabicPeriod"/>
              <a:defRPr/>
            </a:pPr>
            <a:r>
              <a:rPr lang="ar-SA" b="1" dirty="0" smtClean="0">
                <a:solidFill>
                  <a:schemeClr val="tx2">
                    <a:lumMod val="75000"/>
                  </a:schemeClr>
                </a:solidFill>
                <a:cs typeface="Arial" pitchFamily="34" charset="0"/>
              </a:rPr>
              <a:t>معلومات .</a:t>
            </a:r>
          </a:p>
          <a:p>
            <a:pPr marL="88900" indent="444500" rtl="1" eaLnBrk="1" hangingPunct="1">
              <a:buFont typeface="+mj-lt"/>
              <a:buAutoNum type="arabicPeriod"/>
              <a:defRPr/>
            </a:pPr>
            <a:r>
              <a:rPr lang="ar-SA" b="1" dirty="0" smtClean="0">
                <a:solidFill>
                  <a:schemeClr val="tx2">
                    <a:lumMod val="75000"/>
                  </a:schemeClr>
                </a:solidFill>
                <a:cs typeface="Arial" pitchFamily="34" charset="0"/>
              </a:rPr>
              <a:t>اتجاهات  .</a:t>
            </a:r>
          </a:p>
          <a:p>
            <a:pPr marL="88900" indent="444500" rtl="1" eaLnBrk="1" hangingPunct="1">
              <a:buFont typeface="+mj-lt"/>
              <a:buAutoNum type="arabicPeriod"/>
              <a:defRPr/>
            </a:pPr>
            <a:r>
              <a:rPr lang="ar-SA" b="1" dirty="0" smtClean="0">
                <a:solidFill>
                  <a:schemeClr val="tx2">
                    <a:lumMod val="75000"/>
                  </a:schemeClr>
                </a:solidFill>
                <a:cs typeface="Arial" pitchFamily="34" charset="0"/>
              </a:rPr>
              <a:t>سلوك المستقبل .</a:t>
            </a:r>
          </a:p>
        </p:txBody>
      </p:sp>
      <p:sp>
        <p:nvSpPr>
          <p:cNvPr id="1638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E470ED9-2663-47E9-A654-6C7D9291DF20}" type="slidenum">
              <a:rPr lang="ar-SA" smtClean="0">
                <a:cs typeface="Arial" pitchFamily="34" charset="0"/>
              </a:rPr>
              <a:pPr/>
              <a:t>65</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أهداف الاتصال :</a:t>
            </a:r>
          </a:p>
        </p:txBody>
      </p:sp>
      <p:sp>
        <p:nvSpPr>
          <p:cNvPr id="8195" name="Content Placeholder 2"/>
          <p:cNvSpPr>
            <a:spLocks noGrp="1"/>
          </p:cNvSpPr>
          <p:nvPr>
            <p:ph idx="1"/>
          </p:nvPr>
        </p:nvSpPr>
        <p:spPr>
          <a:xfrm>
            <a:off x="533400" y="1600200"/>
            <a:ext cx="8839200" cy="4191000"/>
          </a:xfrm>
        </p:spPr>
        <p:txBody>
          <a:bodyPr/>
          <a:lstStyle/>
          <a:p>
            <a:pPr marL="88900" indent="444500" rtl="1" eaLnBrk="1" hangingPunct="1">
              <a:defRPr/>
            </a:pPr>
            <a:r>
              <a:rPr lang="ar-SA" sz="3600" b="1" dirty="0" smtClean="0">
                <a:solidFill>
                  <a:schemeClr val="tx2">
                    <a:lumMod val="75000"/>
                  </a:schemeClr>
                </a:solidFill>
                <a:cs typeface="Arial" pitchFamily="34" charset="0"/>
              </a:rPr>
              <a:t>أولاً / </a:t>
            </a:r>
            <a:r>
              <a:rPr lang="ar-SA" sz="2800" b="1" dirty="0" smtClean="0">
                <a:solidFill>
                  <a:schemeClr val="tx2">
                    <a:lumMod val="75000"/>
                  </a:schemeClr>
                </a:solidFill>
                <a:cs typeface="Arial" pitchFamily="34" charset="0"/>
              </a:rPr>
              <a:t>التغيير في المعلومات يتم على النحو التالي :</a:t>
            </a:r>
          </a:p>
          <a:p>
            <a:pPr marL="88900" indent="444500" algn="just" rtl="1" eaLnBrk="1" hangingPunct="1">
              <a:buFont typeface="+mj-cs"/>
              <a:buAutoNum type="arabic2Minus"/>
              <a:defRPr/>
            </a:pPr>
            <a:r>
              <a:rPr lang="ar-SA" sz="3000" b="1" dirty="0" smtClean="0">
                <a:solidFill>
                  <a:schemeClr val="tx2">
                    <a:lumMod val="75000"/>
                  </a:schemeClr>
                </a:solidFill>
                <a:cs typeface="Arial" pitchFamily="34" charset="0"/>
              </a:rPr>
              <a:t>تزويد المستقبل أو المستقبلين بمعلومات صحيحة وصادقة تمكنه أو تمكنها من اتخاذ القرارات الصائبة والسلوك السوي فالمعرفة هي القوة.</a:t>
            </a:r>
          </a:p>
          <a:p>
            <a:pPr marL="88900" indent="444500" algn="just" rtl="1" eaLnBrk="1" hangingPunct="1">
              <a:buFont typeface="+mj-cs"/>
              <a:buAutoNum type="arabic2Minus"/>
              <a:defRPr/>
            </a:pPr>
            <a:r>
              <a:rPr lang="ar-SA" sz="3000" b="1" dirty="0" smtClean="0">
                <a:solidFill>
                  <a:schemeClr val="tx2">
                    <a:lumMod val="75000"/>
                  </a:schemeClr>
                </a:solidFill>
                <a:cs typeface="Arial" pitchFamily="34" charset="0"/>
              </a:rPr>
              <a:t>تزويد المستقبل بمعلومات جديدة إضافية لم يطلع عليها أو يعرفها من قبل عن الفكرة أو الموضوع أو الشخص مدار البحث ، وهذا من شأنه أن يسهم في اثراء معلومات المستقبل وتجديدها وتوسيع آفاقه ومداركه ويساعده على سرعة التكيف مع نفسه ومجتمعه وبيئته .</a:t>
            </a:r>
          </a:p>
        </p:txBody>
      </p:sp>
      <p:sp>
        <p:nvSpPr>
          <p:cNvPr id="1741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49E3954E-2564-450F-AADA-B9810E00A40D}" type="slidenum">
              <a:rPr lang="ar-SA" smtClean="0">
                <a:cs typeface="Arial" pitchFamily="34" charset="0"/>
              </a:rPr>
              <a:pPr/>
              <a:t>66</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أهداف الاتصال :</a:t>
            </a:r>
          </a:p>
        </p:txBody>
      </p:sp>
      <p:sp>
        <p:nvSpPr>
          <p:cNvPr id="8195" name="Content Placeholder 2"/>
          <p:cNvSpPr>
            <a:spLocks noGrp="1"/>
          </p:cNvSpPr>
          <p:nvPr>
            <p:ph idx="1"/>
          </p:nvPr>
        </p:nvSpPr>
        <p:spPr>
          <a:xfrm>
            <a:off x="533400" y="1600200"/>
            <a:ext cx="8839200" cy="4191000"/>
          </a:xfrm>
        </p:spPr>
        <p:txBody>
          <a:bodyPr/>
          <a:lstStyle/>
          <a:p>
            <a:pPr marL="88900" indent="444500" rtl="1" eaLnBrk="1" hangingPunct="1">
              <a:defRPr/>
            </a:pPr>
            <a:r>
              <a:rPr lang="ar-SA" sz="3600" b="1" dirty="0" smtClean="0">
                <a:solidFill>
                  <a:schemeClr val="tx2">
                    <a:lumMod val="75000"/>
                  </a:schemeClr>
                </a:solidFill>
                <a:cs typeface="Arial" pitchFamily="34" charset="0"/>
              </a:rPr>
              <a:t>أولاً / </a:t>
            </a:r>
            <a:r>
              <a:rPr lang="ar-SA" sz="2800" b="1" dirty="0" smtClean="0">
                <a:solidFill>
                  <a:schemeClr val="tx2">
                    <a:lumMod val="75000"/>
                  </a:schemeClr>
                </a:solidFill>
                <a:cs typeface="Arial" pitchFamily="34" charset="0"/>
              </a:rPr>
              <a:t>التغيير في المعلومات يتم على النحو التالي :</a:t>
            </a:r>
          </a:p>
          <a:p>
            <a:pPr marL="88900" indent="444500" algn="just" rtl="1" eaLnBrk="1" hangingPunct="1">
              <a:buFont typeface="+mj-cs"/>
              <a:buAutoNum type="arabic2Minus" startAt="3"/>
              <a:defRPr/>
            </a:pPr>
            <a:r>
              <a:rPr lang="ar-SA" sz="2600" b="1" dirty="0" smtClean="0">
                <a:solidFill>
                  <a:schemeClr val="tx2">
                    <a:lumMod val="75000"/>
                  </a:schemeClr>
                </a:solidFill>
                <a:cs typeface="Arial" pitchFamily="34" charset="0"/>
              </a:rPr>
              <a:t>تصحيح معلومات أو مفاهيم أو أفكار خاطئة علقت في ذهن المستقبل ، فالمعلومات الخاطئة تؤدي إلى ارباك المستقبل وتولد لديه الشك وتؤدي إلى سوء الفهم للأفكار والأشخاص والأمور وبالتالي تؤدي إلى قرارات خاطئة وسلوك خاطيء ومتعثر .</a:t>
            </a:r>
          </a:p>
          <a:p>
            <a:pPr marL="88900" indent="444500" algn="just" rtl="1" eaLnBrk="1" hangingPunct="1">
              <a:buFont typeface="+mj-cs"/>
              <a:buAutoNum type="arabic2Minus" startAt="3"/>
              <a:defRPr/>
            </a:pPr>
            <a:r>
              <a:rPr lang="ar-SA" sz="2600" b="1" dirty="0" smtClean="0">
                <a:solidFill>
                  <a:schemeClr val="tx2">
                    <a:lumMod val="75000"/>
                  </a:schemeClr>
                </a:solidFill>
                <a:cs typeface="Arial" pitchFamily="34" charset="0"/>
              </a:rPr>
              <a:t>إعطاء المستقبل معلومات ناقصة على شكل أنصاف حقائق أو خاطئة أو كاذبة على شكل أكاذيب أو فرض حظر على المعلومات عن طريق الرقابة أو فرض تعتيم إعلامي على المعلومات بطريقة غير مقصودة أو مقصودة لتضليل المستقبل أو المستقبلين كما هو الحال في الحرب النفسية وعمليات تضليل الرأي العام .   </a:t>
            </a:r>
          </a:p>
          <a:p>
            <a:pPr marL="88900" indent="444500" rtl="1" eaLnBrk="1" hangingPunct="1">
              <a:defRPr/>
            </a:pPr>
            <a:endParaRPr lang="ar-SA" sz="2800" b="1" dirty="0" smtClean="0">
              <a:solidFill>
                <a:schemeClr val="tx2">
                  <a:lumMod val="75000"/>
                </a:schemeClr>
              </a:solidFill>
              <a:cs typeface="Arial" pitchFamily="34" charset="0"/>
            </a:endParaRPr>
          </a:p>
        </p:txBody>
      </p:sp>
      <p:sp>
        <p:nvSpPr>
          <p:cNvPr id="1843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59F5862E-FF2C-407F-AD43-EE77EAD92B4B}" type="slidenum">
              <a:rPr lang="ar-SA" smtClean="0">
                <a:cs typeface="Arial" pitchFamily="34" charset="0"/>
              </a:rPr>
              <a:pPr/>
              <a:t>67</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وسائل نقل الرسائل:</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defRPr/>
            </a:pPr>
            <a:r>
              <a:rPr lang="ar-SA" sz="3600" b="1" dirty="0" smtClean="0">
                <a:solidFill>
                  <a:schemeClr val="tx2">
                    <a:lumMod val="75000"/>
                  </a:schemeClr>
                </a:solidFill>
                <a:cs typeface="Arial" pitchFamily="34" charset="0"/>
              </a:rPr>
              <a:t>ثانياً / </a:t>
            </a:r>
            <a:r>
              <a:rPr lang="ar-SA" sz="2800" b="1" dirty="0" smtClean="0">
                <a:solidFill>
                  <a:schemeClr val="tx2">
                    <a:lumMod val="75000"/>
                  </a:schemeClr>
                </a:solidFill>
                <a:cs typeface="Arial" pitchFamily="34" charset="0"/>
              </a:rPr>
              <a:t>الاتجاه :</a:t>
            </a:r>
          </a:p>
          <a:p>
            <a:pPr marL="88900" indent="444500" rtl="1" eaLnBrk="1" hangingPunct="1">
              <a:defRPr/>
            </a:pPr>
            <a:r>
              <a:rPr lang="ar-SA" sz="2400" b="1" dirty="0" smtClean="0">
                <a:solidFill>
                  <a:schemeClr val="tx2">
                    <a:lumMod val="75000"/>
                  </a:schemeClr>
                </a:solidFill>
                <a:cs typeface="Arial" pitchFamily="34" charset="0"/>
              </a:rPr>
              <a:t>الاتجاه : عبارة عن إطار مرجعي يزودنا بالمعلومات التي تجعلنا نشعر مع الآخرين أو نتضامن معهم أو نحصل على دعمهم .</a:t>
            </a:r>
          </a:p>
          <a:p>
            <a:pPr marL="88900" indent="444500" rtl="1" eaLnBrk="1" hangingPunct="1">
              <a:defRPr/>
            </a:pPr>
            <a:r>
              <a:rPr lang="ar-SA" sz="2400" b="1" dirty="0" smtClean="0">
                <a:solidFill>
                  <a:schemeClr val="tx2">
                    <a:lumMod val="75000"/>
                  </a:schemeClr>
                </a:solidFill>
                <a:cs typeface="Arial" pitchFamily="34" charset="0"/>
              </a:rPr>
              <a:t> ونحن نتعلم اتجاهاتنا من الحياة : من خبراتنا الشخصية ومن تأثير الآخرين علينا ، ومن ردود فعلنا العاطفية ومن الحياة ونتعرف على اتجاهات الناس من سلوكهم لأن اتجاهاتهم تؤثر على سلوكهم  .</a:t>
            </a:r>
          </a:p>
          <a:p>
            <a:pPr marL="88900" indent="444500" rtl="1" eaLnBrk="1" hangingPunct="1">
              <a:defRPr/>
            </a:pPr>
            <a:r>
              <a:rPr lang="ar-SA" sz="2400" b="1" dirty="0" smtClean="0">
                <a:solidFill>
                  <a:schemeClr val="tx2">
                    <a:lumMod val="75000"/>
                  </a:schemeClr>
                </a:solidFill>
                <a:cs typeface="Arial" pitchFamily="34" charset="0"/>
              </a:rPr>
              <a:t>ويتكون الاتجاه من المكونات التالية :</a:t>
            </a:r>
          </a:p>
          <a:p>
            <a:pPr marL="88900" indent="444500" rtl="1" eaLnBrk="1" hangingPunct="1">
              <a:buFont typeface="Wingdings" pitchFamily="2" charset="2"/>
              <a:buChar char="ü"/>
              <a:defRPr/>
            </a:pPr>
            <a:r>
              <a:rPr lang="ar-SA" sz="2400" b="1" dirty="0" smtClean="0">
                <a:solidFill>
                  <a:schemeClr val="tx2">
                    <a:lumMod val="75000"/>
                  </a:schemeClr>
                </a:solidFill>
                <a:cs typeface="Arial" pitchFamily="34" charset="0"/>
              </a:rPr>
              <a:t>الجانب المعرفي ( اعتقادات وحقائق ومعلومات ) .</a:t>
            </a:r>
          </a:p>
          <a:p>
            <a:pPr marL="88900" indent="444500" rtl="1" eaLnBrk="1" hangingPunct="1">
              <a:buFont typeface="Wingdings" pitchFamily="2" charset="2"/>
              <a:buChar char="ü"/>
              <a:defRPr/>
            </a:pPr>
            <a:r>
              <a:rPr lang="ar-SA" sz="2400" b="1" dirty="0" smtClean="0">
                <a:solidFill>
                  <a:schemeClr val="tx2">
                    <a:lumMod val="75000"/>
                  </a:schemeClr>
                </a:solidFill>
                <a:cs typeface="Arial" pitchFamily="34" charset="0"/>
              </a:rPr>
              <a:t>الجانب العاطفي ( مشاعر الحب والكراهية ) .</a:t>
            </a:r>
          </a:p>
          <a:p>
            <a:pPr marL="88900" indent="444500" rtl="1" eaLnBrk="1" hangingPunct="1">
              <a:buFont typeface="Wingdings" pitchFamily="2" charset="2"/>
              <a:buChar char="ü"/>
              <a:defRPr/>
            </a:pPr>
            <a:r>
              <a:rPr lang="ar-SA" sz="2400" b="1" dirty="0" smtClean="0">
                <a:solidFill>
                  <a:schemeClr val="tx2">
                    <a:lumMod val="75000"/>
                  </a:schemeClr>
                </a:solidFill>
                <a:cs typeface="Arial" pitchFamily="34" charset="0"/>
              </a:rPr>
              <a:t>الجانب السلوكي ( العمل ) .</a:t>
            </a:r>
          </a:p>
          <a:p>
            <a:pPr marL="88900" indent="444500" rtl="1" eaLnBrk="1" hangingPunct="1">
              <a:defRPr/>
            </a:pPr>
            <a:endParaRPr lang="ar-SA" sz="2800" b="1" dirty="0" smtClean="0">
              <a:solidFill>
                <a:schemeClr val="tx2">
                  <a:lumMod val="75000"/>
                </a:schemeClr>
              </a:solidFill>
              <a:cs typeface="Arial" pitchFamily="34" charset="0"/>
            </a:endParaRPr>
          </a:p>
          <a:p>
            <a:pPr marL="88900" indent="444500" rtl="1" eaLnBrk="1" hangingPunct="1">
              <a:defRPr/>
            </a:pPr>
            <a:endParaRPr lang="ar-SA" sz="2800" b="1" dirty="0" smtClean="0">
              <a:solidFill>
                <a:schemeClr val="tx2">
                  <a:lumMod val="75000"/>
                </a:schemeClr>
              </a:solidFill>
              <a:cs typeface="Arial" pitchFamily="34" charset="0"/>
            </a:endParaRPr>
          </a:p>
        </p:txBody>
      </p:sp>
      <p:sp>
        <p:nvSpPr>
          <p:cNvPr id="1946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22142059-C3C1-4368-BE8D-70A6F3BF1534}" type="slidenum">
              <a:rPr lang="ar-SA" smtClean="0">
                <a:cs typeface="Arial" pitchFamily="34" charset="0"/>
              </a:rPr>
              <a:pPr/>
              <a:t>68</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nodeType="clickEffect">
                                  <p:stCondLst>
                                    <p:cond delay="0"/>
                                  </p:stCondLst>
                                  <p:childTnLst>
                                    <p:set>
                                      <p:cBhvr>
                                        <p:cTn id="58" dur="1" fill="hold">
                                          <p:stCondLst>
                                            <p:cond delay="0"/>
                                          </p:stCondLst>
                                        </p:cTn>
                                        <p:tgtEl>
                                          <p:spTgt spid="8195">
                                            <p:txEl>
                                              <p:pRg st="5" end="5"/>
                                            </p:txEl>
                                          </p:spTgt>
                                        </p:tgtEl>
                                        <p:attrNameLst>
                                          <p:attrName>style.visibility</p:attrName>
                                        </p:attrNameLst>
                                      </p:cBhvr>
                                      <p:to>
                                        <p:strVal val="visible"/>
                                      </p:to>
                                    </p:set>
                                    <p:anim calcmode="lin" valueType="num">
                                      <p:cBhvr>
                                        <p:cTn id="59" dur="1000" fill="hold"/>
                                        <p:tgtEl>
                                          <p:spTgt spid="8195">
                                            <p:txEl>
                                              <p:pRg st="5" end="5"/>
                                            </p:txEl>
                                          </p:spTgt>
                                        </p:tgtEl>
                                        <p:attrNameLst>
                                          <p:attrName>ppt_w</p:attrName>
                                        </p:attrNameLst>
                                      </p:cBhvr>
                                      <p:tavLst>
                                        <p:tav tm="0">
                                          <p:val>
                                            <p:strVal val="#ppt_w*2.5"/>
                                          </p:val>
                                        </p:tav>
                                        <p:tav tm="100000">
                                          <p:val>
                                            <p:strVal val="#ppt_w"/>
                                          </p:val>
                                        </p:tav>
                                      </p:tavLst>
                                    </p:anim>
                                    <p:anim calcmode="lin" valueType="num">
                                      <p:cBhvr>
                                        <p:cTn id="60" dur="1000" fill="hold"/>
                                        <p:tgtEl>
                                          <p:spTgt spid="8195">
                                            <p:txEl>
                                              <p:pRg st="5" end="5"/>
                                            </p:txEl>
                                          </p:spTgt>
                                        </p:tgtEl>
                                        <p:attrNameLst>
                                          <p:attrName>ppt_h</p:attrName>
                                        </p:attrNameLst>
                                      </p:cBhvr>
                                      <p:tavLst>
                                        <p:tav tm="0">
                                          <p:val>
                                            <p:strVal val="#ppt_h*0.01"/>
                                          </p:val>
                                        </p:tav>
                                        <p:tav tm="100000">
                                          <p:val>
                                            <p:strVal val="#ppt_h"/>
                                          </p:val>
                                        </p:tav>
                                      </p:tavLst>
                                    </p:anim>
                                    <p:anim calcmode="lin" valueType="num">
                                      <p:cBhvr>
                                        <p:cTn id="61"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8195">
                                            <p:txEl>
                                              <p:pRg st="5" end="5"/>
                                            </p:txEl>
                                          </p:spTgt>
                                        </p:tgtEl>
                                        <p:attrNameLst>
                                          <p:attrName>ppt_y</p:attrName>
                                        </p:attrNameLst>
                                      </p:cBhvr>
                                      <p:tavLst>
                                        <p:tav tm="0">
                                          <p:val>
                                            <p:strVal val="#ppt_h+1"/>
                                          </p:val>
                                        </p:tav>
                                        <p:tav tm="100000">
                                          <p:val>
                                            <p:strVal val="#ppt_y"/>
                                          </p:val>
                                        </p:tav>
                                      </p:tavLst>
                                    </p:anim>
                                    <p:animEffect transition="in" filter="fade">
                                      <p:cBhvr>
                                        <p:cTn id="63" dur="1000"/>
                                        <p:tgtEl>
                                          <p:spTgt spid="8195">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8" presetClass="entr" presetSubtype="0" accel="100000" fill="hold" nodeType="clickEffect">
                                  <p:stCondLst>
                                    <p:cond delay="0"/>
                                  </p:stCondLst>
                                  <p:childTnLst>
                                    <p:set>
                                      <p:cBhvr>
                                        <p:cTn id="67" dur="1" fill="hold">
                                          <p:stCondLst>
                                            <p:cond delay="0"/>
                                          </p:stCondLst>
                                        </p:cTn>
                                        <p:tgtEl>
                                          <p:spTgt spid="8195">
                                            <p:txEl>
                                              <p:pRg st="6" end="6"/>
                                            </p:txEl>
                                          </p:spTgt>
                                        </p:tgtEl>
                                        <p:attrNameLst>
                                          <p:attrName>style.visibility</p:attrName>
                                        </p:attrNameLst>
                                      </p:cBhvr>
                                      <p:to>
                                        <p:strVal val="visible"/>
                                      </p:to>
                                    </p:set>
                                    <p:anim calcmode="lin" valueType="num">
                                      <p:cBhvr>
                                        <p:cTn id="68" dur="1000" fill="hold"/>
                                        <p:tgtEl>
                                          <p:spTgt spid="8195">
                                            <p:txEl>
                                              <p:pRg st="6" end="6"/>
                                            </p:txEl>
                                          </p:spTgt>
                                        </p:tgtEl>
                                        <p:attrNameLst>
                                          <p:attrName>ppt_w</p:attrName>
                                        </p:attrNameLst>
                                      </p:cBhvr>
                                      <p:tavLst>
                                        <p:tav tm="0">
                                          <p:val>
                                            <p:strVal val="#ppt_w*2.5"/>
                                          </p:val>
                                        </p:tav>
                                        <p:tav tm="100000">
                                          <p:val>
                                            <p:strVal val="#ppt_w"/>
                                          </p:val>
                                        </p:tav>
                                      </p:tavLst>
                                    </p:anim>
                                    <p:anim calcmode="lin" valueType="num">
                                      <p:cBhvr>
                                        <p:cTn id="69" dur="1000" fill="hold"/>
                                        <p:tgtEl>
                                          <p:spTgt spid="8195">
                                            <p:txEl>
                                              <p:pRg st="6" end="6"/>
                                            </p:txEl>
                                          </p:spTgt>
                                        </p:tgtEl>
                                        <p:attrNameLst>
                                          <p:attrName>ppt_h</p:attrName>
                                        </p:attrNameLst>
                                      </p:cBhvr>
                                      <p:tavLst>
                                        <p:tav tm="0">
                                          <p:val>
                                            <p:strVal val="#ppt_h*0.01"/>
                                          </p:val>
                                        </p:tav>
                                        <p:tav tm="100000">
                                          <p:val>
                                            <p:strVal val="#ppt_h"/>
                                          </p:val>
                                        </p:tav>
                                      </p:tavLst>
                                    </p:anim>
                                    <p:anim calcmode="lin" valueType="num">
                                      <p:cBhvr>
                                        <p:cTn id="70" dur="1000" fill="hold"/>
                                        <p:tgtEl>
                                          <p:spTgt spid="8195">
                                            <p:txEl>
                                              <p:pRg st="6" end="6"/>
                                            </p:txEl>
                                          </p:spTgt>
                                        </p:tgtEl>
                                        <p:attrNameLst>
                                          <p:attrName>ppt_x</p:attrName>
                                        </p:attrNameLst>
                                      </p:cBhvr>
                                      <p:tavLst>
                                        <p:tav tm="0">
                                          <p:val>
                                            <p:strVal val="#ppt_x"/>
                                          </p:val>
                                        </p:tav>
                                        <p:tav tm="100000">
                                          <p:val>
                                            <p:strVal val="#ppt_x"/>
                                          </p:val>
                                        </p:tav>
                                      </p:tavLst>
                                    </p:anim>
                                    <p:anim calcmode="lin" valueType="num">
                                      <p:cBhvr>
                                        <p:cTn id="71" dur="1000" fill="hold"/>
                                        <p:tgtEl>
                                          <p:spTgt spid="8195">
                                            <p:txEl>
                                              <p:pRg st="6" end="6"/>
                                            </p:txEl>
                                          </p:spTgt>
                                        </p:tgtEl>
                                        <p:attrNameLst>
                                          <p:attrName>ppt_y</p:attrName>
                                        </p:attrNameLst>
                                      </p:cBhvr>
                                      <p:tavLst>
                                        <p:tav tm="0">
                                          <p:val>
                                            <p:strVal val="#ppt_h+1"/>
                                          </p:val>
                                        </p:tav>
                                        <p:tav tm="100000">
                                          <p:val>
                                            <p:strVal val="#ppt_y"/>
                                          </p:val>
                                        </p:tav>
                                      </p:tavLst>
                                    </p:anim>
                                    <p:animEffect transition="in" filter="fade">
                                      <p:cBhvr>
                                        <p:cTn id="72" dur="1000"/>
                                        <p:tgtEl>
                                          <p:spTgt spid="81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وسائل نقل الرسائل:</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spcBef>
                <a:spcPct val="0"/>
              </a:spcBef>
              <a:buFontTx/>
              <a:buNone/>
            </a:pPr>
            <a:r>
              <a:rPr lang="ar-SA" sz="3600" b="1" smtClean="0">
                <a:solidFill>
                  <a:srgbClr val="17375E"/>
                </a:solidFill>
                <a:cs typeface="Arial" pitchFamily="34" charset="0"/>
              </a:rPr>
              <a:t>ثالثاً/ </a:t>
            </a:r>
            <a:r>
              <a:rPr lang="ar-SA" sz="2800" b="1" smtClean="0">
                <a:solidFill>
                  <a:srgbClr val="17375E"/>
                </a:solidFill>
                <a:cs typeface="Arial" pitchFamily="34" charset="0"/>
              </a:rPr>
              <a:t>سلوك المستقبل  :</a:t>
            </a:r>
            <a:r>
              <a:rPr lang="ar-SA" sz="2400" b="1" smtClean="0">
                <a:solidFill>
                  <a:srgbClr val="17375E"/>
                </a:solidFill>
                <a:cs typeface="Arial" pitchFamily="34" charset="0"/>
              </a:rPr>
              <a:t> </a:t>
            </a:r>
          </a:p>
          <a:p>
            <a:pPr marL="88900" indent="444500" rtl="1" eaLnBrk="1" hangingPunct="1">
              <a:spcBef>
                <a:spcPct val="0"/>
              </a:spcBef>
              <a:buFontTx/>
              <a:buNone/>
            </a:pPr>
            <a:r>
              <a:rPr lang="ar-SA" sz="2400" b="1" smtClean="0">
                <a:solidFill>
                  <a:srgbClr val="17375E"/>
                </a:solidFill>
                <a:cs typeface="Arial" pitchFamily="34" charset="0"/>
              </a:rPr>
              <a:t>ويهدف المصدر أو المرسل أن يؤثر على اتجاه المستقبل في الجوانب التالية :</a:t>
            </a:r>
          </a:p>
          <a:p>
            <a:pPr marL="88900" indent="444500" rtl="1" eaLnBrk="1" hangingPunct="1">
              <a:buFont typeface="Times New Roman" pitchFamily="18" charset="0"/>
              <a:buAutoNum type="arabic2Minus"/>
            </a:pPr>
            <a:r>
              <a:rPr lang="ar-SA" sz="2400" b="1" smtClean="0">
                <a:solidFill>
                  <a:srgbClr val="17375E"/>
                </a:solidFill>
                <a:cs typeface="Arial" pitchFamily="34" charset="0"/>
              </a:rPr>
              <a:t>تقوية أو تعزيز الاتجاه الموجود لدى المستقبل .</a:t>
            </a:r>
          </a:p>
          <a:p>
            <a:pPr marL="88900" indent="444500" rtl="1" eaLnBrk="1" hangingPunct="1">
              <a:buFont typeface="Times New Roman" pitchFamily="18" charset="0"/>
              <a:buAutoNum type="arabic2Minus"/>
            </a:pPr>
            <a:r>
              <a:rPr lang="ar-SA" sz="2400" b="1" smtClean="0">
                <a:solidFill>
                  <a:srgbClr val="17375E"/>
                </a:solidFill>
                <a:cs typeface="Arial" pitchFamily="34" charset="0"/>
              </a:rPr>
              <a:t>تعديل اتجاه المستقبل نحو الأفضل أو الأسوء.</a:t>
            </a:r>
          </a:p>
          <a:p>
            <a:pPr marL="88900" indent="444500" rtl="1" eaLnBrk="1" hangingPunct="1">
              <a:buFont typeface="Times New Roman" pitchFamily="18" charset="0"/>
              <a:buAutoNum type="arabic2Minus"/>
            </a:pPr>
            <a:r>
              <a:rPr lang="ar-SA" sz="2400" b="1" smtClean="0">
                <a:solidFill>
                  <a:srgbClr val="17375E"/>
                </a:solidFill>
                <a:cs typeface="Arial" pitchFamily="34" charset="0"/>
              </a:rPr>
              <a:t>تغيير اتجاه المستقبل .</a:t>
            </a:r>
          </a:p>
          <a:p>
            <a:pPr marL="88900" indent="444500" rtl="1" eaLnBrk="1" hangingPunct="1"/>
            <a:r>
              <a:rPr lang="ar-SA" sz="2400" b="1" smtClean="0">
                <a:solidFill>
                  <a:srgbClr val="17375E"/>
                </a:solidFill>
                <a:cs typeface="Arial" pitchFamily="34" charset="0"/>
              </a:rPr>
              <a:t>ويغير الناس اتجاهاتهم لسببين عاميين :</a:t>
            </a:r>
          </a:p>
          <a:p>
            <a:pPr marL="88900" indent="444500" rtl="1" eaLnBrk="1" hangingPunct="1">
              <a:buFont typeface="Calibri" pitchFamily="34" charset="0"/>
              <a:buAutoNum type="arabicPeriod"/>
            </a:pPr>
            <a:r>
              <a:rPr lang="ar-SA" sz="2400" b="1" smtClean="0">
                <a:solidFill>
                  <a:srgbClr val="17375E"/>
                </a:solidFill>
                <a:cs typeface="Arial" pitchFamily="34" charset="0"/>
              </a:rPr>
              <a:t>للقيام بالأعمال بشكل أفضل أو لإشباع حاجات الفرد الداخلية .</a:t>
            </a:r>
          </a:p>
          <a:p>
            <a:pPr marL="88900" indent="444500" rtl="1" eaLnBrk="1" hangingPunct="1">
              <a:buFont typeface="Calibri" pitchFamily="34" charset="0"/>
              <a:buAutoNum type="arabicPeriod"/>
            </a:pPr>
            <a:r>
              <a:rPr lang="ar-SA" sz="2400" b="1" smtClean="0">
                <a:solidFill>
                  <a:srgbClr val="17375E"/>
                </a:solidFill>
                <a:cs typeface="Arial" pitchFamily="34" charset="0"/>
              </a:rPr>
              <a:t>للحصول على قناعة داخلية إلى حد ما . </a:t>
            </a:r>
          </a:p>
          <a:p>
            <a:pPr marL="88900" indent="444500" rtl="1" eaLnBrk="1" hangingPunct="1"/>
            <a:endParaRPr lang="ar-SA" sz="2800" b="1" smtClean="0">
              <a:solidFill>
                <a:srgbClr val="17375E"/>
              </a:solidFill>
              <a:cs typeface="Arial" pitchFamily="34" charset="0"/>
            </a:endParaRPr>
          </a:p>
        </p:txBody>
      </p:sp>
      <p:sp>
        <p:nvSpPr>
          <p:cNvPr id="2048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73958CF4-D576-4FFC-BD4E-FF4E79E1F804}" type="slidenum">
              <a:rPr lang="ar-SA" smtClean="0">
                <a:cs typeface="Arial" pitchFamily="34" charset="0"/>
              </a:rPr>
              <a:pPr/>
              <a:t>69</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nodeType="clickEffect">
                                  <p:stCondLst>
                                    <p:cond delay="0"/>
                                  </p:stCondLst>
                                  <p:childTnLst>
                                    <p:set>
                                      <p:cBhvr>
                                        <p:cTn id="58" dur="1" fill="hold">
                                          <p:stCondLst>
                                            <p:cond delay="0"/>
                                          </p:stCondLst>
                                        </p:cTn>
                                        <p:tgtEl>
                                          <p:spTgt spid="8195">
                                            <p:txEl>
                                              <p:pRg st="5" end="5"/>
                                            </p:txEl>
                                          </p:spTgt>
                                        </p:tgtEl>
                                        <p:attrNameLst>
                                          <p:attrName>style.visibility</p:attrName>
                                        </p:attrNameLst>
                                      </p:cBhvr>
                                      <p:to>
                                        <p:strVal val="visible"/>
                                      </p:to>
                                    </p:set>
                                    <p:anim calcmode="lin" valueType="num">
                                      <p:cBhvr>
                                        <p:cTn id="59" dur="1000" fill="hold"/>
                                        <p:tgtEl>
                                          <p:spTgt spid="8195">
                                            <p:txEl>
                                              <p:pRg st="5" end="5"/>
                                            </p:txEl>
                                          </p:spTgt>
                                        </p:tgtEl>
                                        <p:attrNameLst>
                                          <p:attrName>ppt_w</p:attrName>
                                        </p:attrNameLst>
                                      </p:cBhvr>
                                      <p:tavLst>
                                        <p:tav tm="0">
                                          <p:val>
                                            <p:strVal val="#ppt_w*2.5"/>
                                          </p:val>
                                        </p:tav>
                                        <p:tav tm="100000">
                                          <p:val>
                                            <p:strVal val="#ppt_w"/>
                                          </p:val>
                                        </p:tav>
                                      </p:tavLst>
                                    </p:anim>
                                    <p:anim calcmode="lin" valueType="num">
                                      <p:cBhvr>
                                        <p:cTn id="60" dur="1000" fill="hold"/>
                                        <p:tgtEl>
                                          <p:spTgt spid="8195">
                                            <p:txEl>
                                              <p:pRg st="5" end="5"/>
                                            </p:txEl>
                                          </p:spTgt>
                                        </p:tgtEl>
                                        <p:attrNameLst>
                                          <p:attrName>ppt_h</p:attrName>
                                        </p:attrNameLst>
                                      </p:cBhvr>
                                      <p:tavLst>
                                        <p:tav tm="0">
                                          <p:val>
                                            <p:strVal val="#ppt_h*0.01"/>
                                          </p:val>
                                        </p:tav>
                                        <p:tav tm="100000">
                                          <p:val>
                                            <p:strVal val="#ppt_h"/>
                                          </p:val>
                                        </p:tav>
                                      </p:tavLst>
                                    </p:anim>
                                    <p:anim calcmode="lin" valueType="num">
                                      <p:cBhvr>
                                        <p:cTn id="61"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8195">
                                            <p:txEl>
                                              <p:pRg st="5" end="5"/>
                                            </p:txEl>
                                          </p:spTgt>
                                        </p:tgtEl>
                                        <p:attrNameLst>
                                          <p:attrName>ppt_y</p:attrName>
                                        </p:attrNameLst>
                                      </p:cBhvr>
                                      <p:tavLst>
                                        <p:tav tm="0">
                                          <p:val>
                                            <p:strVal val="#ppt_h+1"/>
                                          </p:val>
                                        </p:tav>
                                        <p:tav tm="100000">
                                          <p:val>
                                            <p:strVal val="#ppt_y"/>
                                          </p:val>
                                        </p:tav>
                                      </p:tavLst>
                                    </p:anim>
                                    <p:animEffect transition="in" filter="fade">
                                      <p:cBhvr>
                                        <p:cTn id="63" dur="1000"/>
                                        <p:tgtEl>
                                          <p:spTgt spid="8195">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8" presetClass="entr" presetSubtype="0" accel="100000" fill="hold" nodeType="clickEffect">
                                  <p:stCondLst>
                                    <p:cond delay="0"/>
                                  </p:stCondLst>
                                  <p:childTnLst>
                                    <p:set>
                                      <p:cBhvr>
                                        <p:cTn id="67" dur="1" fill="hold">
                                          <p:stCondLst>
                                            <p:cond delay="0"/>
                                          </p:stCondLst>
                                        </p:cTn>
                                        <p:tgtEl>
                                          <p:spTgt spid="8195">
                                            <p:txEl>
                                              <p:pRg st="6" end="6"/>
                                            </p:txEl>
                                          </p:spTgt>
                                        </p:tgtEl>
                                        <p:attrNameLst>
                                          <p:attrName>style.visibility</p:attrName>
                                        </p:attrNameLst>
                                      </p:cBhvr>
                                      <p:to>
                                        <p:strVal val="visible"/>
                                      </p:to>
                                    </p:set>
                                    <p:anim calcmode="lin" valueType="num">
                                      <p:cBhvr>
                                        <p:cTn id="68" dur="1000" fill="hold"/>
                                        <p:tgtEl>
                                          <p:spTgt spid="8195">
                                            <p:txEl>
                                              <p:pRg st="6" end="6"/>
                                            </p:txEl>
                                          </p:spTgt>
                                        </p:tgtEl>
                                        <p:attrNameLst>
                                          <p:attrName>ppt_w</p:attrName>
                                        </p:attrNameLst>
                                      </p:cBhvr>
                                      <p:tavLst>
                                        <p:tav tm="0">
                                          <p:val>
                                            <p:strVal val="#ppt_w*2.5"/>
                                          </p:val>
                                        </p:tav>
                                        <p:tav tm="100000">
                                          <p:val>
                                            <p:strVal val="#ppt_w"/>
                                          </p:val>
                                        </p:tav>
                                      </p:tavLst>
                                    </p:anim>
                                    <p:anim calcmode="lin" valueType="num">
                                      <p:cBhvr>
                                        <p:cTn id="69" dur="1000" fill="hold"/>
                                        <p:tgtEl>
                                          <p:spTgt spid="8195">
                                            <p:txEl>
                                              <p:pRg st="6" end="6"/>
                                            </p:txEl>
                                          </p:spTgt>
                                        </p:tgtEl>
                                        <p:attrNameLst>
                                          <p:attrName>ppt_h</p:attrName>
                                        </p:attrNameLst>
                                      </p:cBhvr>
                                      <p:tavLst>
                                        <p:tav tm="0">
                                          <p:val>
                                            <p:strVal val="#ppt_h*0.01"/>
                                          </p:val>
                                        </p:tav>
                                        <p:tav tm="100000">
                                          <p:val>
                                            <p:strVal val="#ppt_h"/>
                                          </p:val>
                                        </p:tav>
                                      </p:tavLst>
                                    </p:anim>
                                    <p:anim calcmode="lin" valueType="num">
                                      <p:cBhvr>
                                        <p:cTn id="70" dur="1000" fill="hold"/>
                                        <p:tgtEl>
                                          <p:spTgt spid="8195">
                                            <p:txEl>
                                              <p:pRg st="6" end="6"/>
                                            </p:txEl>
                                          </p:spTgt>
                                        </p:tgtEl>
                                        <p:attrNameLst>
                                          <p:attrName>ppt_x</p:attrName>
                                        </p:attrNameLst>
                                      </p:cBhvr>
                                      <p:tavLst>
                                        <p:tav tm="0">
                                          <p:val>
                                            <p:strVal val="#ppt_x"/>
                                          </p:val>
                                        </p:tav>
                                        <p:tav tm="100000">
                                          <p:val>
                                            <p:strVal val="#ppt_x"/>
                                          </p:val>
                                        </p:tav>
                                      </p:tavLst>
                                    </p:anim>
                                    <p:anim calcmode="lin" valueType="num">
                                      <p:cBhvr>
                                        <p:cTn id="71" dur="1000" fill="hold"/>
                                        <p:tgtEl>
                                          <p:spTgt spid="8195">
                                            <p:txEl>
                                              <p:pRg st="6" end="6"/>
                                            </p:txEl>
                                          </p:spTgt>
                                        </p:tgtEl>
                                        <p:attrNameLst>
                                          <p:attrName>ppt_y</p:attrName>
                                        </p:attrNameLst>
                                      </p:cBhvr>
                                      <p:tavLst>
                                        <p:tav tm="0">
                                          <p:val>
                                            <p:strVal val="#ppt_h+1"/>
                                          </p:val>
                                        </p:tav>
                                        <p:tav tm="100000">
                                          <p:val>
                                            <p:strVal val="#ppt_y"/>
                                          </p:val>
                                        </p:tav>
                                      </p:tavLst>
                                    </p:anim>
                                    <p:animEffect transition="in" filter="fade">
                                      <p:cBhvr>
                                        <p:cTn id="72" dur="1000"/>
                                        <p:tgtEl>
                                          <p:spTgt spid="8195">
                                            <p:txEl>
                                              <p:pRg st="6" end="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8" presetClass="entr" presetSubtype="0" accel="100000" fill="hold" nodeType="clickEffect">
                                  <p:stCondLst>
                                    <p:cond delay="0"/>
                                  </p:stCondLst>
                                  <p:childTnLst>
                                    <p:set>
                                      <p:cBhvr>
                                        <p:cTn id="76" dur="1" fill="hold">
                                          <p:stCondLst>
                                            <p:cond delay="0"/>
                                          </p:stCondLst>
                                        </p:cTn>
                                        <p:tgtEl>
                                          <p:spTgt spid="8195">
                                            <p:txEl>
                                              <p:pRg st="7" end="7"/>
                                            </p:txEl>
                                          </p:spTgt>
                                        </p:tgtEl>
                                        <p:attrNameLst>
                                          <p:attrName>style.visibility</p:attrName>
                                        </p:attrNameLst>
                                      </p:cBhvr>
                                      <p:to>
                                        <p:strVal val="visible"/>
                                      </p:to>
                                    </p:set>
                                    <p:anim calcmode="lin" valueType="num">
                                      <p:cBhvr>
                                        <p:cTn id="77" dur="1000" fill="hold"/>
                                        <p:tgtEl>
                                          <p:spTgt spid="8195">
                                            <p:txEl>
                                              <p:pRg st="7" end="7"/>
                                            </p:txEl>
                                          </p:spTgt>
                                        </p:tgtEl>
                                        <p:attrNameLst>
                                          <p:attrName>ppt_w</p:attrName>
                                        </p:attrNameLst>
                                      </p:cBhvr>
                                      <p:tavLst>
                                        <p:tav tm="0">
                                          <p:val>
                                            <p:strVal val="#ppt_w*2.5"/>
                                          </p:val>
                                        </p:tav>
                                        <p:tav tm="100000">
                                          <p:val>
                                            <p:strVal val="#ppt_w"/>
                                          </p:val>
                                        </p:tav>
                                      </p:tavLst>
                                    </p:anim>
                                    <p:anim calcmode="lin" valueType="num">
                                      <p:cBhvr>
                                        <p:cTn id="78" dur="1000" fill="hold"/>
                                        <p:tgtEl>
                                          <p:spTgt spid="8195">
                                            <p:txEl>
                                              <p:pRg st="7" end="7"/>
                                            </p:txEl>
                                          </p:spTgt>
                                        </p:tgtEl>
                                        <p:attrNameLst>
                                          <p:attrName>ppt_h</p:attrName>
                                        </p:attrNameLst>
                                      </p:cBhvr>
                                      <p:tavLst>
                                        <p:tav tm="0">
                                          <p:val>
                                            <p:strVal val="#ppt_h*0.01"/>
                                          </p:val>
                                        </p:tav>
                                        <p:tav tm="100000">
                                          <p:val>
                                            <p:strVal val="#ppt_h"/>
                                          </p:val>
                                        </p:tav>
                                      </p:tavLst>
                                    </p:anim>
                                    <p:anim calcmode="lin" valueType="num">
                                      <p:cBhvr>
                                        <p:cTn id="79" dur="1000" fill="hold"/>
                                        <p:tgtEl>
                                          <p:spTgt spid="8195">
                                            <p:txEl>
                                              <p:pRg st="7" end="7"/>
                                            </p:txEl>
                                          </p:spTgt>
                                        </p:tgtEl>
                                        <p:attrNameLst>
                                          <p:attrName>ppt_x</p:attrName>
                                        </p:attrNameLst>
                                      </p:cBhvr>
                                      <p:tavLst>
                                        <p:tav tm="0">
                                          <p:val>
                                            <p:strVal val="#ppt_x"/>
                                          </p:val>
                                        </p:tav>
                                        <p:tav tm="100000">
                                          <p:val>
                                            <p:strVal val="#ppt_x"/>
                                          </p:val>
                                        </p:tav>
                                      </p:tavLst>
                                    </p:anim>
                                    <p:anim calcmode="lin" valueType="num">
                                      <p:cBhvr>
                                        <p:cTn id="80" dur="1000" fill="hold"/>
                                        <p:tgtEl>
                                          <p:spTgt spid="8195">
                                            <p:txEl>
                                              <p:pRg st="7" end="7"/>
                                            </p:txEl>
                                          </p:spTgt>
                                        </p:tgtEl>
                                        <p:attrNameLst>
                                          <p:attrName>ppt_y</p:attrName>
                                        </p:attrNameLst>
                                      </p:cBhvr>
                                      <p:tavLst>
                                        <p:tav tm="0">
                                          <p:val>
                                            <p:strVal val="#ppt_h+1"/>
                                          </p:val>
                                        </p:tav>
                                        <p:tav tm="100000">
                                          <p:val>
                                            <p:strVal val="#ppt_y"/>
                                          </p:val>
                                        </p:tav>
                                      </p:tavLst>
                                    </p:anim>
                                    <p:animEffect transition="in" filter="fade">
                                      <p:cBhvr>
                                        <p:cTn id="81" dur="1000"/>
                                        <p:tgtEl>
                                          <p:spTgt spid="81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وسائل نقل الرسائل:</a:t>
            </a:r>
          </a:p>
        </p:txBody>
      </p:sp>
      <p:sp>
        <p:nvSpPr>
          <p:cNvPr id="21507" name="Content Placeholder 2"/>
          <p:cNvSpPr>
            <a:spLocks noGrp="1"/>
          </p:cNvSpPr>
          <p:nvPr>
            <p:ph idx="1"/>
          </p:nvPr>
        </p:nvSpPr>
        <p:spPr>
          <a:xfrm>
            <a:off x="228600" y="1600200"/>
            <a:ext cx="9144000" cy="4373563"/>
          </a:xfrm>
        </p:spPr>
        <p:txBody>
          <a:bodyPr/>
          <a:lstStyle/>
          <a:p>
            <a:pPr marL="88900" indent="444500" rtl="1" eaLnBrk="1" hangingPunct="1"/>
            <a:endParaRPr lang="ar-SA" sz="2800" b="1" smtClean="0">
              <a:solidFill>
                <a:srgbClr val="17375E"/>
              </a:solidFill>
              <a:cs typeface="Arial" pitchFamily="34" charset="0"/>
            </a:endParaRPr>
          </a:p>
          <a:p>
            <a:pPr marL="88900" indent="444500" rtl="1" eaLnBrk="1" hangingPunct="1"/>
            <a:r>
              <a:rPr lang="ar-SA" sz="2800" b="1" smtClean="0">
                <a:solidFill>
                  <a:srgbClr val="17375E"/>
                </a:solidFill>
                <a:cs typeface="Arial" pitchFamily="34" charset="0"/>
              </a:rPr>
              <a:t>د ـ تعديل أو تغيير السلوك العلني للمستقبل أو للمستقبلين ، كالقيام إلى الصلاة عند استماع الأذان أو المسارعة في التبرع لمشروع خيري عند الاستماع .</a:t>
            </a:r>
          </a:p>
        </p:txBody>
      </p:sp>
      <p:sp>
        <p:nvSpPr>
          <p:cNvPr id="2150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050D88B3-2DC1-4B07-9714-4784925E2353}" type="slidenum">
              <a:rPr lang="ar-SA" smtClean="0">
                <a:cs typeface="Arial" pitchFamily="34" charset="0"/>
              </a:rPr>
              <a:pPr/>
              <a:t>70</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5FA2FC3C-25A8-4EE8-911D-0BE53553DE18}" type="slidenum">
              <a:rPr lang="ar-SA" smtClean="0">
                <a:cs typeface="Arial" pitchFamily="34" charset="0"/>
              </a:rPr>
              <a:pPr/>
              <a:t>71</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ar-SA" b="1" smtClean="0">
                <a:solidFill>
                  <a:schemeClr val="tx1"/>
                </a:solidFill>
                <a:cs typeface="Arial" pitchFamily="34" charset="0"/>
              </a:rPr>
              <a:t>محاضرة </a:t>
            </a:r>
          </a:p>
          <a:p>
            <a:pPr eaLnBrk="1" hangingPunct="1"/>
            <a:r>
              <a:rPr lang="ar-SA" b="1" smtClean="0">
                <a:solidFill>
                  <a:schemeClr val="tx1"/>
                </a:solidFill>
                <a:cs typeface="Arial" pitchFamily="34" charset="0"/>
              </a:rPr>
              <a:t>وظائف وخصائص الاتصال</a:t>
            </a:r>
            <a:endParaRPr lang="en-US" b="1"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4340">
                                            <p:txEl>
                                              <p:pRg st="0" end="0"/>
                                            </p:txEl>
                                          </p:spTgt>
                                        </p:tgtEl>
                                        <p:attrNameLst>
                                          <p:attrName>style.visibility</p:attrName>
                                        </p:attrNameLst>
                                      </p:cBhvr>
                                      <p:to>
                                        <p:strVal val="visible"/>
                                      </p:to>
                                    </p:set>
                                    <p:anim calcmode="discrete" valueType="clr">
                                      <p:cBhvr override="childStyle">
                                        <p:cTn id="7" dur="80"/>
                                        <p:tgtEl>
                                          <p:spTgt spid="1434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34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4340">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4340">
                                            <p:txEl>
                                              <p:pRg st="1" end="1"/>
                                            </p:txEl>
                                          </p:spTgt>
                                        </p:tgtEl>
                                        <p:attrNameLst>
                                          <p:attrName>style.visibility</p:attrName>
                                        </p:attrNameLst>
                                      </p:cBhvr>
                                      <p:to>
                                        <p:strVal val="visible"/>
                                      </p:to>
                                    </p:set>
                                    <p:anim calcmode="discrete" valueType="clr">
                                      <p:cBhvr override="childStyle">
                                        <p:cTn id="14" dur="80"/>
                                        <p:tgtEl>
                                          <p:spTgt spid="14340">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4340">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4340">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a:xfrm>
            <a:off x="495300" y="2133600"/>
            <a:ext cx="8915400" cy="3992563"/>
          </a:xfrm>
        </p:spPr>
        <p:txBody>
          <a:bodyPr/>
          <a:lstStyle/>
          <a:p>
            <a:pPr rtl="1" eaLnBrk="1" hangingPunct="1">
              <a:buFont typeface="Arial" pitchFamily="34" charset="0"/>
              <a:buChar char="•"/>
            </a:pPr>
            <a:r>
              <a:rPr lang="ar-SA" b="1" smtClean="0">
                <a:cs typeface="Arial" pitchFamily="34" charset="0"/>
              </a:rPr>
              <a:t>وظائف الاتصال.</a:t>
            </a:r>
          </a:p>
          <a:p>
            <a:pPr rtl="1" eaLnBrk="1" hangingPunct="1">
              <a:buFont typeface="Arial" pitchFamily="34" charset="0"/>
              <a:buChar char="•"/>
            </a:pPr>
            <a:r>
              <a:rPr lang="ar-SA" b="1" smtClean="0">
                <a:cs typeface="Arial" pitchFamily="34" charset="0"/>
              </a:rPr>
              <a:t>خصائص الاتصال .</a:t>
            </a:r>
          </a:p>
          <a:p>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BA16246E-4E0B-444A-8A0B-81B2385DF73A}" type="slidenum">
              <a:rPr lang="ar-SA" smtClean="0">
                <a:cs typeface="Arial" pitchFamily="34" charset="0"/>
              </a:rPr>
              <a:pPr/>
              <a:t>72</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 calcmode="lin" valueType="num">
                                      <p:cBhvr additive="base">
                                        <p:cTn id="13" dur="5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nodeType="click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 calcmode="lin" valueType="num">
                                      <p:cBhvr additive="base">
                                        <p:cTn id="19" dur="50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additive="base">
                                        <p:cTn id="20" dur="5000" fill="hold"/>
                                        <p:tgtEl>
                                          <p:spTgt spid="1536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وظائف الاتصال :</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defRPr/>
            </a:pPr>
            <a:r>
              <a:rPr lang="ar-SA" sz="3600" b="1" dirty="0" smtClean="0">
                <a:solidFill>
                  <a:schemeClr val="tx2">
                    <a:lumMod val="75000"/>
                  </a:schemeClr>
                </a:solidFill>
                <a:cs typeface="Arial" pitchFamily="34" charset="0"/>
              </a:rPr>
              <a:t>للاتصال عدة وظائف منها :</a:t>
            </a:r>
            <a:endParaRPr lang="ar-SA" sz="2800" b="1" dirty="0" smtClean="0">
              <a:solidFill>
                <a:schemeClr val="tx2">
                  <a:lumMod val="75000"/>
                </a:schemeClr>
              </a:solidFill>
              <a:cs typeface="Arial" pitchFamily="34" charset="0"/>
            </a:endParaRPr>
          </a:p>
          <a:p>
            <a:pPr marL="88900" indent="444500" rtl="1" eaLnBrk="1" hangingPunct="1">
              <a:buFont typeface="+mj-lt"/>
              <a:buAutoNum type="arabicPeriod"/>
              <a:defRPr/>
            </a:pPr>
            <a:r>
              <a:rPr lang="ar-SA" sz="2800" b="1" dirty="0" smtClean="0">
                <a:solidFill>
                  <a:schemeClr val="tx2">
                    <a:lumMod val="75000"/>
                  </a:schemeClr>
                </a:solidFill>
                <a:cs typeface="Arial" pitchFamily="34" charset="0"/>
              </a:rPr>
              <a:t>وظيفة تثقيفية .</a:t>
            </a:r>
          </a:p>
          <a:p>
            <a:pPr marL="88900" indent="444500" rtl="1" eaLnBrk="1" hangingPunct="1">
              <a:buFont typeface="+mj-lt"/>
              <a:buAutoNum type="arabicPeriod"/>
              <a:defRPr/>
            </a:pPr>
            <a:r>
              <a:rPr lang="ar-SA" sz="2800" b="1" dirty="0" smtClean="0">
                <a:solidFill>
                  <a:schemeClr val="tx2">
                    <a:lumMod val="75000"/>
                  </a:schemeClr>
                </a:solidFill>
                <a:cs typeface="Arial" pitchFamily="34" charset="0"/>
              </a:rPr>
              <a:t>وظيفة تعليمية .</a:t>
            </a:r>
          </a:p>
          <a:p>
            <a:pPr marL="88900" indent="444500" rtl="1" eaLnBrk="1" hangingPunct="1">
              <a:buFont typeface="+mj-lt"/>
              <a:buAutoNum type="arabicPeriod"/>
              <a:defRPr/>
            </a:pPr>
            <a:r>
              <a:rPr lang="ar-SA" sz="2800" b="1" dirty="0" smtClean="0">
                <a:solidFill>
                  <a:schemeClr val="tx2">
                    <a:lumMod val="75000"/>
                  </a:schemeClr>
                </a:solidFill>
                <a:cs typeface="Arial" pitchFamily="34" charset="0"/>
              </a:rPr>
              <a:t>وظيفة اجتماعية .</a:t>
            </a:r>
          </a:p>
          <a:p>
            <a:pPr marL="88900" indent="444500" rtl="1" eaLnBrk="1" hangingPunct="1">
              <a:buFont typeface="+mj-lt"/>
              <a:buAutoNum type="arabicPeriod"/>
              <a:defRPr/>
            </a:pPr>
            <a:r>
              <a:rPr lang="ar-SA" sz="2800" b="1" dirty="0" smtClean="0">
                <a:solidFill>
                  <a:schemeClr val="tx2">
                    <a:lumMod val="75000"/>
                  </a:schemeClr>
                </a:solidFill>
                <a:cs typeface="Arial" pitchFamily="34" charset="0"/>
              </a:rPr>
              <a:t>وظيفة سياسية  .</a:t>
            </a:r>
          </a:p>
          <a:p>
            <a:pPr marL="88900" indent="444500" rtl="1" eaLnBrk="1" hangingPunct="1">
              <a:buFont typeface="+mj-lt"/>
              <a:buAutoNum type="arabicPeriod"/>
              <a:defRPr/>
            </a:pPr>
            <a:r>
              <a:rPr lang="ar-SA" sz="2800" b="1" dirty="0" smtClean="0">
                <a:solidFill>
                  <a:schemeClr val="tx2">
                    <a:lumMod val="75000"/>
                  </a:schemeClr>
                </a:solidFill>
                <a:cs typeface="Arial" pitchFamily="34" charset="0"/>
              </a:rPr>
              <a:t>وظيفة فكرية ( دينية )  .</a:t>
            </a:r>
          </a:p>
        </p:txBody>
      </p:sp>
      <p:sp>
        <p:nvSpPr>
          <p:cNvPr id="1638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CA61FD63-D887-43AF-846B-3C6DBDFCEAE6}" type="slidenum">
              <a:rPr lang="ar-SA" smtClean="0">
                <a:cs typeface="Arial" pitchFamily="34" charset="0"/>
              </a:rPr>
              <a:pPr/>
              <a:t>73</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nodeType="clickEffect">
                                  <p:stCondLst>
                                    <p:cond delay="0"/>
                                  </p:stCondLst>
                                  <p:childTnLst>
                                    <p:set>
                                      <p:cBhvr>
                                        <p:cTn id="58" dur="1" fill="hold">
                                          <p:stCondLst>
                                            <p:cond delay="0"/>
                                          </p:stCondLst>
                                        </p:cTn>
                                        <p:tgtEl>
                                          <p:spTgt spid="8195">
                                            <p:txEl>
                                              <p:pRg st="5" end="5"/>
                                            </p:txEl>
                                          </p:spTgt>
                                        </p:tgtEl>
                                        <p:attrNameLst>
                                          <p:attrName>style.visibility</p:attrName>
                                        </p:attrNameLst>
                                      </p:cBhvr>
                                      <p:to>
                                        <p:strVal val="visible"/>
                                      </p:to>
                                    </p:set>
                                    <p:anim calcmode="lin" valueType="num">
                                      <p:cBhvr>
                                        <p:cTn id="59" dur="1000" fill="hold"/>
                                        <p:tgtEl>
                                          <p:spTgt spid="8195">
                                            <p:txEl>
                                              <p:pRg st="5" end="5"/>
                                            </p:txEl>
                                          </p:spTgt>
                                        </p:tgtEl>
                                        <p:attrNameLst>
                                          <p:attrName>ppt_w</p:attrName>
                                        </p:attrNameLst>
                                      </p:cBhvr>
                                      <p:tavLst>
                                        <p:tav tm="0">
                                          <p:val>
                                            <p:strVal val="#ppt_w*2.5"/>
                                          </p:val>
                                        </p:tav>
                                        <p:tav tm="100000">
                                          <p:val>
                                            <p:strVal val="#ppt_w"/>
                                          </p:val>
                                        </p:tav>
                                      </p:tavLst>
                                    </p:anim>
                                    <p:anim calcmode="lin" valueType="num">
                                      <p:cBhvr>
                                        <p:cTn id="60" dur="1000" fill="hold"/>
                                        <p:tgtEl>
                                          <p:spTgt spid="8195">
                                            <p:txEl>
                                              <p:pRg st="5" end="5"/>
                                            </p:txEl>
                                          </p:spTgt>
                                        </p:tgtEl>
                                        <p:attrNameLst>
                                          <p:attrName>ppt_h</p:attrName>
                                        </p:attrNameLst>
                                      </p:cBhvr>
                                      <p:tavLst>
                                        <p:tav tm="0">
                                          <p:val>
                                            <p:strVal val="#ppt_h*0.01"/>
                                          </p:val>
                                        </p:tav>
                                        <p:tav tm="100000">
                                          <p:val>
                                            <p:strVal val="#ppt_h"/>
                                          </p:val>
                                        </p:tav>
                                      </p:tavLst>
                                    </p:anim>
                                    <p:anim calcmode="lin" valueType="num">
                                      <p:cBhvr>
                                        <p:cTn id="61"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8195">
                                            <p:txEl>
                                              <p:pRg st="5" end="5"/>
                                            </p:txEl>
                                          </p:spTgt>
                                        </p:tgtEl>
                                        <p:attrNameLst>
                                          <p:attrName>ppt_y</p:attrName>
                                        </p:attrNameLst>
                                      </p:cBhvr>
                                      <p:tavLst>
                                        <p:tav tm="0">
                                          <p:val>
                                            <p:strVal val="#ppt_h+1"/>
                                          </p:val>
                                        </p:tav>
                                        <p:tav tm="100000">
                                          <p:val>
                                            <p:strVal val="#ppt_y"/>
                                          </p:val>
                                        </p:tav>
                                      </p:tavLst>
                                    </p:anim>
                                    <p:animEffect transition="in" filter="fade">
                                      <p:cBhvr>
                                        <p:cTn id="63" dur="1000"/>
                                        <p:tgtEl>
                                          <p:spTgt spid="81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وظائف الاتصال :</a:t>
            </a:r>
          </a:p>
        </p:txBody>
      </p:sp>
      <p:sp>
        <p:nvSpPr>
          <p:cNvPr id="8195" name="Content Placeholder 2"/>
          <p:cNvSpPr>
            <a:spLocks noGrp="1"/>
          </p:cNvSpPr>
          <p:nvPr>
            <p:ph idx="1"/>
          </p:nvPr>
        </p:nvSpPr>
        <p:spPr>
          <a:xfrm>
            <a:off x="685800" y="1600200"/>
            <a:ext cx="8686800" cy="4114800"/>
          </a:xfrm>
        </p:spPr>
        <p:txBody>
          <a:bodyPr/>
          <a:lstStyle/>
          <a:p>
            <a:pPr marL="88900" indent="444500" rtl="1" eaLnBrk="1" hangingPunct="1">
              <a:defRPr/>
            </a:pPr>
            <a:r>
              <a:rPr lang="ar-SA" sz="3600" b="1" dirty="0" smtClean="0">
                <a:solidFill>
                  <a:schemeClr val="tx2">
                    <a:lumMod val="75000"/>
                  </a:schemeClr>
                </a:solidFill>
                <a:cs typeface="Arial" pitchFamily="34" charset="0"/>
              </a:rPr>
              <a:t>للاتصال عدة وظائف منها:</a:t>
            </a:r>
          </a:p>
          <a:p>
            <a:pPr marL="88900" indent="444500" rtl="1" eaLnBrk="1" hangingPunct="1">
              <a:defRPr/>
            </a:pPr>
            <a:r>
              <a:rPr lang="ar-SA" sz="3600" b="1" dirty="0" smtClean="0">
                <a:solidFill>
                  <a:schemeClr val="tx2">
                    <a:lumMod val="75000"/>
                  </a:schemeClr>
                </a:solidFill>
                <a:cs typeface="Arial" pitchFamily="34" charset="0"/>
              </a:rPr>
              <a:t>أولاً / </a:t>
            </a:r>
            <a:r>
              <a:rPr lang="ar-SA" sz="2800" b="1" dirty="0" smtClean="0">
                <a:solidFill>
                  <a:schemeClr val="tx2">
                    <a:lumMod val="75000"/>
                  </a:schemeClr>
                </a:solidFill>
                <a:cs typeface="Arial" pitchFamily="34" charset="0"/>
              </a:rPr>
              <a:t>وظيفة تثقيفية :</a:t>
            </a:r>
          </a:p>
          <a:p>
            <a:pPr marL="88900" indent="444500" rtl="1" eaLnBrk="1" hangingPunct="1">
              <a:defRPr/>
            </a:pPr>
            <a:r>
              <a:rPr lang="ar-SA" sz="2400" b="1" dirty="0" smtClean="0">
                <a:solidFill>
                  <a:schemeClr val="tx2">
                    <a:lumMod val="75000"/>
                  </a:schemeClr>
                </a:solidFill>
                <a:cs typeface="Arial" pitchFamily="34" charset="0"/>
              </a:rPr>
              <a:t>يهدف الاتصال إلى تزويد الناس بالمعلومات النافعة لهم في جميع نواحي حياتهم المختلفة .</a:t>
            </a:r>
          </a:p>
          <a:p>
            <a:pPr marL="88900" indent="444500" rtl="1" eaLnBrk="1" hangingPunct="1">
              <a:defRPr/>
            </a:pPr>
            <a:r>
              <a:rPr lang="ar-SA" sz="2400" b="1" dirty="0" smtClean="0">
                <a:solidFill>
                  <a:schemeClr val="tx2">
                    <a:lumMod val="75000"/>
                  </a:schemeClr>
                </a:solidFill>
                <a:cs typeface="Arial" pitchFamily="34" charset="0"/>
              </a:rPr>
              <a:t>من صحية واجتماعية وسياسية وتزويد الناس بأخبار البيئة والمجتمع الذي يعيشون فيه . </a:t>
            </a:r>
          </a:p>
          <a:p>
            <a:pPr marL="88900" indent="444500" rtl="1" eaLnBrk="1" hangingPunct="1">
              <a:defRPr/>
            </a:pPr>
            <a:endParaRPr lang="ar-SA" sz="2800" b="1" dirty="0" smtClean="0">
              <a:solidFill>
                <a:schemeClr val="tx2">
                  <a:lumMod val="75000"/>
                </a:schemeClr>
              </a:solidFill>
              <a:cs typeface="Arial" pitchFamily="34" charset="0"/>
            </a:endParaRPr>
          </a:p>
        </p:txBody>
      </p:sp>
      <p:sp>
        <p:nvSpPr>
          <p:cNvPr id="1741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16C5CAF3-832D-4CEE-89A2-8F39FFA98717}" type="slidenum">
              <a:rPr lang="ar-SA" smtClean="0">
                <a:cs typeface="Arial" pitchFamily="34" charset="0"/>
              </a:rPr>
              <a:pPr/>
              <a:t>74</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وظائف الاتصال :</a:t>
            </a:r>
          </a:p>
        </p:txBody>
      </p:sp>
      <p:sp>
        <p:nvSpPr>
          <p:cNvPr id="8195" name="Content Placeholder 2"/>
          <p:cNvSpPr>
            <a:spLocks noGrp="1"/>
          </p:cNvSpPr>
          <p:nvPr>
            <p:ph idx="1"/>
          </p:nvPr>
        </p:nvSpPr>
        <p:spPr>
          <a:xfrm>
            <a:off x="685800" y="1600200"/>
            <a:ext cx="8686800" cy="4114800"/>
          </a:xfrm>
        </p:spPr>
        <p:txBody>
          <a:bodyPr/>
          <a:lstStyle/>
          <a:p>
            <a:pPr marL="88900" indent="444500" rtl="1" eaLnBrk="1" hangingPunct="1">
              <a:defRPr/>
            </a:pPr>
            <a:r>
              <a:rPr lang="ar-SA" sz="3600" b="1" dirty="0" smtClean="0">
                <a:solidFill>
                  <a:schemeClr val="tx2">
                    <a:lumMod val="75000"/>
                  </a:schemeClr>
                </a:solidFill>
                <a:cs typeface="Arial" pitchFamily="34" charset="0"/>
              </a:rPr>
              <a:t>للاتصال عدة وظائف منها:</a:t>
            </a:r>
          </a:p>
          <a:p>
            <a:pPr marL="88900" indent="444500" rtl="1" eaLnBrk="1" hangingPunct="1">
              <a:defRPr/>
            </a:pPr>
            <a:r>
              <a:rPr lang="ar-SA" sz="3600" b="1" dirty="0" smtClean="0">
                <a:solidFill>
                  <a:schemeClr val="tx2">
                    <a:lumMod val="75000"/>
                  </a:schemeClr>
                </a:solidFill>
                <a:cs typeface="Arial" pitchFamily="34" charset="0"/>
              </a:rPr>
              <a:t>ثانياً / </a:t>
            </a:r>
            <a:r>
              <a:rPr lang="ar-SA" sz="2800" b="1" dirty="0" smtClean="0">
                <a:solidFill>
                  <a:schemeClr val="tx2">
                    <a:lumMod val="75000"/>
                  </a:schemeClr>
                </a:solidFill>
                <a:cs typeface="Arial" pitchFamily="34" charset="0"/>
              </a:rPr>
              <a:t>وظيفة تعليمية :</a:t>
            </a:r>
          </a:p>
          <a:p>
            <a:pPr marL="88900" indent="444500" rtl="1" eaLnBrk="1" hangingPunct="1">
              <a:defRPr/>
            </a:pPr>
            <a:r>
              <a:rPr lang="ar-SA" sz="2400" b="1" dirty="0" smtClean="0">
                <a:solidFill>
                  <a:schemeClr val="tx2">
                    <a:lumMod val="75000"/>
                  </a:schemeClr>
                </a:solidFill>
                <a:cs typeface="Arial" pitchFamily="34" charset="0"/>
              </a:rPr>
              <a:t>الاتصال عملية تفاعل اجتماعي بين الأستاذ والطالب فيها أخذ وعطاء وفعل ورد فعل وتعليم وتعلم وتهدف إلى تغيير السلوك .</a:t>
            </a:r>
          </a:p>
          <a:p>
            <a:pPr marL="88900" indent="444500" rtl="1" eaLnBrk="1" hangingPunct="1">
              <a:defRPr/>
            </a:pPr>
            <a:r>
              <a:rPr lang="ar-SA" sz="2400" b="1" dirty="0" smtClean="0">
                <a:solidFill>
                  <a:schemeClr val="tx2">
                    <a:lumMod val="75000"/>
                  </a:schemeClr>
                </a:solidFill>
                <a:cs typeface="Arial" pitchFamily="34" charset="0"/>
              </a:rPr>
              <a:t>فالتعليم يعني التغيير المستمر في سلوك الفرد وذلك بتزويد الطالب بالخبرات والمواقف والأفكار والقيم الاجتماعية التي تساعده على التكيف مع مجتمعه . </a:t>
            </a:r>
            <a:endParaRPr lang="ar-SA" sz="2800" b="1" dirty="0" smtClean="0">
              <a:solidFill>
                <a:schemeClr val="tx2">
                  <a:lumMod val="75000"/>
                </a:schemeClr>
              </a:solidFill>
              <a:cs typeface="Arial" pitchFamily="34" charset="0"/>
            </a:endParaRPr>
          </a:p>
        </p:txBody>
      </p:sp>
      <p:sp>
        <p:nvSpPr>
          <p:cNvPr id="1843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BD0A5CD-8EDB-4B15-B85A-97B61FF69A9C}" type="slidenum">
              <a:rPr lang="ar-SA" smtClean="0">
                <a:cs typeface="Arial" pitchFamily="34" charset="0"/>
              </a:rPr>
              <a:pPr/>
              <a:t>75</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وظائف الاتصال :</a:t>
            </a:r>
          </a:p>
        </p:txBody>
      </p:sp>
      <p:sp>
        <p:nvSpPr>
          <p:cNvPr id="8195" name="Content Placeholder 2"/>
          <p:cNvSpPr>
            <a:spLocks noGrp="1"/>
          </p:cNvSpPr>
          <p:nvPr>
            <p:ph idx="1"/>
          </p:nvPr>
        </p:nvSpPr>
        <p:spPr>
          <a:xfrm>
            <a:off x="685800" y="1600200"/>
            <a:ext cx="8686800" cy="4114800"/>
          </a:xfrm>
        </p:spPr>
        <p:txBody>
          <a:bodyPr/>
          <a:lstStyle/>
          <a:p>
            <a:pPr marL="88900" indent="444500" rtl="1" eaLnBrk="1" hangingPunct="1">
              <a:defRPr/>
            </a:pPr>
            <a:r>
              <a:rPr lang="ar-SA" sz="3600" b="1" dirty="0" smtClean="0">
                <a:solidFill>
                  <a:schemeClr val="tx2">
                    <a:lumMod val="75000"/>
                  </a:schemeClr>
                </a:solidFill>
                <a:cs typeface="Arial" pitchFamily="34" charset="0"/>
              </a:rPr>
              <a:t>للاتصال عدة وظائف منها:</a:t>
            </a:r>
          </a:p>
          <a:p>
            <a:pPr marL="88900" indent="444500" rtl="1" eaLnBrk="1" hangingPunct="1">
              <a:defRPr/>
            </a:pPr>
            <a:r>
              <a:rPr lang="ar-SA" sz="3600" b="1" dirty="0" smtClean="0">
                <a:solidFill>
                  <a:schemeClr val="tx2">
                    <a:lumMod val="75000"/>
                  </a:schemeClr>
                </a:solidFill>
                <a:cs typeface="Arial" pitchFamily="34" charset="0"/>
              </a:rPr>
              <a:t>ثالثاً / </a:t>
            </a:r>
            <a:r>
              <a:rPr lang="ar-SA" sz="2800" b="1" dirty="0" smtClean="0">
                <a:solidFill>
                  <a:schemeClr val="tx2">
                    <a:lumMod val="75000"/>
                  </a:schemeClr>
                </a:solidFill>
                <a:cs typeface="Arial" pitchFamily="34" charset="0"/>
              </a:rPr>
              <a:t>وظيفة اجتماعية :</a:t>
            </a:r>
          </a:p>
          <a:p>
            <a:pPr marL="88900" indent="444500" rtl="1" eaLnBrk="1" hangingPunct="1">
              <a:defRPr/>
            </a:pPr>
            <a:r>
              <a:rPr lang="ar-SA" sz="2400" b="1" dirty="0" smtClean="0">
                <a:solidFill>
                  <a:schemeClr val="tx2">
                    <a:lumMod val="75000"/>
                  </a:schemeClr>
                </a:solidFill>
                <a:cs typeface="Arial" pitchFamily="34" charset="0"/>
              </a:rPr>
              <a:t>الاتصال عملية تفاعل اجتماعي تقوم بنقل معلومات وتهدف إلى تغيير السلوك الإنساني .</a:t>
            </a:r>
          </a:p>
          <a:p>
            <a:pPr marL="88900" indent="444500" rtl="1" eaLnBrk="1" hangingPunct="1">
              <a:defRPr/>
            </a:pPr>
            <a:r>
              <a:rPr lang="ar-SA" sz="2400" b="1" dirty="0" smtClean="0">
                <a:solidFill>
                  <a:schemeClr val="tx2">
                    <a:lumMod val="75000"/>
                  </a:schemeClr>
                </a:solidFill>
                <a:cs typeface="Arial" pitchFamily="34" charset="0"/>
              </a:rPr>
              <a:t>فالاتصال أداة فعالة في تكوين العلاقات الإنسانية عن طريق تسهيل تبادل المعلومات بين الناس . </a:t>
            </a:r>
          </a:p>
          <a:p>
            <a:pPr marL="88900" indent="444500" rtl="1" eaLnBrk="1" hangingPunct="1">
              <a:defRPr/>
            </a:pPr>
            <a:endParaRPr lang="ar-SA" sz="2800" b="1" dirty="0" smtClean="0">
              <a:solidFill>
                <a:schemeClr val="tx2">
                  <a:lumMod val="75000"/>
                </a:schemeClr>
              </a:solidFill>
              <a:cs typeface="Arial" pitchFamily="34" charset="0"/>
            </a:endParaRPr>
          </a:p>
        </p:txBody>
      </p:sp>
      <p:sp>
        <p:nvSpPr>
          <p:cNvPr id="1946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5D6501CE-C4AB-4586-8961-80331F9FECAA}" type="slidenum">
              <a:rPr lang="ar-SA" smtClean="0">
                <a:cs typeface="Arial" pitchFamily="34" charset="0"/>
              </a:rPr>
              <a:pPr/>
              <a:t>76</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وظائف الاتصال :</a:t>
            </a:r>
          </a:p>
        </p:txBody>
      </p:sp>
      <p:sp>
        <p:nvSpPr>
          <p:cNvPr id="8195" name="Content Placeholder 2"/>
          <p:cNvSpPr>
            <a:spLocks noGrp="1"/>
          </p:cNvSpPr>
          <p:nvPr>
            <p:ph idx="1"/>
          </p:nvPr>
        </p:nvSpPr>
        <p:spPr>
          <a:xfrm>
            <a:off x="685800" y="1600200"/>
            <a:ext cx="8686800" cy="4114800"/>
          </a:xfrm>
        </p:spPr>
        <p:txBody>
          <a:bodyPr/>
          <a:lstStyle/>
          <a:p>
            <a:pPr marL="88900" indent="444500" rtl="1" eaLnBrk="1" hangingPunct="1">
              <a:defRPr/>
            </a:pPr>
            <a:r>
              <a:rPr lang="ar-SA" sz="3600" b="1" dirty="0" smtClean="0">
                <a:solidFill>
                  <a:schemeClr val="tx2">
                    <a:lumMod val="75000"/>
                  </a:schemeClr>
                </a:solidFill>
                <a:cs typeface="Arial" pitchFamily="34" charset="0"/>
              </a:rPr>
              <a:t>للاتصال عدة وظائف منها:</a:t>
            </a:r>
          </a:p>
          <a:p>
            <a:pPr marL="88900" indent="444500" rtl="1" eaLnBrk="1" hangingPunct="1">
              <a:defRPr/>
            </a:pPr>
            <a:r>
              <a:rPr lang="ar-SA" sz="3600" b="1" dirty="0" smtClean="0">
                <a:solidFill>
                  <a:schemeClr val="tx2">
                    <a:lumMod val="75000"/>
                  </a:schemeClr>
                </a:solidFill>
                <a:cs typeface="Arial" pitchFamily="34" charset="0"/>
              </a:rPr>
              <a:t>رابعاً / </a:t>
            </a:r>
            <a:r>
              <a:rPr lang="ar-SA" sz="2800" b="1" dirty="0" smtClean="0">
                <a:solidFill>
                  <a:schemeClr val="tx2">
                    <a:lumMod val="75000"/>
                  </a:schemeClr>
                </a:solidFill>
                <a:cs typeface="Arial" pitchFamily="34" charset="0"/>
              </a:rPr>
              <a:t>وظيفة سياسية :</a:t>
            </a:r>
          </a:p>
          <a:p>
            <a:pPr marL="88900" indent="444500" rtl="1" eaLnBrk="1" hangingPunct="1">
              <a:defRPr/>
            </a:pPr>
            <a:r>
              <a:rPr lang="ar-SA" sz="2400" b="1" dirty="0" smtClean="0">
                <a:solidFill>
                  <a:schemeClr val="tx2">
                    <a:lumMod val="75000"/>
                  </a:schemeClr>
                </a:solidFill>
                <a:cs typeface="Arial" pitchFamily="34" charset="0"/>
              </a:rPr>
              <a:t>يسهم الاتصال في التثقيف السياسي ، ويسهل كذلك الاتصال بين الحاكم والمحكوم ويوطد العلاقة بين القائد وشعبه . </a:t>
            </a:r>
          </a:p>
          <a:p>
            <a:pPr marL="88900" indent="444500" rtl="1" eaLnBrk="1" hangingPunct="1">
              <a:defRPr/>
            </a:pPr>
            <a:endParaRPr lang="ar-SA" sz="2800" b="1" dirty="0" smtClean="0">
              <a:solidFill>
                <a:schemeClr val="tx2">
                  <a:lumMod val="75000"/>
                </a:schemeClr>
              </a:solidFill>
              <a:cs typeface="Arial" pitchFamily="34" charset="0"/>
            </a:endParaRPr>
          </a:p>
        </p:txBody>
      </p:sp>
      <p:sp>
        <p:nvSpPr>
          <p:cNvPr id="2048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83A8D22B-3BCA-494A-AD81-25FBAF3274ED}" type="slidenum">
              <a:rPr lang="ar-SA" smtClean="0">
                <a:cs typeface="Arial" pitchFamily="34" charset="0"/>
              </a:rPr>
              <a:pPr/>
              <a:t>77</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وظائف الاتصال :</a:t>
            </a:r>
          </a:p>
        </p:txBody>
      </p:sp>
      <p:sp>
        <p:nvSpPr>
          <p:cNvPr id="8195" name="Content Placeholder 2"/>
          <p:cNvSpPr>
            <a:spLocks noGrp="1"/>
          </p:cNvSpPr>
          <p:nvPr>
            <p:ph idx="1"/>
          </p:nvPr>
        </p:nvSpPr>
        <p:spPr>
          <a:xfrm>
            <a:off x="685800" y="1600200"/>
            <a:ext cx="8686800" cy="4114800"/>
          </a:xfrm>
        </p:spPr>
        <p:txBody>
          <a:bodyPr/>
          <a:lstStyle/>
          <a:p>
            <a:pPr marL="88900" indent="444500" rtl="1" eaLnBrk="1" hangingPunct="1">
              <a:defRPr/>
            </a:pPr>
            <a:r>
              <a:rPr lang="ar-SA" sz="3600" b="1" dirty="0" smtClean="0">
                <a:solidFill>
                  <a:schemeClr val="tx2">
                    <a:lumMod val="75000"/>
                  </a:schemeClr>
                </a:solidFill>
                <a:cs typeface="Arial" pitchFamily="34" charset="0"/>
              </a:rPr>
              <a:t>للاتصال عدة وظائف منها:</a:t>
            </a:r>
          </a:p>
          <a:p>
            <a:pPr marL="88900" indent="444500" rtl="1" eaLnBrk="1" hangingPunct="1">
              <a:defRPr/>
            </a:pPr>
            <a:r>
              <a:rPr lang="ar-SA" sz="3600" b="1" dirty="0" smtClean="0">
                <a:solidFill>
                  <a:schemeClr val="tx2">
                    <a:lumMod val="75000"/>
                  </a:schemeClr>
                </a:solidFill>
                <a:cs typeface="Arial" pitchFamily="34" charset="0"/>
              </a:rPr>
              <a:t>خامساً / </a:t>
            </a:r>
            <a:r>
              <a:rPr lang="ar-SA" sz="2800" b="1" dirty="0" smtClean="0">
                <a:solidFill>
                  <a:schemeClr val="tx2">
                    <a:lumMod val="75000"/>
                  </a:schemeClr>
                </a:solidFill>
                <a:cs typeface="Arial" pitchFamily="34" charset="0"/>
              </a:rPr>
              <a:t>وظيفة فكرية ( دينية ) :</a:t>
            </a:r>
          </a:p>
          <a:p>
            <a:pPr marL="88900" indent="444500" rtl="1" eaLnBrk="1" hangingPunct="1">
              <a:defRPr/>
            </a:pPr>
            <a:r>
              <a:rPr lang="ar-SA" sz="2400" b="1" dirty="0" smtClean="0">
                <a:solidFill>
                  <a:schemeClr val="tx2">
                    <a:lumMod val="75000"/>
                  </a:schemeClr>
                </a:solidFill>
                <a:cs typeface="Arial" pitchFamily="34" charset="0"/>
              </a:rPr>
              <a:t>للاتصال دور كبير وفعال في نشر الدعوات والتعاليم الدينية .</a:t>
            </a:r>
          </a:p>
          <a:p>
            <a:pPr marL="88900" indent="444500" rtl="1" eaLnBrk="1" hangingPunct="1">
              <a:defRPr/>
            </a:pPr>
            <a:r>
              <a:rPr lang="ar-SA" sz="2400" b="1" dirty="0" smtClean="0">
                <a:solidFill>
                  <a:schemeClr val="tx2">
                    <a:lumMod val="75000"/>
                  </a:schemeClr>
                </a:solidFill>
                <a:cs typeface="Arial" pitchFamily="34" charset="0"/>
              </a:rPr>
              <a:t>فالاتصال مثلاً يسهم في نشر الدين الإسلامي في شتى بقاع الأرض لكونه رسالة عالمية لكل الناس في كل زمان ومكان   . </a:t>
            </a:r>
          </a:p>
          <a:p>
            <a:pPr marL="88900" indent="444500" rtl="1" eaLnBrk="1" hangingPunct="1">
              <a:defRPr/>
            </a:pPr>
            <a:endParaRPr lang="ar-SA" sz="2800" b="1" dirty="0" smtClean="0">
              <a:solidFill>
                <a:schemeClr val="tx2">
                  <a:lumMod val="75000"/>
                </a:schemeClr>
              </a:solidFill>
              <a:cs typeface="Arial" pitchFamily="34" charset="0"/>
            </a:endParaRPr>
          </a:p>
        </p:txBody>
      </p:sp>
      <p:sp>
        <p:nvSpPr>
          <p:cNvPr id="2150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BD6D1AAC-85D7-4DE8-83CD-4A250DD9C9CF}" type="slidenum">
              <a:rPr lang="ar-SA" smtClean="0">
                <a:cs typeface="Arial" pitchFamily="34" charset="0"/>
              </a:rPr>
              <a:pPr/>
              <a:t>78</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خصائص الاتصال :</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buFont typeface="+mj-lt"/>
              <a:buAutoNum type="arabicPeriod"/>
              <a:defRPr/>
            </a:pPr>
            <a:r>
              <a:rPr lang="ar-SA" sz="2800" b="1" dirty="0" smtClean="0">
                <a:solidFill>
                  <a:schemeClr val="tx2">
                    <a:lumMod val="75000"/>
                  </a:schemeClr>
                </a:solidFill>
                <a:cs typeface="Arial" pitchFamily="34" charset="0"/>
              </a:rPr>
              <a:t>الاتصال عملية ديناميكية .</a:t>
            </a:r>
          </a:p>
          <a:p>
            <a:pPr marL="88900" indent="444500" rtl="1" eaLnBrk="1" hangingPunct="1">
              <a:buFont typeface="+mj-lt"/>
              <a:buAutoNum type="arabicPeriod"/>
              <a:defRPr/>
            </a:pPr>
            <a:r>
              <a:rPr lang="ar-SA" sz="2800" b="1" dirty="0" smtClean="0">
                <a:solidFill>
                  <a:schemeClr val="tx2">
                    <a:lumMod val="75000"/>
                  </a:schemeClr>
                </a:solidFill>
                <a:cs typeface="Arial" pitchFamily="34" charset="0"/>
              </a:rPr>
              <a:t>الاتصال عملية مستمرة .</a:t>
            </a:r>
          </a:p>
          <a:p>
            <a:pPr marL="88900" indent="444500" rtl="1" eaLnBrk="1" hangingPunct="1">
              <a:buFont typeface="+mj-lt"/>
              <a:buAutoNum type="arabicPeriod"/>
              <a:defRPr/>
            </a:pPr>
            <a:r>
              <a:rPr lang="ar-SA" sz="2800" b="1" dirty="0" smtClean="0">
                <a:solidFill>
                  <a:schemeClr val="tx2">
                    <a:lumMod val="75000"/>
                  </a:schemeClr>
                </a:solidFill>
                <a:cs typeface="Arial" pitchFamily="34" charset="0"/>
              </a:rPr>
              <a:t>الاتصال عملية دائرية .</a:t>
            </a:r>
          </a:p>
          <a:p>
            <a:pPr marL="88900" indent="444500" rtl="1" eaLnBrk="1" hangingPunct="1">
              <a:buFont typeface="+mj-lt"/>
              <a:buAutoNum type="arabicPeriod"/>
              <a:defRPr/>
            </a:pPr>
            <a:r>
              <a:rPr lang="ar-SA" sz="2800" b="1" dirty="0" smtClean="0">
                <a:solidFill>
                  <a:schemeClr val="tx2">
                    <a:lumMod val="75000"/>
                  </a:schemeClr>
                </a:solidFill>
                <a:cs typeface="Arial" pitchFamily="34" charset="0"/>
              </a:rPr>
              <a:t>الاتصال عملية لا تعاد .</a:t>
            </a:r>
          </a:p>
          <a:p>
            <a:pPr marL="88900" indent="444500" rtl="1" eaLnBrk="1" hangingPunct="1">
              <a:buFont typeface="+mj-lt"/>
              <a:buAutoNum type="arabicPeriod"/>
              <a:defRPr/>
            </a:pPr>
            <a:r>
              <a:rPr lang="ar-SA" sz="2800" b="1" dirty="0" smtClean="0">
                <a:solidFill>
                  <a:schemeClr val="tx2">
                    <a:lumMod val="75000"/>
                  </a:schemeClr>
                </a:solidFill>
                <a:cs typeface="Arial" pitchFamily="34" charset="0"/>
              </a:rPr>
              <a:t>لا يمكن إلغاء الاتصال .</a:t>
            </a:r>
          </a:p>
          <a:p>
            <a:pPr marL="88900" indent="444500" rtl="1" eaLnBrk="1" hangingPunct="1">
              <a:buFont typeface="+mj-lt"/>
              <a:buAutoNum type="arabicPeriod"/>
              <a:defRPr/>
            </a:pPr>
            <a:r>
              <a:rPr lang="ar-SA" sz="2800" b="1" dirty="0" smtClean="0">
                <a:solidFill>
                  <a:schemeClr val="tx2">
                    <a:lumMod val="75000"/>
                  </a:schemeClr>
                </a:solidFill>
                <a:cs typeface="Arial" pitchFamily="34" charset="0"/>
              </a:rPr>
              <a:t>الاتصال عملية معقدة .</a:t>
            </a:r>
          </a:p>
        </p:txBody>
      </p:sp>
      <p:sp>
        <p:nvSpPr>
          <p:cNvPr id="2253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137E687F-E159-41A5-AA6C-EF87626ED1AD}" type="slidenum">
              <a:rPr lang="ar-SA" smtClean="0">
                <a:cs typeface="Arial" pitchFamily="34" charset="0"/>
              </a:rPr>
              <a:pPr/>
              <a:t>79</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nodeType="clickEffect">
                                  <p:stCondLst>
                                    <p:cond delay="0"/>
                                  </p:stCondLst>
                                  <p:childTnLst>
                                    <p:set>
                                      <p:cBhvr>
                                        <p:cTn id="58" dur="1" fill="hold">
                                          <p:stCondLst>
                                            <p:cond delay="0"/>
                                          </p:stCondLst>
                                        </p:cTn>
                                        <p:tgtEl>
                                          <p:spTgt spid="8195">
                                            <p:txEl>
                                              <p:pRg st="5" end="5"/>
                                            </p:txEl>
                                          </p:spTgt>
                                        </p:tgtEl>
                                        <p:attrNameLst>
                                          <p:attrName>style.visibility</p:attrName>
                                        </p:attrNameLst>
                                      </p:cBhvr>
                                      <p:to>
                                        <p:strVal val="visible"/>
                                      </p:to>
                                    </p:set>
                                    <p:anim calcmode="lin" valueType="num">
                                      <p:cBhvr>
                                        <p:cTn id="59" dur="1000" fill="hold"/>
                                        <p:tgtEl>
                                          <p:spTgt spid="8195">
                                            <p:txEl>
                                              <p:pRg st="5" end="5"/>
                                            </p:txEl>
                                          </p:spTgt>
                                        </p:tgtEl>
                                        <p:attrNameLst>
                                          <p:attrName>ppt_w</p:attrName>
                                        </p:attrNameLst>
                                      </p:cBhvr>
                                      <p:tavLst>
                                        <p:tav tm="0">
                                          <p:val>
                                            <p:strVal val="#ppt_w*2.5"/>
                                          </p:val>
                                        </p:tav>
                                        <p:tav tm="100000">
                                          <p:val>
                                            <p:strVal val="#ppt_w"/>
                                          </p:val>
                                        </p:tav>
                                      </p:tavLst>
                                    </p:anim>
                                    <p:anim calcmode="lin" valueType="num">
                                      <p:cBhvr>
                                        <p:cTn id="60" dur="1000" fill="hold"/>
                                        <p:tgtEl>
                                          <p:spTgt spid="8195">
                                            <p:txEl>
                                              <p:pRg st="5" end="5"/>
                                            </p:txEl>
                                          </p:spTgt>
                                        </p:tgtEl>
                                        <p:attrNameLst>
                                          <p:attrName>ppt_h</p:attrName>
                                        </p:attrNameLst>
                                      </p:cBhvr>
                                      <p:tavLst>
                                        <p:tav tm="0">
                                          <p:val>
                                            <p:strVal val="#ppt_h*0.01"/>
                                          </p:val>
                                        </p:tav>
                                        <p:tav tm="100000">
                                          <p:val>
                                            <p:strVal val="#ppt_h"/>
                                          </p:val>
                                        </p:tav>
                                      </p:tavLst>
                                    </p:anim>
                                    <p:anim calcmode="lin" valueType="num">
                                      <p:cBhvr>
                                        <p:cTn id="61"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8195">
                                            <p:txEl>
                                              <p:pRg st="5" end="5"/>
                                            </p:txEl>
                                          </p:spTgt>
                                        </p:tgtEl>
                                        <p:attrNameLst>
                                          <p:attrName>ppt_y</p:attrName>
                                        </p:attrNameLst>
                                      </p:cBhvr>
                                      <p:tavLst>
                                        <p:tav tm="0">
                                          <p:val>
                                            <p:strVal val="#ppt_h+1"/>
                                          </p:val>
                                        </p:tav>
                                        <p:tav tm="100000">
                                          <p:val>
                                            <p:strVal val="#ppt_y"/>
                                          </p:val>
                                        </p:tav>
                                      </p:tavLst>
                                    </p:anim>
                                    <p:animEffect transition="in" filter="fade">
                                      <p:cBhvr>
                                        <p:cTn id="63" dur="1000"/>
                                        <p:tgtEl>
                                          <p:spTgt spid="81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خصائص الاتصال :</a:t>
            </a:r>
          </a:p>
        </p:txBody>
      </p:sp>
      <p:sp>
        <p:nvSpPr>
          <p:cNvPr id="8195" name="Content Placeholder 2"/>
          <p:cNvSpPr>
            <a:spLocks noGrp="1"/>
          </p:cNvSpPr>
          <p:nvPr>
            <p:ph idx="1"/>
          </p:nvPr>
        </p:nvSpPr>
        <p:spPr>
          <a:xfrm>
            <a:off x="685800" y="1600200"/>
            <a:ext cx="8686800" cy="4114800"/>
          </a:xfrm>
        </p:spPr>
        <p:txBody>
          <a:bodyPr/>
          <a:lstStyle/>
          <a:p>
            <a:pPr marL="88900" indent="444500" rtl="1" eaLnBrk="1" hangingPunct="1"/>
            <a:r>
              <a:rPr lang="ar-SA" sz="3600" b="1" smtClean="0">
                <a:solidFill>
                  <a:srgbClr val="17375E"/>
                </a:solidFill>
                <a:cs typeface="Arial" pitchFamily="34" charset="0"/>
              </a:rPr>
              <a:t>أولاً / </a:t>
            </a:r>
            <a:r>
              <a:rPr lang="ar-SA" sz="2800" b="1" smtClean="0">
                <a:solidFill>
                  <a:srgbClr val="17375E"/>
                </a:solidFill>
                <a:cs typeface="Arial" pitchFamily="34" charset="0"/>
              </a:rPr>
              <a:t>الاتصال عملية ديناميكية :</a:t>
            </a:r>
          </a:p>
          <a:p>
            <a:pPr marL="88900" indent="444500" rtl="1" eaLnBrk="1" hangingPunct="1"/>
            <a:r>
              <a:rPr lang="ar-SA" sz="2400" b="1" smtClean="0">
                <a:solidFill>
                  <a:srgbClr val="17375E"/>
                </a:solidFill>
                <a:cs typeface="Arial" pitchFamily="34" charset="0"/>
              </a:rPr>
              <a:t>الاتصال عملية تفاعل اجتماعي يتم فيها تبادل المعلومات والأفكار بين الناس . </a:t>
            </a:r>
          </a:p>
          <a:p>
            <a:pPr marL="88900" indent="444500" rtl="1" eaLnBrk="1" hangingPunct="1"/>
            <a:r>
              <a:rPr lang="ar-SA" sz="3600" b="1" smtClean="0">
                <a:solidFill>
                  <a:srgbClr val="17375E"/>
                </a:solidFill>
                <a:cs typeface="Arial" pitchFamily="34" charset="0"/>
              </a:rPr>
              <a:t>ثانياً / </a:t>
            </a:r>
            <a:r>
              <a:rPr lang="ar-SA" sz="2800" b="1" smtClean="0">
                <a:solidFill>
                  <a:srgbClr val="17375E"/>
                </a:solidFill>
                <a:cs typeface="Arial" pitchFamily="34" charset="0"/>
              </a:rPr>
              <a:t>الاتصال عملية مستمرة :</a:t>
            </a:r>
          </a:p>
          <a:p>
            <a:pPr marL="88900" indent="444500" rtl="1" eaLnBrk="1" hangingPunct="1"/>
            <a:r>
              <a:rPr lang="ar-SA" sz="2400" b="1" smtClean="0">
                <a:solidFill>
                  <a:srgbClr val="17375E"/>
                </a:solidFill>
                <a:cs typeface="Arial" pitchFamily="34" charset="0"/>
              </a:rPr>
              <a:t>الاتصال حقيقة من حقائق الكون المستمرة إلى الأبد ، فليس لها بداية أو نهاية فنحن في اتصال دائم مع أنفسنا ومجتمعنا . </a:t>
            </a:r>
          </a:p>
          <a:p>
            <a:pPr marL="88900" indent="444500" rtl="1" eaLnBrk="1" hangingPunct="1"/>
            <a:endParaRPr lang="ar-SA" sz="2400" b="1" smtClean="0">
              <a:solidFill>
                <a:srgbClr val="17375E"/>
              </a:solidFill>
              <a:cs typeface="Arial" pitchFamily="34" charset="0"/>
            </a:endParaRPr>
          </a:p>
          <a:p>
            <a:pPr marL="88900" indent="444500" rtl="1" eaLnBrk="1" hangingPunct="1"/>
            <a:endParaRPr lang="ar-SA" sz="2800" b="1" smtClean="0">
              <a:solidFill>
                <a:srgbClr val="17375E"/>
              </a:solidFill>
              <a:cs typeface="Arial" pitchFamily="34" charset="0"/>
            </a:endParaRPr>
          </a:p>
        </p:txBody>
      </p:sp>
      <p:sp>
        <p:nvSpPr>
          <p:cNvPr id="2355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D083F15-89A9-42E3-A5AC-E94C1C01854F}" type="slidenum">
              <a:rPr lang="ar-SA" smtClean="0">
                <a:cs typeface="Arial" pitchFamily="34" charset="0"/>
              </a:rPr>
              <a:pPr/>
              <a:t>80</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خصائص الاتصال :</a:t>
            </a:r>
          </a:p>
        </p:txBody>
      </p:sp>
      <p:sp>
        <p:nvSpPr>
          <p:cNvPr id="8195" name="Content Placeholder 2"/>
          <p:cNvSpPr>
            <a:spLocks noGrp="1"/>
          </p:cNvSpPr>
          <p:nvPr>
            <p:ph idx="1"/>
          </p:nvPr>
        </p:nvSpPr>
        <p:spPr>
          <a:xfrm>
            <a:off x="685800" y="1600200"/>
            <a:ext cx="8686800" cy="4114800"/>
          </a:xfrm>
        </p:spPr>
        <p:txBody>
          <a:bodyPr/>
          <a:lstStyle/>
          <a:p>
            <a:pPr marL="88900" indent="444500" rtl="1" eaLnBrk="1" hangingPunct="1">
              <a:defRPr/>
            </a:pPr>
            <a:r>
              <a:rPr lang="ar-SA" sz="3600" b="1" dirty="0" smtClean="0">
                <a:solidFill>
                  <a:schemeClr val="tx2">
                    <a:lumMod val="75000"/>
                  </a:schemeClr>
                </a:solidFill>
                <a:cs typeface="Arial" pitchFamily="34" charset="0"/>
              </a:rPr>
              <a:t>ثالثاً / </a:t>
            </a:r>
            <a:r>
              <a:rPr lang="ar-SA" sz="2800" b="1" dirty="0" smtClean="0">
                <a:solidFill>
                  <a:schemeClr val="tx2">
                    <a:lumMod val="75000"/>
                  </a:schemeClr>
                </a:solidFill>
                <a:cs typeface="Arial" pitchFamily="34" charset="0"/>
              </a:rPr>
              <a:t>الاتصال عملية دائرية :</a:t>
            </a:r>
          </a:p>
          <a:p>
            <a:pPr marL="88900" indent="444500" rtl="1" eaLnBrk="1" hangingPunct="1">
              <a:defRPr/>
            </a:pPr>
            <a:r>
              <a:rPr lang="ar-SA" sz="2400" b="1" dirty="0" smtClean="0">
                <a:solidFill>
                  <a:schemeClr val="tx2">
                    <a:lumMod val="75000"/>
                  </a:schemeClr>
                </a:solidFill>
                <a:cs typeface="Arial" pitchFamily="34" charset="0"/>
              </a:rPr>
              <a:t>لا تسير عملية الاتصال في خط واحد من شخص لآخر فقط .</a:t>
            </a:r>
          </a:p>
          <a:p>
            <a:pPr marL="88900" indent="444500" rtl="1" eaLnBrk="1" hangingPunct="1">
              <a:defRPr/>
            </a:pPr>
            <a:r>
              <a:rPr lang="ar-SA" sz="2400" b="1" dirty="0" smtClean="0">
                <a:solidFill>
                  <a:schemeClr val="tx2">
                    <a:lumMod val="75000"/>
                  </a:schemeClr>
                </a:solidFill>
                <a:cs typeface="Arial" pitchFamily="34" charset="0"/>
              </a:rPr>
              <a:t>بل تسير في شكل دائري حيث يشترك الناس جميعاً في الاتصال في نسق دائري فيه إرسال واستقبال وأخذ وعطاء وتأثير وتأثر يعتمد على استجابات المرسل والمستقبل .</a:t>
            </a:r>
          </a:p>
          <a:p>
            <a:pPr marL="88900" indent="444500" rtl="1" eaLnBrk="1" hangingPunct="1">
              <a:defRPr/>
            </a:pPr>
            <a:r>
              <a:rPr lang="ar-SA" sz="3600" b="1" dirty="0" smtClean="0">
                <a:solidFill>
                  <a:schemeClr val="tx2">
                    <a:lumMod val="75000"/>
                  </a:schemeClr>
                </a:solidFill>
                <a:cs typeface="Arial" pitchFamily="34" charset="0"/>
              </a:rPr>
              <a:t>رابعاً / </a:t>
            </a:r>
            <a:r>
              <a:rPr lang="ar-SA" sz="2800" b="1" dirty="0" smtClean="0">
                <a:solidFill>
                  <a:schemeClr val="tx2">
                    <a:lumMod val="75000"/>
                  </a:schemeClr>
                </a:solidFill>
                <a:cs typeface="Arial" pitchFamily="34" charset="0"/>
              </a:rPr>
              <a:t>الاتصال عملية لا تعاد :</a:t>
            </a:r>
          </a:p>
          <a:p>
            <a:pPr marL="88900" indent="444500" rtl="1" eaLnBrk="1" hangingPunct="1">
              <a:defRPr/>
            </a:pPr>
            <a:r>
              <a:rPr lang="ar-SA" sz="2400" b="1" dirty="0" smtClean="0">
                <a:solidFill>
                  <a:schemeClr val="tx2">
                    <a:lumMod val="75000"/>
                  </a:schemeClr>
                </a:solidFill>
                <a:cs typeface="Arial" pitchFamily="34" charset="0"/>
              </a:rPr>
              <a:t>تتغير الرسالة الاتصالية بتغير الأزمان والأوقات والجمهور المستقبل وكذلك معناها. </a:t>
            </a:r>
          </a:p>
          <a:p>
            <a:pPr marL="88900" indent="444500" rtl="1" eaLnBrk="1" hangingPunct="1">
              <a:defRPr/>
            </a:pPr>
            <a:r>
              <a:rPr lang="ar-SA" sz="2400" b="1" dirty="0" smtClean="0">
                <a:solidFill>
                  <a:schemeClr val="tx2">
                    <a:lumMod val="75000"/>
                  </a:schemeClr>
                </a:solidFill>
                <a:cs typeface="Arial" pitchFamily="34" charset="0"/>
              </a:rPr>
              <a:t>فرسائل الأمس الاتصالية ليست كرسائل اليوم أو الغد .</a:t>
            </a:r>
          </a:p>
          <a:p>
            <a:pPr marL="88900" indent="444500" rtl="1" eaLnBrk="1" hangingPunct="1">
              <a:defRPr/>
            </a:pPr>
            <a:endParaRPr lang="ar-SA" sz="2400" b="1" dirty="0" smtClean="0">
              <a:solidFill>
                <a:schemeClr val="tx2">
                  <a:lumMod val="75000"/>
                </a:schemeClr>
              </a:solidFill>
              <a:cs typeface="Arial" pitchFamily="34" charset="0"/>
            </a:endParaRPr>
          </a:p>
          <a:p>
            <a:pPr marL="88900" indent="444500" rtl="1" eaLnBrk="1" hangingPunct="1">
              <a:defRPr/>
            </a:pPr>
            <a:endParaRPr lang="ar-SA" sz="2800" b="1" dirty="0" smtClean="0">
              <a:solidFill>
                <a:schemeClr val="tx2">
                  <a:lumMod val="75000"/>
                </a:schemeClr>
              </a:solidFill>
              <a:cs typeface="Arial" pitchFamily="34" charset="0"/>
            </a:endParaRPr>
          </a:p>
        </p:txBody>
      </p:sp>
      <p:sp>
        <p:nvSpPr>
          <p:cNvPr id="2458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DBCC61B3-A548-4AFC-8C54-F0C2EAE91B9C}" type="slidenum">
              <a:rPr lang="ar-SA" smtClean="0">
                <a:cs typeface="Arial" pitchFamily="34" charset="0"/>
              </a:rPr>
              <a:pPr/>
              <a:t>81</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nodeType="clickEffect">
                                  <p:stCondLst>
                                    <p:cond delay="0"/>
                                  </p:stCondLst>
                                  <p:childTnLst>
                                    <p:set>
                                      <p:cBhvr>
                                        <p:cTn id="58" dur="1" fill="hold">
                                          <p:stCondLst>
                                            <p:cond delay="0"/>
                                          </p:stCondLst>
                                        </p:cTn>
                                        <p:tgtEl>
                                          <p:spTgt spid="8195">
                                            <p:txEl>
                                              <p:pRg st="5" end="5"/>
                                            </p:txEl>
                                          </p:spTgt>
                                        </p:tgtEl>
                                        <p:attrNameLst>
                                          <p:attrName>style.visibility</p:attrName>
                                        </p:attrNameLst>
                                      </p:cBhvr>
                                      <p:to>
                                        <p:strVal val="visible"/>
                                      </p:to>
                                    </p:set>
                                    <p:anim calcmode="lin" valueType="num">
                                      <p:cBhvr>
                                        <p:cTn id="59" dur="1000" fill="hold"/>
                                        <p:tgtEl>
                                          <p:spTgt spid="8195">
                                            <p:txEl>
                                              <p:pRg st="5" end="5"/>
                                            </p:txEl>
                                          </p:spTgt>
                                        </p:tgtEl>
                                        <p:attrNameLst>
                                          <p:attrName>ppt_w</p:attrName>
                                        </p:attrNameLst>
                                      </p:cBhvr>
                                      <p:tavLst>
                                        <p:tav tm="0">
                                          <p:val>
                                            <p:strVal val="#ppt_w*2.5"/>
                                          </p:val>
                                        </p:tav>
                                        <p:tav tm="100000">
                                          <p:val>
                                            <p:strVal val="#ppt_w"/>
                                          </p:val>
                                        </p:tav>
                                      </p:tavLst>
                                    </p:anim>
                                    <p:anim calcmode="lin" valueType="num">
                                      <p:cBhvr>
                                        <p:cTn id="60" dur="1000" fill="hold"/>
                                        <p:tgtEl>
                                          <p:spTgt spid="8195">
                                            <p:txEl>
                                              <p:pRg st="5" end="5"/>
                                            </p:txEl>
                                          </p:spTgt>
                                        </p:tgtEl>
                                        <p:attrNameLst>
                                          <p:attrName>ppt_h</p:attrName>
                                        </p:attrNameLst>
                                      </p:cBhvr>
                                      <p:tavLst>
                                        <p:tav tm="0">
                                          <p:val>
                                            <p:strVal val="#ppt_h*0.01"/>
                                          </p:val>
                                        </p:tav>
                                        <p:tav tm="100000">
                                          <p:val>
                                            <p:strVal val="#ppt_h"/>
                                          </p:val>
                                        </p:tav>
                                      </p:tavLst>
                                    </p:anim>
                                    <p:anim calcmode="lin" valueType="num">
                                      <p:cBhvr>
                                        <p:cTn id="61"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8195">
                                            <p:txEl>
                                              <p:pRg st="5" end="5"/>
                                            </p:txEl>
                                          </p:spTgt>
                                        </p:tgtEl>
                                        <p:attrNameLst>
                                          <p:attrName>ppt_y</p:attrName>
                                        </p:attrNameLst>
                                      </p:cBhvr>
                                      <p:tavLst>
                                        <p:tav tm="0">
                                          <p:val>
                                            <p:strVal val="#ppt_h+1"/>
                                          </p:val>
                                        </p:tav>
                                        <p:tav tm="100000">
                                          <p:val>
                                            <p:strVal val="#ppt_y"/>
                                          </p:val>
                                        </p:tav>
                                      </p:tavLst>
                                    </p:anim>
                                    <p:animEffect transition="in" filter="fade">
                                      <p:cBhvr>
                                        <p:cTn id="63" dur="1000"/>
                                        <p:tgtEl>
                                          <p:spTgt spid="81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خصائص الاتصال :</a:t>
            </a:r>
          </a:p>
        </p:txBody>
      </p:sp>
      <p:sp>
        <p:nvSpPr>
          <p:cNvPr id="8195" name="Content Placeholder 2"/>
          <p:cNvSpPr>
            <a:spLocks noGrp="1"/>
          </p:cNvSpPr>
          <p:nvPr>
            <p:ph idx="1"/>
          </p:nvPr>
        </p:nvSpPr>
        <p:spPr>
          <a:xfrm>
            <a:off x="685800" y="1600200"/>
            <a:ext cx="8686800" cy="4114800"/>
          </a:xfrm>
        </p:spPr>
        <p:txBody>
          <a:bodyPr/>
          <a:lstStyle/>
          <a:p>
            <a:pPr marL="88900" indent="444500" rtl="1" eaLnBrk="1" hangingPunct="1"/>
            <a:r>
              <a:rPr lang="ar-SA" sz="3600" b="1" smtClean="0">
                <a:solidFill>
                  <a:srgbClr val="17375E"/>
                </a:solidFill>
                <a:cs typeface="Arial" pitchFamily="34" charset="0"/>
              </a:rPr>
              <a:t>خامساً / </a:t>
            </a:r>
            <a:r>
              <a:rPr lang="ar-SA" sz="2800" b="1" smtClean="0">
                <a:solidFill>
                  <a:srgbClr val="17375E"/>
                </a:solidFill>
                <a:cs typeface="Arial" pitchFamily="34" charset="0"/>
              </a:rPr>
              <a:t>لا يمكن إلغاء الاتصال :</a:t>
            </a:r>
          </a:p>
          <a:p>
            <a:pPr marL="88900" indent="444500" rtl="1" eaLnBrk="1" hangingPunct="1"/>
            <a:r>
              <a:rPr lang="ar-SA" sz="2400" b="1" smtClean="0">
                <a:solidFill>
                  <a:srgbClr val="17375E"/>
                </a:solidFill>
                <a:cs typeface="Arial" pitchFamily="34" charset="0"/>
              </a:rPr>
              <a:t>ليس من السهل إلغاء التأثير الذي حصل من الرسالة الاتصالية وأن كان غير مقصود ، كزلة اللسان أو الخطأ في تخير الزمان أو المكان أو الموقف الاجتماعي . </a:t>
            </a:r>
          </a:p>
          <a:p>
            <a:pPr marL="88900" indent="444500" rtl="1" eaLnBrk="1" hangingPunct="1"/>
            <a:r>
              <a:rPr lang="ar-SA" sz="3600" b="1" smtClean="0">
                <a:solidFill>
                  <a:srgbClr val="17375E"/>
                </a:solidFill>
                <a:cs typeface="Arial" pitchFamily="34" charset="0"/>
              </a:rPr>
              <a:t>سادساً / </a:t>
            </a:r>
            <a:r>
              <a:rPr lang="ar-SA" sz="2800" b="1" smtClean="0">
                <a:solidFill>
                  <a:srgbClr val="17375E"/>
                </a:solidFill>
                <a:cs typeface="Arial" pitchFamily="34" charset="0"/>
              </a:rPr>
              <a:t>الاتصال عملية معقدة :</a:t>
            </a:r>
          </a:p>
          <a:p>
            <a:pPr marL="88900" indent="444500" rtl="1" eaLnBrk="1" hangingPunct="1"/>
            <a:r>
              <a:rPr lang="ar-SA" sz="2400" b="1" smtClean="0">
                <a:solidFill>
                  <a:srgbClr val="17375E"/>
                </a:solidFill>
                <a:cs typeface="Arial" pitchFamily="34" charset="0"/>
              </a:rPr>
              <a:t>الاتصال عملية تفاعل اجتماعي تحدث في أوقات وأماكن ومستويات مختلفة , فهي عملية معقدة لما تحويه من أشكال وعناصر وأنواع وشروط يجب اختيارها بدقة عند الاتصال وإلا سيفشل الاتصال  , فهناك العشرات يجب أخذها في الحسبان قبل القيام بالاتصال . </a:t>
            </a:r>
          </a:p>
          <a:p>
            <a:pPr marL="88900" indent="444500" rtl="1" eaLnBrk="1" hangingPunct="1"/>
            <a:endParaRPr lang="ar-SA" sz="2400" b="1" smtClean="0">
              <a:solidFill>
                <a:srgbClr val="17375E"/>
              </a:solidFill>
              <a:cs typeface="Arial" pitchFamily="34" charset="0"/>
            </a:endParaRPr>
          </a:p>
          <a:p>
            <a:pPr marL="88900" indent="444500" rtl="1" eaLnBrk="1" hangingPunct="1"/>
            <a:endParaRPr lang="ar-SA" sz="2800" b="1" smtClean="0">
              <a:solidFill>
                <a:srgbClr val="17375E"/>
              </a:solidFill>
              <a:cs typeface="Arial" pitchFamily="34" charset="0"/>
            </a:endParaRPr>
          </a:p>
        </p:txBody>
      </p:sp>
      <p:sp>
        <p:nvSpPr>
          <p:cNvPr id="2560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D75BF2E4-F1DE-4ACC-BC8D-7B377A345070}" type="slidenum">
              <a:rPr lang="ar-SA" smtClean="0">
                <a:cs typeface="Arial" pitchFamily="34" charset="0"/>
              </a:rPr>
              <a:pPr/>
              <a:t>82</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C45883A8-A8BA-4096-84BD-F59B9E365691}" type="slidenum">
              <a:rPr lang="ar-SA" smtClean="0">
                <a:cs typeface="Arial" pitchFamily="34" charset="0"/>
              </a:rPr>
              <a:pPr/>
              <a:t>83</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ar-SA" b="1" smtClean="0">
                <a:solidFill>
                  <a:schemeClr val="tx1"/>
                </a:solidFill>
                <a:cs typeface="Arial" pitchFamily="34" charset="0"/>
              </a:rPr>
              <a:t>محاضرة </a:t>
            </a:r>
          </a:p>
          <a:p>
            <a:pPr eaLnBrk="1" hangingPunct="1"/>
            <a:r>
              <a:rPr lang="ar-SA" b="1" smtClean="0">
                <a:solidFill>
                  <a:schemeClr val="tx1"/>
                </a:solidFill>
                <a:cs typeface="Arial" pitchFamily="34" charset="0"/>
              </a:rPr>
              <a:t>أنماط الاتصال</a:t>
            </a:r>
            <a:endParaRPr lang="en-US" b="1"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4340">
                                            <p:txEl>
                                              <p:pRg st="0" end="0"/>
                                            </p:txEl>
                                          </p:spTgt>
                                        </p:tgtEl>
                                        <p:attrNameLst>
                                          <p:attrName>style.visibility</p:attrName>
                                        </p:attrNameLst>
                                      </p:cBhvr>
                                      <p:to>
                                        <p:strVal val="visible"/>
                                      </p:to>
                                    </p:set>
                                    <p:anim calcmode="discrete" valueType="clr">
                                      <p:cBhvr override="childStyle">
                                        <p:cTn id="7" dur="80"/>
                                        <p:tgtEl>
                                          <p:spTgt spid="1434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34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4340">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4340">
                                            <p:txEl>
                                              <p:pRg st="1" end="1"/>
                                            </p:txEl>
                                          </p:spTgt>
                                        </p:tgtEl>
                                        <p:attrNameLst>
                                          <p:attrName>style.visibility</p:attrName>
                                        </p:attrNameLst>
                                      </p:cBhvr>
                                      <p:to>
                                        <p:strVal val="visible"/>
                                      </p:to>
                                    </p:set>
                                    <p:anim calcmode="discrete" valueType="clr">
                                      <p:cBhvr override="childStyle">
                                        <p:cTn id="14" dur="80"/>
                                        <p:tgtEl>
                                          <p:spTgt spid="14340">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4340">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4340">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a:xfrm>
            <a:off x="495300" y="2133600"/>
            <a:ext cx="8915400" cy="3992563"/>
          </a:xfrm>
        </p:spPr>
        <p:txBody>
          <a:bodyPr/>
          <a:lstStyle/>
          <a:p>
            <a:pPr rtl="1" eaLnBrk="1" hangingPunct="1">
              <a:buFont typeface="Arial" pitchFamily="34" charset="0"/>
              <a:buChar char="•"/>
            </a:pPr>
            <a:r>
              <a:rPr lang="ar-SA" b="1" smtClean="0">
                <a:cs typeface="Arial" pitchFamily="34" charset="0"/>
              </a:rPr>
              <a:t>أنماط الاتصال .</a:t>
            </a:r>
          </a:p>
          <a:p>
            <a:pPr rtl="1" eaLnBrk="1" hangingPunct="1">
              <a:buFont typeface="Arial" pitchFamily="34" charset="0"/>
              <a:buChar char="•"/>
            </a:pPr>
            <a:r>
              <a:rPr lang="ar-SA" b="1" smtClean="0">
                <a:cs typeface="Arial" pitchFamily="34" charset="0"/>
              </a:rPr>
              <a:t>أمثلة على انماط الاتصال .</a:t>
            </a:r>
            <a:endParaRPr lang="en-US" b="1" smtClean="0">
              <a:cs typeface="Arial" pitchFamily="34" charset="0"/>
            </a:endParaRPr>
          </a:p>
          <a:p>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0C43F554-A3C5-43E7-A59F-906C057ABBC9}" type="slidenum">
              <a:rPr lang="ar-SA" smtClean="0">
                <a:cs typeface="Arial" pitchFamily="34" charset="0"/>
              </a:rPr>
              <a:pPr/>
              <a:t>84</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1" fill="hold"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 calcmode="lin" valueType="num">
                                      <p:cBhvr additive="base">
                                        <p:cTn id="13" dur="5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1536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1" fill="hold" nodeType="click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 calcmode="lin" valueType="num">
                                      <p:cBhvr additive="base">
                                        <p:cTn id="19" dur="50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additive="base">
                                        <p:cTn id="20" dur="5000" fill="hold"/>
                                        <p:tgtEl>
                                          <p:spTgt spid="1536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أنماط الاتصال:</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defRPr/>
            </a:pPr>
            <a:r>
              <a:rPr lang="ar-SA" sz="3600" b="1" dirty="0" smtClean="0">
                <a:solidFill>
                  <a:schemeClr val="tx2">
                    <a:lumMod val="75000"/>
                  </a:schemeClr>
                </a:solidFill>
                <a:cs typeface="Arial" pitchFamily="34" charset="0"/>
              </a:rPr>
              <a:t>أنماط الاتصال:</a:t>
            </a:r>
          </a:p>
          <a:p>
            <a:pPr marL="88900" indent="444500" rtl="1" eaLnBrk="1" hangingPunct="1">
              <a:defRPr/>
            </a:pPr>
            <a:r>
              <a:rPr lang="ar-SA" sz="2400" b="1" dirty="0" smtClean="0">
                <a:cs typeface="Arial" pitchFamily="34" charset="0"/>
              </a:rPr>
              <a:t>يأخذ الاتصال عدد من التصنيفات ، سواء كان ذلك على أساس النموذج أو الهدف من عملية الاتصال ، أو من حيث اتجاهه ، أو الوسائل المستخدمة فيه ، أو في ضوء كم الاشخاص المشاركين في العملية ، أو من حيث عملية الاتصال ذاتها .</a:t>
            </a:r>
          </a:p>
          <a:p>
            <a:pPr marL="88900" indent="444500" rtl="1" eaLnBrk="1" hangingPunct="1">
              <a:defRPr/>
            </a:pPr>
            <a:endParaRPr lang="ar-SA" sz="2400" b="1" dirty="0" smtClean="0">
              <a:cs typeface="Arial" pitchFamily="34" charset="0"/>
            </a:endParaRPr>
          </a:p>
        </p:txBody>
      </p:sp>
      <p:sp>
        <p:nvSpPr>
          <p:cNvPr id="1638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36FE1D64-B891-48CC-A849-B83B59685A22}" type="slidenum">
              <a:rPr lang="ar-SA" smtClean="0">
                <a:cs typeface="Arial" pitchFamily="34" charset="0"/>
              </a:rPr>
              <a:pPr/>
              <a:t>85</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5" presetClass="entr" presetSubtype="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Effect transition="in" filter="fade">
                                      <p:cBhvr>
                                        <p:cTn id="23" dur="1000"/>
                                        <p:tgtEl>
                                          <p:spTgt spid="8195">
                                            <p:txEl>
                                              <p:pRg st="1" end="1"/>
                                            </p:txEl>
                                          </p:spTgt>
                                        </p:tgtEl>
                                      </p:cBhvr>
                                    </p:animEffect>
                                    <p:anim calcmode="lin" valueType="num">
                                      <p:cBhvr>
                                        <p:cTn id="24" dur="1000" fill="hold"/>
                                        <p:tgtEl>
                                          <p:spTgt spid="8195">
                                            <p:txEl>
                                              <p:pRg st="1" end="1"/>
                                            </p:txEl>
                                          </p:spTgt>
                                        </p:tgtEl>
                                        <p:attrNameLst>
                                          <p:attrName>style.rotation</p:attrName>
                                        </p:attrNameLst>
                                      </p:cBhvr>
                                      <p:tavLst>
                                        <p:tav tm="0">
                                          <p:val>
                                            <p:fltVal val="720"/>
                                          </p:val>
                                        </p:tav>
                                        <p:tav tm="100000">
                                          <p:val>
                                            <p:fltVal val="0"/>
                                          </p:val>
                                        </p:tav>
                                      </p:tavLst>
                                    </p:anim>
                                    <p:anim calcmode="lin" valueType="num">
                                      <p:cBhvr>
                                        <p:cTn id="25" dur="1000" fill="hold"/>
                                        <p:tgtEl>
                                          <p:spTgt spid="8195">
                                            <p:txEl>
                                              <p:pRg st="1" end="1"/>
                                            </p:txEl>
                                          </p:spTgt>
                                        </p:tgtEl>
                                        <p:attrNameLst>
                                          <p:attrName>ppt_h</p:attrName>
                                        </p:attrNameLst>
                                      </p:cBhvr>
                                      <p:tavLst>
                                        <p:tav tm="0">
                                          <p:val>
                                            <p:fltVal val="0"/>
                                          </p:val>
                                        </p:tav>
                                        <p:tav tm="100000">
                                          <p:val>
                                            <p:strVal val="#ppt_h"/>
                                          </p:val>
                                        </p:tav>
                                      </p:tavLst>
                                    </p:anim>
                                    <p:anim calcmode="lin" valueType="num">
                                      <p:cBhvr>
                                        <p:cTn id="26" dur="1000" fill="hold"/>
                                        <p:tgtEl>
                                          <p:spTgt spid="8195">
                                            <p:txEl>
                                              <p:pRg st="1" end="1"/>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أمثلة أنماط الاتصال:</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endParaRPr lang="ar-SA" sz="2400" b="1" smtClean="0">
              <a:cs typeface="Arial" pitchFamily="34" charset="0"/>
            </a:endParaRPr>
          </a:p>
          <a:p>
            <a:pPr marL="88900" indent="444500" rtl="1" eaLnBrk="1" hangingPunct="1"/>
            <a:r>
              <a:rPr lang="ar-SA" sz="2400" b="1" smtClean="0">
                <a:cs typeface="Arial" pitchFamily="34" charset="0"/>
              </a:rPr>
              <a:t>فهناك مثلاً :</a:t>
            </a:r>
          </a:p>
          <a:p>
            <a:pPr marL="88900" indent="444500" rtl="1" eaLnBrk="1" hangingPunct="1">
              <a:lnSpc>
                <a:spcPct val="150000"/>
              </a:lnSpc>
            </a:pPr>
            <a:r>
              <a:rPr lang="ar-SA" sz="2800" b="1" smtClean="0">
                <a:solidFill>
                  <a:srgbClr val="17375E"/>
                </a:solidFill>
                <a:cs typeface="Arial" pitchFamily="34" charset="0"/>
              </a:rPr>
              <a:t>نمط اتصال أولي / مباشر :</a:t>
            </a:r>
          </a:p>
          <a:p>
            <a:pPr marL="88900" indent="444500" rtl="1" eaLnBrk="1" hangingPunct="1"/>
            <a:r>
              <a:rPr lang="ar-SA" sz="2400" b="1" smtClean="0">
                <a:cs typeface="Arial" pitchFamily="34" charset="0"/>
              </a:rPr>
              <a:t>وهذا النمط يشير إلى ذلك الأسلوب الذي تتم فيه عملية انتقال الأفكار والمعاني ، في إطار علاقة أولية ، أي من خلال علاقات اتصال الوجه للوجه ، والتي تعتمد على الحديث المباشر ، وهي تتمتع بدرجة عالية من التفاعل ، حيث تتضمن الفعل ورد الفعل ، ومن ثم قوة التأثير .</a:t>
            </a:r>
          </a:p>
          <a:p>
            <a:pPr marL="88900" indent="444500" rtl="1" eaLnBrk="1" hangingPunct="1"/>
            <a:r>
              <a:rPr lang="ar-SA" sz="2400" b="1" smtClean="0">
                <a:cs typeface="Arial" pitchFamily="34" charset="0"/>
              </a:rPr>
              <a:t>ويطلق على هذا النمط في بعض الأحيان ـ الاتصال المباشر ـ . </a:t>
            </a:r>
            <a:endParaRPr lang="en-US" sz="2400" b="1" smtClean="0">
              <a:cs typeface="Arial" pitchFamily="34" charset="0"/>
            </a:endParaRPr>
          </a:p>
        </p:txBody>
      </p:sp>
      <p:sp>
        <p:nvSpPr>
          <p:cNvPr id="1741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A6645423-16DC-4AE0-90D3-019158611EF8}" type="slidenum">
              <a:rPr lang="ar-SA" smtClean="0">
                <a:cs typeface="Arial" pitchFamily="34" charset="0"/>
              </a:rPr>
              <a:pPr/>
              <a:t>86</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5" presetClass="entr" presetSubtype="0" fill="hold"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Effect transition="in" filter="fade">
                                      <p:cBhvr>
                                        <p:cTn id="14" dur="1000"/>
                                        <p:tgtEl>
                                          <p:spTgt spid="8195">
                                            <p:txEl>
                                              <p:pRg st="1" end="1"/>
                                            </p:txEl>
                                          </p:spTgt>
                                        </p:tgtEl>
                                      </p:cBhvr>
                                    </p:animEffect>
                                    <p:anim calcmode="lin" valueType="num">
                                      <p:cBhvr>
                                        <p:cTn id="15" dur="1000" fill="hold"/>
                                        <p:tgtEl>
                                          <p:spTgt spid="8195">
                                            <p:txEl>
                                              <p:pRg st="1" end="1"/>
                                            </p:txEl>
                                          </p:spTgt>
                                        </p:tgtEl>
                                        <p:attrNameLst>
                                          <p:attrName>style.rotation</p:attrName>
                                        </p:attrNameLst>
                                      </p:cBhvr>
                                      <p:tavLst>
                                        <p:tav tm="0">
                                          <p:val>
                                            <p:fltVal val="720"/>
                                          </p:val>
                                        </p:tav>
                                        <p:tav tm="100000">
                                          <p:val>
                                            <p:fltVal val="0"/>
                                          </p:val>
                                        </p:tav>
                                      </p:tavLst>
                                    </p:anim>
                                    <p:anim calcmode="lin" valueType="num">
                                      <p:cBhvr>
                                        <p:cTn id="16" dur="1000" fill="hold"/>
                                        <p:tgtEl>
                                          <p:spTgt spid="8195">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8195">
                                            <p:txEl>
                                              <p:pRg st="1" end="1"/>
                                            </p:txEl>
                                          </p:spTgt>
                                        </p:tgtEl>
                                        <p:attrNameLst>
                                          <p:attrName>ppt_w</p:attrName>
                                        </p:attrNameLst>
                                      </p:cBhvr>
                                      <p:tavLst>
                                        <p:tav tm="0">
                                          <p:val>
                                            <p:fltVal val="0"/>
                                          </p:val>
                                        </p:tav>
                                        <p:tav tm="100000">
                                          <p:val>
                                            <p:strVal val="#ppt_w"/>
                                          </p:val>
                                        </p:tav>
                                      </p:tavLst>
                                    </p:anim>
                                  </p:childTnLst>
                                </p:cTn>
                              </p:par>
                            </p:childTnLst>
                          </p:cTn>
                        </p:par>
                      </p:childTnLst>
                    </p:cTn>
                  </p:par>
                  <p:par>
                    <p:cTn id="18" fill="hold">
                      <p:stCondLst>
                        <p:cond delay="indefinite"/>
                      </p:stCondLst>
                      <p:childTnLst>
                        <p:par>
                          <p:cTn id="19" fill="hold">
                            <p:stCondLst>
                              <p:cond delay="0"/>
                            </p:stCondLst>
                            <p:childTnLst>
                              <p:par>
                                <p:cTn id="20" presetID="35" presetClass="entr" presetSubtype="0" fill="hold" nodeType="clickEffect">
                                  <p:stCondLst>
                                    <p:cond delay="0"/>
                                  </p:stCondLst>
                                  <p:childTnLst>
                                    <p:set>
                                      <p:cBhvr>
                                        <p:cTn id="21" dur="1" fill="hold">
                                          <p:stCondLst>
                                            <p:cond delay="0"/>
                                          </p:stCondLst>
                                        </p:cTn>
                                        <p:tgtEl>
                                          <p:spTgt spid="8195">
                                            <p:txEl>
                                              <p:pRg st="2" end="2"/>
                                            </p:txEl>
                                          </p:spTgt>
                                        </p:tgtEl>
                                        <p:attrNameLst>
                                          <p:attrName>style.visibility</p:attrName>
                                        </p:attrNameLst>
                                      </p:cBhvr>
                                      <p:to>
                                        <p:strVal val="visible"/>
                                      </p:to>
                                    </p:set>
                                    <p:animEffect transition="in" filter="fade">
                                      <p:cBhvr>
                                        <p:cTn id="22" dur="1000"/>
                                        <p:tgtEl>
                                          <p:spTgt spid="8195">
                                            <p:txEl>
                                              <p:pRg st="2" end="2"/>
                                            </p:txEl>
                                          </p:spTgt>
                                        </p:tgtEl>
                                      </p:cBhvr>
                                    </p:animEffect>
                                    <p:anim calcmode="lin" valueType="num">
                                      <p:cBhvr>
                                        <p:cTn id="23" dur="1000" fill="hold"/>
                                        <p:tgtEl>
                                          <p:spTgt spid="8195">
                                            <p:txEl>
                                              <p:pRg st="2" end="2"/>
                                            </p:txEl>
                                          </p:spTgt>
                                        </p:tgtEl>
                                        <p:attrNameLst>
                                          <p:attrName>style.rotation</p:attrName>
                                        </p:attrNameLst>
                                      </p:cBhvr>
                                      <p:tavLst>
                                        <p:tav tm="0">
                                          <p:val>
                                            <p:fltVal val="720"/>
                                          </p:val>
                                        </p:tav>
                                        <p:tav tm="100000">
                                          <p:val>
                                            <p:fltVal val="0"/>
                                          </p:val>
                                        </p:tav>
                                      </p:tavLst>
                                    </p:anim>
                                    <p:anim calcmode="lin" valueType="num">
                                      <p:cBhvr>
                                        <p:cTn id="24" dur="1000" fill="hold"/>
                                        <p:tgtEl>
                                          <p:spTgt spid="8195">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8195">
                                            <p:txEl>
                                              <p:pRg st="2" end="2"/>
                                            </p:txEl>
                                          </p:spTgt>
                                        </p:tgtEl>
                                        <p:attrNameLst>
                                          <p:attrName>ppt_w</p:attrName>
                                        </p:attrNameLst>
                                      </p:cBhvr>
                                      <p:tavLst>
                                        <p:tav tm="0">
                                          <p:val>
                                            <p:fltVal val="0"/>
                                          </p:val>
                                        </p:tav>
                                        <p:tav tm="100000">
                                          <p:val>
                                            <p:strVal val="#ppt_w"/>
                                          </p:val>
                                        </p:tav>
                                      </p:tavLst>
                                    </p:anim>
                                  </p:childTnLst>
                                </p:cTn>
                              </p:par>
                            </p:childTnLst>
                          </p:cTn>
                        </p:par>
                      </p:childTnLst>
                    </p:cTn>
                  </p:par>
                  <p:par>
                    <p:cTn id="26" fill="hold">
                      <p:stCondLst>
                        <p:cond delay="indefinite"/>
                      </p:stCondLst>
                      <p:childTnLst>
                        <p:par>
                          <p:cTn id="27" fill="hold">
                            <p:stCondLst>
                              <p:cond delay="0"/>
                            </p:stCondLst>
                            <p:childTnLst>
                              <p:par>
                                <p:cTn id="28" presetID="35" presetClass="entr" presetSubtype="0" fill="hold" nodeType="clickEffect">
                                  <p:stCondLst>
                                    <p:cond delay="0"/>
                                  </p:stCondLst>
                                  <p:childTnLst>
                                    <p:set>
                                      <p:cBhvr>
                                        <p:cTn id="29" dur="1" fill="hold">
                                          <p:stCondLst>
                                            <p:cond delay="0"/>
                                          </p:stCondLst>
                                        </p:cTn>
                                        <p:tgtEl>
                                          <p:spTgt spid="8195">
                                            <p:txEl>
                                              <p:pRg st="3" end="3"/>
                                            </p:txEl>
                                          </p:spTgt>
                                        </p:tgtEl>
                                        <p:attrNameLst>
                                          <p:attrName>style.visibility</p:attrName>
                                        </p:attrNameLst>
                                      </p:cBhvr>
                                      <p:to>
                                        <p:strVal val="visible"/>
                                      </p:to>
                                    </p:set>
                                    <p:animEffect transition="in" filter="fade">
                                      <p:cBhvr>
                                        <p:cTn id="30" dur="1000"/>
                                        <p:tgtEl>
                                          <p:spTgt spid="8195">
                                            <p:txEl>
                                              <p:pRg st="3" end="3"/>
                                            </p:txEl>
                                          </p:spTgt>
                                        </p:tgtEl>
                                      </p:cBhvr>
                                    </p:animEffect>
                                    <p:anim calcmode="lin" valueType="num">
                                      <p:cBhvr>
                                        <p:cTn id="31" dur="1000" fill="hold"/>
                                        <p:tgtEl>
                                          <p:spTgt spid="8195">
                                            <p:txEl>
                                              <p:pRg st="3" end="3"/>
                                            </p:txEl>
                                          </p:spTgt>
                                        </p:tgtEl>
                                        <p:attrNameLst>
                                          <p:attrName>style.rotation</p:attrName>
                                        </p:attrNameLst>
                                      </p:cBhvr>
                                      <p:tavLst>
                                        <p:tav tm="0">
                                          <p:val>
                                            <p:fltVal val="720"/>
                                          </p:val>
                                        </p:tav>
                                        <p:tav tm="100000">
                                          <p:val>
                                            <p:fltVal val="0"/>
                                          </p:val>
                                        </p:tav>
                                      </p:tavLst>
                                    </p:anim>
                                    <p:anim calcmode="lin" valueType="num">
                                      <p:cBhvr>
                                        <p:cTn id="32" dur="1000" fill="hold"/>
                                        <p:tgtEl>
                                          <p:spTgt spid="8195">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8195">
                                            <p:txEl>
                                              <p:pRg st="3" end="3"/>
                                            </p:txEl>
                                          </p:spTgt>
                                        </p:tgtEl>
                                        <p:attrNameLst>
                                          <p:attrName>ppt_w</p:attrName>
                                        </p:attrNameLst>
                                      </p:cBhvr>
                                      <p:tavLst>
                                        <p:tav tm="0">
                                          <p:val>
                                            <p:fltVal val="0"/>
                                          </p:val>
                                        </p:tav>
                                        <p:tav tm="100000">
                                          <p:val>
                                            <p:strVal val="#ppt_w"/>
                                          </p:val>
                                        </p:tav>
                                      </p:tavLst>
                                    </p:anim>
                                  </p:childTnLst>
                                </p:cTn>
                              </p:par>
                            </p:childTnLst>
                          </p:cTn>
                        </p:par>
                      </p:childTnLst>
                    </p:cTn>
                  </p:par>
                  <p:par>
                    <p:cTn id="34" fill="hold">
                      <p:stCondLst>
                        <p:cond delay="indefinite"/>
                      </p:stCondLst>
                      <p:childTnLst>
                        <p:par>
                          <p:cTn id="35" fill="hold">
                            <p:stCondLst>
                              <p:cond delay="0"/>
                            </p:stCondLst>
                            <p:childTnLst>
                              <p:par>
                                <p:cTn id="36" presetID="35" presetClass="entr" presetSubtype="0" fill="hold" nodeType="clickEffect">
                                  <p:stCondLst>
                                    <p:cond delay="0"/>
                                  </p:stCondLst>
                                  <p:childTnLst>
                                    <p:set>
                                      <p:cBhvr>
                                        <p:cTn id="37" dur="1" fill="hold">
                                          <p:stCondLst>
                                            <p:cond delay="0"/>
                                          </p:stCondLst>
                                        </p:cTn>
                                        <p:tgtEl>
                                          <p:spTgt spid="8195">
                                            <p:txEl>
                                              <p:pRg st="4" end="4"/>
                                            </p:txEl>
                                          </p:spTgt>
                                        </p:tgtEl>
                                        <p:attrNameLst>
                                          <p:attrName>style.visibility</p:attrName>
                                        </p:attrNameLst>
                                      </p:cBhvr>
                                      <p:to>
                                        <p:strVal val="visible"/>
                                      </p:to>
                                    </p:set>
                                    <p:animEffect transition="in" filter="fade">
                                      <p:cBhvr>
                                        <p:cTn id="38" dur="1000"/>
                                        <p:tgtEl>
                                          <p:spTgt spid="8195">
                                            <p:txEl>
                                              <p:pRg st="4" end="4"/>
                                            </p:txEl>
                                          </p:spTgt>
                                        </p:tgtEl>
                                      </p:cBhvr>
                                    </p:animEffect>
                                    <p:anim calcmode="lin" valueType="num">
                                      <p:cBhvr>
                                        <p:cTn id="39" dur="1000" fill="hold"/>
                                        <p:tgtEl>
                                          <p:spTgt spid="8195">
                                            <p:txEl>
                                              <p:pRg st="4" end="4"/>
                                            </p:txEl>
                                          </p:spTgt>
                                        </p:tgtEl>
                                        <p:attrNameLst>
                                          <p:attrName>style.rotation</p:attrName>
                                        </p:attrNameLst>
                                      </p:cBhvr>
                                      <p:tavLst>
                                        <p:tav tm="0">
                                          <p:val>
                                            <p:fltVal val="720"/>
                                          </p:val>
                                        </p:tav>
                                        <p:tav tm="100000">
                                          <p:val>
                                            <p:fltVal val="0"/>
                                          </p:val>
                                        </p:tav>
                                      </p:tavLst>
                                    </p:anim>
                                    <p:anim calcmode="lin" valueType="num">
                                      <p:cBhvr>
                                        <p:cTn id="40" dur="1000" fill="hold"/>
                                        <p:tgtEl>
                                          <p:spTgt spid="8195">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8195">
                                            <p:txEl>
                                              <p:pRg st="4" end="4"/>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أمثلة أنماط الاتصال:</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defRPr/>
            </a:pPr>
            <a:endParaRPr lang="ar-SA" sz="2800" b="1" dirty="0" smtClean="0">
              <a:solidFill>
                <a:schemeClr val="tx2">
                  <a:lumMod val="75000"/>
                </a:schemeClr>
              </a:solidFill>
              <a:cs typeface="Arial" pitchFamily="34" charset="0"/>
            </a:endParaRPr>
          </a:p>
          <a:p>
            <a:pPr marL="88900" indent="444500" rtl="1" eaLnBrk="1" hangingPunct="1">
              <a:lnSpc>
                <a:spcPct val="150000"/>
              </a:lnSpc>
              <a:defRPr/>
            </a:pPr>
            <a:r>
              <a:rPr lang="ar-SA" sz="2800" b="1" dirty="0" smtClean="0">
                <a:solidFill>
                  <a:schemeClr val="tx2">
                    <a:lumMod val="75000"/>
                  </a:schemeClr>
                </a:solidFill>
                <a:cs typeface="Arial" pitchFamily="34" charset="0"/>
              </a:rPr>
              <a:t>نمط اتصال ثانوي / غير مباشر :</a:t>
            </a:r>
          </a:p>
          <a:p>
            <a:pPr marL="88900" indent="444500" rtl="1" eaLnBrk="1" hangingPunct="1">
              <a:defRPr/>
            </a:pPr>
            <a:r>
              <a:rPr lang="ar-SA" sz="2400" b="1" dirty="0" smtClean="0">
                <a:cs typeface="Arial" pitchFamily="34" charset="0"/>
              </a:rPr>
              <a:t>ويشير هذا النمط إلى الأسلوب الذي تنقل </a:t>
            </a:r>
            <a:r>
              <a:rPr lang="ar-SA" sz="2400" b="1" dirty="0" err="1" smtClean="0">
                <a:cs typeface="Arial" pitchFamily="34" charset="0"/>
              </a:rPr>
              <a:t>به</a:t>
            </a:r>
            <a:r>
              <a:rPr lang="ar-SA" sz="2400" b="1" dirty="0" smtClean="0">
                <a:cs typeface="Arial" pitchFamily="34" charset="0"/>
              </a:rPr>
              <a:t> الأفكار والمعلومات بين الناس ، ومن أشخاص إلى آخرين دون أن يكون هناك تفاعل مباشر بينهم .</a:t>
            </a:r>
          </a:p>
          <a:p>
            <a:pPr marL="88900" indent="444500" rtl="1" eaLnBrk="1" hangingPunct="1">
              <a:defRPr/>
            </a:pPr>
            <a:r>
              <a:rPr lang="ar-SA" sz="2400" b="1" dirty="0" smtClean="0">
                <a:cs typeface="Arial" pitchFamily="34" charset="0"/>
              </a:rPr>
              <a:t>أو بمعنى أصح دون أن يكون هناك تفاعل مكاني يمكن من المواجهة ، والتي تنمو العلاقات الأولية في ظلها .</a:t>
            </a:r>
          </a:p>
          <a:p>
            <a:pPr marL="88900" indent="444500" rtl="1" eaLnBrk="1" hangingPunct="1">
              <a:defRPr/>
            </a:pPr>
            <a:r>
              <a:rPr lang="ar-SA" sz="2400" b="1" dirty="0" smtClean="0">
                <a:cs typeface="Arial" pitchFamily="34" charset="0"/>
              </a:rPr>
              <a:t>ويشير هذا النمط إلى الاتصال غير المباشر .</a:t>
            </a:r>
            <a:endParaRPr lang="en-US" sz="2400" b="1" dirty="0" smtClean="0">
              <a:cs typeface="Arial" pitchFamily="34" charset="0"/>
            </a:endParaRPr>
          </a:p>
        </p:txBody>
      </p:sp>
      <p:sp>
        <p:nvSpPr>
          <p:cNvPr id="1843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753250A1-6D83-4B5F-8965-FF8F0FC6F499}" type="slidenum">
              <a:rPr lang="ar-SA" smtClean="0">
                <a:cs typeface="Arial" pitchFamily="34" charset="0"/>
              </a:rPr>
              <a:pPr/>
              <a:t>87</a:t>
            </a:fld>
            <a:endParaRPr lang="en-US" smtClean="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 calcmode="lin" valueType="num">
                                      <p:cBhvr>
                                        <p:cTn id="14"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2" end="2"/>
                                            </p:txEl>
                                          </p:spTgt>
                                        </p:tgtEl>
                                        <p:attrNameLst>
                                          <p:attrName>style.visibility</p:attrName>
                                        </p:attrNameLst>
                                      </p:cBhvr>
                                      <p:to>
                                        <p:strVal val="visible"/>
                                      </p:to>
                                    </p:set>
                                    <p:anim calcmode="lin" valueType="num">
                                      <p:cBhvr>
                                        <p:cTn id="23"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3" end="3"/>
                                            </p:txEl>
                                          </p:spTgt>
                                        </p:tgtEl>
                                        <p:attrNameLst>
                                          <p:attrName>style.visibility</p:attrName>
                                        </p:attrNameLst>
                                      </p:cBhvr>
                                      <p:to>
                                        <p:strVal val="visible"/>
                                      </p:to>
                                    </p:set>
                                    <p:anim calcmode="lin" valueType="num">
                                      <p:cBhvr>
                                        <p:cTn id="32"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4" end="4"/>
                                            </p:txEl>
                                          </p:spTgt>
                                        </p:tgtEl>
                                        <p:attrNameLst>
                                          <p:attrName>style.visibility</p:attrName>
                                        </p:attrNameLst>
                                      </p:cBhvr>
                                      <p:to>
                                        <p:strVal val="visible"/>
                                      </p:to>
                                    </p:set>
                                    <p:anim calcmode="lin" valueType="num">
                                      <p:cBhvr>
                                        <p:cTn id="41"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defRPr/>
            </a:pPr>
            <a:r>
              <a:rPr lang="ar-SA" dirty="0" smtClean="0">
                <a:solidFill>
                  <a:schemeClr val="tx2">
                    <a:lumMod val="75000"/>
                  </a:schemeClr>
                </a:solidFill>
                <a:cs typeface="Arial" pitchFamily="34" charset="0"/>
              </a:rPr>
              <a:t>أمثلة أنماط الاتصال:</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defRPr/>
            </a:pPr>
            <a:endParaRPr lang="ar-SA" sz="100" b="1" dirty="0" smtClean="0">
              <a:solidFill>
                <a:schemeClr val="tx2">
                  <a:lumMod val="75000"/>
                </a:schemeClr>
              </a:solidFill>
              <a:cs typeface="Arial" pitchFamily="34" charset="0"/>
            </a:endParaRPr>
          </a:p>
          <a:p>
            <a:pPr marL="88900" indent="444500" rtl="1" eaLnBrk="1" hangingPunct="1">
              <a:lnSpc>
                <a:spcPct val="150000"/>
              </a:lnSpc>
              <a:defRPr/>
            </a:pPr>
            <a:r>
              <a:rPr lang="ar-SA" sz="2800" b="1" dirty="0" smtClean="0">
                <a:solidFill>
                  <a:schemeClr val="tx2">
                    <a:lumMod val="75000"/>
                  </a:schemeClr>
                </a:solidFill>
                <a:cs typeface="Arial" pitchFamily="34" charset="0"/>
              </a:rPr>
              <a:t>الاتصال في اتجاه واحد :</a:t>
            </a:r>
          </a:p>
          <a:p>
            <a:pPr marL="88900" indent="444500" rtl="1" eaLnBrk="1" hangingPunct="1">
              <a:lnSpc>
                <a:spcPct val="150000"/>
              </a:lnSpc>
              <a:defRPr/>
            </a:pPr>
            <a:r>
              <a:rPr lang="ar-SA" sz="2400" b="1" dirty="0" smtClean="0"/>
              <a:t>ويطلق عليه الاتصال الناقص ، حيث يتم دون ردود فعل من المستقبل توضح وصول الرسالة إليه ومدى فهم محتواها ، وبالتالي عدم اعطاء الفرصة لإتمام التفاعل بين طرفي الاتصال .</a:t>
            </a:r>
          </a:p>
          <a:p>
            <a:pPr marL="88900" indent="444500" rtl="1" eaLnBrk="1" hangingPunct="1">
              <a:lnSpc>
                <a:spcPct val="150000"/>
              </a:lnSpc>
              <a:defRPr/>
            </a:pPr>
            <a:r>
              <a:rPr lang="ar-SA" sz="2400" b="1" dirty="0" smtClean="0"/>
              <a:t>ونستطيع أن نطلق على هذه العملية عملية نقل ، أكثر منها عملية اتصال ؛ حيث لا تتاح فيه الفرصة لقياس رد الفعل ، أو الاستفادة منه .</a:t>
            </a:r>
            <a:endParaRPr lang="en-US" sz="2400" b="1" dirty="0" smtClean="0"/>
          </a:p>
        </p:txBody>
      </p:sp>
      <p:sp>
        <p:nvSpPr>
          <p:cNvPr id="1946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8F61D3C9-0CBC-4175-82E2-3425CBF20D3D}" type="slidenum">
              <a:rPr lang="ar-SA" smtClean="0">
                <a:cs typeface="Arial" pitchFamily="34" charset="0"/>
              </a:rPr>
              <a:pPr/>
              <a:t>88</a:t>
            </a:fld>
            <a:endParaRPr lang="en-US" smtClean="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 calcmode="lin" valueType="num">
                                      <p:cBhvr>
                                        <p:cTn id="14"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2" end="2"/>
                                            </p:txEl>
                                          </p:spTgt>
                                        </p:tgtEl>
                                        <p:attrNameLst>
                                          <p:attrName>style.visibility</p:attrName>
                                        </p:attrNameLst>
                                      </p:cBhvr>
                                      <p:to>
                                        <p:strVal val="visible"/>
                                      </p:to>
                                    </p:set>
                                    <p:anim calcmode="lin" valueType="num">
                                      <p:cBhvr>
                                        <p:cTn id="23"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3" end="3"/>
                                            </p:txEl>
                                          </p:spTgt>
                                        </p:tgtEl>
                                        <p:attrNameLst>
                                          <p:attrName>style.visibility</p:attrName>
                                        </p:attrNameLst>
                                      </p:cBhvr>
                                      <p:to>
                                        <p:strVal val="visible"/>
                                      </p:to>
                                    </p:set>
                                    <p:anim calcmode="lin" valueType="num">
                                      <p:cBhvr>
                                        <p:cTn id="32"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defRPr/>
            </a:pPr>
            <a:r>
              <a:rPr lang="ar-SA" dirty="0" smtClean="0">
                <a:solidFill>
                  <a:schemeClr val="tx2">
                    <a:lumMod val="75000"/>
                  </a:schemeClr>
                </a:solidFill>
                <a:cs typeface="Arial" pitchFamily="34" charset="0"/>
              </a:rPr>
              <a:t>أمثلة أنماط الاتصال:</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endParaRPr lang="ar-SA" sz="100" b="1" smtClean="0">
              <a:solidFill>
                <a:srgbClr val="17375E"/>
              </a:solidFill>
              <a:cs typeface="Arial" pitchFamily="34" charset="0"/>
            </a:endParaRPr>
          </a:p>
          <a:p>
            <a:pPr marL="88900" indent="444500" rtl="1" eaLnBrk="1" hangingPunct="1">
              <a:lnSpc>
                <a:spcPct val="150000"/>
              </a:lnSpc>
            </a:pPr>
            <a:r>
              <a:rPr lang="ar-SA" sz="2800" b="1" smtClean="0">
                <a:solidFill>
                  <a:srgbClr val="17375E"/>
                </a:solidFill>
                <a:cs typeface="Arial" pitchFamily="34" charset="0"/>
              </a:rPr>
              <a:t>الاتصال في اتجاهين:</a:t>
            </a:r>
          </a:p>
          <a:p>
            <a:pPr marL="88900" indent="444500" rtl="1" eaLnBrk="1" hangingPunct="1">
              <a:lnSpc>
                <a:spcPct val="150000"/>
              </a:lnSpc>
            </a:pPr>
            <a:r>
              <a:rPr lang="ar-SA" sz="2400" b="1" smtClean="0">
                <a:cs typeface="Arial" pitchFamily="34" charset="0"/>
              </a:rPr>
              <a:t>وهو اتصال كامل بين مرسل ومستقبل ، وتتاح فيه الفرصة للمناقشة والتفاعل والحوار ، والتعبير عن الرأي بالأخذ والعطاء .</a:t>
            </a:r>
          </a:p>
          <a:p>
            <a:pPr marL="88900" indent="444500" rtl="1" eaLnBrk="1" hangingPunct="1">
              <a:lnSpc>
                <a:spcPct val="150000"/>
              </a:lnSpc>
            </a:pPr>
            <a:r>
              <a:rPr lang="ar-SA" sz="2400" b="1" smtClean="0">
                <a:cs typeface="Arial" pitchFamily="34" charset="0"/>
              </a:rPr>
              <a:t>في ظل توافر عملية التغذية المرتدة ، حيث يتأكد المرسل من وصول رسالته إلى المستقبل ، وإدراكه لها .</a:t>
            </a:r>
          </a:p>
          <a:p>
            <a:pPr marL="88900" indent="444500" rtl="1" eaLnBrk="1" hangingPunct="1">
              <a:lnSpc>
                <a:spcPct val="150000"/>
              </a:lnSpc>
            </a:pPr>
            <a:r>
              <a:rPr lang="ar-SA" sz="2400" b="1" smtClean="0">
                <a:cs typeface="Arial" pitchFamily="34" charset="0"/>
              </a:rPr>
              <a:t>فالاتصال هنا يتمتع بالنمط الدائري ، الذي يتضمن قياس الفعل ، أو التغذية المرتدة للتأكد من تحقيق الهدف ؛ من خلال التفاعل بين المرسل والمستقبل ، حيث يتاح قدراً أكبر                    من المشاركة في الخبرة .</a:t>
            </a:r>
            <a:endParaRPr lang="en-US" sz="2400" b="1" smtClean="0">
              <a:cs typeface="Arial" pitchFamily="34" charset="0"/>
            </a:endParaRPr>
          </a:p>
        </p:txBody>
      </p:sp>
      <p:sp>
        <p:nvSpPr>
          <p:cNvPr id="2048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4E92FF04-0EAF-44EA-A565-8E77F8FAE060}" type="slidenum">
              <a:rPr lang="ar-SA" smtClean="0">
                <a:cs typeface="Arial" pitchFamily="34" charset="0"/>
              </a:rPr>
              <a:pPr/>
              <a:t>89</a:t>
            </a:fld>
            <a:endParaRPr lang="en-US" smtClean="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 calcmode="lin" valueType="num">
                                      <p:cBhvr>
                                        <p:cTn id="14"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2" end="2"/>
                                            </p:txEl>
                                          </p:spTgt>
                                        </p:tgtEl>
                                        <p:attrNameLst>
                                          <p:attrName>style.visibility</p:attrName>
                                        </p:attrNameLst>
                                      </p:cBhvr>
                                      <p:to>
                                        <p:strVal val="visible"/>
                                      </p:to>
                                    </p:set>
                                    <p:anim calcmode="lin" valueType="num">
                                      <p:cBhvr>
                                        <p:cTn id="23"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3" end="3"/>
                                            </p:txEl>
                                          </p:spTgt>
                                        </p:tgtEl>
                                        <p:attrNameLst>
                                          <p:attrName>style.visibility</p:attrName>
                                        </p:attrNameLst>
                                      </p:cBhvr>
                                      <p:to>
                                        <p:strVal val="visible"/>
                                      </p:to>
                                    </p:set>
                                    <p:anim calcmode="lin" valueType="num">
                                      <p:cBhvr>
                                        <p:cTn id="32"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4" end="4"/>
                                            </p:txEl>
                                          </p:spTgt>
                                        </p:tgtEl>
                                        <p:attrNameLst>
                                          <p:attrName>style.visibility</p:attrName>
                                        </p:attrNameLst>
                                      </p:cBhvr>
                                      <p:to>
                                        <p:strVal val="visible"/>
                                      </p:to>
                                    </p:set>
                                    <p:anim calcmode="lin" valueType="num">
                                      <p:cBhvr>
                                        <p:cTn id="41"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defRPr/>
            </a:pPr>
            <a:r>
              <a:rPr lang="ar-SA" dirty="0" smtClean="0">
                <a:solidFill>
                  <a:schemeClr val="tx2">
                    <a:lumMod val="75000"/>
                  </a:schemeClr>
                </a:solidFill>
                <a:cs typeface="Arial" pitchFamily="34" charset="0"/>
              </a:rPr>
              <a:t>أمثلة أنماط الاتصال:</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defRPr/>
            </a:pPr>
            <a:endParaRPr lang="ar-SA" sz="100" b="1" dirty="0" smtClean="0">
              <a:solidFill>
                <a:schemeClr val="tx2">
                  <a:lumMod val="75000"/>
                </a:schemeClr>
              </a:solidFill>
              <a:cs typeface="Arial" pitchFamily="34" charset="0"/>
            </a:endParaRPr>
          </a:p>
          <a:p>
            <a:pPr marL="88900" indent="444500" rtl="1" eaLnBrk="1" hangingPunct="1">
              <a:lnSpc>
                <a:spcPct val="150000"/>
              </a:lnSpc>
              <a:defRPr/>
            </a:pPr>
            <a:r>
              <a:rPr lang="ar-SA" sz="2800" b="1" dirty="0" smtClean="0">
                <a:solidFill>
                  <a:schemeClr val="tx2">
                    <a:lumMod val="75000"/>
                  </a:schemeClr>
                </a:solidFill>
                <a:cs typeface="Arial" pitchFamily="34" charset="0"/>
              </a:rPr>
              <a:t>الاتصال الشخصي :</a:t>
            </a:r>
          </a:p>
          <a:p>
            <a:pPr marL="88900" indent="444500" rtl="1" eaLnBrk="1" hangingPunct="1">
              <a:lnSpc>
                <a:spcPct val="150000"/>
              </a:lnSpc>
              <a:defRPr/>
            </a:pPr>
            <a:r>
              <a:rPr lang="ar-SA" sz="2400" b="1" dirty="0" smtClean="0"/>
              <a:t>ويتمتع هذا النمط بدرجة عالية من التفاعل ، وبدرجة عالية من التواصل ، حيث يتوافر فيه تفاعل يتميز بالاتجاه الدائري ، والتأثير المتبادل بين المرسل والمستقبل .</a:t>
            </a:r>
          </a:p>
          <a:p>
            <a:pPr marL="88900" indent="444500" rtl="1" eaLnBrk="1" hangingPunct="1">
              <a:lnSpc>
                <a:spcPct val="150000"/>
              </a:lnSpc>
              <a:defRPr/>
            </a:pPr>
            <a:r>
              <a:rPr lang="ar-SA" sz="2400" b="1" dirty="0" smtClean="0"/>
              <a:t>الأمر الذي يجعله أكثر فعالية وقدرة على التأثير والإقناع .</a:t>
            </a:r>
          </a:p>
          <a:p>
            <a:pPr marL="88900" indent="444500" rtl="1" eaLnBrk="1" hangingPunct="1">
              <a:lnSpc>
                <a:spcPct val="150000"/>
              </a:lnSpc>
              <a:defRPr/>
            </a:pPr>
            <a:r>
              <a:rPr lang="ar-SA" sz="2400" b="1" dirty="0" smtClean="0"/>
              <a:t>ومن هنا فهو أكثر فعالية من الاتصال الجماهيري ، عندما يكون الهدف هو التأثير القوي في الشخص الأخر .</a:t>
            </a:r>
            <a:endParaRPr lang="en-US" sz="2400" b="1" dirty="0" smtClean="0"/>
          </a:p>
        </p:txBody>
      </p:sp>
      <p:sp>
        <p:nvSpPr>
          <p:cNvPr id="2150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5982E296-EC6C-44D9-BFD6-BDA52F3819F2}" type="slidenum">
              <a:rPr lang="ar-SA" smtClean="0">
                <a:cs typeface="Arial" pitchFamily="34" charset="0"/>
              </a:rPr>
              <a:pPr/>
              <a:t>90</a:t>
            </a:fld>
            <a:endParaRPr lang="en-US" smtClean="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 calcmode="lin" valueType="num">
                                      <p:cBhvr>
                                        <p:cTn id="14"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2" end="2"/>
                                            </p:txEl>
                                          </p:spTgt>
                                        </p:tgtEl>
                                        <p:attrNameLst>
                                          <p:attrName>style.visibility</p:attrName>
                                        </p:attrNameLst>
                                      </p:cBhvr>
                                      <p:to>
                                        <p:strVal val="visible"/>
                                      </p:to>
                                    </p:set>
                                    <p:anim calcmode="lin" valueType="num">
                                      <p:cBhvr>
                                        <p:cTn id="23"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3" end="3"/>
                                            </p:txEl>
                                          </p:spTgt>
                                        </p:tgtEl>
                                        <p:attrNameLst>
                                          <p:attrName>style.visibility</p:attrName>
                                        </p:attrNameLst>
                                      </p:cBhvr>
                                      <p:to>
                                        <p:strVal val="visible"/>
                                      </p:to>
                                    </p:set>
                                    <p:anim calcmode="lin" valueType="num">
                                      <p:cBhvr>
                                        <p:cTn id="32"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4" end="4"/>
                                            </p:txEl>
                                          </p:spTgt>
                                        </p:tgtEl>
                                        <p:attrNameLst>
                                          <p:attrName>style.visibility</p:attrName>
                                        </p:attrNameLst>
                                      </p:cBhvr>
                                      <p:to>
                                        <p:strVal val="visible"/>
                                      </p:to>
                                    </p:set>
                                    <p:anim calcmode="lin" valueType="num">
                                      <p:cBhvr>
                                        <p:cTn id="41"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defRPr/>
            </a:pPr>
            <a:r>
              <a:rPr lang="ar-SA" dirty="0" smtClean="0">
                <a:solidFill>
                  <a:schemeClr val="tx2">
                    <a:lumMod val="75000"/>
                  </a:schemeClr>
                </a:solidFill>
                <a:cs typeface="Arial" pitchFamily="34" charset="0"/>
              </a:rPr>
              <a:t>أمثلة أنماط الاتصال:</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defRPr/>
            </a:pPr>
            <a:endParaRPr lang="ar-SA" sz="100" b="1" dirty="0" smtClean="0">
              <a:solidFill>
                <a:schemeClr val="tx2">
                  <a:lumMod val="75000"/>
                </a:schemeClr>
              </a:solidFill>
              <a:cs typeface="Arial" pitchFamily="34" charset="0"/>
            </a:endParaRPr>
          </a:p>
          <a:p>
            <a:pPr marL="88900" indent="444500" rtl="1" eaLnBrk="1" hangingPunct="1">
              <a:lnSpc>
                <a:spcPct val="150000"/>
              </a:lnSpc>
              <a:defRPr/>
            </a:pPr>
            <a:r>
              <a:rPr lang="ar-SA" sz="2800" b="1" dirty="0" smtClean="0">
                <a:solidFill>
                  <a:schemeClr val="tx2">
                    <a:lumMod val="75000"/>
                  </a:schemeClr>
                </a:solidFill>
                <a:cs typeface="Arial" pitchFamily="34" charset="0"/>
              </a:rPr>
              <a:t>الاتصال الجماهيري :</a:t>
            </a:r>
          </a:p>
          <a:p>
            <a:pPr marL="88900" indent="444500" rtl="1" eaLnBrk="1" hangingPunct="1">
              <a:lnSpc>
                <a:spcPct val="150000"/>
              </a:lnSpc>
              <a:defRPr/>
            </a:pPr>
            <a:r>
              <a:rPr lang="ar-SA" sz="2400" b="1" dirty="0" smtClean="0"/>
              <a:t>حيث يشير هذا النمط إلى نقل المعلومات والأفكار والآراء ، من خلال وسائل فنية جماهيرية قائمة أساساً لهذا الغرض ، كالصحف والإذاعة والتلفاز والسينما ...الخ .</a:t>
            </a:r>
          </a:p>
          <a:p>
            <a:pPr marL="88900" indent="444500" rtl="1" eaLnBrk="1" hangingPunct="1">
              <a:lnSpc>
                <a:spcPct val="150000"/>
              </a:lnSpc>
              <a:defRPr/>
            </a:pPr>
            <a:r>
              <a:rPr lang="ar-SA" sz="2400" b="1" dirty="0" smtClean="0"/>
              <a:t>ويكون المرسل ( المصدر ) في هذا النمط شخص نظامي ، أي منتمي وظيفياً إلى أي من تلك المؤسسات ، كالمحرر في الجريدة ، أو المذيع ، أو مقدم البرامج ، في الإذاعة أو التلفاز  .</a:t>
            </a:r>
            <a:endParaRPr lang="en-US" sz="2400" b="1" dirty="0" smtClean="0"/>
          </a:p>
        </p:txBody>
      </p:sp>
      <p:sp>
        <p:nvSpPr>
          <p:cNvPr id="2253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8EEF8D41-1295-4828-B205-6F8EC1334839}" type="slidenum">
              <a:rPr lang="ar-SA" smtClean="0">
                <a:cs typeface="Arial" pitchFamily="34" charset="0"/>
              </a:rPr>
              <a:pPr/>
              <a:t>91</a:t>
            </a:fld>
            <a:endParaRPr lang="en-US" smtClean="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 calcmode="lin" valueType="num">
                                      <p:cBhvr>
                                        <p:cTn id="14"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2" end="2"/>
                                            </p:txEl>
                                          </p:spTgt>
                                        </p:tgtEl>
                                        <p:attrNameLst>
                                          <p:attrName>style.visibility</p:attrName>
                                        </p:attrNameLst>
                                      </p:cBhvr>
                                      <p:to>
                                        <p:strVal val="visible"/>
                                      </p:to>
                                    </p:set>
                                    <p:anim calcmode="lin" valueType="num">
                                      <p:cBhvr>
                                        <p:cTn id="23"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3" end="3"/>
                                            </p:txEl>
                                          </p:spTgt>
                                        </p:tgtEl>
                                        <p:attrNameLst>
                                          <p:attrName>style.visibility</p:attrName>
                                        </p:attrNameLst>
                                      </p:cBhvr>
                                      <p:to>
                                        <p:strVal val="visible"/>
                                      </p:to>
                                    </p:set>
                                    <p:anim calcmode="lin" valueType="num">
                                      <p:cBhvr>
                                        <p:cTn id="32"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defRPr/>
            </a:pPr>
            <a:r>
              <a:rPr lang="ar-SA" dirty="0" smtClean="0">
                <a:solidFill>
                  <a:schemeClr val="tx2">
                    <a:lumMod val="75000"/>
                  </a:schemeClr>
                </a:solidFill>
                <a:cs typeface="Arial" pitchFamily="34" charset="0"/>
              </a:rPr>
              <a:t>أمثلة أنماط الاتصال:</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defRPr/>
            </a:pPr>
            <a:endParaRPr lang="ar-SA" sz="100" b="1" dirty="0" smtClean="0">
              <a:solidFill>
                <a:schemeClr val="tx2">
                  <a:lumMod val="75000"/>
                </a:schemeClr>
              </a:solidFill>
              <a:cs typeface="Arial" pitchFamily="34" charset="0"/>
            </a:endParaRPr>
          </a:p>
          <a:p>
            <a:pPr marL="88900" indent="444500" rtl="1" eaLnBrk="1" hangingPunct="1">
              <a:lnSpc>
                <a:spcPct val="150000"/>
              </a:lnSpc>
              <a:defRPr/>
            </a:pPr>
            <a:r>
              <a:rPr lang="ar-SA" sz="2800" b="1" dirty="0" smtClean="0">
                <a:solidFill>
                  <a:schemeClr val="tx2">
                    <a:lumMod val="75000"/>
                  </a:schemeClr>
                </a:solidFill>
                <a:cs typeface="Arial" pitchFamily="34" charset="0"/>
              </a:rPr>
              <a:t>الاتصالات الرسمية :</a:t>
            </a:r>
          </a:p>
          <a:p>
            <a:pPr marL="88900" indent="444500" rtl="1" eaLnBrk="1" hangingPunct="1">
              <a:lnSpc>
                <a:spcPct val="150000"/>
              </a:lnSpc>
              <a:defRPr/>
            </a:pPr>
            <a:r>
              <a:rPr lang="ar-SA" sz="2400" b="1" dirty="0" smtClean="0"/>
              <a:t>ويقصد بها تلك القنوات الرسمية التي تحددها الإدارة لانسياب المعلومات ، وتوجد في الهيكل التنظيمي ، ويشير مفهوم الاتصال هنا إلى عملية تبادل الأفكار والمعلومات والاتجاهات ، داخل نسق اجتماعي معين ، مهما اختلفت طبيعة هذا النسق ، أو محتوى العلاقات السائدة فيه ، بمعنى أن هذا النسق قد يكون مجرد علاقة ثنائية نمطية بين فردين أو جماعة ، أو مجتمع محلي أو قرية ، أو حتى مدينة أو شركة ، أو هيئة أو وزارة أو مصلحة أو مجتمع قومي ، أو عالمي ... الخ .</a:t>
            </a:r>
            <a:endParaRPr lang="en-US" sz="2400" b="1" dirty="0" smtClean="0"/>
          </a:p>
        </p:txBody>
      </p:sp>
      <p:sp>
        <p:nvSpPr>
          <p:cNvPr id="2355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A3756E70-4146-4294-8A37-7BB750D1B3CD}" type="slidenum">
              <a:rPr lang="ar-SA" smtClean="0">
                <a:cs typeface="Arial" pitchFamily="34" charset="0"/>
              </a:rPr>
              <a:pPr/>
              <a:t>92</a:t>
            </a:fld>
            <a:endParaRPr lang="en-US" smtClean="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 calcmode="lin" valueType="num">
                                      <p:cBhvr>
                                        <p:cTn id="14"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2" end="2"/>
                                            </p:txEl>
                                          </p:spTgt>
                                        </p:tgtEl>
                                        <p:attrNameLst>
                                          <p:attrName>style.visibility</p:attrName>
                                        </p:attrNameLst>
                                      </p:cBhvr>
                                      <p:to>
                                        <p:strVal val="visible"/>
                                      </p:to>
                                    </p:set>
                                    <p:anim calcmode="lin" valueType="num">
                                      <p:cBhvr>
                                        <p:cTn id="23"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marL="742950" indent="-742950" rtl="1" eaLnBrk="1" hangingPunct="1">
              <a:defRPr/>
            </a:pPr>
            <a:r>
              <a:rPr lang="ar-SA" sz="4000" dirty="0" smtClean="0">
                <a:solidFill>
                  <a:schemeClr val="tx2">
                    <a:lumMod val="75000"/>
                  </a:schemeClr>
                </a:solidFill>
                <a:cs typeface="Arial" pitchFamily="34" charset="0"/>
              </a:rPr>
              <a:t>أمثلة أنماط الاتصال:</a:t>
            </a:r>
          </a:p>
        </p:txBody>
      </p:sp>
      <p:sp>
        <p:nvSpPr>
          <p:cNvPr id="8195" name="Content Placeholder 2"/>
          <p:cNvSpPr>
            <a:spLocks noGrp="1"/>
          </p:cNvSpPr>
          <p:nvPr>
            <p:ph idx="1"/>
          </p:nvPr>
        </p:nvSpPr>
        <p:spPr>
          <a:xfrm>
            <a:off x="533400" y="1524000"/>
            <a:ext cx="8839200" cy="4449763"/>
          </a:xfrm>
        </p:spPr>
        <p:txBody>
          <a:bodyPr/>
          <a:lstStyle/>
          <a:p>
            <a:pPr marL="88900" indent="444500" rtl="1" eaLnBrk="1" hangingPunct="1">
              <a:lnSpc>
                <a:spcPct val="150000"/>
              </a:lnSpc>
            </a:pPr>
            <a:r>
              <a:rPr lang="ar-SA" sz="2400" b="1" smtClean="0">
                <a:cs typeface="Arial" pitchFamily="34" charset="0"/>
              </a:rPr>
              <a:t>وإذا ما استعرضنا هذا النمط داخل منظمات العمل مثلاً ، نجد أنه يتمايز في ثلاثة أشكال ( اتجاهات ) أساسية تمر من خلالها عملية الاتصال :</a:t>
            </a:r>
          </a:p>
          <a:p>
            <a:pPr marL="88900" indent="444500" rtl="1" eaLnBrk="1" hangingPunct="1">
              <a:lnSpc>
                <a:spcPct val="150000"/>
              </a:lnSpc>
              <a:buFont typeface="Calibri" pitchFamily="34" charset="0"/>
              <a:buAutoNum type="arabicPeriod"/>
            </a:pPr>
            <a:r>
              <a:rPr lang="ar-SA" sz="2800" b="1" smtClean="0">
                <a:cs typeface="Arial" pitchFamily="34" charset="0"/>
              </a:rPr>
              <a:t>اتجاه هابط من أعلى إلى أسفل .</a:t>
            </a:r>
          </a:p>
          <a:p>
            <a:pPr marL="88900" indent="444500" rtl="1" eaLnBrk="1" hangingPunct="1">
              <a:lnSpc>
                <a:spcPct val="150000"/>
              </a:lnSpc>
            </a:pPr>
            <a:r>
              <a:rPr lang="ar-SA" sz="2400" b="1" smtClean="0">
                <a:cs typeface="Arial" pitchFamily="34" charset="0"/>
              </a:rPr>
              <a:t>وهذا الاتجاه غالباً ما يأخذ صورة القرارات ، أو التعليمات أو الأوامر أو النصائح ، التي دائماً ما تتضمن سياسات العمل وتترجم برامج الخطة في صورة تعليمات ، أو أوامر تنفيذية، قابلة للتنفيذ ؛ ومن ثم فهي هامة جداً ، ومحورية لضمان مصلحة العمل ، وتحقيق اهدافه .</a:t>
            </a:r>
          </a:p>
        </p:txBody>
      </p:sp>
      <p:sp>
        <p:nvSpPr>
          <p:cNvPr id="2458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C8C3CC1C-F8FA-414A-83F7-B0FF323B0744}" type="slidenum">
              <a:rPr lang="ar-SA" smtClean="0">
                <a:cs typeface="Arial" pitchFamily="34" charset="0"/>
              </a:rPr>
              <a:pPr/>
              <a:t>93</a:t>
            </a:fld>
            <a:endParaRPr lang="en-US" smtClean="0">
              <a:cs typeface="Arial" pitchFamily="34"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marL="742950" indent="-742950" rtl="1" eaLnBrk="1" hangingPunct="1">
              <a:defRPr/>
            </a:pPr>
            <a:r>
              <a:rPr lang="ar-SA" sz="4000" dirty="0" smtClean="0">
                <a:solidFill>
                  <a:schemeClr val="tx2">
                    <a:lumMod val="75000"/>
                  </a:schemeClr>
                </a:solidFill>
                <a:cs typeface="Arial" pitchFamily="34" charset="0"/>
              </a:rPr>
              <a:t>أمثلة أنماط الاتصال:</a:t>
            </a:r>
          </a:p>
        </p:txBody>
      </p:sp>
      <p:sp>
        <p:nvSpPr>
          <p:cNvPr id="8195" name="Content Placeholder 2"/>
          <p:cNvSpPr>
            <a:spLocks noGrp="1"/>
          </p:cNvSpPr>
          <p:nvPr>
            <p:ph idx="1"/>
          </p:nvPr>
        </p:nvSpPr>
        <p:spPr>
          <a:xfrm>
            <a:off x="533400" y="1524000"/>
            <a:ext cx="8839200" cy="4449763"/>
          </a:xfrm>
        </p:spPr>
        <p:txBody>
          <a:bodyPr/>
          <a:lstStyle/>
          <a:p>
            <a:pPr marL="88900" indent="444500" rtl="1" eaLnBrk="1" hangingPunct="1">
              <a:lnSpc>
                <a:spcPct val="150000"/>
              </a:lnSpc>
              <a:buFont typeface="Calibri" pitchFamily="34" charset="0"/>
              <a:buAutoNum type="arabicPeriod" startAt="2"/>
            </a:pPr>
            <a:r>
              <a:rPr lang="ar-SA" sz="2800" b="1" smtClean="0">
                <a:cs typeface="Arial" pitchFamily="34" charset="0"/>
              </a:rPr>
              <a:t>اتجاه صاعد من أسفل إلى أعلى.</a:t>
            </a:r>
          </a:p>
          <a:p>
            <a:pPr marL="88900" indent="444500" rtl="1" eaLnBrk="1" hangingPunct="1">
              <a:lnSpc>
                <a:spcPct val="150000"/>
              </a:lnSpc>
            </a:pPr>
            <a:r>
              <a:rPr lang="ar-SA" sz="2400" b="1" smtClean="0">
                <a:cs typeface="Arial" pitchFamily="34" charset="0"/>
              </a:rPr>
              <a:t>ويتضمن المعلومات ، والبيانات ، والمقترحات ، والشكاوي ، وردود الأفعال الخاصة بالأفراد ( العاملين ) تجاه تلك الأوامر أو التعليمات التي يتم استقبالها بمعرفتهم .</a:t>
            </a:r>
          </a:p>
        </p:txBody>
      </p:sp>
      <p:sp>
        <p:nvSpPr>
          <p:cNvPr id="2560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1339A2CA-4288-4BFD-9294-EA448C5B1D6A}" type="slidenum">
              <a:rPr lang="ar-SA" smtClean="0">
                <a:cs typeface="Arial" pitchFamily="34" charset="0"/>
              </a:rPr>
              <a:pPr/>
              <a:t>94</a:t>
            </a:fld>
            <a:endParaRPr lang="en-US" smtClean="0">
              <a:cs typeface="Arial" pitchFamily="34"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marL="742950" indent="-742950" rtl="1" eaLnBrk="1" hangingPunct="1">
              <a:defRPr/>
            </a:pPr>
            <a:r>
              <a:rPr lang="ar-SA" sz="4000" dirty="0" smtClean="0">
                <a:solidFill>
                  <a:schemeClr val="tx2">
                    <a:lumMod val="75000"/>
                  </a:schemeClr>
                </a:solidFill>
                <a:cs typeface="Arial" pitchFamily="34" charset="0"/>
              </a:rPr>
              <a:t>أمثلة أنماط الاتصال:</a:t>
            </a:r>
          </a:p>
        </p:txBody>
      </p:sp>
      <p:sp>
        <p:nvSpPr>
          <p:cNvPr id="8195" name="Content Placeholder 2"/>
          <p:cNvSpPr>
            <a:spLocks noGrp="1"/>
          </p:cNvSpPr>
          <p:nvPr>
            <p:ph idx="1"/>
          </p:nvPr>
        </p:nvSpPr>
        <p:spPr>
          <a:xfrm>
            <a:off x="533400" y="1524000"/>
            <a:ext cx="8839200" cy="4449763"/>
          </a:xfrm>
        </p:spPr>
        <p:txBody>
          <a:bodyPr/>
          <a:lstStyle/>
          <a:p>
            <a:pPr marL="88900" indent="444500" rtl="1" eaLnBrk="1" hangingPunct="1">
              <a:lnSpc>
                <a:spcPct val="150000"/>
              </a:lnSpc>
              <a:buFont typeface="Calibri" pitchFamily="34" charset="0"/>
              <a:buAutoNum type="arabicPeriod" startAt="3"/>
            </a:pPr>
            <a:r>
              <a:rPr lang="ar-SA" sz="2800" b="1" smtClean="0">
                <a:cs typeface="Arial" pitchFamily="34" charset="0"/>
              </a:rPr>
              <a:t>الاتصالات ذات الاتجاه الأفقي .</a:t>
            </a:r>
          </a:p>
          <a:p>
            <a:pPr marL="88900" indent="444500" rtl="1" eaLnBrk="1" hangingPunct="1">
              <a:lnSpc>
                <a:spcPct val="150000"/>
              </a:lnSpc>
            </a:pPr>
            <a:r>
              <a:rPr lang="ar-SA" sz="2400" b="1" smtClean="0">
                <a:cs typeface="Arial" pitchFamily="34" charset="0"/>
              </a:rPr>
              <a:t>وهذا النوع يتم بين الوحدات الإدارية المتساوية في موقعها من الهيكل التنظيمي بغرض التنسيق .</a:t>
            </a:r>
          </a:p>
        </p:txBody>
      </p:sp>
      <p:sp>
        <p:nvSpPr>
          <p:cNvPr id="2662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DA2CACF8-A1DE-400F-AFE8-95AE5864F6BB}" type="slidenum">
              <a:rPr lang="ar-SA" smtClean="0">
                <a:cs typeface="Arial" pitchFamily="34" charset="0"/>
              </a:rPr>
              <a:pPr/>
              <a:t>95</a:t>
            </a:fld>
            <a:endParaRPr lang="en-US" smtClean="0">
              <a:cs typeface="Arial" pitchFamily="34"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marL="742950" indent="-742950" rtl="1" eaLnBrk="1" hangingPunct="1">
              <a:defRPr/>
            </a:pPr>
            <a:r>
              <a:rPr lang="ar-SA" sz="4000" dirty="0" smtClean="0">
                <a:solidFill>
                  <a:schemeClr val="tx2">
                    <a:lumMod val="75000"/>
                  </a:schemeClr>
                </a:solidFill>
                <a:cs typeface="Arial" pitchFamily="34" charset="0"/>
              </a:rPr>
              <a:t>أمثلة أنماط الاتصال:</a:t>
            </a:r>
          </a:p>
        </p:txBody>
      </p:sp>
      <p:sp>
        <p:nvSpPr>
          <p:cNvPr id="8195" name="Content Placeholder 2"/>
          <p:cNvSpPr>
            <a:spLocks noGrp="1"/>
          </p:cNvSpPr>
          <p:nvPr>
            <p:ph idx="1"/>
          </p:nvPr>
        </p:nvSpPr>
        <p:spPr>
          <a:xfrm>
            <a:off x="533400" y="1524000"/>
            <a:ext cx="8839200" cy="4449763"/>
          </a:xfrm>
        </p:spPr>
        <p:txBody>
          <a:bodyPr/>
          <a:lstStyle/>
          <a:p>
            <a:pPr marL="88900" indent="444500" rtl="1" eaLnBrk="1" hangingPunct="1">
              <a:lnSpc>
                <a:spcPct val="150000"/>
              </a:lnSpc>
            </a:pPr>
            <a:r>
              <a:rPr lang="ar-SA" sz="2800" b="1" smtClean="0">
                <a:cs typeface="Arial" pitchFamily="34" charset="0"/>
              </a:rPr>
              <a:t>هذا وتحقق الاتصالات الرسمية مهام عديدة منها :</a:t>
            </a:r>
          </a:p>
          <a:p>
            <a:pPr marL="88900" indent="444500" rtl="1" eaLnBrk="1" hangingPunct="1">
              <a:lnSpc>
                <a:spcPct val="150000"/>
              </a:lnSpc>
              <a:buFont typeface="Calibri" pitchFamily="34" charset="0"/>
              <a:buAutoNum type="arabicPeriod"/>
            </a:pPr>
            <a:r>
              <a:rPr lang="ar-SA" sz="2100" b="1" smtClean="0">
                <a:cs typeface="Arial" pitchFamily="34" charset="0"/>
              </a:rPr>
              <a:t>نشر أهداف المنظمة وقيمها وفلسفتها .</a:t>
            </a:r>
          </a:p>
          <a:p>
            <a:pPr marL="88900" indent="444500" rtl="1" eaLnBrk="1" hangingPunct="1">
              <a:lnSpc>
                <a:spcPct val="150000"/>
              </a:lnSpc>
              <a:buFont typeface="Calibri" pitchFamily="34" charset="0"/>
              <a:buAutoNum type="arabicPeriod"/>
            </a:pPr>
            <a:r>
              <a:rPr lang="ar-SA" sz="2100" b="1" smtClean="0">
                <a:cs typeface="Arial" pitchFamily="34" charset="0"/>
              </a:rPr>
              <a:t>إعلام أعضاء المنظمة بخطط المنظمة ، وإمكانياتها ، وتطلعاتها .</a:t>
            </a:r>
          </a:p>
          <a:p>
            <a:pPr marL="88900" indent="444500" rtl="1" eaLnBrk="1" hangingPunct="1">
              <a:lnSpc>
                <a:spcPct val="150000"/>
              </a:lnSpc>
              <a:buFont typeface="Calibri" pitchFamily="34" charset="0"/>
              <a:buAutoNum type="arabicPeriod"/>
            </a:pPr>
            <a:r>
              <a:rPr lang="ar-SA" sz="2100" b="1" smtClean="0">
                <a:cs typeface="Arial" pitchFamily="34" charset="0"/>
              </a:rPr>
              <a:t>إبلاغ التعليمات والتوجيهات والأوامر إلى العاملين .</a:t>
            </a:r>
          </a:p>
          <a:p>
            <a:pPr marL="88900" indent="444500" rtl="1" eaLnBrk="1" hangingPunct="1">
              <a:lnSpc>
                <a:spcPct val="150000"/>
              </a:lnSpc>
              <a:buFont typeface="Calibri" pitchFamily="34" charset="0"/>
              <a:buAutoNum type="arabicPeriod"/>
            </a:pPr>
            <a:r>
              <a:rPr lang="ar-SA" sz="2100" b="1" smtClean="0">
                <a:cs typeface="Arial" pitchFamily="34" charset="0"/>
              </a:rPr>
              <a:t>الحصول على المعلومات والبيانات والاستفسارات والتوقعات والمقترحات والمشكلات والشكاوي </a:t>
            </a:r>
          </a:p>
          <a:p>
            <a:pPr marL="88900" indent="444500" rtl="1" eaLnBrk="1" hangingPunct="1">
              <a:lnSpc>
                <a:spcPct val="150000"/>
              </a:lnSpc>
              <a:buFont typeface="Calibri" pitchFamily="34" charset="0"/>
              <a:buAutoNum type="arabicPeriod"/>
            </a:pPr>
            <a:r>
              <a:rPr lang="ar-SA" sz="2100" b="1" smtClean="0">
                <a:cs typeface="Arial" pitchFamily="34" charset="0"/>
              </a:rPr>
              <a:t>توضيح التغيرات والتجديدات والإنجازات .</a:t>
            </a:r>
          </a:p>
          <a:p>
            <a:pPr marL="88900" indent="444500" rtl="1" eaLnBrk="1" hangingPunct="1">
              <a:lnSpc>
                <a:spcPct val="150000"/>
              </a:lnSpc>
              <a:buFont typeface="Calibri" pitchFamily="34" charset="0"/>
              <a:buAutoNum type="arabicPeriod"/>
            </a:pPr>
            <a:r>
              <a:rPr lang="ar-SA" sz="2100" b="1" smtClean="0">
                <a:cs typeface="Arial" pitchFamily="34" charset="0"/>
              </a:rPr>
              <a:t>تطوير الأفكار وتعديل الاتجاهات واستقصاء ردود الأفعال .</a:t>
            </a:r>
          </a:p>
        </p:txBody>
      </p:sp>
      <p:sp>
        <p:nvSpPr>
          <p:cNvPr id="2765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B4E06A5C-7ACF-44B7-B995-CE887DDD5B03}" type="slidenum">
              <a:rPr lang="ar-SA" smtClean="0">
                <a:cs typeface="Arial" pitchFamily="34" charset="0"/>
              </a:rPr>
              <a:pPr/>
              <a:t>96</a:t>
            </a:fld>
            <a:endParaRPr lang="en-US" smtClean="0">
              <a:cs typeface="Arial" pitchFamily="34"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nodeType="clickEffect">
                                  <p:stCondLst>
                                    <p:cond delay="0"/>
                                  </p:stCondLst>
                                  <p:childTnLst>
                                    <p:set>
                                      <p:cBhvr>
                                        <p:cTn id="58" dur="1" fill="hold">
                                          <p:stCondLst>
                                            <p:cond delay="0"/>
                                          </p:stCondLst>
                                        </p:cTn>
                                        <p:tgtEl>
                                          <p:spTgt spid="8195">
                                            <p:txEl>
                                              <p:pRg st="5" end="5"/>
                                            </p:txEl>
                                          </p:spTgt>
                                        </p:tgtEl>
                                        <p:attrNameLst>
                                          <p:attrName>style.visibility</p:attrName>
                                        </p:attrNameLst>
                                      </p:cBhvr>
                                      <p:to>
                                        <p:strVal val="visible"/>
                                      </p:to>
                                    </p:set>
                                    <p:anim calcmode="lin" valueType="num">
                                      <p:cBhvr>
                                        <p:cTn id="59" dur="1000" fill="hold"/>
                                        <p:tgtEl>
                                          <p:spTgt spid="8195">
                                            <p:txEl>
                                              <p:pRg st="5" end="5"/>
                                            </p:txEl>
                                          </p:spTgt>
                                        </p:tgtEl>
                                        <p:attrNameLst>
                                          <p:attrName>ppt_w</p:attrName>
                                        </p:attrNameLst>
                                      </p:cBhvr>
                                      <p:tavLst>
                                        <p:tav tm="0">
                                          <p:val>
                                            <p:strVal val="#ppt_w*2.5"/>
                                          </p:val>
                                        </p:tav>
                                        <p:tav tm="100000">
                                          <p:val>
                                            <p:strVal val="#ppt_w"/>
                                          </p:val>
                                        </p:tav>
                                      </p:tavLst>
                                    </p:anim>
                                    <p:anim calcmode="lin" valueType="num">
                                      <p:cBhvr>
                                        <p:cTn id="60" dur="1000" fill="hold"/>
                                        <p:tgtEl>
                                          <p:spTgt spid="8195">
                                            <p:txEl>
                                              <p:pRg st="5" end="5"/>
                                            </p:txEl>
                                          </p:spTgt>
                                        </p:tgtEl>
                                        <p:attrNameLst>
                                          <p:attrName>ppt_h</p:attrName>
                                        </p:attrNameLst>
                                      </p:cBhvr>
                                      <p:tavLst>
                                        <p:tav tm="0">
                                          <p:val>
                                            <p:strVal val="#ppt_h*0.01"/>
                                          </p:val>
                                        </p:tav>
                                        <p:tav tm="100000">
                                          <p:val>
                                            <p:strVal val="#ppt_h"/>
                                          </p:val>
                                        </p:tav>
                                      </p:tavLst>
                                    </p:anim>
                                    <p:anim calcmode="lin" valueType="num">
                                      <p:cBhvr>
                                        <p:cTn id="61"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8195">
                                            <p:txEl>
                                              <p:pRg st="5" end="5"/>
                                            </p:txEl>
                                          </p:spTgt>
                                        </p:tgtEl>
                                        <p:attrNameLst>
                                          <p:attrName>ppt_y</p:attrName>
                                        </p:attrNameLst>
                                      </p:cBhvr>
                                      <p:tavLst>
                                        <p:tav tm="0">
                                          <p:val>
                                            <p:strVal val="#ppt_h+1"/>
                                          </p:val>
                                        </p:tav>
                                        <p:tav tm="100000">
                                          <p:val>
                                            <p:strVal val="#ppt_y"/>
                                          </p:val>
                                        </p:tav>
                                      </p:tavLst>
                                    </p:anim>
                                    <p:animEffect transition="in" filter="fade">
                                      <p:cBhvr>
                                        <p:cTn id="63" dur="1000"/>
                                        <p:tgtEl>
                                          <p:spTgt spid="8195">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8" presetClass="entr" presetSubtype="0" accel="100000" fill="hold" nodeType="clickEffect">
                                  <p:stCondLst>
                                    <p:cond delay="0"/>
                                  </p:stCondLst>
                                  <p:childTnLst>
                                    <p:set>
                                      <p:cBhvr>
                                        <p:cTn id="67" dur="1" fill="hold">
                                          <p:stCondLst>
                                            <p:cond delay="0"/>
                                          </p:stCondLst>
                                        </p:cTn>
                                        <p:tgtEl>
                                          <p:spTgt spid="8195">
                                            <p:txEl>
                                              <p:pRg st="6" end="6"/>
                                            </p:txEl>
                                          </p:spTgt>
                                        </p:tgtEl>
                                        <p:attrNameLst>
                                          <p:attrName>style.visibility</p:attrName>
                                        </p:attrNameLst>
                                      </p:cBhvr>
                                      <p:to>
                                        <p:strVal val="visible"/>
                                      </p:to>
                                    </p:set>
                                    <p:anim calcmode="lin" valueType="num">
                                      <p:cBhvr>
                                        <p:cTn id="68" dur="1000" fill="hold"/>
                                        <p:tgtEl>
                                          <p:spTgt spid="8195">
                                            <p:txEl>
                                              <p:pRg st="6" end="6"/>
                                            </p:txEl>
                                          </p:spTgt>
                                        </p:tgtEl>
                                        <p:attrNameLst>
                                          <p:attrName>ppt_w</p:attrName>
                                        </p:attrNameLst>
                                      </p:cBhvr>
                                      <p:tavLst>
                                        <p:tav tm="0">
                                          <p:val>
                                            <p:strVal val="#ppt_w*2.5"/>
                                          </p:val>
                                        </p:tav>
                                        <p:tav tm="100000">
                                          <p:val>
                                            <p:strVal val="#ppt_w"/>
                                          </p:val>
                                        </p:tav>
                                      </p:tavLst>
                                    </p:anim>
                                    <p:anim calcmode="lin" valueType="num">
                                      <p:cBhvr>
                                        <p:cTn id="69" dur="1000" fill="hold"/>
                                        <p:tgtEl>
                                          <p:spTgt spid="8195">
                                            <p:txEl>
                                              <p:pRg st="6" end="6"/>
                                            </p:txEl>
                                          </p:spTgt>
                                        </p:tgtEl>
                                        <p:attrNameLst>
                                          <p:attrName>ppt_h</p:attrName>
                                        </p:attrNameLst>
                                      </p:cBhvr>
                                      <p:tavLst>
                                        <p:tav tm="0">
                                          <p:val>
                                            <p:strVal val="#ppt_h*0.01"/>
                                          </p:val>
                                        </p:tav>
                                        <p:tav tm="100000">
                                          <p:val>
                                            <p:strVal val="#ppt_h"/>
                                          </p:val>
                                        </p:tav>
                                      </p:tavLst>
                                    </p:anim>
                                    <p:anim calcmode="lin" valueType="num">
                                      <p:cBhvr>
                                        <p:cTn id="70" dur="1000" fill="hold"/>
                                        <p:tgtEl>
                                          <p:spTgt spid="8195">
                                            <p:txEl>
                                              <p:pRg st="6" end="6"/>
                                            </p:txEl>
                                          </p:spTgt>
                                        </p:tgtEl>
                                        <p:attrNameLst>
                                          <p:attrName>ppt_x</p:attrName>
                                        </p:attrNameLst>
                                      </p:cBhvr>
                                      <p:tavLst>
                                        <p:tav tm="0">
                                          <p:val>
                                            <p:strVal val="#ppt_x"/>
                                          </p:val>
                                        </p:tav>
                                        <p:tav tm="100000">
                                          <p:val>
                                            <p:strVal val="#ppt_x"/>
                                          </p:val>
                                        </p:tav>
                                      </p:tavLst>
                                    </p:anim>
                                    <p:anim calcmode="lin" valueType="num">
                                      <p:cBhvr>
                                        <p:cTn id="71" dur="1000" fill="hold"/>
                                        <p:tgtEl>
                                          <p:spTgt spid="8195">
                                            <p:txEl>
                                              <p:pRg st="6" end="6"/>
                                            </p:txEl>
                                          </p:spTgt>
                                        </p:tgtEl>
                                        <p:attrNameLst>
                                          <p:attrName>ppt_y</p:attrName>
                                        </p:attrNameLst>
                                      </p:cBhvr>
                                      <p:tavLst>
                                        <p:tav tm="0">
                                          <p:val>
                                            <p:strVal val="#ppt_h+1"/>
                                          </p:val>
                                        </p:tav>
                                        <p:tav tm="100000">
                                          <p:val>
                                            <p:strVal val="#ppt_y"/>
                                          </p:val>
                                        </p:tav>
                                      </p:tavLst>
                                    </p:anim>
                                    <p:animEffect transition="in" filter="fade">
                                      <p:cBhvr>
                                        <p:cTn id="72" dur="1000"/>
                                        <p:tgtEl>
                                          <p:spTgt spid="81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marL="742950" indent="-742950" rtl="1" eaLnBrk="1" hangingPunct="1">
              <a:defRPr/>
            </a:pPr>
            <a:r>
              <a:rPr lang="ar-SA" sz="4000" dirty="0" smtClean="0">
                <a:solidFill>
                  <a:schemeClr val="tx2">
                    <a:lumMod val="75000"/>
                  </a:schemeClr>
                </a:solidFill>
                <a:cs typeface="Arial" pitchFamily="34" charset="0"/>
              </a:rPr>
              <a:t>أمثلة أنماط الاتصال:</a:t>
            </a:r>
          </a:p>
        </p:txBody>
      </p:sp>
      <p:sp>
        <p:nvSpPr>
          <p:cNvPr id="8195" name="Content Placeholder 2"/>
          <p:cNvSpPr>
            <a:spLocks noGrp="1"/>
          </p:cNvSpPr>
          <p:nvPr>
            <p:ph idx="1"/>
          </p:nvPr>
        </p:nvSpPr>
        <p:spPr>
          <a:xfrm>
            <a:off x="533400" y="1524000"/>
            <a:ext cx="8839200" cy="4449763"/>
          </a:xfrm>
        </p:spPr>
        <p:txBody>
          <a:bodyPr/>
          <a:lstStyle/>
          <a:p>
            <a:pPr marL="88900" indent="444500" rtl="1" eaLnBrk="1" hangingPunct="1">
              <a:lnSpc>
                <a:spcPct val="150000"/>
              </a:lnSpc>
              <a:defRPr/>
            </a:pPr>
            <a:r>
              <a:rPr lang="ar-SA" sz="2800" b="1" dirty="0" smtClean="0">
                <a:solidFill>
                  <a:schemeClr val="tx2">
                    <a:lumMod val="75000"/>
                  </a:schemeClr>
                </a:solidFill>
                <a:cs typeface="Arial" pitchFamily="34" charset="0"/>
              </a:rPr>
              <a:t>الاتصالات غير الرسمية .</a:t>
            </a:r>
          </a:p>
          <a:p>
            <a:pPr marL="88900" indent="444500" rtl="1" eaLnBrk="1" hangingPunct="1">
              <a:lnSpc>
                <a:spcPct val="150000"/>
              </a:lnSpc>
              <a:defRPr/>
            </a:pPr>
            <a:r>
              <a:rPr lang="ar-SA" sz="2400" b="1" dirty="0" smtClean="0">
                <a:cs typeface="Arial" pitchFamily="34" charset="0"/>
              </a:rPr>
              <a:t>وهي تلك الشبكة الاتصالية التي توجد بين العاملين ، وتتضمن معلومات وفيرة عن الأفراد والزملاء ، وأعضاء وجماعات العمل ، تتصل بظروفهم ومشكلاتهم ودوافعهم واتجاهاتهم وطموحاتهم وإنجازاتهم .</a:t>
            </a:r>
          </a:p>
        </p:txBody>
      </p:sp>
      <p:sp>
        <p:nvSpPr>
          <p:cNvPr id="2867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144A5176-9937-4A67-AF26-370EA2584F1E}" type="slidenum">
              <a:rPr lang="ar-SA" smtClean="0">
                <a:cs typeface="Arial" pitchFamily="34" charset="0"/>
              </a:rPr>
              <a:pPr/>
              <a:t>97</a:t>
            </a:fld>
            <a:endParaRPr lang="en-US" smtClean="0">
              <a:cs typeface="Arial" pitchFamily="34"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58C98B-7AB6-4C2C-B84D-F38E8F052244}" type="slidenum">
              <a:rPr lang="ar-SA" smtClean="0">
                <a:cs typeface="Arial" pitchFamily="34" charset="0"/>
              </a:rPr>
              <a:pPr/>
              <a:t>98</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ar-SA" b="1" smtClean="0">
                <a:solidFill>
                  <a:schemeClr val="tx1"/>
                </a:solidFill>
                <a:cs typeface="Arial" pitchFamily="34" charset="0"/>
              </a:rPr>
              <a:t>عوامل نجاح الاتصال </a:t>
            </a:r>
          </a:p>
          <a:p>
            <a:pPr eaLnBrk="1" hangingPunct="1"/>
            <a:r>
              <a:rPr lang="ar-SA" b="1" smtClean="0">
                <a:solidFill>
                  <a:schemeClr val="tx1"/>
                </a:solidFill>
                <a:cs typeface="Arial" pitchFamily="34" charset="0"/>
              </a:rPr>
              <a:t>ومقوماته ومعوقاته</a:t>
            </a:r>
            <a:endParaRPr lang="en-US" b="1"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4340">
                                            <p:txEl>
                                              <p:pRg st="0" end="0"/>
                                            </p:txEl>
                                          </p:spTgt>
                                        </p:tgtEl>
                                        <p:attrNameLst>
                                          <p:attrName>style.visibility</p:attrName>
                                        </p:attrNameLst>
                                      </p:cBhvr>
                                      <p:to>
                                        <p:strVal val="visible"/>
                                      </p:to>
                                    </p:set>
                                    <p:anim calcmode="discrete" valueType="clr">
                                      <p:cBhvr override="childStyle">
                                        <p:cTn id="7" dur="80"/>
                                        <p:tgtEl>
                                          <p:spTgt spid="1434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34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4340">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4340">
                                            <p:txEl>
                                              <p:pRg st="1" end="1"/>
                                            </p:txEl>
                                          </p:spTgt>
                                        </p:tgtEl>
                                        <p:attrNameLst>
                                          <p:attrName>style.visibility</p:attrName>
                                        </p:attrNameLst>
                                      </p:cBhvr>
                                      <p:to>
                                        <p:strVal val="visible"/>
                                      </p:to>
                                    </p:set>
                                    <p:anim calcmode="discrete" valueType="clr">
                                      <p:cBhvr override="childStyle">
                                        <p:cTn id="14" dur="80"/>
                                        <p:tgtEl>
                                          <p:spTgt spid="14340">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4340">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4340">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a:xfrm>
            <a:off x="495300" y="2133600"/>
            <a:ext cx="8915400" cy="3992563"/>
          </a:xfrm>
        </p:spPr>
        <p:txBody>
          <a:bodyPr/>
          <a:lstStyle/>
          <a:p>
            <a:pPr rtl="1" eaLnBrk="1" hangingPunct="1">
              <a:buFont typeface="Arial" pitchFamily="34" charset="0"/>
              <a:buChar char="•"/>
            </a:pPr>
            <a:r>
              <a:rPr lang="ar-SA" b="1" smtClean="0">
                <a:cs typeface="Arial" pitchFamily="34" charset="0"/>
              </a:rPr>
              <a:t>عوامل نجاح الاتصال ومقوماته .</a:t>
            </a:r>
          </a:p>
          <a:p>
            <a:pPr rtl="1" eaLnBrk="1" hangingPunct="1">
              <a:buFont typeface="Arial" pitchFamily="34" charset="0"/>
              <a:buChar char="•"/>
            </a:pPr>
            <a:r>
              <a:rPr lang="ar-SA" b="1" smtClean="0">
                <a:cs typeface="Arial" pitchFamily="34" charset="0"/>
              </a:rPr>
              <a:t>معوقات الاتصال .</a:t>
            </a:r>
          </a:p>
          <a:p>
            <a:r>
              <a:rPr lang="en-US" b="1" smtClean="0">
                <a:cs typeface="Arial" pitchFamily="34" charset="0"/>
              </a:rPr>
              <a:t> </a:t>
            </a:r>
          </a:p>
          <a:p>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A8E5C8C9-EE3F-45D9-80CD-1533383F74EE}" type="slidenum">
              <a:rPr lang="ar-SA" smtClean="0">
                <a:cs typeface="Arial" pitchFamily="34" charset="0"/>
              </a:rPr>
              <a:pPr/>
              <a:t>99</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 calcmode="lin" valueType="num">
                                      <p:cBhvr additive="base">
                                        <p:cTn id="13" dur="5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2" fill="hold" nodeType="click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 calcmode="lin" valueType="num">
                                      <p:cBhvr additive="base">
                                        <p:cTn id="19" dur="5000" fill="hold"/>
                                        <p:tgtEl>
                                          <p:spTgt spid="15363">
                                            <p:txEl>
                                              <p:pRg st="1" end="1"/>
                                            </p:txEl>
                                          </p:spTgt>
                                        </p:tgtEl>
                                        <p:attrNameLst>
                                          <p:attrName>ppt_x</p:attrName>
                                        </p:attrNameLst>
                                      </p:cBhvr>
                                      <p:tavLst>
                                        <p:tav tm="0">
                                          <p:val>
                                            <p:strVal val="1+#ppt_w/2"/>
                                          </p:val>
                                        </p:tav>
                                        <p:tav tm="100000">
                                          <p:val>
                                            <p:strVal val="#ppt_x"/>
                                          </p:val>
                                        </p:tav>
                                      </p:tavLst>
                                    </p:anim>
                                    <p:anim calcmode="lin" valueType="num">
                                      <p:cBhvr additive="base">
                                        <p:cTn id="20" dur="5000" fill="hold"/>
                                        <p:tgtEl>
                                          <p:spTgt spid="1536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defRPr/>
            </a:pPr>
            <a:r>
              <a:rPr lang="ar-SA" dirty="0" smtClean="0">
                <a:solidFill>
                  <a:schemeClr val="tx2">
                    <a:lumMod val="75000"/>
                  </a:schemeClr>
                </a:solidFill>
                <a:cs typeface="Arial" pitchFamily="34" charset="0"/>
              </a:rPr>
              <a:t>العوامل التي تساعد على نجاح عملية الاتصال:</a:t>
            </a:r>
          </a:p>
        </p:txBody>
      </p:sp>
      <p:sp>
        <p:nvSpPr>
          <p:cNvPr id="22531" name="Content Placeholder 2"/>
          <p:cNvSpPr>
            <a:spLocks noGrp="1"/>
          </p:cNvSpPr>
          <p:nvPr>
            <p:ph idx="4294967295"/>
          </p:nvPr>
        </p:nvSpPr>
        <p:spPr>
          <a:xfrm>
            <a:off x="685800" y="1524000"/>
            <a:ext cx="8686800" cy="3840163"/>
          </a:xfrm>
        </p:spPr>
        <p:txBody>
          <a:bodyPr/>
          <a:lstStyle/>
          <a:p>
            <a:pPr marL="355600" indent="368300" algn="just" rtl="1" eaLnBrk="1" hangingPunct="1">
              <a:lnSpc>
                <a:spcPct val="150000"/>
              </a:lnSpc>
              <a:buFont typeface="Arial" pitchFamily="34" charset="0"/>
              <a:buNone/>
              <a:defRPr/>
            </a:pPr>
            <a:r>
              <a:rPr lang="ar-SA" sz="2200" b="1" dirty="0" smtClean="0">
                <a:cs typeface="Arial" pitchFamily="34" charset="0"/>
              </a:rPr>
              <a:t>الاتصال ليس عملية ثابتة جامدة ، بحيث يمكننا الاهتمام بأحد عناصرها دونما العناصر الآخرى .</a:t>
            </a:r>
          </a:p>
          <a:p>
            <a:pPr marL="355600" indent="368300" algn="just" rtl="1" eaLnBrk="1" hangingPunct="1">
              <a:lnSpc>
                <a:spcPct val="150000"/>
              </a:lnSpc>
              <a:buFont typeface="Arial" pitchFamily="34" charset="0"/>
              <a:buNone/>
              <a:defRPr/>
            </a:pPr>
            <a:r>
              <a:rPr lang="ar-SA" sz="2200" b="1" dirty="0" smtClean="0">
                <a:cs typeface="Arial" pitchFamily="34" charset="0"/>
              </a:rPr>
              <a:t>وإنما هو عملية </a:t>
            </a:r>
            <a:r>
              <a:rPr lang="ar-SA" sz="2200" b="1" dirty="0" err="1" smtClean="0">
                <a:cs typeface="Arial" pitchFamily="34" charset="0"/>
              </a:rPr>
              <a:t>دينامية</a:t>
            </a:r>
            <a:r>
              <a:rPr lang="ar-SA" sz="2200" b="1" dirty="0" smtClean="0">
                <a:cs typeface="Arial" pitchFamily="34" charset="0"/>
              </a:rPr>
              <a:t> متصلة ، يؤثر كل عنصر فيها في العناصر الأخرى ويتأثر بها .</a:t>
            </a:r>
          </a:p>
          <a:p>
            <a:pPr marL="355600" indent="368300" algn="just" rtl="1" eaLnBrk="1" hangingPunct="1">
              <a:lnSpc>
                <a:spcPct val="150000"/>
              </a:lnSpc>
              <a:buFont typeface="Arial" pitchFamily="34" charset="0"/>
              <a:buNone/>
              <a:defRPr/>
            </a:pPr>
            <a:r>
              <a:rPr lang="ar-SA" sz="2200" b="1" dirty="0" smtClean="0">
                <a:cs typeface="Arial" pitchFamily="34" charset="0"/>
              </a:rPr>
              <a:t>وتعد العملية الاتصالية جزء من حياة الإنسان ، لذلك فهي ليست ثابتة أو مستقرة ، وإنما هي متطورة ومتغيرة بأستمرار فعندما يسلك الإنسان سلوكا اتصالياً فإنه يستحضر فيه اتجاهاته وقيمه وخبراته وإفتراضاته ومعتقداته ، أي يستجمع محصلة نتائج سلوكه في الماضي .</a:t>
            </a:r>
          </a:p>
          <a:p>
            <a:pPr marL="355600" indent="368300" algn="just" rtl="1" eaLnBrk="1" hangingPunct="1">
              <a:lnSpc>
                <a:spcPct val="150000"/>
              </a:lnSpc>
              <a:buFont typeface="Arial" pitchFamily="34" charset="0"/>
              <a:buNone/>
              <a:defRPr/>
            </a:pPr>
            <a:r>
              <a:rPr lang="ar-SA" sz="2200" b="1" dirty="0" smtClean="0">
                <a:cs typeface="Arial" pitchFamily="34" charset="0"/>
              </a:rPr>
              <a:t>ويتوقف نجاح عملية الاتصال على نجاح كل عناصره في أداء الدور المطلوب منها . </a:t>
            </a:r>
          </a:p>
          <a:p>
            <a:pPr marL="533400" indent="-266700" algn="just" rtl="1" eaLnBrk="1" hangingPunct="1">
              <a:lnSpc>
                <a:spcPct val="150000"/>
              </a:lnSpc>
              <a:buFont typeface="Arial" pitchFamily="34" charset="0"/>
              <a:buNone/>
              <a:defRPr/>
            </a:pPr>
            <a:endParaRPr lang="ar-SA" sz="2600" b="1" dirty="0" smtClean="0">
              <a:cs typeface="Arial" pitchFamily="34" charset="0"/>
            </a:endParaRPr>
          </a:p>
        </p:txBody>
      </p:sp>
      <p:sp>
        <p:nvSpPr>
          <p:cNvPr id="1638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71D07C2F-2F59-412B-978E-1295E424FFDE}" type="slidenum">
              <a:rPr lang="ar-SA" smtClean="0">
                <a:cs typeface="Arial" pitchFamily="34" charset="0"/>
              </a:rPr>
              <a:pPr/>
              <a:t>100</a:t>
            </a:fld>
            <a:endParaRPr lang="en-US" smtClean="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Effect transition="in" filter="blinds(horizontal)">
                                      <p:cBhvr>
                                        <p:cTn id="15" dur="2000"/>
                                        <p:tgtEl>
                                          <p:spTgt spid="2253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20" dur="2000"/>
                                        <p:tgtEl>
                                          <p:spTgt spid="2253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25" dur="2000"/>
                                        <p:tgtEl>
                                          <p:spTgt spid="22531">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2531">
                                            <p:txEl>
                                              <p:pRg st="3" end="3"/>
                                            </p:txEl>
                                          </p:spTgt>
                                        </p:tgtEl>
                                        <p:attrNameLst>
                                          <p:attrName>style.visibility</p:attrName>
                                        </p:attrNameLst>
                                      </p:cBhvr>
                                      <p:to>
                                        <p:strVal val="visible"/>
                                      </p:to>
                                    </p:set>
                                    <p:animEffect transition="in" filter="blinds(horizontal)">
                                      <p:cBhvr>
                                        <p:cTn id="30" dur="2000"/>
                                        <p:tgtEl>
                                          <p:spTgt spid="225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defRPr/>
            </a:pPr>
            <a:r>
              <a:rPr lang="ar-SA" dirty="0" smtClean="0">
                <a:solidFill>
                  <a:schemeClr val="tx2">
                    <a:lumMod val="75000"/>
                  </a:schemeClr>
                </a:solidFill>
                <a:cs typeface="Arial" pitchFamily="34" charset="0"/>
              </a:rPr>
              <a:t>العوامل التي تساعد على نجاح عملية الاتصال:</a:t>
            </a:r>
          </a:p>
        </p:txBody>
      </p:sp>
      <p:sp>
        <p:nvSpPr>
          <p:cNvPr id="22531" name="Content Placeholder 2"/>
          <p:cNvSpPr>
            <a:spLocks noGrp="1"/>
          </p:cNvSpPr>
          <p:nvPr>
            <p:ph idx="4294967295"/>
          </p:nvPr>
        </p:nvSpPr>
        <p:spPr>
          <a:xfrm>
            <a:off x="457200" y="1600200"/>
            <a:ext cx="8763000" cy="3763963"/>
          </a:xfrm>
        </p:spPr>
        <p:txBody>
          <a:bodyPr/>
          <a:lstStyle/>
          <a:p>
            <a:pPr marL="533400" indent="-266700" algn="just" rtl="1" eaLnBrk="1" hangingPunct="1">
              <a:buFont typeface="Arial" pitchFamily="34" charset="0"/>
              <a:buNone/>
              <a:defRPr/>
            </a:pPr>
            <a:r>
              <a:rPr lang="ar-SA" sz="2600" b="1" dirty="0" smtClean="0">
                <a:cs typeface="Arial" pitchFamily="34" charset="0"/>
              </a:rPr>
              <a:t>أهم عوامل نجاح عملية الاتصال :</a:t>
            </a:r>
          </a:p>
          <a:p>
            <a:pPr marL="781050" indent="-514350" algn="just" rtl="1" eaLnBrk="1" hangingPunct="1">
              <a:buFont typeface="+mj-lt"/>
              <a:buAutoNum type="arabicPeriod"/>
              <a:defRPr/>
            </a:pPr>
            <a:r>
              <a:rPr lang="ar-SA" sz="2400" b="1" dirty="0" smtClean="0">
                <a:cs typeface="Arial" pitchFamily="34" charset="0"/>
              </a:rPr>
              <a:t>عوامل تتصل بالمرسل ( المصدر ) .</a:t>
            </a:r>
          </a:p>
          <a:p>
            <a:pPr marL="781050" indent="-514350" algn="just" rtl="1" eaLnBrk="1" hangingPunct="1">
              <a:buFont typeface="+mj-lt"/>
              <a:buAutoNum type="arabicPeriod"/>
              <a:defRPr/>
            </a:pPr>
            <a:r>
              <a:rPr lang="ar-SA" sz="2400" b="1" dirty="0" smtClean="0">
                <a:cs typeface="Arial" pitchFamily="34" charset="0"/>
              </a:rPr>
              <a:t>عوامل متصلة بالرسالة .</a:t>
            </a:r>
          </a:p>
          <a:p>
            <a:pPr marL="781050" indent="-514350" algn="just" rtl="1" eaLnBrk="1" hangingPunct="1">
              <a:buFont typeface="+mj-lt"/>
              <a:buAutoNum type="arabicPeriod"/>
              <a:defRPr/>
            </a:pPr>
            <a:r>
              <a:rPr lang="ar-SA" sz="2400" b="1" dirty="0" smtClean="0">
                <a:cs typeface="Arial" pitchFamily="34" charset="0"/>
              </a:rPr>
              <a:t>عوامل متصلة بالمستقبل .</a:t>
            </a:r>
          </a:p>
          <a:p>
            <a:pPr marL="781050" indent="-514350" algn="just" rtl="1" eaLnBrk="1" hangingPunct="1">
              <a:buFont typeface="+mj-lt"/>
              <a:buAutoNum type="arabicPeriod"/>
              <a:defRPr/>
            </a:pPr>
            <a:r>
              <a:rPr lang="ar-SA" sz="2400" b="1" dirty="0" smtClean="0">
                <a:cs typeface="Arial" pitchFamily="34" charset="0"/>
              </a:rPr>
              <a:t>عوامل متصلة بوسائل الاتصال .  </a:t>
            </a:r>
          </a:p>
          <a:p>
            <a:pPr marL="88900" indent="444500" rtl="1" eaLnBrk="1" hangingPunct="1">
              <a:buFont typeface="Arial" pitchFamily="34" charset="0"/>
              <a:buNone/>
              <a:defRPr/>
            </a:pPr>
            <a:endParaRPr lang="ar-SA" sz="2600" b="1" dirty="0" smtClean="0">
              <a:cs typeface="Arial" pitchFamily="34" charset="0"/>
            </a:endParaRPr>
          </a:p>
        </p:txBody>
      </p:sp>
      <p:sp>
        <p:nvSpPr>
          <p:cNvPr id="1741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88ED1C09-CD5A-4D72-8331-E1588C458E27}" type="slidenum">
              <a:rPr lang="ar-SA" smtClean="0">
                <a:cs typeface="Arial" pitchFamily="34" charset="0"/>
              </a:rPr>
              <a:pPr/>
              <a:t>101</a:t>
            </a:fld>
            <a:endParaRPr lang="en-US" smtClean="0">
              <a:cs typeface="Arial" pitchFamily="34" charset="0"/>
            </a:endParaRP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iterate type="lt">
                                    <p:tmPct val="0"/>
                                  </p:iterate>
                                  <p:childTnLst>
                                    <p:set>
                                      <p:cBhvr>
                                        <p:cTn id="6" dur="1" fill="hold">
                                          <p:stCondLst>
                                            <p:cond delay="0"/>
                                          </p:stCondLst>
                                        </p:cTn>
                                        <p:tgtEl>
                                          <p:spTgt spid="9218"/>
                                        </p:tgtEl>
                                        <p:attrNameLst>
                                          <p:attrName>style.visibility</p:attrName>
                                        </p:attrNameLst>
                                      </p:cBhvr>
                                      <p:to>
                                        <p:strVal val="visible"/>
                                      </p:to>
                                    </p:set>
                                    <p:animEffect transition="in" filter="fade">
                                      <p:cBhvr>
                                        <p:cTn id="7" dur="100"/>
                                        <p:tgtEl>
                                          <p:spTgt spid="9218"/>
                                        </p:tgtEl>
                                      </p:cBhvr>
                                    </p:animEffect>
                                    <p:anim calcmode="lin" valueType="num">
                                      <p:cBhvr>
                                        <p:cTn id="8" dur="400" fill="hold"/>
                                        <p:tgtEl>
                                          <p:spTgt spid="9218"/>
                                        </p:tgtEl>
                                        <p:attrNameLst>
                                          <p:attrName>ppt_x</p:attrName>
                                        </p:attrNameLst>
                                      </p:cBhvr>
                                      <p:tavLst>
                                        <p:tav tm="0">
                                          <p:val>
                                            <p:strVal val="#ppt_x"/>
                                          </p:val>
                                        </p:tav>
                                        <p:tav tm="100000">
                                          <p:val>
                                            <p:strVal val="#ppt_x"/>
                                          </p:val>
                                        </p:tav>
                                      </p:tavLst>
                                    </p:anim>
                                    <p:anim calcmode="lin" valueType="num">
                                      <p:cBhvr>
                                        <p:cTn id="9" dur="400" fill="hold"/>
                                        <p:tgtEl>
                                          <p:spTgt spid="9218"/>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921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921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5" presetClass="entr" presetSubtype="0" fill="hold" nodeType="clickEffect">
                                  <p:stCondLst>
                                    <p:cond delay="0"/>
                                  </p:stCondLst>
                                  <p:childTnLst>
                                    <p:set>
                                      <p:cBhvr>
                                        <p:cTn id="15" dur="1" fill="hold">
                                          <p:stCondLst>
                                            <p:cond delay="0"/>
                                          </p:stCondLst>
                                        </p:cTn>
                                        <p:tgtEl>
                                          <p:spTgt spid="22531">
                                            <p:txEl>
                                              <p:pRg st="0" end="0"/>
                                            </p:txEl>
                                          </p:spTgt>
                                        </p:tgtEl>
                                        <p:attrNameLst>
                                          <p:attrName>style.visibility</p:attrName>
                                        </p:attrNameLst>
                                      </p:cBhvr>
                                      <p:to>
                                        <p:strVal val="visible"/>
                                      </p:to>
                                    </p:set>
                                    <p:animEffect transition="in" filter="fade">
                                      <p:cBhvr>
                                        <p:cTn id="16" dur="2000"/>
                                        <p:tgtEl>
                                          <p:spTgt spid="22531">
                                            <p:txEl>
                                              <p:pRg st="0" end="0"/>
                                            </p:txEl>
                                          </p:spTgt>
                                        </p:tgtEl>
                                      </p:cBhvr>
                                    </p:animEffect>
                                    <p:anim calcmode="lin" valueType="num">
                                      <p:cBhvr>
                                        <p:cTn id="17" dur="2000" fill="hold"/>
                                        <p:tgtEl>
                                          <p:spTgt spid="22531">
                                            <p:txEl>
                                              <p:pRg st="0" end="0"/>
                                            </p:txEl>
                                          </p:spTgt>
                                        </p:tgtEl>
                                        <p:attrNameLst>
                                          <p:attrName>style.rotation</p:attrName>
                                        </p:attrNameLst>
                                      </p:cBhvr>
                                      <p:tavLst>
                                        <p:tav tm="0">
                                          <p:val>
                                            <p:fltVal val="720"/>
                                          </p:val>
                                        </p:tav>
                                        <p:tav tm="100000">
                                          <p:val>
                                            <p:fltVal val="0"/>
                                          </p:val>
                                        </p:tav>
                                      </p:tavLst>
                                    </p:anim>
                                    <p:anim calcmode="lin" valueType="num">
                                      <p:cBhvr>
                                        <p:cTn id="18" dur="2000" fill="hold"/>
                                        <p:tgtEl>
                                          <p:spTgt spid="22531">
                                            <p:txEl>
                                              <p:pRg st="0" end="0"/>
                                            </p:txEl>
                                          </p:spTgt>
                                        </p:tgtEl>
                                        <p:attrNameLst>
                                          <p:attrName>ppt_h</p:attrName>
                                        </p:attrNameLst>
                                      </p:cBhvr>
                                      <p:tavLst>
                                        <p:tav tm="0">
                                          <p:val>
                                            <p:fltVal val="0"/>
                                          </p:val>
                                        </p:tav>
                                        <p:tav tm="100000">
                                          <p:val>
                                            <p:strVal val="#ppt_h"/>
                                          </p:val>
                                        </p:tav>
                                      </p:tavLst>
                                    </p:anim>
                                    <p:anim calcmode="lin" valueType="num">
                                      <p:cBhvr>
                                        <p:cTn id="19" dur="2000" fill="hold"/>
                                        <p:tgtEl>
                                          <p:spTgt spid="22531">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20" fill="hold">
                      <p:stCondLst>
                        <p:cond delay="indefinite"/>
                      </p:stCondLst>
                      <p:childTnLst>
                        <p:par>
                          <p:cTn id="21" fill="hold">
                            <p:stCondLst>
                              <p:cond delay="0"/>
                            </p:stCondLst>
                            <p:childTnLst>
                              <p:par>
                                <p:cTn id="22" presetID="7" presetClass="entr" presetSubtype="8" fill="hold" nodeType="clickEffect">
                                  <p:stCondLst>
                                    <p:cond delay="0"/>
                                  </p:stCondLst>
                                  <p:childTnLst>
                                    <p:set>
                                      <p:cBhvr>
                                        <p:cTn id="23" dur="1" fill="hold">
                                          <p:stCondLst>
                                            <p:cond delay="0"/>
                                          </p:stCondLst>
                                        </p:cTn>
                                        <p:tgtEl>
                                          <p:spTgt spid="22531">
                                            <p:txEl>
                                              <p:pRg st="1" end="1"/>
                                            </p:txEl>
                                          </p:spTgt>
                                        </p:tgtEl>
                                        <p:attrNameLst>
                                          <p:attrName>style.visibility</p:attrName>
                                        </p:attrNameLst>
                                      </p:cBhvr>
                                      <p:to>
                                        <p:strVal val="visible"/>
                                      </p:to>
                                    </p:set>
                                    <p:anim calcmode="lin" valueType="num">
                                      <p:cBhvr additive="base">
                                        <p:cTn id="24" dur="1000" fill="hold"/>
                                        <p:tgtEl>
                                          <p:spTgt spid="22531">
                                            <p:txEl>
                                              <p:pRg st="1" end="1"/>
                                            </p:txEl>
                                          </p:spTgt>
                                        </p:tgtEl>
                                        <p:attrNameLst>
                                          <p:attrName>ppt_x</p:attrName>
                                        </p:attrNameLst>
                                      </p:cBhvr>
                                      <p:tavLst>
                                        <p:tav tm="0">
                                          <p:val>
                                            <p:strVal val="0-#ppt_w/2"/>
                                          </p:val>
                                        </p:tav>
                                        <p:tav tm="100000">
                                          <p:val>
                                            <p:strVal val="#ppt_x"/>
                                          </p:val>
                                        </p:tav>
                                      </p:tavLst>
                                    </p:anim>
                                    <p:anim calcmode="lin" valueType="num">
                                      <p:cBhvr additive="base">
                                        <p:cTn id="25" dur="1000" fill="hold"/>
                                        <p:tgtEl>
                                          <p:spTgt spid="2253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7" presetClass="entr" presetSubtype="2" fill="hold" nodeType="clickEffect">
                                  <p:stCondLst>
                                    <p:cond delay="0"/>
                                  </p:stCondLst>
                                  <p:childTnLst>
                                    <p:set>
                                      <p:cBhvr>
                                        <p:cTn id="29" dur="1" fill="hold">
                                          <p:stCondLst>
                                            <p:cond delay="0"/>
                                          </p:stCondLst>
                                        </p:cTn>
                                        <p:tgtEl>
                                          <p:spTgt spid="22531">
                                            <p:txEl>
                                              <p:pRg st="2" end="2"/>
                                            </p:txEl>
                                          </p:spTgt>
                                        </p:tgtEl>
                                        <p:attrNameLst>
                                          <p:attrName>style.visibility</p:attrName>
                                        </p:attrNameLst>
                                      </p:cBhvr>
                                      <p:to>
                                        <p:strVal val="visible"/>
                                      </p:to>
                                    </p:set>
                                    <p:anim calcmode="lin" valueType="num">
                                      <p:cBhvr additive="base">
                                        <p:cTn id="30" dur="1000" fill="hold"/>
                                        <p:tgtEl>
                                          <p:spTgt spid="22531">
                                            <p:txEl>
                                              <p:pRg st="2" end="2"/>
                                            </p:txEl>
                                          </p:spTgt>
                                        </p:tgtEl>
                                        <p:attrNameLst>
                                          <p:attrName>ppt_x</p:attrName>
                                        </p:attrNameLst>
                                      </p:cBhvr>
                                      <p:tavLst>
                                        <p:tav tm="0">
                                          <p:val>
                                            <p:strVal val="1+#ppt_w/2"/>
                                          </p:val>
                                        </p:tav>
                                        <p:tav tm="100000">
                                          <p:val>
                                            <p:strVal val="#ppt_x"/>
                                          </p:val>
                                        </p:tav>
                                      </p:tavLst>
                                    </p:anim>
                                    <p:anim calcmode="lin" valueType="num">
                                      <p:cBhvr additive="base">
                                        <p:cTn id="31" dur="1000" fill="hold"/>
                                        <p:tgtEl>
                                          <p:spTgt spid="2253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7" presetClass="entr" presetSubtype="4" fill="hold" nodeType="clickEffect">
                                  <p:stCondLst>
                                    <p:cond delay="0"/>
                                  </p:stCondLst>
                                  <p:childTnLst>
                                    <p:set>
                                      <p:cBhvr>
                                        <p:cTn id="35" dur="1" fill="hold">
                                          <p:stCondLst>
                                            <p:cond delay="0"/>
                                          </p:stCondLst>
                                        </p:cTn>
                                        <p:tgtEl>
                                          <p:spTgt spid="22531">
                                            <p:txEl>
                                              <p:pRg st="3" end="3"/>
                                            </p:txEl>
                                          </p:spTgt>
                                        </p:tgtEl>
                                        <p:attrNameLst>
                                          <p:attrName>style.visibility</p:attrName>
                                        </p:attrNameLst>
                                      </p:cBhvr>
                                      <p:to>
                                        <p:strVal val="visible"/>
                                      </p:to>
                                    </p:set>
                                    <p:anim calcmode="lin" valueType="num">
                                      <p:cBhvr additive="base">
                                        <p:cTn id="36" dur="1000" fill="hold"/>
                                        <p:tgtEl>
                                          <p:spTgt spid="22531">
                                            <p:txEl>
                                              <p:pRg st="3" end="3"/>
                                            </p:txEl>
                                          </p:spTgt>
                                        </p:tgtEl>
                                        <p:attrNameLst>
                                          <p:attrName>ppt_x</p:attrName>
                                        </p:attrNameLst>
                                      </p:cBhvr>
                                      <p:tavLst>
                                        <p:tav tm="0">
                                          <p:val>
                                            <p:strVal val="#ppt_x"/>
                                          </p:val>
                                        </p:tav>
                                        <p:tav tm="100000">
                                          <p:val>
                                            <p:strVal val="#ppt_x"/>
                                          </p:val>
                                        </p:tav>
                                      </p:tavLst>
                                    </p:anim>
                                    <p:anim calcmode="lin" valueType="num">
                                      <p:cBhvr additive="base">
                                        <p:cTn id="37" dur="1000" fill="hold"/>
                                        <p:tgtEl>
                                          <p:spTgt spid="225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7" presetClass="entr" presetSubtype="1" fill="hold" nodeType="clickEffect">
                                  <p:stCondLst>
                                    <p:cond delay="0"/>
                                  </p:stCondLst>
                                  <p:childTnLst>
                                    <p:set>
                                      <p:cBhvr>
                                        <p:cTn id="41" dur="1" fill="hold">
                                          <p:stCondLst>
                                            <p:cond delay="0"/>
                                          </p:stCondLst>
                                        </p:cTn>
                                        <p:tgtEl>
                                          <p:spTgt spid="22531">
                                            <p:txEl>
                                              <p:pRg st="4" end="4"/>
                                            </p:txEl>
                                          </p:spTgt>
                                        </p:tgtEl>
                                        <p:attrNameLst>
                                          <p:attrName>style.visibility</p:attrName>
                                        </p:attrNameLst>
                                      </p:cBhvr>
                                      <p:to>
                                        <p:strVal val="visible"/>
                                      </p:to>
                                    </p:set>
                                    <p:anim calcmode="lin" valueType="num">
                                      <p:cBhvr additive="base">
                                        <p:cTn id="42" dur="1000" fill="hold"/>
                                        <p:tgtEl>
                                          <p:spTgt spid="22531">
                                            <p:txEl>
                                              <p:pRg st="4" end="4"/>
                                            </p:txEl>
                                          </p:spTgt>
                                        </p:tgtEl>
                                        <p:attrNameLst>
                                          <p:attrName>ppt_x</p:attrName>
                                        </p:attrNameLst>
                                      </p:cBhvr>
                                      <p:tavLst>
                                        <p:tav tm="0">
                                          <p:val>
                                            <p:strVal val="#ppt_x"/>
                                          </p:val>
                                        </p:tav>
                                        <p:tav tm="100000">
                                          <p:val>
                                            <p:strVal val="#ppt_x"/>
                                          </p:val>
                                        </p:tav>
                                      </p:tavLst>
                                    </p:anim>
                                    <p:anim calcmode="lin" valueType="num">
                                      <p:cBhvr additive="base">
                                        <p:cTn id="43" dur="1000" fill="hold"/>
                                        <p:tgtEl>
                                          <p:spTgt spid="22531">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 y="381000"/>
            <a:ext cx="8915400" cy="1143000"/>
          </a:xfrm>
        </p:spPr>
        <p:txBody>
          <a:bodyPr/>
          <a:lstStyle/>
          <a:p>
            <a:pPr eaLnBrk="1" hangingPunct="1">
              <a:defRPr/>
            </a:pPr>
            <a:r>
              <a:rPr lang="ar-SA" dirty="0" smtClean="0">
                <a:solidFill>
                  <a:schemeClr val="tx2">
                    <a:lumMod val="75000"/>
                  </a:schemeClr>
                </a:solidFill>
                <a:cs typeface="Arial" pitchFamily="34" charset="0"/>
              </a:rPr>
              <a:t>العوامل التي تساعد على نجاح عملية الاتصال:</a:t>
            </a:r>
          </a:p>
        </p:txBody>
      </p:sp>
      <p:sp>
        <p:nvSpPr>
          <p:cNvPr id="22531" name="Content Placeholder 2"/>
          <p:cNvSpPr>
            <a:spLocks noGrp="1"/>
          </p:cNvSpPr>
          <p:nvPr>
            <p:ph idx="4294967295"/>
          </p:nvPr>
        </p:nvSpPr>
        <p:spPr>
          <a:xfrm>
            <a:off x="609600" y="1295400"/>
            <a:ext cx="8763000" cy="4678363"/>
          </a:xfrm>
        </p:spPr>
        <p:txBody>
          <a:bodyPr/>
          <a:lstStyle/>
          <a:p>
            <a:pPr marL="533400" indent="-266700" algn="just" rtl="1" eaLnBrk="1" hangingPunct="1">
              <a:buFont typeface="Arial" pitchFamily="34" charset="0"/>
              <a:buNone/>
              <a:defRPr/>
            </a:pPr>
            <a:r>
              <a:rPr lang="ar-SA" sz="2600" b="1" dirty="0" smtClean="0">
                <a:cs typeface="Arial" pitchFamily="34" charset="0"/>
              </a:rPr>
              <a:t>من أهم هذه العوامل :</a:t>
            </a:r>
          </a:p>
          <a:p>
            <a:pPr marL="88900" indent="444500" rtl="1" eaLnBrk="1" hangingPunct="1">
              <a:buFont typeface="Arial" pitchFamily="34" charset="0"/>
              <a:buNone/>
              <a:defRPr/>
            </a:pPr>
            <a:r>
              <a:rPr lang="ar-SA" b="1" dirty="0" smtClean="0">
                <a:cs typeface="Arial" pitchFamily="34" charset="0"/>
              </a:rPr>
              <a:t>عوامل تتصل بالمرسل ( المصدر )  :</a:t>
            </a:r>
          </a:p>
          <a:p>
            <a:pPr marL="88900" indent="444500" algn="just" rtl="1" eaLnBrk="1" hangingPunct="1">
              <a:lnSpc>
                <a:spcPct val="150000"/>
              </a:lnSpc>
              <a:buFont typeface="Arial" pitchFamily="34" charset="0"/>
              <a:buNone/>
              <a:defRPr/>
            </a:pPr>
            <a:r>
              <a:rPr lang="ar-SA" sz="2600" b="1" dirty="0" smtClean="0">
                <a:cs typeface="Arial" pitchFamily="34" charset="0"/>
              </a:rPr>
              <a:t>يعد المرسل من أهم العوامل المؤثرة في نجاح أي عملية اتصالية ، ومن ثم الوصول إلى تحقيق الأهداف ، التي يسعى الاتصال إلى تحقيقها ، فعلى ضوء ما يتمتع به المرسل من قدرات وكفاءات في الأداء يتحدد مصير عملية الاتصال برمتها    .</a:t>
            </a:r>
          </a:p>
          <a:p>
            <a:pPr marL="88900" indent="444500" rtl="1" eaLnBrk="1" hangingPunct="1">
              <a:buFont typeface="Calibri" pitchFamily="34" charset="0"/>
              <a:buAutoNum type="arabicPeriod" startAt="7"/>
              <a:defRPr/>
            </a:pPr>
            <a:endParaRPr lang="ar-SA" sz="2600" b="1" dirty="0" smtClean="0">
              <a:cs typeface="Arial" pitchFamily="34" charset="0"/>
            </a:endParaRPr>
          </a:p>
        </p:txBody>
      </p:sp>
      <p:sp>
        <p:nvSpPr>
          <p:cNvPr id="1843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FDFEAF53-D570-4BFC-8A52-330306BB07D2}" type="slidenum">
              <a:rPr lang="ar-SA" smtClean="0">
                <a:cs typeface="Arial" pitchFamily="34" charset="0"/>
              </a:rPr>
              <a:pPr/>
              <a:t>102</a:t>
            </a:fld>
            <a:endParaRPr lang="en-US" smtClean="0">
              <a:cs typeface="Arial" pitchFamily="34" charset="0"/>
            </a:endParaRP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 calcmode="lin" valueType="num">
                                      <p:cBhvr>
                                        <p:cTn id="15" dur="1000" fill="hold"/>
                                        <p:tgtEl>
                                          <p:spTgt spid="22531">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22531">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22531">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2531">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22531">
                                            <p:txEl>
                                              <p:pRg st="1" end="1"/>
                                            </p:txEl>
                                          </p:spTgt>
                                        </p:tgtEl>
                                        <p:attrNameLst>
                                          <p:attrName>style.visibility</p:attrName>
                                        </p:attrNameLst>
                                      </p:cBhvr>
                                      <p:to>
                                        <p:strVal val="visible"/>
                                      </p:to>
                                    </p:set>
                                    <p:anim calcmode="lin" valueType="num">
                                      <p:cBhvr>
                                        <p:cTn id="23" dur="1000" fill="hold"/>
                                        <p:tgtEl>
                                          <p:spTgt spid="22531">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22531">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22531">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2531">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2531">
                                            <p:txEl>
                                              <p:pRg st="2" end="2"/>
                                            </p:txEl>
                                          </p:spTgt>
                                        </p:tgtEl>
                                        <p:attrNameLst>
                                          <p:attrName>style.visibility</p:attrName>
                                        </p:attrNameLst>
                                      </p:cBhvr>
                                      <p:to>
                                        <p:strVal val="visible"/>
                                      </p:to>
                                    </p:set>
                                    <p:anim calcmode="lin" valueType="num">
                                      <p:cBhvr additive="base">
                                        <p:cTn id="31" dur="30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additive="base">
                                        <p:cTn id="32" dur="3000" fill="hold"/>
                                        <p:tgtEl>
                                          <p:spTgt spid="2253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 y="381000"/>
            <a:ext cx="8915400" cy="1143000"/>
          </a:xfrm>
        </p:spPr>
        <p:txBody>
          <a:bodyPr/>
          <a:lstStyle/>
          <a:p>
            <a:pPr eaLnBrk="1" hangingPunct="1">
              <a:defRPr/>
            </a:pPr>
            <a:r>
              <a:rPr lang="ar-SA" dirty="0" smtClean="0">
                <a:solidFill>
                  <a:schemeClr val="tx2">
                    <a:lumMod val="75000"/>
                  </a:schemeClr>
                </a:solidFill>
                <a:cs typeface="Arial" pitchFamily="34" charset="0"/>
              </a:rPr>
              <a:t>العوامل التي تساعد على نجاح عملية الاتصال:</a:t>
            </a:r>
          </a:p>
        </p:txBody>
      </p:sp>
      <p:sp>
        <p:nvSpPr>
          <p:cNvPr id="22531" name="Content Placeholder 2"/>
          <p:cNvSpPr>
            <a:spLocks noGrp="1"/>
          </p:cNvSpPr>
          <p:nvPr>
            <p:ph idx="4294967295"/>
          </p:nvPr>
        </p:nvSpPr>
        <p:spPr>
          <a:xfrm>
            <a:off x="609600" y="1295400"/>
            <a:ext cx="8763000" cy="4678363"/>
          </a:xfrm>
        </p:spPr>
        <p:txBody>
          <a:bodyPr/>
          <a:lstStyle/>
          <a:p>
            <a:pPr marL="533400" indent="-266700" algn="just" rtl="1" eaLnBrk="1" hangingPunct="1">
              <a:buFont typeface="Arial" pitchFamily="34" charset="0"/>
              <a:buNone/>
              <a:defRPr/>
            </a:pPr>
            <a:r>
              <a:rPr lang="ar-SA" sz="2600" b="1" dirty="0" smtClean="0">
                <a:cs typeface="Arial" pitchFamily="34" charset="0"/>
              </a:rPr>
              <a:t>من أهم هذه العوامل :</a:t>
            </a:r>
          </a:p>
          <a:p>
            <a:pPr marL="88900" indent="444500" rtl="1" eaLnBrk="1" hangingPunct="1">
              <a:buFont typeface="Arial" pitchFamily="34" charset="0"/>
              <a:buNone/>
              <a:defRPr/>
            </a:pPr>
            <a:r>
              <a:rPr lang="ar-SA" b="1" dirty="0" smtClean="0">
                <a:cs typeface="Arial" pitchFamily="34" charset="0"/>
              </a:rPr>
              <a:t>أولاً / عوامل تتصل بالمرسل ( المصدر )  :</a:t>
            </a:r>
          </a:p>
          <a:p>
            <a:pPr marL="88900" indent="444500" algn="just" rtl="1" eaLnBrk="1" hangingPunct="1">
              <a:lnSpc>
                <a:spcPct val="150000"/>
              </a:lnSpc>
              <a:buFont typeface="Arial" pitchFamily="34" charset="0"/>
              <a:buNone/>
              <a:defRPr/>
            </a:pPr>
            <a:r>
              <a:rPr lang="ar-SA" sz="2600" b="1" dirty="0" smtClean="0">
                <a:cs typeface="Arial" pitchFamily="34" charset="0"/>
              </a:rPr>
              <a:t>ومن أهم العوامل الواجب توافرها في المرسل حتى يتحقق الاتصال الناجح ما يلي :</a:t>
            </a:r>
            <a:endParaRPr lang="ar-SA" sz="2000" b="1" dirty="0" smtClean="0">
              <a:cs typeface="Arial" pitchFamily="34" charset="0"/>
            </a:endParaRPr>
          </a:p>
          <a:p>
            <a:pPr marL="88900" indent="444500" algn="just" rtl="1" eaLnBrk="1" hangingPunct="1">
              <a:lnSpc>
                <a:spcPct val="150000"/>
              </a:lnSpc>
              <a:buFont typeface="+mj-lt"/>
              <a:buAutoNum type="arabicPeriod"/>
              <a:defRPr/>
            </a:pPr>
            <a:r>
              <a:rPr lang="ar-SA" sz="2000" b="1" dirty="0" smtClean="0">
                <a:cs typeface="Arial" pitchFamily="34" charset="0"/>
              </a:rPr>
              <a:t>أن يكون المرسل موضع ثقة من المستقبل ، باعتبار أن هذه الثقة تعد الأساس الذي يبني عليه المستقبل تفاعلة .</a:t>
            </a:r>
          </a:p>
          <a:p>
            <a:pPr marL="88900" indent="444500" algn="just" rtl="1" eaLnBrk="1" hangingPunct="1">
              <a:lnSpc>
                <a:spcPct val="150000"/>
              </a:lnSpc>
              <a:buFont typeface="+mj-lt"/>
              <a:buAutoNum type="arabicPeriod"/>
              <a:defRPr/>
            </a:pPr>
            <a:r>
              <a:rPr lang="ar-SA" sz="2000" b="1" dirty="0" smtClean="0">
                <a:cs typeface="Arial" pitchFamily="34" charset="0"/>
              </a:rPr>
              <a:t>أن تتوافر لديه مهارات اتصالية عالية ، من خلال مهاراته في عملية الترميز بأبعادها المختلفة ، وذلك عن طريق استخدام عنصريها اللفظي وغير اللفظي .</a:t>
            </a:r>
          </a:p>
          <a:p>
            <a:pPr marL="88900" indent="444500" algn="just" rtl="1" eaLnBrk="1" hangingPunct="1">
              <a:lnSpc>
                <a:spcPct val="150000"/>
              </a:lnSpc>
              <a:buFont typeface="+mj-lt"/>
              <a:buAutoNum type="arabicPeriod"/>
              <a:defRPr/>
            </a:pPr>
            <a:r>
              <a:rPr lang="ar-SA" sz="2000" b="1" dirty="0" smtClean="0">
                <a:cs typeface="Arial" pitchFamily="34" charset="0"/>
              </a:rPr>
              <a:t>حسن اختيار الوقت والزمان والوسيلة الملائمة لطبيعة المستقبل والملائمة لطبيعة الرسالة وهدفها .</a:t>
            </a:r>
          </a:p>
          <a:p>
            <a:pPr marL="88900" indent="444500" rtl="1" eaLnBrk="1" hangingPunct="1">
              <a:buFont typeface="Calibri" pitchFamily="34" charset="0"/>
              <a:buAutoNum type="arabicPeriod" startAt="7"/>
              <a:defRPr/>
            </a:pPr>
            <a:endParaRPr lang="ar-SA" sz="2600" b="1" dirty="0" smtClean="0">
              <a:cs typeface="Arial" pitchFamily="34" charset="0"/>
            </a:endParaRPr>
          </a:p>
        </p:txBody>
      </p:sp>
      <p:sp>
        <p:nvSpPr>
          <p:cNvPr id="1946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33AA0E5-EC79-4F94-A462-BD306C2DA75B}" type="slidenum">
              <a:rPr lang="ar-SA" smtClean="0">
                <a:cs typeface="Arial" pitchFamily="34" charset="0"/>
              </a:rPr>
              <a:pPr/>
              <a:t>103</a:t>
            </a:fld>
            <a:endParaRPr lang="en-US" smtClean="0">
              <a:cs typeface="Arial" pitchFamily="34" charset="0"/>
            </a:endParaRP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 calcmode="lin" valueType="num">
                                      <p:cBhvr>
                                        <p:cTn id="15" dur="1000" fill="hold"/>
                                        <p:tgtEl>
                                          <p:spTgt spid="22531">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22531">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22531">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2531">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22531">
                                            <p:txEl>
                                              <p:pRg st="1" end="1"/>
                                            </p:txEl>
                                          </p:spTgt>
                                        </p:tgtEl>
                                        <p:attrNameLst>
                                          <p:attrName>style.visibility</p:attrName>
                                        </p:attrNameLst>
                                      </p:cBhvr>
                                      <p:to>
                                        <p:strVal val="visible"/>
                                      </p:to>
                                    </p:set>
                                    <p:anim calcmode="lin" valueType="num">
                                      <p:cBhvr>
                                        <p:cTn id="23" dur="1000" fill="hold"/>
                                        <p:tgtEl>
                                          <p:spTgt spid="22531">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22531">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22531">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2531">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2531">
                                            <p:txEl>
                                              <p:pRg st="2" end="2"/>
                                            </p:txEl>
                                          </p:spTgt>
                                        </p:tgtEl>
                                        <p:attrNameLst>
                                          <p:attrName>style.visibility</p:attrName>
                                        </p:attrNameLst>
                                      </p:cBhvr>
                                      <p:to>
                                        <p:strVal val="visible"/>
                                      </p:to>
                                    </p:set>
                                    <p:anim calcmode="lin" valueType="num">
                                      <p:cBhvr additive="base">
                                        <p:cTn id="31" dur="30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additive="base">
                                        <p:cTn id="32" dur="3000" fill="hold"/>
                                        <p:tgtEl>
                                          <p:spTgt spid="2253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2531">
                                            <p:txEl>
                                              <p:pRg st="3" end="3"/>
                                            </p:txEl>
                                          </p:spTgt>
                                        </p:tgtEl>
                                        <p:attrNameLst>
                                          <p:attrName>style.visibility</p:attrName>
                                        </p:attrNameLst>
                                      </p:cBhvr>
                                      <p:to>
                                        <p:strVal val="visible"/>
                                      </p:to>
                                    </p:set>
                                    <p:anim calcmode="lin" valueType="num">
                                      <p:cBhvr additive="base">
                                        <p:cTn id="37" dur="3000" fill="hold"/>
                                        <p:tgtEl>
                                          <p:spTgt spid="22531">
                                            <p:txEl>
                                              <p:pRg st="3" end="3"/>
                                            </p:txEl>
                                          </p:spTgt>
                                        </p:tgtEl>
                                        <p:attrNameLst>
                                          <p:attrName>ppt_x</p:attrName>
                                        </p:attrNameLst>
                                      </p:cBhvr>
                                      <p:tavLst>
                                        <p:tav tm="0">
                                          <p:val>
                                            <p:strVal val="#ppt_x"/>
                                          </p:val>
                                        </p:tav>
                                        <p:tav tm="100000">
                                          <p:val>
                                            <p:strVal val="#ppt_x"/>
                                          </p:val>
                                        </p:tav>
                                      </p:tavLst>
                                    </p:anim>
                                    <p:anim calcmode="lin" valueType="num">
                                      <p:cBhvr additive="base">
                                        <p:cTn id="38" dur="3000" fill="hold"/>
                                        <p:tgtEl>
                                          <p:spTgt spid="225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2531">
                                            <p:txEl>
                                              <p:pRg st="4" end="4"/>
                                            </p:txEl>
                                          </p:spTgt>
                                        </p:tgtEl>
                                        <p:attrNameLst>
                                          <p:attrName>style.visibility</p:attrName>
                                        </p:attrNameLst>
                                      </p:cBhvr>
                                      <p:to>
                                        <p:strVal val="visible"/>
                                      </p:to>
                                    </p:set>
                                    <p:anim calcmode="lin" valueType="num">
                                      <p:cBhvr additive="base">
                                        <p:cTn id="43" dur="3000" fill="hold"/>
                                        <p:tgtEl>
                                          <p:spTgt spid="22531">
                                            <p:txEl>
                                              <p:pRg st="4" end="4"/>
                                            </p:txEl>
                                          </p:spTgt>
                                        </p:tgtEl>
                                        <p:attrNameLst>
                                          <p:attrName>ppt_x</p:attrName>
                                        </p:attrNameLst>
                                      </p:cBhvr>
                                      <p:tavLst>
                                        <p:tav tm="0">
                                          <p:val>
                                            <p:strVal val="#ppt_x"/>
                                          </p:val>
                                        </p:tav>
                                        <p:tav tm="100000">
                                          <p:val>
                                            <p:strVal val="#ppt_x"/>
                                          </p:val>
                                        </p:tav>
                                      </p:tavLst>
                                    </p:anim>
                                    <p:anim calcmode="lin" valueType="num">
                                      <p:cBhvr additive="base">
                                        <p:cTn id="44" dur="3000" fill="hold"/>
                                        <p:tgtEl>
                                          <p:spTgt spid="2253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2531">
                                            <p:txEl>
                                              <p:pRg st="5" end="5"/>
                                            </p:txEl>
                                          </p:spTgt>
                                        </p:tgtEl>
                                        <p:attrNameLst>
                                          <p:attrName>style.visibility</p:attrName>
                                        </p:attrNameLst>
                                      </p:cBhvr>
                                      <p:to>
                                        <p:strVal val="visible"/>
                                      </p:to>
                                    </p:set>
                                    <p:anim calcmode="lin" valueType="num">
                                      <p:cBhvr additive="base">
                                        <p:cTn id="49" dur="3000" fill="hold"/>
                                        <p:tgtEl>
                                          <p:spTgt spid="22531">
                                            <p:txEl>
                                              <p:pRg st="5" end="5"/>
                                            </p:txEl>
                                          </p:spTgt>
                                        </p:tgtEl>
                                        <p:attrNameLst>
                                          <p:attrName>ppt_x</p:attrName>
                                        </p:attrNameLst>
                                      </p:cBhvr>
                                      <p:tavLst>
                                        <p:tav tm="0">
                                          <p:val>
                                            <p:strVal val="#ppt_x"/>
                                          </p:val>
                                        </p:tav>
                                        <p:tav tm="100000">
                                          <p:val>
                                            <p:strVal val="#ppt_x"/>
                                          </p:val>
                                        </p:tav>
                                      </p:tavLst>
                                    </p:anim>
                                    <p:anim calcmode="lin" valueType="num">
                                      <p:cBhvr additive="base">
                                        <p:cTn id="50" dur="3000" fill="hold"/>
                                        <p:tgtEl>
                                          <p:spTgt spid="2253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 y="381000"/>
            <a:ext cx="8915400" cy="1143000"/>
          </a:xfrm>
        </p:spPr>
        <p:txBody>
          <a:bodyPr/>
          <a:lstStyle/>
          <a:p>
            <a:pPr eaLnBrk="1" hangingPunct="1">
              <a:defRPr/>
            </a:pPr>
            <a:r>
              <a:rPr lang="ar-SA" dirty="0" smtClean="0">
                <a:solidFill>
                  <a:schemeClr val="tx2">
                    <a:lumMod val="75000"/>
                  </a:schemeClr>
                </a:solidFill>
                <a:cs typeface="Arial" pitchFamily="34" charset="0"/>
              </a:rPr>
              <a:t>العوامل التي تساعد على نجاح عملية الاتصال:</a:t>
            </a:r>
          </a:p>
        </p:txBody>
      </p:sp>
      <p:sp>
        <p:nvSpPr>
          <p:cNvPr id="22531" name="Content Placeholder 2"/>
          <p:cNvSpPr>
            <a:spLocks noGrp="1"/>
          </p:cNvSpPr>
          <p:nvPr>
            <p:ph idx="4294967295"/>
          </p:nvPr>
        </p:nvSpPr>
        <p:spPr>
          <a:xfrm>
            <a:off x="609600" y="1295400"/>
            <a:ext cx="8763000" cy="4678363"/>
          </a:xfrm>
        </p:spPr>
        <p:txBody>
          <a:bodyPr/>
          <a:lstStyle/>
          <a:p>
            <a:pPr marL="533400" indent="-266700" algn="just" rtl="1" eaLnBrk="1" hangingPunct="1">
              <a:buFont typeface="Arial" pitchFamily="34" charset="0"/>
              <a:buNone/>
              <a:defRPr/>
            </a:pPr>
            <a:r>
              <a:rPr lang="ar-SA" sz="2600" b="1" dirty="0" smtClean="0">
                <a:cs typeface="Arial" pitchFamily="34" charset="0"/>
              </a:rPr>
              <a:t>من أهم هذه العوامل :</a:t>
            </a:r>
          </a:p>
          <a:p>
            <a:pPr marL="88900" indent="444500" rtl="1" eaLnBrk="1" hangingPunct="1">
              <a:buFont typeface="Arial" pitchFamily="34" charset="0"/>
              <a:buNone/>
              <a:defRPr/>
            </a:pPr>
            <a:r>
              <a:rPr lang="ar-SA" b="1" dirty="0" smtClean="0">
                <a:cs typeface="Arial" pitchFamily="34" charset="0"/>
              </a:rPr>
              <a:t>ثانياً / عوامل متصلة بالرسالة :</a:t>
            </a:r>
          </a:p>
          <a:p>
            <a:pPr marL="88900" indent="444500" algn="just" rtl="1" eaLnBrk="1" hangingPunct="1">
              <a:lnSpc>
                <a:spcPct val="150000"/>
              </a:lnSpc>
              <a:buFont typeface="Arial" pitchFamily="34" charset="0"/>
              <a:buNone/>
              <a:defRPr/>
            </a:pPr>
            <a:r>
              <a:rPr lang="ar-SA" sz="2600" b="1" dirty="0" smtClean="0">
                <a:cs typeface="Arial" pitchFamily="34" charset="0"/>
              </a:rPr>
              <a:t>عند إعداد الرسالة الاتصالية يجب مراعاة بعض الشروط لضمان استجابة المستقبل لها .</a:t>
            </a:r>
          </a:p>
          <a:p>
            <a:pPr marL="88900" indent="444500" algn="just" rtl="1" eaLnBrk="1" hangingPunct="1">
              <a:lnSpc>
                <a:spcPct val="150000"/>
              </a:lnSpc>
              <a:buFont typeface="Arial" pitchFamily="34" charset="0"/>
              <a:buNone/>
              <a:defRPr/>
            </a:pPr>
            <a:r>
              <a:rPr lang="ar-SA" sz="2600" b="1" dirty="0" smtClean="0">
                <a:cs typeface="Arial" pitchFamily="34" charset="0"/>
              </a:rPr>
              <a:t>ومن هذه الشروط :</a:t>
            </a:r>
          </a:p>
          <a:p>
            <a:pPr marL="88900" indent="444500" algn="just" rtl="1" eaLnBrk="1" hangingPunct="1">
              <a:lnSpc>
                <a:spcPct val="150000"/>
              </a:lnSpc>
              <a:buFont typeface="+mj-lt"/>
              <a:buAutoNum type="arabicPeriod"/>
              <a:defRPr/>
            </a:pPr>
            <a:r>
              <a:rPr lang="ar-SA" sz="2000" b="1" dirty="0" smtClean="0">
                <a:cs typeface="Arial" pitchFamily="34" charset="0"/>
              </a:rPr>
              <a:t>أن يتناسب موضوع الرسالة مع المستقبل ، من حيث اهتمامة ودرجة إستيعابه ، ومستوى إدراكه ، وتلبية احتياجاته .</a:t>
            </a:r>
          </a:p>
          <a:p>
            <a:pPr marL="533400" indent="444500" algn="just" rtl="1" eaLnBrk="1" hangingPunct="1">
              <a:lnSpc>
                <a:spcPct val="150000"/>
              </a:lnSpc>
              <a:buFont typeface="+mj-lt"/>
              <a:buAutoNum type="arabicPeriod"/>
              <a:defRPr/>
            </a:pPr>
            <a:r>
              <a:rPr lang="ar-SA" sz="2000" b="1" dirty="0" smtClean="0">
                <a:cs typeface="Arial" pitchFamily="34" charset="0"/>
              </a:rPr>
              <a:t>حسن صياغتها وتضمينها عنصر التشويق والإثارة ، الذي يخاطب إدراك المستقبل ، ويضمن قوة تفاعلة معها .</a:t>
            </a:r>
          </a:p>
          <a:p>
            <a:pPr marL="88900" indent="444500" rtl="1" eaLnBrk="1" hangingPunct="1">
              <a:buFont typeface="Calibri" pitchFamily="34" charset="0"/>
              <a:buAutoNum type="arabicPeriod" startAt="7"/>
              <a:defRPr/>
            </a:pPr>
            <a:endParaRPr lang="ar-SA" sz="2600" b="1" dirty="0" smtClean="0">
              <a:cs typeface="Arial" pitchFamily="34" charset="0"/>
            </a:endParaRPr>
          </a:p>
        </p:txBody>
      </p:sp>
      <p:sp>
        <p:nvSpPr>
          <p:cNvPr id="2048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89F9A08-8FF6-4755-AAA9-203499EA360F}" type="slidenum">
              <a:rPr lang="ar-SA" smtClean="0">
                <a:cs typeface="Arial" pitchFamily="34" charset="0"/>
              </a:rPr>
              <a:pPr/>
              <a:t>104</a:t>
            </a:fld>
            <a:endParaRPr lang="en-US" smtClean="0">
              <a:cs typeface="Arial" pitchFamily="34" charset="0"/>
            </a:endParaRP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 calcmode="lin" valueType="num">
                                      <p:cBhvr>
                                        <p:cTn id="15" dur="1000" fill="hold"/>
                                        <p:tgtEl>
                                          <p:spTgt spid="22531">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22531">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22531">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2531">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22531">
                                            <p:txEl>
                                              <p:pRg st="1" end="1"/>
                                            </p:txEl>
                                          </p:spTgt>
                                        </p:tgtEl>
                                        <p:attrNameLst>
                                          <p:attrName>style.visibility</p:attrName>
                                        </p:attrNameLst>
                                      </p:cBhvr>
                                      <p:to>
                                        <p:strVal val="visible"/>
                                      </p:to>
                                    </p:set>
                                    <p:anim calcmode="lin" valueType="num">
                                      <p:cBhvr>
                                        <p:cTn id="23" dur="1000" fill="hold"/>
                                        <p:tgtEl>
                                          <p:spTgt spid="22531">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22531">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22531">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2531">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2531">
                                            <p:txEl>
                                              <p:pRg st="2" end="2"/>
                                            </p:txEl>
                                          </p:spTgt>
                                        </p:tgtEl>
                                        <p:attrNameLst>
                                          <p:attrName>style.visibility</p:attrName>
                                        </p:attrNameLst>
                                      </p:cBhvr>
                                      <p:to>
                                        <p:strVal val="visible"/>
                                      </p:to>
                                    </p:set>
                                    <p:anim calcmode="lin" valueType="num">
                                      <p:cBhvr additive="base">
                                        <p:cTn id="31" dur="30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additive="base">
                                        <p:cTn id="32" dur="3000" fill="hold"/>
                                        <p:tgtEl>
                                          <p:spTgt spid="2253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2531">
                                            <p:txEl>
                                              <p:pRg st="3" end="3"/>
                                            </p:txEl>
                                          </p:spTgt>
                                        </p:tgtEl>
                                        <p:attrNameLst>
                                          <p:attrName>style.visibility</p:attrName>
                                        </p:attrNameLst>
                                      </p:cBhvr>
                                      <p:to>
                                        <p:strVal val="visible"/>
                                      </p:to>
                                    </p:set>
                                    <p:anim calcmode="lin" valueType="num">
                                      <p:cBhvr additive="base">
                                        <p:cTn id="37" dur="3000" fill="hold"/>
                                        <p:tgtEl>
                                          <p:spTgt spid="22531">
                                            <p:txEl>
                                              <p:pRg st="3" end="3"/>
                                            </p:txEl>
                                          </p:spTgt>
                                        </p:tgtEl>
                                        <p:attrNameLst>
                                          <p:attrName>ppt_x</p:attrName>
                                        </p:attrNameLst>
                                      </p:cBhvr>
                                      <p:tavLst>
                                        <p:tav tm="0">
                                          <p:val>
                                            <p:strVal val="#ppt_x"/>
                                          </p:val>
                                        </p:tav>
                                        <p:tav tm="100000">
                                          <p:val>
                                            <p:strVal val="#ppt_x"/>
                                          </p:val>
                                        </p:tav>
                                      </p:tavLst>
                                    </p:anim>
                                    <p:anim calcmode="lin" valueType="num">
                                      <p:cBhvr additive="base">
                                        <p:cTn id="38" dur="3000" fill="hold"/>
                                        <p:tgtEl>
                                          <p:spTgt spid="225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2531">
                                            <p:txEl>
                                              <p:pRg st="4" end="4"/>
                                            </p:txEl>
                                          </p:spTgt>
                                        </p:tgtEl>
                                        <p:attrNameLst>
                                          <p:attrName>style.visibility</p:attrName>
                                        </p:attrNameLst>
                                      </p:cBhvr>
                                      <p:to>
                                        <p:strVal val="visible"/>
                                      </p:to>
                                    </p:set>
                                    <p:anim calcmode="lin" valueType="num">
                                      <p:cBhvr additive="base">
                                        <p:cTn id="43" dur="3000" fill="hold"/>
                                        <p:tgtEl>
                                          <p:spTgt spid="22531">
                                            <p:txEl>
                                              <p:pRg st="4" end="4"/>
                                            </p:txEl>
                                          </p:spTgt>
                                        </p:tgtEl>
                                        <p:attrNameLst>
                                          <p:attrName>ppt_x</p:attrName>
                                        </p:attrNameLst>
                                      </p:cBhvr>
                                      <p:tavLst>
                                        <p:tav tm="0">
                                          <p:val>
                                            <p:strVal val="#ppt_x"/>
                                          </p:val>
                                        </p:tav>
                                        <p:tav tm="100000">
                                          <p:val>
                                            <p:strVal val="#ppt_x"/>
                                          </p:val>
                                        </p:tav>
                                      </p:tavLst>
                                    </p:anim>
                                    <p:anim calcmode="lin" valueType="num">
                                      <p:cBhvr additive="base">
                                        <p:cTn id="44" dur="3000" fill="hold"/>
                                        <p:tgtEl>
                                          <p:spTgt spid="2253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2531">
                                            <p:txEl>
                                              <p:pRg st="5" end="5"/>
                                            </p:txEl>
                                          </p:spTgt>
                                        </p:tgtEl>
                                        <p:attrNameLst>
                                          <p:attrName>style.visibility</p:attrName>
                                        </p:attrNameLst>
                                      </p:cBhvr>
                                      <p:to>
                                        <p:strVal val="visible"/>
                                      </p:to>
                                    </p:set>
                                    <p:anim calcmode="lin" valueType="num">
                                      <p:cBhvr additive="base">
                                        <p:cTn id="49" dur="3000" fill="hold"/>
                                        <p:tgtEl>
                                          <p:spTgt spid="22531">
                                            <p:txEl>
                                              <p:pRg st="5" end="5"/>
                                            </p:txEl>
                                          </p:spTgt>
                                        </p:tgtEl>
                                        <p:attrNameLst>
                                          <p:attrName>ppt_x</p:attrName>
                                        </p:attrNameLst>
                                      </p:cBhvr>
                                      <p:tavLst>
                                        <p:tav tm="0">
                                          <p:val>
                                            <p:strVal val="#ppt_x"/>
                                          </p:val>
                                        </p:tav>
                                        <p:tav tm="100000">
                                          <p:val>
                                            <p:strVal val="#ppt_x"/>
                                          </p:val>
                                        </p:tav>
                                      </p:tavLst>
                                    </p:anim>
                                    <p:anim calcmode="lin" valueType="num">
                                      <p:cBhvr additive="base">
                                        <p:cTn id="50" dur="3000" fill="hold"/>
                                        <p:tgtEl>
                                          <p:spTgt spid="2253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 y="381000"/>
            <a:ext cx="8915400" cy="1143000"/>
          </a:xfrm>
        </p:spPr>
        <p:txBody>
          <a:bodyPr/>
          <a:lstStyle/>
          <a:p>
            <a:pPr eaLnBrk="1" hangingPunct="1">
              <a:defRPr/>
            </a:pPr>
            <a:r>
              <a:rPr lang="ar-SA" dirty="0" smtClean="0">
                <a:solidFill>
                  <a:schemeClr val="tx2">
                    <a:lumMod val="75000"/>
                  </a:schemeClr>
                </a:solidFill>
                <a:cs typeface="Arial" pitchFamily="34" charset="0"/>
              </a:rPr>
              <a:t>العوامل التي تساعد على نجاح عملية الاتصال:</a:t>
            </a:r>
          </a:p>
        </p:txBody>
      </p:sp>
      <p:sp>
        <p:nvSpPr>
          <p:cNvPr id="22531" name="Content Placeholder 2"/>
          <p:cNvSpPr>
            <a:spLocks noGrp="1"/>
          </p:cNvSpPr>
          <p:nvPr>
            <p:ph idx="4294967295"/>
          </p:nvPr>
        </p:nvSpPr>
        <p:spPr>
          <a:xfrm>
            <a:off x="609600" y="1295400"/>
            <a:ext cx="8763000" cy="4678363"/>
          </a:xfrm>
        </p:spPr>
        <p:txBody>
          <a:bodyPr/>
          <a:lstStyle/>
          <a:p>
            <a:pPr marL="533400" indent="-266700" algn="just" rtl="1" eaLnBrk="1" hangingPunct="1">
              <a:buFont typeface="Arial" pitchFamily="34" charset="0"/>
              <a:buNone/>
              <a:defRPr/>
            </a:pPr>
            <a:r>
              <a:rPr lang="ar-SA" sz="2600" b="1" dirty="0" smtClean="0">
                <a:cs typeface="Arial" pitchFamily="34" charset="0"/>
              </a:rPr>
              <a:t>من أهم هذه العوامل :</a:t>
            </a:r>
          </a:p>
          <a:p>
            <a:pPr marL="88900" indent="444500" rtl="1" eaLnBrk="1" hangingPunct="1">
              <a:buFont typeface="Arial" pitchFamily="34" charset="0"/>
              <a:buNone/>
              <a:defRPr/>
            </a:pPr>
            <a:r>
              <a:rPr lang="ar-SA" b="1" dirty="0" smtClean="0">
                <a:cs typeface="Arial" pitchFamily="34" charset="0"/>
              </a:rPr>
              <a:t>ثالثاً / عوامل متصلة بالمستقبل  :</a:t>
            </a:r>
          </a:p>
          <a:p>
            <a:pPr marL="88900" indent="444500" algn="just" rtl="1" eaLnBrk="1" hangingPunct="1">
              <a:lnSpc>
                <a:spcPct val="150000"/>
              </a:lnSpc>
              <a:buFont typeface="Arial" pitchFamily="34" charset="0"/>
              <a:buNone/>
              <a:defRPr/>
            </a:pPr>
            <a:r>
              <a:rPr lang="ar-SA" sz="2600" b="1" dirty="0" smtClean="0">
                <a:cs typeface="Arial" pitchFamily="34" charset="0"/>
              </a:rPr>
              <a:t>المستقبل هو الشخص أو مجموعة الأشخاص التي تستقبل الرسالة ، وتقوم بترجمة رموزها ، وتفهمها في ضوء خبراتها السابقة وحاجاتها ، وكلما تشابهت خبرات المستقبل مع موضوع الرسالة ، ازداد فهمه لها  .</a:t>
            </a:r>
          </a:p>
          <a:p>
            <a:pPr marL="88900" indent="444500" rtl="1" eaLnBrk="1" hangingPunct="1">
              <a:buFont typeface="Arial" pitchFamily="34" charset="0"/>
              <a:buNone/>
              <a:defRPr/>
            </a:pPr>
            <a:endParaRPr lang="ar-SA" sz="2600" b="1" dirty="0" smtClean="0">
              <a:cs typeface="Arial" pitchFamily="34" charset="0"/>
            </a:endParaRPr>
          </a:p>
        </p:txBody>
      </p:sp>
      <p:sp>
        <p:nvSpPr>
          <p:cNvPr id="2150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C5A3269E-D913-4E3B-9545-92166972519F}" type="slidenum">
              <a:rPr lang="ar-SA" smtClean="0">
                <a:cs typeface="Arial" pitchFamily="34" charset="0"/>
              </a:rPr>
              <a:pPr/>
              <a:t>105</a:t>
            </a:fld>
            <a:endParaRPr lang="en-US" smtClean="0">
              <a:cs typeface="Arial" pitchFamily="34" charset="0"/>
            </a:endParaRP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 calcmode="lin" valueType="num">
                                      <p:cBhvr>
                                        <p:cTn id="15" dur="1000" fill="hold"/>
                                        <p:tgtEl>
                                          <p:spTgt spid="22531">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22531">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22531">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2531">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22531">
                                            <p:txEl>
                                              <p:pRg st="1" end="1"/>
                                            </p:txEl>
                                          </p:spTgt>
                                        </p:tgtEl>
                                        <p:attrNameLst>
                                          <p:attrName>style.visibility</p:attrName>
                                        </p:attrNameLst>
                                      </p:cBhvr>
                                      <p:to>
                                        <p:strVal val="visible"/>
                                      </p:to>
                                    </p:set>
                                    <p:anim calcmode="lin" valueType="num">
                                      <p:cBhvr>
                                        <p:cTn id="23" dur="1000" fill="hold"/>
                                        <p:tgtEl>
                                          <p:spTgt spid="22531">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22531">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22531">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2531">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2531">
                                            <p:txEl>
                                              <p:pRg st="2" end="2"/>
                                            </p:txEl>
                                          </p:spTgt>
                                        </p:tgtEl>
                                        <p:attrNameLst>
                                          <p:attrName>style.visibility</p:attrName>
                                        </p:attrNameLst>
                                      </p:cBhvr>
                                      <p:to>
                                        <p:strVal val="visible"/>
                                      </p:to>
                                    </p:set>
                                    <p:anim calcmode="lin" valueType="num">
                                      <p:cBhvr additive="base">
                                        <p:cTn id="31" dur="30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additive="base">
                                        <p:cTn id="32" dur="3000" fill="hold"/>
                                        <p:tgtEl>
                                          <p:spTgt spid="2253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 y="381000"/>
            <a:ext cx="8915400" cy="1143000"/>
          </a:xfrm>
        </p:spPr>
        <p:txBody>
          <a:bodyPr/>
          <a:lstStyle/>
          <a:p>
            <a:pPr eaLnBrk="1" hangingPunct="1">
              <a:defRPr/>
            </a:pPr>
            <a:r>
              <a:rPr lang="ar-SA" dirty="0" smtClean="0">
                <a:solidFill>
                  <a:schemeClr val="tx2">
                    <a:lumMod val="75000"/>
                  </a:schemeClr>
                </a:solidFill>
                <a:cs typeface="Arial" pitchFamily="34" charset="0"/>
              </a:rPr>
              <a:t>العوامل التي تساعد على نجاح عملية الاتصال:</a:t>
            </a:r>
          </a:p>
        </p:txBody>
      </p:sp>
      <p:sp>
        <p:nvSpPr>
          <p:cNvPr id="22531" name="Content Placeholder 2"/>
          <p:cNvSpPr>
            <a:spLocks noGrp="1"/>
          </p:cNvSpPr>
          <p:nvPr>
            <p:ph idx="4294967295"/>
          </p:nvPr>
        </p:nvSpPr>
        <p:spPr>
          <a:xfrm>
            <a:off x="609600" y="1295400"/>
            <a:ext cx="8763000" cy="4678363"/>
          </a:xfrm>
        </p:spPr>
        <p:txBody>
          <a:bodyPr/>
          <a:lstStyle/>
          <a:p>
            <a:pPr marL="533400" indent="-266700" algn="just" rtl="1" eaLnBrk="1" hangingPunct="1">
              <a:buFont typeface="Arial" pitchFamily="34" charset="0"/>
              <a:buNone/>
              <a:defRPr/>
            </a:pPr>
            <a:r>
              <a:rPr lang="ar-SA" sz="2600" b="1" dirty="0" smtClean="0">
                <a:cs typeface="Arial" pitchFamily="34" charset="0"/>
              </a:rPr>
              <a:t>من أهم هذه العوامل :</a:t>
            </a:r>
          </a:p>
          <a:p>
            <a:pPr marL="88900" indent="444500" rtl="1" eaLnBrk="1" hangingPunct="1">
              <a:buFont typeface="Arial" pitchFamily="34" charset="0"/>
              <a:buNone/>
              <a:defRPr/>
            </a:pPr>
            <a:r>
              <a:rPr lang="ar-SA" b="1" dirty="0" smtClean="0">
                <a:cs typeface="Arial" pitchFamily="34" charset="0"/>
              </a:rPr>
              <a:t>ثالثاً / عوامل متصلة بالمستقبل  :</a:t>
            </a:r>
          </a:p>
          <a:p>
            <a:pPr marL="88900" indent="444500" algn="just" rtl="1" eaLnBrk="1" hangingPunct="1">
              <a:lnSpc>
                <a:spcPct val="150000"/>
              </a:lnSpc>
              <a:buFont typeface="Arial" pitchFamily="34" charset="0"/>
              <a:buNone/>
              <a:defRPr/>
            </a:pPr>
            <a:r>
              <a:rPr lang="ar-SA" sz="2600" b="1" dirty="0" smtClean="0">
                <a:cs typeface="Arial" pitchFamily="34" charset="0"/>
              </a:rPr>
              <a:t>ومن ثم ازدادت احتمالات نجاح عملية الاتصال . وسوف نتناول هنا العوامل المتصلة بالمستقبل :</a:t>
            </a:r>
          </a:p>
          <a:p>
            <a:pPr marL="88900" indent="444500" rtl="1" eaLnBrk="1" hangingPunct="1">
              <a:buFont typeface="+mj-lt"/>
              <a:buAutoNum type="arabicPeriod"/>
              <a:defRPr/>
            </a:pPr>
            <a:r>
              <a:rPr lang="ar-SA" sz="2600" b="1" dirty="0" smtClean="0">
                <a:cs typeface="Arial" pitchFamily="34" charset="0"/>
              </a:rPr>
              <a:t>يؤثر الإطار الدلالي للمستقبل على استجابته للرسالة  ، حيث يقوم بتفسير رموزها طبقاً لهذا الإطار ، باعتبار أن لكل فرد أو جماعة مجموعة من التصورات ، والاتجاهات ( الدلالات ) تتحكم في سلوكه ، وفي نظرته للأشياء ، هذه التصورات مشتقة من بيئته وثقافته وشخصيته بشكل عام . </a:t>
            </a:r>
          </a:p>
        </p:txBody>
      </p:sp>
      <p:sp>
        <p:nvSpPr>
          <p:cNvPr id="2253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F4ED054F-92B5-473A-A1DE-78330A10241D}" type="slidenum">
              <a:rPr lang="ar-SA" smtClean="0">
                <a:cs typeface="Arial" pitchFamily="34" charset="0"/>
              </a:rPr>
              <a:pPr/>
              <a:t>106</a:t>
            </a:fld>
            <a:endParaRPr lang="en-US" smtClean="0">
              <a:cs typeface="Arial" pitchFamily="34" charset="0"/>
            </a:endParaRP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 calcmode="lin" valueType="num">
                                      <p:cBhvr>
                                        <p:cTn id="15" dur="1000" fill="hold"/>
                                        <p:tgtEl>
                                          <p:spTgt spid="22531">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22531">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22531">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2531">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22531">
                                            <p:txEl>
                                              <p:pRg st="1" end="1"/>
                                            </p:txEl>
                                          </p:spTgt>
                                        </p:tgtEl>
                                        <p:attrNameLst>
                                          <p:attrName>style.visibility</p:attrName>
                                        </p:attrNameLst>
                                      </p:cBhvr>
                                      <p:to>
                                        <p:strVal val="visible"/>
                                      </p:to>
                                    </p:set>
                                    <p:anim calcmode="lin" valueType="num">
                                      <p:cBhvr>
                                        <p:cTn id="23" dur="1000" fill="hold"/>
                                        <p:tgtEl>
                                          <p:spTgt spid="22531">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22531">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22531">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2531">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2531">
                                            <p:txEl>
                                              <p:pRg st="2" end="2"/>
                                            </p:txEl>
                                          </p:spTgt>
                                        </p:tgtEl>
                                        <p:attrNameLst>
                                          <p:attrName>style.visibility</p:attrName>
                                        </p:attrNameLst>
                                      </p:cBhvr>
                                      <p:to>
                                        <p:strVal val="visible"/>
                                      </p:to>
                                    </p:set>
                                    <p:anim calcmode="lin" valueType="num">
                                      <p:cBhvr additive="base">
                                        <p:cTn id="31" dur="30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additive="base">
                                        <p:cTn id="32" dur="3000" fill="hold"/>
                                        <p:tgtEl>
                                          <p:spTgt spid="2253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2531">
                                            <p:txEl>
                                              <p:pRg st="3" end="3"/>
                                            </p:txEl>
                                          </p:spTgt>
                                        </p:tgtEl>
                                        <p:attrNameLst>
                                          <p:attrName>style.visibility</p:attrName>
                                        </p:attrNameLst>
                                      </p:cBhvr>
                                      <p:to>
                                        <p:strVal val="visible"/>
                                      </p:to>
                                    </p:set>
                                    <p:anim calcmode="lin" valueType="num">
                                      <p:cBhvr additive="base">
                                        <p:cTn id="37" dur="3000" fill="hold"/>
                                        <p:tgtEl>
                                          <p:spTgt spid="22531">
                                            <p:txEl>
                                              <p:pRg st="3" end="3"/>
                                            </p:txEl>
                                          </p:spTgt>
                                        </p:tgtEl>
                                        <p:attrNameLst>
                                          <p:attrName>ppt_x</p:attrName>
                                        </p:attrNameLst>
                                      </p:cBhvr>
                                      <p:tavLst>
                                        <p:tav tm="0">
                                          <p:val>
                                            <p:strVal val="#ppt_x"/>
                                          </p:val>
                                        </p:tav>
                                        <p:tav tm="100000">
                                          <p:val>
                                            <p:strVal val="#ppt_x"/>
                                          </p:val>
                                        </p:tav>
                                      </p:tavLst>
                                    </p:anim>
                                    <p:anim calcmode="lin" valueType="num">
                                      <p:cBhvr additive="base">
                                        <p:cTn id="38" dur="3000" fill="hold"/>
                                        <p:tgtEl>
                                          <p:spTgt spid="2253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 y="381000"/>
            <a:ext cx="8915400" cy="1143000"/>
          </a:xfrm>
        </p:spPr>
        <p:txBody>
          <a:bodyPr/>
          <a:lstStyle/>
          <a:p>
            <a:pPr eaLnBrk="1" hangingPunct="1">
              <a:defRPr/>
            </a:pPr>
            <a:r>
              <a:rPr lang="ar-SA" dirty="0" smtClean="0">
                <a:solidFill>
                  <a:schemeClr val="tx2">
                    <a:lumMod val="75000"/>
                  </a:schemeClr>
                </a:solidFill>
                <a:cs typeface="Arial" pitchFamily="34" charset="0"/>
              </a:rPr>
              <a:t>العوامل التي تساعد على نجاح عملية الاتصال:</a:t>
            </a:r>
          </a:p>
        </p:txBody>
      </p:sp>
      <p:sp>
        <p:nvSpPr>
          <p:cNvPr id="22531" name="Content Placeholder 2"/>
          <p:cNvSpPr>
            <a:spLocks noGrp="1"/>
          </p:cNvSpPr>
          <p:nvPr>
            <p:ph idx="4294967295"/>
          </p:nvPr>
        </p:nvSpPr>
        <p:spPr>
          <a:xfrm>
            <a:off x="609600" y="1295400"/>
            <a:ext cx="8763000" cy="4678363"/>
          </a:xfrm>
        </p:spPr>
        <p:txBody>
          <a:bodyPr/>
          <a:lstStyle/>
          <a:p>
            <a:pPr marL="533400" indent="-266700" algn="just" rtl="1" eaLnBrk="1" hangingPunct="1">
              <a:buFont typeface="Arial" pitchFamily="34" charset="0"/>
              <a:buNone/>
              <a:defRPr/>
            </a:pPr>
            <a:r>
              <a:rPr lang="ar-SA" sz="2600" b="1" dirty="0" smtClean="0">
                <a:cs typeface="Arial" pitchFamily="34" charset="0"/>
              </a:rPr>
              <a:t>من أهم هذه العوامل :</a:t>
            </a:r>
          </a:p>
          <a:p>
            <a:pPr marL="88900" indent="444500" rtl="1" eaLnBrk="1" hangingPunct="1">
              <a:buFont typeface="Arial" pitchFamily="34" charset="0"/>
              <a:buNone/>
              <a:defRPr/>
            </a:pPr>
            <a:r>
              <a:rPr lang="ar-SA" b="1" dirty="0" smtClean="0">
                <a:cs typeface="Arial" pitchFamily="34" charset="0"/>
              </a:rPr>
              <a:t>ثالثاً / عوامل متصلة بالمستقبل  :</a:t>
            </a:r>
          </a:p>
          <a:p>
            <a:pPr marL="88900" indent="444500" rtl="1" eaLnBrk="1" hangingPunct="1">
              <a:buFont typeface="+mj-lt"/>
              <a:buAutoNum type="arabicPeriod" startAt="2"/>
              <a:defRPr/>
            </a:pPr>
            <a:r>
              <a:rPr lang="ar-SA" sz="2600" b="1" dirty="0" smtClean="0">
                <a:cs typeface="Arial" pitchFamily="34" charset="0"/>
              </a:rPr>
              <a:t>مستوى الإدراك الحسي للمستقبل ، والمتمثل في حواسه من سمع ، بصر ، لمس وتذوق ، باعتبار أنها الطريق إلى التعرف على الرسالة .</a:t>
            </a:r>
          </a:p>
          <a:p>
            <a:pPr marL="88900" indent="444500" rtl="1" eaLnBrk="1" hangingPunct="1">
              <a:buFont typeface="+mj-lt"/>
              <a:buAutoNum type="arabicPeriod" startAt="2"/>
              <a:defRPr/>
            </a:pPr>
            <a:r>
              <a:rPr lang="ar-SA" sz="2600" b="1" dirty="0" smtClean="0">
                <a:cs typeface="Arial" pitchFamily="34" charset="0"/>
              </a:rPr>
              <a:t>دافعية المستقبل إلى المعرفة : حيث أنه من الخطأ القول بأن المستقبل يدرك الرسالة بمجرد إرسالها ، حيث لوحظ أن الإنسان يدرك مايريد أن يدركه ويترك مالا يريد إدراكه ، وذلك طبقاً لدوافعه ، أو حاجاته التي يريد إشباعها .</a:t>
            </a:r>
          </a:p>
          <a:p>
            <a:pPr marL="88900" indent="444500" rtl="1" eaLnBrk="1" hangingPunct="1">
              <a:buFont typeface="+mj-lt"/>
              <a:buAutoNum type="arabicPeriod" startAt="2"/>
              <a:defRPr/>
            </a:pPr>
            <a:r>
              <a:rPr lang="ar-SA" sz="2600" b="1" dirty="0" smtClean="0">
                <a:cs typeface="Arial" pitchFamily="34" charset="0"/>
              </a:rPr>
              <a:t>الظروف المحيطة بالمستقبل : حيث تدعم هذه الظروف من نوعية رسائل معينة ، وتكسبها قوة وقدرة على التأثير . </a:t>
            </a:r>
          </a:p>
        </p:txBody>
      </p:sp>
      <p:sp>
        <p:nvSpPr>
          <p:cNvPr id="2355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446B4A43-846A-43FF-9A7C-DB693B75DF7B}" type="slidenum">
              <a:rPr lang="ar-SA" smtClean="0">
                <a:cs typeface="Arial" pitchFamily="34" charset="0"/>
              </a:rPr>
              <a:pPr/>
              <a:t>107</a:t>
            </a:fld>
            <a:endParaRPr lang="en-US" smtClean="0">
              <a:cs typeface="Arial" pitchFamily="34" charset="0"/>
            </a:endParaRP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 calcmode="lin" valueType="num">
                                      <p:cBhvr>
                                        <p:cTn id="15" dur="1000" fill="hold"/>
                                        <p:tgtEl>
                                          <p:spTgt spid="22531">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22531">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22531">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2531">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22531">
                                            <p:txEl>
                                              <p:pRg st="1" end="1"/>
                                            </p:txEl>
                                          </p:spTgt>
                                        </p:tgtEl>
                                        <p:attrNameLst>
                                          <p:attrName>style.visibility</p:attrName>
                                        </p:attrNameLst>
                                      </p:cBhvr>
                                      <p:to>
                                        <p:strVal val="visible"/>
                                      </p:to>
                                    </p:set>
                                    <p:anim calcmode="lin" valueType="num">
                                      <p:cBhvr>
                                        <p:cTn id="23" dur="1000" fill="hold"/>
                                        <p:tgtEl>
                                          <p:spTgt spid="22531">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22531">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22531">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2531">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nodeType="clickEffect">
                                  <p:stCondLst>
                                    <p:cond delay="0"/>
                                  </p:stCondLst>
                                  <p:childTnLst>
                                    <p:set>
                                      <p:cBhvr>
                                        <p:cTn id="30" dur="1" fill="hold">
                                          <p:stCondLst>
                                            <p:cond delay="0"/>
                                          </p:stCondLst>
                                        </p:cTn>
                                        <p:tgtEl>
                                          <p:spTgt spid="22531">
                                            <p:txEl>
                                              <p:pRg st="2" end="2"/>
                                            </p:txEl>
                                          </p:spTgt>
                                        </p:tgtEl>
                                        <p:attrNameLst>
                                          <p:attrName>style.visibility</p:attrName>
                                        </p:attrNameLst>
                                      </p:cBhvr>
                                      <p:to>
                                        <p:strVal val="visible"/>
                                      </p:to>
                                    </p:set>
                                    <p:anim calcmode="lin" valueType="num">
                                      <p:cBhvr>
                                        <p:cTn id="31" dur="1000" fill="hold"/>
                                        <p:tgtEl>
                                          <p:spTgt spid="22531">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22531">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22531">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22531">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nodeType="clickEffect">
                                  <p:stCondLst>
                                    <p:cond delay="0"/>
                                  </p:stCondLst>
                                  <p:childTnLst>
                                    <p:set>
                                      <p:cBhvr>
                                        <p:cTn id="38" dur="1" fill="hold">
                                          <p:stCondLst>
                                            <p:cond delay="0"/>
                                          </p:stCondLst>
                                        </p:cTn>
                                        <p:tgtEl>
                                          <p:spTgt spid="22531">
                                            <p:txEl>
                                              <p:pRg st="3" end="3"/>
                                            </p:txEl>
                                          </p:spTgt>
                                        </p:tgtEl>
                                        <p:attrNameLst>
                                          <p:attrName>style.visibility</p:attrName>
                                        </p:attrNameLst>
                                      </p:cBhvr>
                                      <p:to>
                                        <p:strVal val="visible"/>
                                      </p:to>
                                    </p:set>
                                    <p:anim calcmode="lin" valueType="num">
                                      <p:cBhvr>
                                        <p:cTn id="39" dur="1000" fill="hold"/>
                                        <p:tgtEl>
                                          <p:spTgt spid="22531">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22531">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22531">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22531">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nodeType="clickEffect">
                                  <p:stCondLst>
                                    <p:cond delay="0"/>
                                  </p:stCondLst>
                                  <p:childTnLst>
                                    <p:set>
                                      <p:cBhvr>
                                        <p:cTn id="46" dur="1" fill="hold">
                                          <p:stCondLst>
                                            <p:cond delay="0"/>
                                          </p:stCondLst>
                                        </p:cTn>
                                        <p:tgtEl>
                                          <p:spTgt spid="22531">
                                            <p:txEl>
                                              <p:pRg st="4" end="4"/>
                                            </p:txEl>
                                          </p:spTgt>
                                        </p:tgtEl>
                                        <p:attrNameLst>
                                          <p:attrName>style.visibility</p:attrName>
                                        </p:attrNameLst>
                                      </p:cBhvr>
                                      <p:to>
                                        <p:strVal val="visible"/>
                                      </p:to>
                                    </p:set>
                                    <p:anim calcmode="lin" valueType="num">
                                      <p:cBhvr>
                                        <p:cTn id="47" dur="1000" fill="hold"/>
                                        <p:tgtEl>
                                          <p:spTgt spid="22531">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22531">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22531">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22531">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 y="381000"/>
            <a:ext cx="8915400" cy="1143000"/>
          </a:xfrm>
        </p:spPr>
        <p:txBody>
          <a:bodyPr/>
          <a:lstStyle/>
          <a:p>
            <a:pPr eaLnBrk="1" hangingPunct="1">
              <a:defRPr/>
            </a:pPr>
            <a:r>
              <a:rPr lang="ar-SA" dirty="0" smtClean="0">
                <a:solidFill>
                  <a:schemeClr val="tx2">
                    <a:lumMod val="75000"/>
                  </a:schemeClr>
                </a:solidFill>
                <a:cs typeface="Arial" pitchFamily="34" charset="0"/>
              </a:rPr>
              <a:t>العوامل التي تساعد على نجاح عملية الاتصال:</a:t>
            </a:r>
          </a:p>
        </p:txBody>
      </p:sp>
      <p:sp>
        <p:nvSpPr>
          <p:cNvPr id="22531" name="Content Placeholder 2"/>
          <p:cNvSpPr>
            <a:spLocks noGrp="1"/>
          </p:cNvSpPr>
          <p:nvPr>
            <p:ph idx="4294967295"/>
          </p:nvPr>
        </p:nvSpPr>
        <p:spPr>
          <a:xfrm>
            <a:off x="609600" y="1295400"/>
            <a:ext cx="8763000" cy="4678363"/>
          </a:xfrm>
        </p:spPr>
        <p:txBody>
          <a:bodyPr/>
          <a:lstStyle/>
          <a:p>
            <a:pPr marL="533400" indent="-266700" algn="just" rtl="1" eaLnBrk="1" hangingPunct="1">
              <a:buFont typeface="Arial" pitchFamily="34" charset="0"/>
              <a:buNone/>
              <a:defRPr/>
            </a:pPr>
            <a:r>
              <a:rPr lang="ar-SA" sz="2600" b="1" dirty="0" smtClean="0">
                <a:cs typeface="Arial" pitchFamily="34" charset="0"/>
              </a:rPr>
              <a:t>من أهم هذه العوامل :</a:t>
            </a:r>
          </a:p>
          <a:p>
            <a:pPr marL="88900" indent="444500" rtl="1" eaLnBrk="1" hangingPunct="1">
              <a:buFont typeface="Arial" pitchFamily="34" charset="0"/>
              <a:buNone/>
              <a:defRPr/>
            </a:pPr>
            <a:r>
              <a:rPr lang="ar-SA" b="1" dirty="0" smtClean="0">
                <a:cs typeface="Arial" pitchFamily="34" charset="0"/>
              </a:rPr>
              <a:t>رابعاً / عوامل متصلة بوسائل الاتصال :</a:t>
            </a:r>
          </a:p>
          <a:p>
            <a:pPr marL="88900" indent="444500" algn="just" rtl="1" eaLnBrk="1" hangingPunct="1">
              <a:lnSpc>
                <a:spcPct val="150000"/>
              </a:lnSpc>
              <a:buFont typeface="Arial" pitchFamily="34" charset="0"/>
              <a:buNone/>
              <a:defRPr/>
            </a:pPr>
            <a:r>
              <a:rPr lang="ar-SA" sz="2600" b="1" dirty="0" smtClean="0">
                <a:cs typeface="Arial" pitchFamily="34" charset="0"/>
              </a:rPr>
              <a:t>رسائل الاتصال متعددة ومتنوعة ( الرمز ، الشكل ، اللغة المنطوقة ، اللغة المكتوبه ، رسائل غير لفظية ..الخ ) ولكل من هذه الرسائل مزاياها وعيوبها ، وعلى ذلك فكلما توفر عدد من الوسائل أمام المرسل كلما ازدادت الفرصة أمامه لإستخدام الوسيلة المناسبة لرسالته ، والتي تتناسب مع الهدف المقصود ، وصياغة الرسالة ، ومع طبيعة المستقبل وخصائصه .</a:t>
            </a:r>
          </a:p>
          <a:p>
            <a:pPr marL="88900" indent="444500" rtl="1" eaLnBrk="1" hangingPunct="1">
              <a:buFont typeface="Calibri" pitchFamily="34" charset="0"/>
              <a:buAutoNum type="arabicPeriod" startAt="7"/>
              <a:defRPr/>
            </a:pPr>
            <a:endParaRPr lang="ar-SA" sz="2600" b="1" dirty="0" smtClean="0">
              <a:cs typeface="Arial" pitchFamily="34" charset="0"/>
            </a:endParaRPr>
          </a:p>
        </p:txBody>
      </p:sp>
      <p:sp>
        <p:nvSpPr>
          <p:cNvPr id="2458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13226776-0C77-48B5-9969-7222A9A0D13D}" type="slidenum">
              <a:rPr lang="ar-SA" smtClean="0">
                <a:cs typeface="Arial" pitchFamily="34" charset="0"/>
              </a:rPr>
              <a:pPr/>
              <a:t>108</a:t>
            </a:fld>
            <a:endParaRPr lang="en-US" smtClean="0">
              <a:cs typeface="Arial" pitchFamily="34" charset="0"/>
            </a:endParaRP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 calcmode="lin" valueType="num">
                                      <p:cBhvr>
                                        <p:cTn id="15" dur="1000" fill="hold"/>
                                        <p:tgtEl>
                                          <p:spTgt spid="22531">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22531">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22531">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2531">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22531">
                                            <p:txEl>
                                              <p:pRg st="1" end="1"/>
                                            </p:txEl>
                                          </p:spTgt>
                                        </p:tgtEl>
                                        <p:attrNameLst>
                                          <p:attrName>style.visibility</p:attrName>
                                        </p:attrNameLst>
                                      </p:cBhvr>
                                      <p:to>
                                        <p:strVal val="visible"/>
                                      </p:to>
                                    </p:set>
                                    <p:anim calcmode="lin" valueType="num">
                                      <p:cBhvr>
                                        <p:cTn id="23" dur="1000" fill="hold"/>
                                        <p:tgtEl>
                                          <p:spTgt spid="22531">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22531">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22531">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2531">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2531">
                                            <p:txEl>
                                              <p:pRg st="2" end="2"/>
                                            </p:txEl>
                                          </p:spTgt>
                                        </p:tgtEl>
                                        <p:attrNameLst>
                                          <p:attrName>style.visibility</p:attrName>
                                        </p:attrNameLst>
                                      </p:cBhvr>
                                      <p:to>
                                        <p:strVal val="visible"/>
                                      </p:to>
                                    </p:set>
                                    <p:anim calcmode="lin" valueType="num">
                                      <p:cBhvr additive="base">
                                        <p:cTn id="31" dur="30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additive="base">
                                        <p:cTn id="32" dur="3000" fill="hold"/>
                                        <p:tgtEl>
                                          <p:spTgt spid="2253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 y="381000"/>
            <a:ext cx="8915400" cy="1143000"/>
          </a:xfrm>
        </p:spPr>
        <p:txBody>
          <a:bodyPr/>
          <a:lstStyle/>
          <a:p>
            <a:pPr eaLnBrk="1" hangingPunct="1">
              <a:defRPr/>
            </a:pPr>
            <a:r>
              <a:rPr lang="ar-SA" dirty="0" smtClean="0">
                <a:solidFill>
                  <a:schemeClr val="tx2">
                    <a:lumMod val="75000"/>
                  </a:schemeClr>
                </a:solidFill>
                <a:cs typeface="Arial" pitchFamily="34" charset="0"/>
              </a:rPr>
              <a:t>معوقات الاتصال:</a:t>
            </a:r>
          </a:p>
        </p:txBody>
      </p:sp>
      <p:sp>
        <p:nvSpPr>
          <p:cNvPr id="22531" name="Content Placeholder 2"/>
          <p:cNvSpPr>
            <a:spLocks noGrp="1"/>
          </p:cNvSpPr>
          <p:nvPr>
            <p:ph idx="4294967295"/>
          </p:nvPr>
        </p:nvSpPr>
        <p:spPr>
          <a:xfrm>
            <a:off x="609600" y="1600200"/>
            <a:ext cx="8763000" cy="4373563"/>
          </a:xfrm>
        </p:spPr>
        <p:txBody>
          <a:bodyPr/>
          <a:lstStyle/>
          <a:p>
            <a:pPr marL="266700" indent="266700" algn="just" rtl="1" eaLnBrk="1" hangingPunct="1">
              <a:buFont typeface="Arial" pitchFamily="34" charset="0"/>
              <a:buNone/>
              <a:defRPr/>
            </a:pPr>
            <a:r>
              <a:rPr lang="ar-SA" sz="2400" b="1" dirty="0" smtClean="0">
                <a:cs typeface="Arial" pitchFamily="34" charset="0"/>
              </a:rPr>
              <a:t>ونعني بمعوقات الاتصال المشاكل التي تصادف أحد عناصر العملية الاتصالية ، وتؤثر على تأديتها للدور المنوطة به ، الأمر الذي ينعكس على إتمام عملية الاتصال على الصورة المطلوبه ، أو المرغوب فيها ، والمحققة للهدف المرجو منها .</a:t>
            </a:r>
          </a:p>
          <a:p>
            <a:pPr marL="266700" indent="266700" algn="just" rtl="1" eaLnBrk="1" hangingPunct="1">
              <a:buFont typeface="Arial" pitchFamily="34" charset="0"/>
              <a:buNone/>
              <a:defRPr/>
            </a:pPr>
            <a:r>
              <a:rPr lang="ar-SA" sz="2400" b="1" dirty="0" smtClean="0">
                <a:cs typeface="Arial" pitchFamily="34" charset="0"/>
              </a:rPr>
              <a:t>وهناك نمطين من الخلل الذي قد يطرأ على العملية الاتصالية ويشكل معوقاً في سبيل تحقيقها للهدف .</a:t>
            </a:r>
          </a:p>
          <a:p>
            <a:pPr marL="266700" indent="266700" algn="just" rtl="1" eaLnBrk="1" hangingPunct="1">
              <a:buFont typeface="Arial" pitchFamily="34" charset="0"/>
              <a:buNone/>
              <a:defRPr/>
            </a:pPr>
            <a:r>
              <a:rPr lang="ar-SA" sz="2600" b="1" i="1" dirty="0" smtClean="0">
                <a:cs typeface="Arial" pitchFamily="34" charset="0"/>
              </a:rPr>
              <a:t>النمط الأول / خلل فني : </a:t>
            </a:r>
          </a:p>
          <a:p>
            <a:pPr marL="266700" indent="266700" algn="just" rtl="1" eaLnBrk="1" hangingPunct="1">
              <a:buFont typeface="Arial" pitchFamily="34" charset="0"/>
              <a:buNone/>
              <a:defRPr/>
            </a:pPr>
            <a:r>
              <a:rPr lang="ar-SA" sz="2200" b="1" dirty="0" smtClean="0">
                <a:cs typeface="Arial" pitchFamily="34" charset="0"/>
              </a:rPr>
              <a:t>وهو الذي قد يعوق الرسالة في رحلتها من المرسل إلى المستقبل . </a:t>
            </a:r>
          </a:p>
          <a:p>
            <a:pPr marL="266700" indent="266700" algn="just" rtl="1" eaLnBrk="1" hangingPunct="1">
              <a:buFont typeface="Arial" pitchFamily="34" charset="0"/>
              <a:buNone/>
              <a:defRPr/>
            </a:pPr>
            <a:r>
              <a:rPr lang="ar-SA" sz="2600" b="1" i="1" dirty="0" smtClean="0">
                <a:cs typeface="Arial" pitchFamily="34" charset="0"/>
              </a:rPr>
              <a:t>النمط الثاني  / خلل دلالي : </a:t>
            </a:r>
          </a:p>
          <a:p>
            <a:pPr marL="266700" indent="266700" algn="just" rtl="1" eaLnBrk="1" hangingPunct="1">
              <a:buFont typeface="Arial" pitchFamily="34" charset="0"/>
              <a:buNone/>
              <a:defRPr/>
            </a:pPr>
            <a:r>
              <a:rPr lang="ar-SA" sz="2200" b="1" dirty="0" smtClean="0">
                <a:cs typeface="Arial" pitchFamily="34" charset="0"/>
              </a:rPr>
              <a:t>ويحدث داخل الفرد ، حينما يسئ صياغة الرسالة ، أو فهم مضمونها لأي سبب من الأسباب ، الأمر الذي يؤدي إلى حدوث اختلاف في المعنى ، بين الرسالة كما ارادها المرسل وكما تلقاها المستقبل لها . </a:t>
            </a:r>
          </a:p>
          <a:p>
            <a:pPr marL="88900" indent="444500" rtl="1" eaLnBrk="1" hangingPunct="1">
              <a:buFont typeface="Arial" pitchFamily="34" charset="0"/>
              <a:buNone/>
              <a:defRPr/>
            </a:pPr>
            <a:endParaRPr lang="ar-SA" sz="2600" b="1" dirty="0" smtClean="0">
              <a:cs typeface="Arial" pitchFamily="34" charset="0"/>
            </a:endParaRPr>
          </a:p>
        </p:txBody>
      </p:sp>
      <p:sp>
        <p:nvSpPr>
          <p:cNvPr id="2560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B3437D72-3735-4608-89D3-9F9C2155A847}" type="slidenum">
              <a:rPr lang="ar-SA" smtClean="0">
                <a:cs typeface="Arial" pitchFamily="34" charset="0"/>
              </a:rPr>
              <a:pPr/>
              <a:t>109</a:t>
            </a:fld>
            <a:endParaRPr lang="en-US" smtClean="0">
              <a:cs typeface="Arial" pitchFamily="34" charset="0"/>
            </a:endParaRP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 calcmode="lin" valueType="num">
                                      <p:cBhvr additive="base">
                                        <p:cTn id="15" dur="3000" fill="hold"/>
                                        <p:tgtEl>
                                          <p:spTgt spid="22531">
                                            <p:txEl>
                                              <p:pRg st="0" end="0"/>
                                            </p:txEl>
                                          </p:spTgt>
                                        </p:tgtEl>
                                        <p:attrNameLst>
                                          <p:attrName>ppt_x</p:attrName>
                                        </p:attrNameLst>
                                      </p:cBhvr>
                                      <p:tavLst>
                                        <p:tav tm="0">
                                          <p:val>
                                            <p:strVal val="#ppt_x"/>
                                          </p:val>
                                        </p:tav>
                                        <p:tav tm="100000">
                                          <p:val>
                                            <p:strVal val="#ppt_x"/>
                                          </p:val>
                                        </p:tav>
                                      </p:tavLst>
                                    </p:anim>
                                    <p:anim calcmode="lin" valueType="num">
                                      <p:cBhvr additive="base">
                                        <p:cTn id="16" dur="3000" fill="hold"/>
                                        <p:tgtEl>
                                          <p:spTgt spid="225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2531">
                                            <p:txEl>
                                              <p:pRg st="1" end="1"/>
                                            </p:txEl>
                                          </p:spTgt>
                                        </p:tgtEl>
                                        <p:attrNameLst>
                                          <p:attrName>style.visibility</p:attrName>
                                        </p:attrNameLst>
                                      </p:cBhvr>
                                      <p:to>
                                        <p:strVal val="visible"/>
                                      </p:to>
                                    </p:set>
                                    <p:anim calcmode="lin" valueType="num">
                                      <p:cBhvr additive="base">
                                        <p:cTn id="21" dur="3000" fill="hold"/>
                                        <p:tgtEl>
                                          <p:spTgt spid="22531">
                                            <p:txEl>
                                              <p:pRg st="1" end="1"/>
                                            </p:txEl>
                                          </p:spTgt>
                                        </p:tgtEl>
                                        <p:attrNameLst>
                                          <p:attrName>ppt_x</p:attrName>
                                        </p:attrNameLst>
                                      </p:cBhvr>
                                      <p:tavLst>
                                        <p:tav tm="0">
                                          <p:val>
                                            <p:strVal val="#ppt_x"/>
                                          </p:val>
                                        </p:tav>
                                        <p:tav tm="100000">
                                          <p:val>
                                            <p:strVal val="#ppt_x"/>
                                          </p:val>
                                        </p:tav>
                                      </p:tavLst>
                                    </p:anim>
                                    <p:anim calcmode="lin" valueType="num">
                                      <p:cBhvr additive="base">
                                        <p:cTn id="22" dur="3000" fill="hold"/>
                                        <p:tgtEl>
                                          <p:spTgt spid="2253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2531">
                                            <p:txEl>
                                              <p:pRg st="2" end="2"/>
                                            </p:txEl>
                                          </p:spTgt>
                                        </p:tgtEl>
                                        <p:attrNameLst>
                                          <p:attrName>style.visibility</p:attrName>
                                        </p:attrNameLst>
                                      </p:cBhvr>
                                      <p:to>
                                        <p:strVal val="visible"/>
                                      </p:to>
                                    </p:set>
                                    <p:anim calcmode="lin" valueType="num">
                                      <p:cBhvr additive="base">
                                        <p:cTn id="27" dur="30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additive="base">
                                        <p:cTn id="28" dur="3000" fill="hold"/>
                                        <p:tgtEl>
                                          <p:spTgt spid="2253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2531">
                                            <p:txEl>
                                              <p:pRg st="3" end="3"/>
                                            </p:txEl>
                                          </p:spTgt>
                                        </p:tgtEl>
                                        <p:attrNameLst>
                                          <p:attrName>style.visibility</p:attrName>
                                        </p:attrNameLst>
                                      </p:cBhvr>
                                      <p:to>
                                        <p:strVal val="visible"/>
                                      </p:to>
                                    </p:set>
                                    <p:anim calcmode="lin" valueType="num">
                                      <p:cBhvr additive="base">
                                        <p:cTn id="33" dur="3000" fill="hold"/>
                                        <p:tgtEl>
                                          <p:spTgt spid="22531">
                                            <p:txEl>
                                              <p:pRg st="3" end="3"/>
                                            </p:txEl>
                                          </p:spTgt>
                                        </p:tgtEl>
                                        <p:attrNameLst>
                                          <p:attrName>ppt_x</p:attrName>
                                        </p:attrNameLst>
                                      </p:cBhvr>
                                      <p:tavLst>
                                        <p:tav tm="0">
                                          <p:val>
                                            <p:strVal val="#ppt_x"/>
                                          </p:val>
                                        </p:tav>
                                        <p:tav tm="100000">
                                          <p:val>
                                            <p:strVal val="#ppt_x"/>
                                          </p:val>
                                        </p:tav>
                                      </p:tavLst>
                                    </p:anim>
                                    <p:anim calcmode="lin" valueType="num">
                                      <p:cBhvr additive="base">
                                        <p:cTn id="34" dur="3000" fill="hold"/>
                                        <p:tgtEl>
                                          <p:spTgt spid="225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2531">
                                            <p:txEl>
                                              <p:pRg st="4" end="4"/>
                                            </p:txEl>
                                          </p:spTgt>
                                        </p:tgtEl>
                                        <p:attrNameLst>
                                          <p:attrName>style.visibility</p:attrName>
                                        </p:attrNameLst>
                                      </p:cBhvr>
                                      <p:to>
                                        <p:strVal val="visible"/>
                                      </p:to>
                                    </p:set>
                                    <p:anim calcmode="lin" valueType="num">
                                      <p:cBhvr additive="base">
                                        <p:cTn id="39" dur="3000" fill="hold"/>
                                        <p:tgtEl>
                                          <p:spTgt spid="22531">
                                            <p:txEl>
                                              <p:pRg st="4" end="4"/>
                                            </p:txEl>
                                          </p:spTgt>
                                        </p:tgtEl>
                                        <p:attrNameLst>
                                          <p:attrName>ppt_x</p:attrName>
                                        </p:attrNameLst>
                                      </p:cBhvr>
                                      <p:tavLst>
                                        <p:tav tm="0">
                                          <p:val>
                                            <p:strVal val="#ppt_x"/>
                                          </p:val>
                                        </p:tav>
                                        <p:tav tm="100000">
                                          <p:val>
                                            <p:strVal val="#ppt_x"/>
                                          </p:val>
                                        </p:tav>
                                      </p:tavLst>
                                    </p:anim>
                                    <p:anim calcmode="lin" valueType="num">
                                      <p:cBhvr additive="base">
                                        <p:cTn id="40" dur="3000" fill="hold"/>
                                        <p:tgtEl>
                                          <p:spTgt spid="2253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2531">
                                            <p:txEl>
                                              <p:pRg st="5" end="5"/>
                                            </p:txEl>
                                          </p:spTgt>
                                        </p:tgtEl>
                                        <p:attrNameLst>
                                          <p:attrName>style.visibility</p:attrName>
                                        </p:attrNameLst>
                                      </p:cBhvr>
                                      <p:to>
                                        <p:strVal val="visible"/>
                                      </p:to>
                                    </p:set>
                                    <p:anim calcmode="lin" valueType="num">
                                      <p:cBhvr additive="base">
                                        <p:cTn id="45" dur="3000" fill="hold"/>
                                        <p:tgtEl>
                                          <p:spTgt spid="22531">
                                            <p:txEl>
                                              <p:pRg st="5" end="5"/>
                                            </p:txEl>
                                          </p:spTgt>
                                        </p:tgtEl>
                                        <p:attrNameLst>
                                          <p:attrName>ppt_x</p:attrName>
                                        </p:attrNameLst>
                                      </p:cBhvr>
                                      <p:tavLst>
                                        <p:tav tm="0">
                                          <p:val>
                                            <p:strVal val="#ppt_x"/>
                                          </p:val>
                                        </p:tav>
                                        <p:tav tm="100000">
                                          <p:val>
                                            <p:strVal val="#ppt_x"/>
                                          </p:val>
                                        </p:tav>
                                      </p:tavLst>
                                    </p:anim>
                                    <p:anim calcmode="lin" valueType="num">
                                      <p:cBhvr additive="base">
                                        <p:cTn id="46" dur="3000" fill="hold"/>
                                        <p:tgtEl>
                                          <p:spTgt spid="2253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AC1E211-78FB-4A1C-B563-76CC3FA8D40E}" type="slidenum">
              <a:rPr lang="ar-SA" smtClean="0">
                <a:cs typeface="Arial" pitchFamily="34" charset="0"/>
              </a:rPr>
              <a:pPr/>
              <a:t>110</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ar-SA" b="1" smtClean="0">
                <a:solidFill>
                  <a:schemeClr val="tx1"/>
                </a:solidFill>
                <a:cs typeface="Arial" pitchFamily="34" charset="0"/>
              </a:rPr>
              <a:t>اضطرابات التواصل </a:t>
            </a:r>
          </a:p>
          <a:p>
            <a:pPr eaLnBrk="1" hangingPunct="1"/>
            <a:r>
              <a:rPr lang="ar-SA" b="1" smtClean="0">
                <a:solidFill>
                  <a:schemeClr val="tx1"/>
                </a:solidFill>
                <a:cs typeface="Arial" pitchFamily="34" charset="0"/>
              </a:rPr>
              <a:t>لدى الطفل الأوتيزمي ( التوحدي )</a:t>
            </a:r>
          </a:p>
          <a:p>
            <a:pPr eaLnBrk="1" hangingPunct="1"/>
            <a:r>
              <a:rPr lang="ar-SA" b="1" smtClean="0">
                <a:solidFill>
                  <a:schemeClr val="tx1"/>
                </a:solidFill>
                <a:cs typeface="Arial" pitchFamily="34" charset="0"/>
              </a:rPr>
              <a:t>وعلاجها</a:t>
            </a:r>
            <a:endParaRPr lang="en-US" b="1"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4340">
                                            <p:txEl>
                                              <p:pRg st="0" end="0"/>
                                            </p:txEl>
                                          </p:spTgt>
                                        </p:tgtEl>
                                        <p:attrNameLst>
                                          <p:attrName>style.visibility</p:attrName>
                                        </p:attrNameLst>
                                      </p:cBhvr>
                                      <p:to>
                                        <p:strVal val="visible"/>
                                      </p:to>
                                    </p:set>
                                    <p:anim calcmode="discrete" valueType="clr">
                                      <p:cBhvr override="childStyle">
                                        <p:cTn id="7" dur="80"/>
                                        <p:tgtEl>
                                          <p:spTgt spid="1434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34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4340">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4340">
                                            <p:txEl>
                                              <p:pRg st="1" end="1"/>
                                            </p:txEl>
                                          </p:spTgt>
                                        </p:tgtEl>
                                        <p:attrNameLst>
                                          <p:attrName>style.visibility</p:attrName>
                                        </p:attrNameLst>
                                      </p:cBhvr>
                                      <p:to>
                                        <p:strVal val="visible"/>
                                      </p:to>
                                    </p:set>
                                    <p:anim calcmode="discrete" valueType="clr">
                                      <p:cBhvr override="childStyle">
                                        <p:cTn id="14" dur="80"/>
                                        <p:tgtEl>
                                          <p:spTgt spid="14340">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4340">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4340">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14340">
                                            <p:txEl>
                                              <p:pRg st="2" end="2"/>
                                            </p:txEl>
                                          </p:spTgt>
                                        </p:tgtEl>
                                        <p:attrNameLst>
                                          <p:attrName>style.visibility</p:attrName>
                                        </p:attrNameLst>
                                      </p:cBhvr>
                                      <p:to>
                                        <p:strVal val="visible"/>
                                      </p:to>
                                    </p:set>
                                    <p:anim calcmode="discrete" valueType="clr">
                                      <p:cBhvr override="childStyle">
                                        <p:cTn id="21" dur="80"/>
                                        <p:tgtEl>
                                          <p:spTgt spid="14340">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4340">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14340">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a:xfrm>
            <a:off x="495300" y="2133600"/>
            <a:ext cx="8915400" cy="3992563"/>
          </a:xfrm>
        </p:spPr>
        <p:txBody>
          <a:bodyPr/>
          <a:lstStyle/>
          <a:p>
            <a:pPr rtl="1" eaLnBrk="1" hangingPunct="1">
              <a:buFont typeface="Arial" pitchFamily="34" charset="0"/>
              <a:buChar char="•"/>
            </a:pPr>
            <a:r>
              <a:rPr lang="ar-SA" b="1" smtClean="0">
                <a:cs typeface="Arial" pitchFamily="34" charset="0"/>
              </a:rPr>
              <a:t>تعريف الجمعية الوطنية في المملكة المتحدة لاوجه عجز التواصل لدى الطفل التوحدي  .</a:t>
            </a:r>
          </a:p>
          <a:p>
            <a:pPr rtl="1" eaLnBrk="1" hangingPunct="1">
              <a:buFont typeface="Arial" pitchFamily="34" charset="0"/>
              <a:buChar char="•"/>
            </a:pPr>
            <a:r>
              <a:rPr lang="ar-SA" b="1" smtClean="0">
                <a:cs typeface="Arial" pitchFamily="34" charset="0"/>
              </a:rPr>
              <a:t>علاج اضطرابات التواصل لدى الطفل التوحدي .</a:t>
            </a:r>
          </a:p>
          <a:p>
            <a:r>
              <a:rPr lang="en-US" b="1" smtClean="0">
                <a:cs typeface="Arial" pitchFamily="34" charset="0"/>
              </a:rPr>
              <a:t> </a:t>
            </a:r>
          </a:p>
          <a:p>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D04ECF96-1016-4DD8-B283-FE674C05ED9F}" type="slidenum">
              <a:rPr lang="ar-SA" smtClean="0">
                <a:cs typeface="Arial" pitchFamily="34" charset="0"/>
              </a:rPr>
              <a:pPr/>
              <a:t>111</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 calcmode="lin" valueType="num">
                                      <p:cBhvr additive="base">
                                        <p:cTn id="13" dur="5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1" fill="hold" nodeType="click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 calcmode="lin" valueType="num">
                                      <p:cBhvr additive="base">
                                        <p:cTn id="19" dur="50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additive="base">
                                        <p:cTn id="20" dur="5000" fill="hold"/>
                                        <p:tgtEl>
                                          <p:spTgt spid="1536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defRPr/>
            </a:pPr>
            <a:r>
              <a:rPr lang="ar-SA" b="1" dirty="0" smtClean="0">
                <a:cs typeface="Arial" pitchFamily="34" charset="0"/>
              </a:rPr>
              <a:t>تعريف الجمعية الوطنية في المملكة المتحدة </a:t>
            </a:r>
            <a:r>
              <a:rPr lang="en-US" b="1" dirty="0" smtClean="0">
                <a:cs typeface="Arial" pitchFamily="34" charset="0"/>
              </a:rPr>
              <a:t>:</a:t>
            </a:r>
            <a:r>
              <a:rPr lang="ar-SA" b="1" dirty="0" err="1" smtClean="0">
                <a:cs typeface="Arial" pitchFamily="34" charset="0"/>
              </a:rPr>
              <a:t>لاوجه</a:t>
            </a:r>
            <a:r>
              <a:rPr lang="ar-SA" b="1" dirty="0" smtClean="0">
                <a:cs typeface="Arial" pitchFamily="34" charset="0"/>
              </a:rPr>
              <a:t> عجز التواصل لدى الطفل </a:t>
            </a:r>
            <a:r>
              <a:rPr lang="ar-SA" b="1" dirty="0" err="1" smtClean="0">
                <a:cs typeface="Arial" pitchFamily="34" charset="0"/>
              </a:rPr>
              <a:t>التوحدي</a:t>
            </a:r>
            <a:endParaRPr lang="ar-SA" dirty="0" smtClean="0">
              <a:solidFill>
                <a:schemeClr val="tx2">
                  <a:lumMod val="75000"/>
                </a:schemeClr>
              </a:solidFill>
              <a:cs typeface="Arial" pitchFamily="34" charset="0"/>
            </a:endParaRPr>
          </a:p>
        </p:txBody>
      </p:sp>
      <p:sp>
        <p:nvSpPr>
          <p:cNvPr id="22531" name="Content Placeholder 2"/>
          <p:cNvSpPr>
            <a:spLocks noGrp="1"/>
          </p:cNvSpPr>
          <p:nvPr>
            <p:ph idx="4294967295"/>
          </p:nvPr>
        </p:nvSpPr>
        <p:spPr>
          <a:xfrm>
            <a:off x="685800" y="1524000"/>
            <a:ext cx="8686800" cy="3840163"/>
          </a:xfrm>
        </p:spPr>
        <p:txBody>
          <a:bodyPr/>
          <a:lstStyle/>
          <a:p>
            <a:pPr marL="533400" indent="-266700" algn="just" rtl="1" eaLnBrk="1" hangingPunct="1">
              <a:lnSpc>
                <a:spcPct val="150000"/>
              </a:lnSpc>
              <a:buFont typeface="Arial" pitchFamily="34" charset="0"/>
              <a:buNone/>
            </a:pPr>
            <a:r>
              <a:rPr lang="ar-SA" sz="2800" b="1" smtClean="0">
                <a:cs typeface="Arial" pitchFamily="34" charset="0"/>
              </a:rPr>
              <a:t>تعرف الجمعية الوطنية في المملكة المتحدة لأوجه عجز التواصل لدى الطفل التوحدي بما يلي :</a:t>
            </a:r>
            <a:endParaRPr lang="ar-SA" sz="2600" b="1" smtClean="0">
              <a:cs typeface="Arial" pitchFamily="34" charset="0"/>
            </a:endParaRPr>
          </a:p>
          <a:p>
            <a:pPr marL="533400" indent="-266700" algn="just" rtl="1" eaLnBrk="1" hangingPunct="1">
              <a:lnSpc>
                <a:spcPct val="150000"/>
              </a:lnSpc>
              <a:buFont typeface="Calibri" pitchFamily="34" charset="0"/>
              <a:buAutoNum type="arabicPeriod"/>
            </a:pPr>
            <a:r>
              <a:rPr lang="ar-SA" sz="2600" b="1" smtClean="0">
                <a:cs typeface="Arial" pitchFamily="34" charset="0"/>
              </a:rPr>
              <a:t>اضطرابات في سرعة النمو ومراحله .</a:t>
            </a:r>
          </a:p>
          <a:p>
            <a:pPr marL="533400" indent="-266700" algn="just" rtl="1" eaLnBrk="1" hangingPunct="1">
              <a:lnSpc>
                <a:spcPct val="150000"/>
              </a:lnSpc>
              <a:buFont typeface="Calibri" pitchFamily="34" charset="0"/>
              <a:buAutoNum type="arabicPeriod"/>
            </a:pPr>
            <a:r>
              <a:rPr lang="ar-SA" sz="2600" b="1" smtClean="0">
                <a:cs typeface="Arial" pitchFamily="34" charset="0"/>
              </a:rPr>
              <a:t>اضطرابات في الكلام واللغة والتمييز المعرفي .</a:t>
            </a:r>
          </a:p>
          <a:p>
            <a:pPr marL="533400" indent="-266700" algn="just" rtl="1" eaLnBrk="1" hangingPunct="1">
              <a:lnSpc>
                <a:spcPct val="150000"/>
              </a:lnSpc>
              <a:buFont typeface="Calibri" pitchFamily="34" charset="0"/>
              <a:buAutoNum type="arabicPeriod"/>
            </a:pPr>
            <a:r>
              <a:rPr lang="ar-SA" sz="2600" b="1" smtClean="0">
                <a:cs typeface="Arial" pitchFamily="34" charset="0"/>
              </a:rPr>
              <a:t>اضطرابات بل وعجز في الاستجابة للمثيرات الحسية .</a:t>
            </a:r>
          </a:p>
        </p:txBody>
      </p:sp>
      <p:sp>
        <p:nvSpPr>
          <p:cNvPr id="1638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C8907E5C-68D7-48D3-B7B2-931EE08EF26A}" type="slidenum">
              <a:rPr lang="ar-SA" smtClean="0">
                <a:cs typeface="Arial" pitchFamily="34" charset="0"/>
              </a:rPr>
              <a:pPr/>
              <a:t>112</a:t>
            </a:fld>
            <a:endParaRPr lang="en-US" smtClean="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Effect transition="in" filter="blinds(horizontal)">
                                      <p:cBhvr>
                                        <p:cTn id="15" dur="2000"/>
                                        <p:tgtEl>
                                          <p:spTgt spid="2253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20" dur="2000"/>
                                        <p:tgtEl>
                                          <p:spTgt spid="2253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5" fill="hold" nodeType="clickEffect">
                                  <p:stCondLst>
                                    <p:cond delay="0"/>
                                  </p:stCondLst>
                                  <p:childTnLst>
                                    <p:set>
                                      <p:cBhvr>
                                        <p:cTn id="24" dur="1" fill="hold">
                                          <p:stCondLst>
                                            <p:cond delay="0"/>
                                          </p:stCondLst>
                                        </p:cTn>
                                        <p:tgtEl>
                                          <p:spTgt spid="22531">
                                            <p:txEl>
                                              <p:pRg st="2" end="2"/>
                                            </p:txEl>
                                          </p:spTgt>
                                        </p:tgtEl>
                                        <p:attrNameLst>
                                          <p:attrName>style.visibility</p:attrName>
                                        </p:attrNameLst>
                                      </p:cBhvr>
                                      <p:to>
                                        <p:strVal val="visible"/>
                                      </p:to>
                                    </p:set>
                                    <p:animEffect transition="in" filter="blinds(vertical)">
                                      <p:cBhvr>
                                        <p:cTn id="25" dur="2000"/>
                                        <p:tgtEl>
                                          <p:spTgt spid="22531">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2531">
                                            <p:txEl>
                                              <p:pRg st="3" end="3"/>
                                            </p:txEl>
                                          </p:spTgt>
                                        </p:tgtEl>
                                        <p:attrNameLst>
                                          <p:attrName>style.visibility</p:attrName>
                                        </p:attrNameLst>
                                      </p:cBhvr>
                                      <p:to>
                                        <p:strVal val="visible"/>
                                      </p:to>
                                    </p:set>
                                    <p:animEffect transition="in" filter="blinds(horizontal)">
                                      <p:cBhvr>
                                        <p:cTn id="30" dur="2000"/>
                                        <p:tgtEl>
                                          <p:spTgt spid="225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defRPr/>
            </a:pPr>
            <a:r>
              <a:rPr lang="ar-SA" b="1" dirty="0" smtClean="0">
                <a:cs typeface="Arial" pitchFamily="34" charset="0"/>
              </a:rPr>
              <a:t>تعريف الجمعية الوطنية في المملكة المتحدة </a:t>
            </a:r>
            <a:r>
              <a:rPr lang="en-US" b="1" dirty="0" smtClean="0">
                <a:cs typeface="Arial" pitchFamily="34" charset="0"/>
              </a:rPr>
              <a:t>:</a:t>
            </a:r>
            <a:r>
              <a:rPr lang="ar-SA" b="1" dirty="0" err="1" smtClean="0">
                <a:cs typeface="Arial" pitchFamily="34" charset="0"/>
              </a:rPr>
              <a:t>لاوجه</a:t>
            </a:r>
            <a:r>
              <a:rPr lang="ar-SA" b="1" dirty="0" smtClean="0">
                <a:cs typeface="Arial" pitchFamily="34" charset="0"/>
              </a:rPr>
              <a:t> عجز التواصل لدى الطفل </a:t>
            </a:r>
            <a:r>
              <a:rPr lang="ar-SA" b="1" dirty="0" err="1" smtClean="0">
                <a:cs typeface="Arial" pitchFamily="34" charset="0"/>
              </a:rPr>
              <a:t>التوحدي</a:t>
            </a:r>
            <a:endParaRPr lang="ar-SA" dirty="0" smtClean="0">
              <a:solidFill>
                <a:schemeClr val="tx2">
                  <a:lumMod val="75000"/>
                </a:schemeClr>
              </a:solidFill>
              <a:cs typeface="Arial" pitchFamily="34" charset="0"/>
            </a:endParaRPr>
          </a:p>
        </p:txBody>
      </p:sp>
      <p:sp>
        <p:nvSpPr>
          <p:cNvPr id="22531" name="Content Placeholder 2"/>
          <p:cNvSpPr>
            <a:spLocks noGrp="1"/>
          </p:cNvSpPr>
          <p:nvPr>
            <p:ph idx="4294967295"/>
          </p:nvPr>
        </p:nvSpPr>
        <p:spPr>
          <a:xfrm>
            <a:off x="685800" y="1524000"/>
            <a:ext cx="8686800" cy="3840163"/>
          </a:xfrm>
        </p:spPr>
        <p:txBody>
          <a:bodyPr/>
          <a:lstStyle/>
          <a:p>
            <a:pPr marL="533400" indent="-266700" algn="just" rtl="1" eaLnBrk="1" hangingPunct="1">
              <a:lnSpc>
                <a:spcPct val="150000"/>
              </a:lnSpc>
              <a:buFont typeface="Arial" pitchFamily="34" charset="0"/>
              <a:buNone/>
            </a:pPr>
            <a:r>
              <a:rPr lang="ar-SA" sz="2800" b="1" smtClean="0">
                <a:cs typeface="Arial" pitchFamily="34" charset="0"/>
              </a:rPr>
              <a:t>(تابع ) تعريف الجمعية الوطنية في المملكة المتحدة لأوجه عجز التواصل لدى الطفل التوحدي بما يلي :</a:t>
            </a:r>
            <a:endParaRPr lang="ar-SA" sz="2600" b="1" smtClean="0">
              <a:cs typeface="Arial" pitchFamily="34" charset="0"/>
            </a:endParaRPr>
          </a:p>
          <a:p>
            <a:pPr marL="533400" indent="-266700" algn="just" rtl="1" eaLnBrk="1" hangingPunct="1">
              <a:lnSpc>
                <a:spcPct val="150000"/>
              </a:lnSpc>
              <a:buFont typeface="Calibri" pitchFamily="34" charset="0"/>
              <a:buAutoNum type="arabicPeriod" startAt="4"/>
            </a:pPr>
            <a:r>
              <a:rPr lang="ar-SA" sz="2600" b="1" smtClean="0">
                <a:cs typeface="Arial" pitchFamily="34" charset="0"/>
              </a:rPr>
              <a:t>اضطرابات في التعلق المناسب بالأشخاص والأحداث والموضوعات .</a:t>
            </a:r>
          </a:p>
          <a:p>
            <a:pPr marL="533400" indent="-266700" algn="just" rtl="1" eaLnBrk="1" hangingPunct="1">
              <a:lnSpc>
                <a:spcPct val="150000"/>
              </a:lnSpc>
              <a:buFont typeface="Calibri" pitchFamily="34" charset="0"/>
              <a:buNone/>
            </a:pPr>
            <a:r>
              <a:rPr lang="ar-SA" sz="2600" b="1" smtClean="0">
                <a:cs typeface="Arial" pitchFamily="34" charset="0"/>
              </a:rPr>
              <a:t> وقدم محمود حمودة (1991) ملامح صورة كلينيكية للطفل التوحدي واضطراب التواصل لديه من ثلاث مكونات تصور الاختلافات التي تصف الطفل المصاب بهذا الاضطراب. </a:t>
            </a:r>
          </a:p>
        </p:txBody>
      </p:sp>
      <p:sp>
        <p:nvSpPr>
          <p:cNvPr id="1741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AF34E76A-F8ED-4D1A-B870-B21F6ADBD92A}" type="slidenum">
              <a:rPr lang="ar-SA" smtClean="0">
                <a:cs typeface="Arial" pitchFamily="34" charset="0"/>
              </a:rPr>
              <a:pPr/>
              <a:t>113</a:t>
            </a:fld>
            <a:endParaRPr lang="en-US" smtClean="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Effect transition="in" filter="blinds(horizontal)">
                                      <p:cBhvr>
                                        <p:cTn id="15" dur="2000"/>
                                        <p:tgtEl>
                                          <p:spTgt spid="2253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20" dur="2000"/>
                                        <p:tgtEl>
                                          <p:spTgt spid="2253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25" dur="2000"/>
                                        <p:tgtEl>
                                          <p:spTgt spid="22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defRPr/>
            </a:pPr>
            <a:r>
              <a:rPr lang="ar-SA" b="1" dirty="0" smtClean="0">
                <a:cs typeface="Arial" pitchFamily="34" charset="0"/>
              </a:rPr>
              <a:t>تعريف الجمعية الوطنية في المملكة المتحدة </a:t>
            </a:r>
            <a:r>
              <a:rPr lang="en-US" b="1" dirty="0" smtClean="0">
                <a:cs typeface="Arial" pitchFamily="34" charset="0"/>
              </a:rPr>
              <a:t>:</a:t>
            </a:r>
            <a:r>
              <a:rPr lang="ar-SA" b="1" dirty="0" err="1" smtClean="0">
                <a:cs typeface="Arial" pitchFamily="34" charset="0"/>
              </a:rPr>
              <a:t>لاوجه</a:t>
            </a:r>
            <a:r>
              <a:rPr lang="ar-SA" b="1" dirty="0" smtClean="0">
                <a:cs typeface="Arial" pitchFamily="34" charset="0"/>
              </a:rPr>
              <a:t> عجز التواصل لدى الطفل </a:t>
            </a:r>
            <a:r>
              <a:rPr lang="ar-SA" b="1" dirty="0" err="1" smtClean="0">
                <a:cs typeface="Arial" pitchFamily="34" charset="0"/>
              </a:rPr>
              <a:t>التوحدي</a:t>
            </a:r>
            <a:endParaRPr lang="ar-SA" dirty="0" smtClean="0">
              <a:solidFill>
                <a:schemeClr val="tx2">
                  <a:lumMod val="75000"/>
                </a:schemeClr>
              </a:solidFill>
              <a:cs typeface="Arial" pitchFamily="34" charset="0"/>
            </a:endParaRPr>
          </a:p>
        </p:txBody>
      </p:sp>
      <p:sp>
        <p:nvSpPr>
          <p:cNvPr id="22531" name="Content Placeholder 2"/>
          <p:cNvSpPr>
            <a:spLocks noGrp="1"/>
          </p:cNvSpPr>
          <p:nvPr>
            <p:ph idx="4294967295"/>
          </p:nvPr>
        </p:nvSpPr>
        <p:spPr>
          <a:xfrm>
            <a:off x="685800" y="1524000"/>
            <a:ext cx="8686800" cy="3840163"/>
          </a:xfrm>
        </p:spPr>
        <p:txBody>
          <a:bodyPr/>
          <a:lstStyle/>
          <a:p>
            <a:pPr marL="533400" indent="-266700" algn="just" rtl="1" eaLnBrk="1" hangingPunct="1">
              <a:lnSpc>
                <a:spcPct val="150000"/>
              </a:lnSpc>
              <a:buFont typeface="Wingdings" pitchFamily="2" charset="2"/>
              <a:buChar char="ü"/>
            </a:pPr>
            <a:r>
              <a:rPr lang="ar-SA" sz="2600" b="1" smtClean="0">
                <a:cs typeface="Arial" pitchFamily="34" charset="0"/>
              </a:rPr>
              <a:t>النمطية اللفظية .</a:t>
            </a:r>
          </a:p>
          <a:p>
            <a:pPr marL="533400" indent="-266700" algn="just" rtl="1" eaLnBrk="1" hangingPunct="1">
              <a:lnSpc>
                <a:spcPct val="150000"/>
              </a:lnSpc>
              <a:buFont typeface="Wingdings" pitchFamily="2" charset="2"/>
              <a:buChar char="Ø"/>
            </a:pPr>
            <a:r>
              <a:rPr lang="ar-SA" sz="2600" b="1" smtClean="0">
                <a:cs typeface="Arial" pitchFamily="34" charset="0"/>
              </a:rPr>
              <a:t>الاختلال في النشاط التخيلي .</a:t>
            </a:r>
          </a:p>
          <a:p>
            <a:pPr marL="533400" indent="-266700" algn="just" rtl="1" eaLnBrk="1" hangingPunct="1">
              <a:lnSpc>
                <a:spcPct val="150000"/>
              </a:lnSpc>
              <a:buFont typeface="Wingdings" pitchFamily="2" charset="2"/>
              <a:buChar char="Ø"/>
            </a:pPr>
            <a:r>
              <a:rPr lang="ar-SA" sz="2600" b="1" smtClean="0">
                <a:cs typeface="Arial" pitchFamily="34" charset="0"/>
              </a:rPr>
              <a:t>الاختلال في التواصل مع الآخرين .  </a:t>
            </a:r>
          </a:p>
          <a:p>
            <a:pPr marL="533400" indent="-266700" algn="just" rtl="1" eaLnBrk="1" hangingPunct="1">
              <a:lnSpc>
                <a:spcPct val="150000"/>
              </a:lnSpc>
              <a:buFont typeface="Arial" pitchFamily="34" charset="0"/>
              <a:buNone/>
            </a:pPr>
            <a:r>
              <a:rPr lang="ar-SA" sz="2600" b="1" smtClean="0">
                <a:cs typeface="Arial" pitchFamily="34" charset="0"/>
              </a:rPr>
              <a:t>أولاً / النمطية اللفظية :</a:t>
            </a:r>
          </a:p>
          <a:p>
            <a:pPr marL="533400" indent="-266700" algn="just" rtl="1" eaLnBrk="1" hangingPunct="1">
              <a:lnSpc>
                <a:spcPct val="150000"/>
              </a:lnSpc>
              <a:buFont typeface="Arial" pitchFamily="34" charset="0"/>
              <a:buNone/>
            </a:pPr>
            <a:r>
              <a:rPr lang="ar-SA" sz="2600" b="1" smtClean="0">
                <a:cs typeface="Arial" pitchFamily="34" charset="0"/>
              </a:rPr>
              <a:t>وتشتمل على تكرار الكلمات أو الجمل دون اعتبار للمعنى . وأحيانا يكون التكرار للتذكر قصير الأمد وتكرار الكلمات وأشباه الجمل لديه , تتكرر مرات عديدة بدون المواقف الاجتماعية المناسبة لها .</a:t>
            </a:r>
          </a:p>
        </p:txBody>
      </p:sp>
      <p:sp>
        <p:nvSpPr>
          <p:cNvPr id="1843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D99A60B9-1F71-4F21-8932-3BD3A4FA7ACE}" type="slidenum">
              <a:rPr lang="ar-SA" smtClean="0">
                <a:cs typeface="Arial" pitchFamily="34" charset="0"/>
              </a:rPr>
              <a:pPr/>
              <a:t>114</a:t>
            </a:fld>
            <a:endParaRPr lang="en-US" smtClean="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Effect transition="in" filter="blinds(horizontal)">
                                      <p:cBhvr>
                                        <p:cTn id="15" dur="2000"/>
                                        <p:tgtEl>
                                          <p:spTgt spid="2253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20" dur="2000"/>
                                        <p:tgtEl>
                                          <p:spTgt spid="2253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25" dur="2000"/>
                                        <p:tgtEl>
                                          <p:spTgt spid="22531">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2531">
                                            <p:txEl>
                                              <p:pRg st="3" end="3"/>
                                            </p:txEl>
                                          </p:spTgt>
                                        </p:tgtEl>
                                        <p:attrNameLst>
                                          <p:attrName>style.visibility</p:attrName>
                                        </p:attrNameLst>
                                      </p:cBhvr>
                                      <p:to>
                                        <p:strVal val="visible"/>
                                      </p:to>
                                    </p:set>
                                    <p:animEffect transition="in" filter="blinds(horizontal)">
                                      <p:cBhvr>
                                        <p:cTn id="30" dur="2000"/>
                                        <p:tgtEl>
                                          <p:spTgt spid="2253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22531">
                                            <p:txEl>
                                              <p:pRg st="4" end="4"/>
                                            </p:txEl>
                                          </p:spTgt>
                                        </p:tgtEl>
                                        <p:attrNameLst>
                                          <p:attrName>style.visibility</p:attrName>
                                        </p:attrNameLst>
                                      </p:cBhvr>
                                      <p:to>
                                        <p:strVal val="visible"/>
                                      </p:to>
                                    </p:set>
                                    <p:animEffect transition="in" filter="blinds(horizontal)">
                                      <p:cBhvr>
                                        <p:cTn id="35" dur="2000"/>
                                        <p:tgtEl>
                                          <p:spTgt spid="225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defRPr/>
            </a:pPr>
            <a:r>
              <a:rPr lang="ar-SA" b="1" dirty="0" smtClean="0">
                <a:cs typeface="Arial" pitchFamily="34" charset="0"/>
              </a:rPr>
              <a:t>تعريف الجمعية الوطنية في المملكة المتحدة </a:t>
            </a:r>
            <a:r>
              <a:rPr lang="en-US" b="1" dirty="0" smtClean="0">
                <a:cs typeface="Arial" pitchFamily="34" charset="0"/>
              </a:rPr>
              <a:t>:</a:t>
            </a:r>
            <a:r>
              <a:rPr lang="ar-SA" b="1" dirty="0" err="1" smtClean="0">
                <a:cs typeface="Arial" pitchFamily="34" charset="0"/>
              </a:rPr>
              <a:t>لاوجه</a:t>
            </a:r>
            <a:r>
              <a:rPr lang="ar-SA" b="1" dirty="0" smtClean="0">
                <a:cs typeface="Arial" pitchFamily="34" charset="0"/>
              </a:rPr>
              <a:t> عجز التواصل لدى الطفل </a:t>
            </a:r>
            <a:r>
              <a:rPr lang="ar-SA" b="1" dirty="0" err="1" smtClean="0">
                <a:cs typeface="Arial" pitchFamily="34" charset="0"/>
              </a:rPr>
              <a:t>التوحدي</a:t>
            </a:r>
            <a:endParaRPr lang="ar-SA" dirty="0" smtClean="0">
              <a:solidFill>
                <a:schemeClr val="tx2">
                  <a:lumMod val="75000"/>
                </a:schemeClr>
              </a:solidFill>
              <a:cs typeface="Arial" pitchFamily="34" charset="0"/>
            </a:endParaRPr>
          </a:p>
        </p:txBody>
      </p:sp>
      <p:sp>
        <p:nvSpPr>
          <p:cNvPr id="22531" name="Content Placeholder 2"/>
          <p:cNvSpPr>
            <a:spLocks noGrp="1"/>
          </p:cNvSpPr>
          <p:nvPr>
            <p:ph idx="4294967295"/>
          </p:nvPr>
        </p:nvSpPr>
        <p:spPr>
          <a:xfrm>
            <a:off x="685800" y="1524000"/>
            <a:ext cx="8686800" cy="3840163"/>
          </a:xfrm>
        </p:spPr>
        <p:txBody>
          <a:bodyPr/>
          <a:lstStyle/>
          <a:p>
            <a:pPr marL="533400" indent="-266700" algn="just" rtl="1" eaLnBrk="1" hangingPunct="1">
              <a:lnSpc>
                <a:spcPct val="150000"/>
              </a:lnSpc>
              <a:buFont typeface="Arial" pitchFamily="34" charset="0"/>
              <a:buNone/>
              <a:defRPr/>
            </a:pPr>
            <a:r>
              <a:rPr lang="ar-SA" sz="2800" b="1" dirty="0" smtClean="0">
                <a:cs typeface="Arial" pitchFamily="34" charset="0"/>
              </a:rPr>
              <a:t>ثانياً / الاختلال في النشاط التخيلي :</a:t>
            </a:r>
          </a:p>
          <a:p>
            <a:pPr marL="533400" indent="0" algn="just" rtl="1" eaLnBrk="1" hangingPunct="1">
              <a:lnSpc>
                <a:spcPct val="150000"/>
              </a:lnSpc>
              <a:buFont typeface="Arial" pitchFamily="34" charset="0"/>
              <a:buNone/>
              <a:defRPr/>
            </a:pPr>
            <a:r>
              <a:rPr lang="ar-SA" sz="2800" b="1" dirty="0" err="1" smtClean="0">
                <a:cs typeface="Arial" pitchFamily="34" charset="0"/>
              </a:rPr>
              <a:t>فيشتمل</a:t>
            </a:r>
            <a:r>
              <a:rPr lang="ar-SA" sz="2800" b="1" dirty="0" smtClean="0">
                <a:cs typeface="Arial" pitchFamily="34" charset="0"/>
              </a:rPr>
              <a:t> على غياب استخدام الرموز والإشارات أو اللعب الخيالي مثل اللعب بالأدوات والدمى وغياب لعب أدوار الكبار ( اللعب الاجتماعي )</a:t>
            </a:r>
          </a:p>
          <a:p>
            <a:pPr marL="533400" indent="0" algn="just" rtl="1" eaLnBrk="1" hangingPunct="1">
              <a:lnSpc>
                <a:spcPct val="150000"/>
              </a:lnSpc>
              <a:buFont typeface="Arial" pitchFamily="34" charset="0"/>
              <a:buNone/>
              <a:defRPr/>
            </a:pPr>
            <a:r>
              <a:rPr lang="ar-SA" sz="2800" b="1" dirty="0" smtClean="0">
                <a:cs typeface="Arial" pitchFamily="34" charset="0"/>
              </a:rPr>
              <a:t>ويكون اللعب التخيلي بصورة آلية متكررة في الأنشطة بوجه عام والاهتمامات البيئية ومقاومة التغيير في البيئة .</a:t>
            </a:r>
          </a:p>
          <a:p>
            <a:pPr marL="533400" indent="0" algn="just" rtl="1" eaLnBrk="1" hangingPunct="1">
              <a:lnSpc>
                <a:spcPct val="150000"/>
              </a:lnSpc>
              <a:buFont typeface="Arial" pitchFamily="34" charset="0"/>
              <a:buNone/>
              <a:defRPr/>
            </a:pPr>
            <a:endParaRPr lang="ar-SA" sz="2600" b="1" dirty="0" smtClean="0">
              <a:cs typeface="Arial" pitchFamily="34" charset="0"/>
            </a:endParaRPr>
          </a:p>
        </p:txBody>
      </p:sp>
      <p:sp>
        <p:nvSpPr>
          <p:cNvPr id="1946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226D446F-EECB-4F66-99D0-C9B6164A6EE6}" type="slidenum">
              <a:rPr lang="ar-SA" smtClean="0">
                <a:cs typeface="Arial" pitchFamily="34" charset="0"/>
              </a:rPr>
              <a:pPr/>
              <a:t>115</a:t>
            </a:fld>
            <a:endParaRPr lang="en-US" smtClean="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Effect transition="in" filter="blinds(horizontal)">
                                      <p:cBhvr>
                                        <p:cTn id="15" dur="2000"/>
                                        <p:tgtEl>
                                          <p:spTgt spid="2253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20" dur="2000"/>
                                        <p:tgtEl>
                                          <p:spTgt spid="2253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25" dur="2000"/>
                                        <p:tgtEl>
                                          <p:spTgt spid="22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defRPr/>
            </a:pPr>
            <a:r>
              <a:rPr lang="ar-SA" b="1" dirty="0" smtClean="0">
                <a:cs typeface="Arial" pitchFamily="34" charset="0"/>
              </a:rPr>
              <a:t>تعريف الجمعية الوطنية في المملكة المتحدة </a:t>
            </a:r>
            <a:r>
              <a:rPr lang="en-US" b="1" dirty="0" smtClean="0">
                <a:cs typeface="Arial" pitchFamily="34" charset="0"/>
              </a:rPr>
              <a:t>:</a:t>
            </a:r>
            <a:r>
              <a:rPr lang="ar-SA" b="1" dirty="0" err="1" smtClean="0">
                <a:cs typeface="Arial" pitchFamily="34" charset="0"/>
              </a:rPr>
              <a:t>لاوجه</a:t>
            </a:r>
            <a:r>
              <a:rPr lang="ar-SA" b="1" dirty="0" smtClean="0">
                <a:cs typeface="Arial" pitchFamily="34" charset="0"/>
              </a:rPr>
              <a:t> عجز التواصل لدى الطفل </a:t>
            </a:r>
            <a:r>
              <a:rPr lang="ar-SA" b="1" dirty="0" err="1" smtClean="0">
                <a:cs typeface="Arial" pitchFamily="34" charset="0"/>
              </a:rPr>
              <a:t>التوحدي</a:t>
            </a:r>
            <a:endParaRPr lang="ar-SA" dirty="0" smtClean="0">
              <a:solidFill>
                <a:schemeClr val="tx2">
                  <a:lumMod val="75000"/>
                </a:schemeClr>
              </a:solidFill>
              <a:cs typeface="Arial" pitchFamily="34" charset="0"/>
            </a:endParaRPr>
          </a:p>
        </p:txBody>
      </p:sp>
      <p:sp>
        <p:nvSpPr>
          <p:cNvPr id="22531" name="Content Placeholder 2"/>
          <p:cNvSpPr>
            <a:spLocks noGrp="1"/>
          </p:cNvSpPr>
          <p:nvPr>
            <p:ph idx="4294967295"/>
          </p:nvPr>
        </p:nvSpPr>
        <p:spPr>
          <a:xfrm>
            <a:off x="685800" y="1524000"/>
            <a:ext cx="8686800" cy="3840163"/>
          </a:xfrm>
        </p:spPr>
        <p:txBody>
          <a:bodyPr/>
          <a:lstStyle/>
          <a:p>
            <a:pPr marL="533400" indent="-266700" algn="just" rtl="1" eaLnBrk="1" hangingPunct="1">
              <a:lnSpc>
                <a:spcPct val="150000"/>
              </a:lnSpc>
              <a:buFont typeface="Arial" pitchFamily="34" charset="0"/>
              <a:buNone/>
            </a:pPr>
            <a:r>
              <a:rPr lang="ar-SA" sz="2800" b="1" smtClean="0">
                <a:cs typeface="Arial" pitchFamily="34" charset="0"/>
              </a:rPr>
              <a:t>ثالثاً / الاختلال في التواصل مع الآخرين :</a:t>
            </a:r>
          </a:p>
          <a:p>
            <a:pPr marL="533400" indent="-266700" algn="just" rtl="1" eaLnBrk="1" hangingPunct="1">
              <a:lnSpc>
                <a:spcPct val="150000"/>
              </a:lnSpc>
              <a:buFont typeface="Arial" pitchFamily="34" charset="0"/>
              <a:buNone/>
            </a:pPr>
            <a:r>
              <a:rPr lang="ar-SA" sz="2400" b="1" smtClean="0">
                <a:cs typeface="Arial" pitchFamily="34" charset="0"/>
              </a:rPr>
              <a:t>ويشتمل إلى المهارات اللفظية وغير اللفظية كالإشارات والإيماءات وتعبيرات الوجه . وقد تغيب اللغة كلية . وقد يوجد بدايات لغة خاطئة دون معنى ونضج فالبعض منهم يردد أحياناً كلام غير مفهوم وركيك .</a:t>
            </a:r>
          </a:p>
          <a:p>
            <a:pPr marL="533400" indent="-266700" algn="just" rtl="1" eaLnBrk="1" hangingPunct="1">
              <a:lnSpc>
                <a:spcPct val="150000"/>
              </a:lnSpc>
              <a:buFont typeface="Arial" pitchFamily="34" charset="0"/>
              <a:buNone/>
            </a:pPr>
            <a:r>
              <a:rPr lang="ar-SA" sz="2400" b="1" smtClean="0">
                <a:cs typeface="Arial" pitchFamily="34" charset="0"/>
              </a:rPr>
              <a:t>مع ترديد بعض الكلمات مباشرة أو مع استخدامها في غير موقعها المناسب ؛ مثل : استعمال الضمائر الخاطئة ، وأحيانا يستعمل لغة لا يفهمها من حوله .</a:t>
            </a:r>
          </a:p>
          <a:p>
            <a:pPr marL="533400" indent="-266700" algn="just" rtl="1" eaLnBrk="1" hangingPunct="1">
              <a:lnSpc>
                <a:spcPct val="150000"/>
              </a:lnSpc>
              <a:buFont typeface="Arial" pitchFamily="34" charset="0"/>
              <a:buNone/>
            </a:pPr>
            <a:r>
              <a:rPr lang="ar-SA" sz="2400" b="1" smtClean="0">
                <a:cs typeface="Arial" pitchFamily="34" charset="0"/>
              </a:rPr>
              <a:t>ولا يفهم التعبيرات اللغوية للآخرين مثل الفكاهة .</a:t>
            </a:r>
          </a:p>
          <a:p>
            <a:pPr marL="533400" indent="-266700" algn="just" rtl="1" eaLnBrk="1" hangingPunct="1">
              <a:lnSpc>
                <a:spcPct val="150000"/>
              </a:lnSpc>
              <a:buFont typeface="Arial" pitchFamily="34" charset="0"/>
              <a:buNone/>
            </a:pPr>
            <a:endParaRPr lang="ar-SA" sz="2600" b="1" smtClean="0">
              <a:cs typeface="Arial" pitchFamily="34" charset="0"/>
            </a:endParaRPr>
          </a:p>
        </p:txBody>
      </p:sp>
      <p:sp>
        <p:nvSpPr>
          <p:cNvPr id="2048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5286E0FE-F5BB-4030-8438-0DC18C3ED75D}" type="slidenum">
              <a:rPr lang="ar-SA" smtClean="0">
                <a:cs typeface="Arial" pitchFamily="34" charset="0"/>
              </a:rPr>
              <a:pPr/>
              <a:t>116</a:t>
            </a:fld>
            <a:endParaRPr lang="en-US" smtClean="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Effect transition="in" filter="blinds(horizontal)">
                                      <p:cBhvr>
                                        <p:cTn id="15" dur="2000"/>
                                        <p:tgtEl>
                                          <p:spTgt spid="2253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20" dur="2000"/>
                                        <p:tgtEl>
                                          <p:spTgt spid="2253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25" dur="2000"/>
                                        <p:tgtEl>
                                          <p:spTgt spid="22531">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2531">
                                            <p:txEl>
                                              <p:pRg st="3" end="3"/>
                                            </p:txEl>
                                          </p:spTgt>
                                        </p:tgtEl>
                                        <p:attrNameLst>
                                          <p:attrName>style.visibility</p:attrName>
                                        </p:attrNameLst>
                                      </p:cBhvr>
                                      <p:to>
                                        <p:strVal val="visible"/>
                                      </p:to>
                                    </p:set>
                                    <p:animEffect transition="in" filter="blinds(horizontal)">
                                      <p:cBhvr>
                                        <p:cTn id="30" dur="2000"/>
                                        <p:tgtEl>
                                          <p:spTgt spid="225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defRPr/>
            </a:pPr>
            <a:r>
              <a:rPr lang="ar-SA" b="1" dirty="0" smtClean="0">
                <a:cs typeface="Arial" pitchFamily="34" charset="0"/>
              </a:rPr>
              <a:t>علاج اضطرابات التواصل لدى الطفل </a:t>
            </a:r>
            <a:r>
              <a:rPr lang="ar-SA" b="1" dirty="0" err="1" smtClean="0">
                <a:cs typeface="Arial" pitchFamily="34" charset="0"/>
              </a:rPr>
              <a:t>التوحدي</a:t>
            </a:r>
            <a:endParaRPr lang="ar-SA" dirty="0" smtClean="0">
              <a:solidFill>
                <a:schemeClr val="tx2">
                  <a:lumMod val="75000"/>
                </a:schemeClr>
              </a:solidFill>
              <a:cs typeface="Arial" pitchFamily="34" charset="0"/>
            </a:endParaRPr>
          </a:p>
        </p:txBody>
      </p:sp>
      <p:sp>
        <p:nvSpPr>
          <p:cNvPr id="22531" name="Content Placeholder 2"/>
          <p:cNvSpPr>
            <a:spLocks noGrp="1"/>
          </p:cNvSpPr>
          <p:nvPr>
            <p:ph idx="4294967295"/>
          </p:nvPr>
        </p:nvSpPr>
        <p:spPr>
          <a:xfrm>
            <a:off x="685800" y="1524000"/>
            <a:ext cx="8686800" cy="3840163"/>
          </a:xfrm>
        </p:spPr>
        <p:txBody>
          <a:bodyPr/>
          <a:lstStyle/>
          <a:p>
            <a:pPr marL="266700" indent="368300" algn="just" rtl="1" eaLnBrk="1" hangingPunct="1">
              <a:lnSpc>
                <a:spcPct val="150000"/>
              </a:lnSpc>
              <a:buFont typeface="Arial" pitchFamily="34" charset="0"/>
              <a:buNone/>
            </a:pPr>
            <a:r>
              <a:rPr lang="ar-SA" sz="2800" b="1" smtClean="0">
                <a:cs typeface="Arial" pitchFamily="34" charset="0"/>
              </a:rPr>
              <a:t>اختلفت الآراء حول إمكانية تقديم العلاج للأطفال التوحديين حيث تحتاج لأساليب وطرق متباينة بتباين الحالات وصعوبة تشخيصها .</a:t>
            </a:r>
          </a:p>
          <a:p>
            <a:pPr marL="266700" indent="368300" algn="just" rtl="1" eaLnBrk="1" hangingPunct="1">
              <a:lnSpc>
                <a:spcPct val="150000"/>
              </a:lnSpc>
              <a:buFont typeface="Arial" pitchFamily="34" charset="0"/>
              <a:buNone/>
            </a:pPr>
            <a:r>
              <a:rPr lang="ar-SA" sz="2800" b="1" smtClean="0">
                <a:cs typeface="Arial" pitchFamily="34" charset="0"/>
              </a:rPr>
              <a:t>لذلك تحتاج تلك الفئة لعناية خاصة ومتدربين على العمل معهم ورعايتهم ومشاركة الآباء والأمهات في سبيل تقديم البرامج العلاجية لهؤلاء الأطفال , ويجب مراعاة الأتي :</a:t>
            </a:r>
          </a:p>
          <a:p>
            <a:pPr marL="266700" indent="368300" algn="just" rtl="1" eaLnBrk="1" hangingPunct="1">
              <a:lnSpc>
                <a:spcPct val="150000"/>
              </a:lnSpc>
              <a:buFont typeface="Wingdings" pitchFamily="2" charset="2"/>
              <a:buChar char="§"/>
            </a:pPr>
            <a:r>
              <a:rPr lang="ar-SA" sz="2800" b="1" smtClean="0">
                <a:cs typeface="Arial" pitchFamily="34" charset="0"/>
              </a:rPr>
              <a:t>العمل على تنمية الوعي بذواتهم وبعلاقتهم بالآخرين .</a:t>
            </a:r>
          </a:p>
          <a:p>
            <a:pPr marL="266700" indent="368300" algn="just" rtl="1" eaLnBrk="1" hangingPunct="1">
              <a:lnSpc>
                <a:spcPct val="150000"/>
              </a:lnSpc>
              <a:buFont typeface="Arial" pitchFamily="34" charset="0"/>
              <a:buNone/>
            </a:pPr>
            <a:endParaRPr lang="ar-SA" sz="2600" b="1" smtClean="0">
              <a:cs typeface="Arial" pitchFamily="34" charset="0"/>
            </a:endParaRPr>
          </a:p>
        </p:txBody>
      </p:sp>
      <p:sp>
        <p:nvSpPr>
          <p:cNvPr id="2150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CB71B4D3-7C72-41FE-B85B-3BB3DC53A3E7}" type="slidenum">
              <a:rPr lang="ar-SA" smtClean="0">
                <a:cs typeface="Arial" pitchFamily="34" charset="0"/>
              </a:rPr>
              <a:pPr/>
              <a:t>117</a:t>
            </a:fld>
            <a:endParaRPr lang="en-US" smtClean="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Effect transition="in" filter="blinds(horizontal)">
                                      <p:cBhvr>
                                        <p:cTn id="15" dur="2000"/>
                                        <p:tgtEl>
                                          <p:spTgt spid="2253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20" dur="2000"/>
                                        <p:tgtEl>
                                          <p:spTgt spid="2253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25" dur="2000"/>
                                        <p:tgtEl>
                                          <p:spTgt spid="22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defRPr/>
            </a:pPr>
            <a:r>
              <a:rPr lang="ar-SA" b="1" dirty="0" smtClean="0">
                <a:cs typeface="Arial" pitchFamily="34" charset="0"/>
              </a:rPr>
              <a:t>علاج اضطرابات التواصل لدى الطفل </a:t>
            </a:r>
            <a:r>
              <a:rPr lang="ar-SA" b="1" dirty="0" err="1" smtClean="0">
                <a:cs typeface="Arial" pitchFamily="34" charset="0"/>
              </a:rPr>
              <a:t>التوحدي</a:t>
            </a:r>
            <a:endParaRPr lang="ar-SA" dirty="0" smtClean="0">
              <a:solidFill>
                <a:schemeClr val="tx2">
                  <a:lumMod val="75000"/>
                </a:schemeClr>
              </a:solidFill>
              <a:cs typeface="Arial" pitchFamily="34" charset="0"/>
            </a:endParaRPr>
          </a:p>
        </p:txBody>
      </p:sp>
      <p:sp>
        <p:nvSpPr>
          <p:cNvPr id="22531" name="Content Placeholder 2"/>
          <p:cNvSpPr>
            <a:spLocks noGrp="1"/>
          </p:cNvSpPr>
          <p:nvPr>
            <p:ph idx="4294967295"/>
          </p:nvPr>
        </p:nvSpPr>
        <p:spPr>
          <a:xfrm>
            <a:off x="685800" y="1524000"/>
            <a:ext cx="8686800" cy="3840163"/>
          </a:xfrm>
        </p:spPr>
        <p:txBody>
          <a:bodyPr/>
          <a:lstStyle/>
          <a:p>
            <a:pPr marL="266700" indent="368300" algn="just" rtl="1" eaLnBrk="1" hangingPunct="1">
              <a:lnSpc>
                <a:spcPct val="150000"/>
              </a:lnSpc>
              <a:buFont typeface="Wingdings" pitchFamily="2" charset="2"/>
              <a:buChar char="§"/>
              <a:defRPr/>
            </a:pPr>
            <a:r>
              <a:rPr lang="ar-SA" sz="2800" b="1" dirty="0" smtClean="0">
                <a:cs typeface="Arial" pitchFamily="34" charset="0"/>
              </a:rPr>
              <a:t>محاولة إقامة نظام الدمج وتطبيقه مع العاديين لهؤلاء الأطفال ليكتسبوا ولو ببطء اللغة والمعايير الاجتماعية من أقرانهم الأسوياء .</a:t>
            </a:r>
          </a:p>
          <a:p>
            <a:pPr marL="266700" indent="368300" algn="just" rtl="1" eaLnBrk="1" hangingPunct="1">
              <a:lnSpc>
                <a:spcPct val="150000"/>
              </a:lnSpc>
              <a:buFont typeface="Wingdings" pitchFamily="2" charset="2"/>
              <a:buChar char="§"/>
              <a:defRPr/>
            </a:pPr>
            <a:r>
              <a:rPr lang="ar-SA" sz="2800" b="1" dirty="0" smtClean="0">
                <a:cs typeface="Arial" pitchFamily="34" charset="0"/>
              </a:rPr>
              <a:t>التركيز على الأنشطة المفضلة لهم مع  إجراء بعض التعديلات عليها بالتدريج حيث تأخذ الأنشطة لديهم النمط الثابت المتكرر .</a:t>
            </a:r>
          </a:p>
          <a:p>
            <a:pPr marL="266700" indent="368300" algn="just" rtl="1" eaLnBrk="1" hangingPunct="1">
              <a:lnSpc>
                <a:spcPct val="150000"/>
              </a:lnSpc>
              <a:buFont typeface="Wingdings" pitchFamily="2" charset="2"/>
              <a:buChar char="§"/>
              <a:defRPr/>
            </a:pPr>
            <a:r>
              <a:rPr lang="ar-SA" sz="2800" b="1" dirty="0" smtClean="0">
                <a:cs typeface="Arial" pitchFamily="34" charset="0"/>
              </a:rPr>
              <a:t>التركيز على المهارات التي توجد لديهم وتنميتها .</a:t>
            </a:r>
          </a:p>
          <a:p>
            <a:pPr marL="266700" indent="368300" algn="just" rtl="1" eaLnBrk="1" hangingPunct="1">
              <a:lnSpc>
                <a:spcPct val="150000"/>
              </a:lnSpc>
              <a:buFont typeface="Wingdings" pitchFamily="2" charset="2"/>
              <a:buChar char="§"/>
              <a:defRPr/>
            </a:pPr>
            <a:r>
              <a:rPr lang="ar-SA" sz="2800" b="1" dirty="0" smtClean="0">
                <a:cs typeface="Arial" pitchFamily="34" charset="0"/>
              </a:rPr>
              <a:t>تنمية الاتجاه الإيجابي نحوهم من قبل الآباء والأمهات .</a:t>
            </a:r>
          </a:p>
          <a:p>
            <a:pPr marL="266700" indent="368300" algn="just" rtl="1" eaLnBrk="1" hangingPunct="1">
              <a:lnSpc>
                <a:spcPct val="150000"/>
              </a:lnSpc>
              <a:buFont typeface="Wingdings" pitchFamily="2" charset="2"/>
              <a:buChar char="§"/>
              <a:defRPr/>
            </a:pPr>
            <a:endParaRPr lang="ar-SA" sz="2800" b="1" dirty="0" smtClean="0">
              <a:cs typeface="Arial" pitchFamily="34" charset="0"/>
            </a:endParaRPr>
          </a:p>
          <a:p>
            <a:pPr marL="533400" indent="0" algn="just" rtl="1" eaLnBrk="1" hangingPunct="1">
              <a:lnSpc>
                <a:spcPct val="150000"/>
              </a:lnSpc>
              <a:buFont typeface="Arial" pitchFamily="34" charset="0"/>
              <a:buNone/>
              <a:defRPr/>
            </a:pPr>
            <a:endParaRPr lang="ar-SA" sz="2600" b="1" dirty="0" smtClean="0">
              <a:cs typeface="Arial" pitchFamily="34" charset="0"/>
            </a:endParaRPr>
          </a:p>
        </p:txBody>
      </p:sp>
      <p:sp>
        <p:nvSpPr>
          <p:cNvPr id="2253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341F555-52B9-4692-8B93-D1D7D35F8B31}" type="slidenum">
              <a:rPr lang="ar-SA" smtClean="0">
                <a:cs typeface="Arial" pitchFamily="34" charset="0"/>
              </a:rPr>
              <a:pPr/>
              <a:t>118</a:t>
            </a:fld>
            <a:endParaRPr lang="en-US" smtClean="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Effect transition="in" filter="blinds(horizontal)">
                                      <p:cBhvr>
                                        <p:cTn id="15" dur="2000"/>
                                        <p:tgtEl>
                                          <p:spTgt spid="2253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20" dur="2000"/>
                                        <p:tgtEl>
                                          <p:spTgt spid="2253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25" dur="2000"/>
                                        <p:tgtEl>
                                          <p:spTgt spid="22531">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2531">
                                            <p:txEl>
                                              <p:pRg st="3" end="3"/>
                                            </p:txEl>
                                          </p:spTgt>
                                        </p:tgtEl>
                                        <p:attrNameLst>
                                          <p:attrName>style.visibility</p:attrName>
                                        </p:attrNameLst>
                                      </p:cBhvr>
                                      <p:to>
                                        <p:strVal val="visible"/>
                                      </p:to>
                                    </p:set>
                                    <p:animEffect transition="in" filter="blinds(horizontal)">
                                      <p:cBhvr>
                                        <p:cTn id="30" dur="2000"/>
                                        <p:tgtEl>
                                          <p:spTgt spid="225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defRPr/>
            </a:pPr>
            <a:r>
              <a:rPr lang="ar-SA" b="1" dirty="0" smtClean="0">
                <a:cs typeface="Arial" pitchFamily="34" charset="0"/>
              </a:rPr>
              <a:t>علاج اضطرابات التواصل لدى الطفل </a:t>
            </a:r>
            <a:r>
              <a:rPr lang="ar-SA" b="1" dirty="0" err="1" smtClean="0">
                <a:cs typeface="Arial" pitchFamily="34" charset="0"/>
              </a:rPr>
              <a:t>التوحدي</a:t>
            </a:r>
            <a:endParaRPr lang="ar-SA" dirty="0" smtClean="0">
              <a:solidFill>
                <a:schemeClr val="tx2">
                  <a:lumMod val="75000"/>
                </a:schemeClr>
              </a:solidFill>
              <a:cs typeface="Arial" pitchFamily="34" charset="0"/>
            </a:endParaRPr>
          </a:p>
        </p:txBody>
      </p:sp>
      <p:sp>
        <p:nvSpPr>
          <p:cNvPr id="22531" name="Content Placeholder 2"/>
          <p:cNvSpPr>
            <a:spLocks noGrp="1"/>
          </p:cNvSpPr>
          <p:nvPr>
            <p:ph idx="4294967295"/>
          </p:nvPr>
        </p:nvSpPr>
        <p:spPr>
          <a:xfrm>
            <a:off x="685800" y="1524000"/>
            <a:ext cx="8686800" cy="3840163"/>
          </a:xfrm>
        </p:spPr>
        <p:txBody>
          <a:bodyPr/>
          <a:lstStyle/>
          <a:p>
            <a:pPr marL="266700" indent="368300" algn="just" rtl="1" eaLnBrk="1" hangingPunct="1">
              <a:lnSpc>
                <a:spcPct val="150000"/>
              </a:lnSpc>
              <a:buFont typeface="Wingdings" pitchFamily="2" charset="2"/>
              <a:buChar char="§"/>
              <a:defRPr/>
            </a:pPr>
            <a:r>
              <a:rPr lang="ar-SA" sz="2800" b="1" dirty="0" smtClean="0">
                <a:cs typeface="Arial" pitchFamily="34" charset="0"/>
              </a:rPr>
              <a:t>عدم التركيز على نمط ثابت لتدريبهم أو تعليمهم .</a:t>
            </a:r>
          </a:p>
          <a:p>
            <a:pPr marL="266700" indent="368300" algn="just" rtl="1" eaLnBrk="1" hangingPunct="1">
              <a:lnSpc>
                <a:spcPct val="150000"/>
              </a:lnSpc>
              <a:buFont typeface="Wingdings" pitchFamily="2" charset="2"/>
              <a:buChar char="§"/>
              <a:defRPr/>
            </a:pPr>
            <a:r>
              <a:rPr lang="ar-SA" sz="2800" b="1" dirty="0" smtClean="0">
                <a:cs typeface="Arial" pitchFamily="34" charset="0"/>
              </a:rPr>
              <a:t>إثارة اهتماماتهم بالبيئة ومكوناتها .</a:t>
            </a:r>
          </a:p>
          <a:p>
            <a:pPr marL="266700" indent="368300" algn="just" rtl="1" eaLnBrk="1" hangingPunct="1">
              <a:lnSpc>
                <a:spcPct val="150000"/>
              </a:lnSpc>
              <a:buFont typeface="Wingdings" pitchFamily="2" charset="2"/>
              <a:buChar char="§"/>
              <a:defRPr/>
            </a:pPr>
            <a:r>
              <a:rPr lang="ar-SA" sz="2800" b="1" dirty="0" smtClean="0">
                <a:cs typeface="Arial" pitchFamily="34" charset="0"/>
              </a:rPr>
              <a:t>التدريب على التقليد والمحاكاة .</a:t>
            </a:r>
          </a:p>
          <a:p>
            <a:pPr marL="266700" indent="368300" algn="just" rtl="1" eaLnBrk="1" hangingPunct="1">
              <a:lnSpc>
                <a:spcPct val="150000"/>
              </a:lnSpc>
              <a:buFont typeface="Wingdings" pitchFamily="2" charset="2"/>
              <a:buChar char="§"/>
              <a:defRPr/>
            </a:pPr>
            <a:r>
              <a:rPr lang="ar-SA" sz="2800" b="1" dirty="0" smtClean="0">
                <a:cs typeface="Arial" pitchFamily="34" charset="0"/>
              </a:rPr>
              <a:t>التدريب على تقبل التغير البيئي من حوله .</a:t>
            </a:r>
          </a:p>
          <a:p>
            <a:pPr marL="266700" indent="368300" algn="just" rtl="1" eaLnBrk="1" hangingPunct="1">
              <a:lnSpc>
                <a:spcPct val="150000"/>
              </a:lnSpc>
              <a:buFont typeface="Wingdings" pitchFamily="2" charset="2"/>
              <a:buChar char="§"/>
              <a:defRPr/>
            </a:pPr>
            <a:r>
              <a:rPr lang="ar-SA" sz="2800" b="1" dirty="0" smtClean="0">
                <a:cs typeface="Arial" pitchFamily="34" charset="0"/>
              </a:rPr>
              <a:t>التدريب على التخاطب باستخدام الكمبيوتر والتسجيل الصوتي وجذب انتباههم بطرق غير تقليدية .</a:t>
            </a:r>
          </a:p>
          <a:p>
            <a:pPr marL="266700" indent="368300" algn="just" rtl="1" eaLnBrk="1" hangingPunct="1">
              <a:lnSpc>
                <a:spcPct val="150000"/>
              </a:lnSpc>
              <a:buFont typeface="Wingdings" pitchFamily="2" charset="2"/>
              <a:buChar char="§"/>
              <a:defRPr/>
            </a:pPr>
            <a:endParaRPr lang="ar-SA" sz="2800" b="1" dirty="0" smtClean="0">
              <a:cs typeface="Arial" pitchFamily="34" charset="0"/>
            </a:endParaRPr>
          </a:p>
          <a:p>
            <a:pPr marL="533400" indent="0" algn="just" rtl="1" eaLnBrk="1" hangingPunct="1">
              <a:lnSpc>
                <a:spcPct val="150000"/>
              </a:lnSpc>
              <a:buFont typeface="Arial" pitchFamily="34" charset="0"/>
              <a:buNone/>
              <a:defRPr/>
            </a:pPr>
            <a:endParaRPr lang="ar-SA" sz="2600" b="1" dirty="0" smtClean="0">
              <a:cs typeface="Arial" pitchFamily="34" charset="0"/>
            </a:endParaRPr>
          </a:p>
        </p:txBody>
      </p:sp>
      <p:sp>
        <p:nvSpPr>
          <p:cNvPr id="2355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9F7F8390-B119-4664-B4F0-93C17C49AD0E}" type="slidenum">
              <a:rPr lang="ar-SA" smtClean="0">
                <a:cs typeface="Arial" pitchFamily="34" charset="0"/>
              </a:rPr>
              <a:pPr/>
              <a:t>119</a:t>
            </a:fld>
            <a:endParaRPr lang="en-US" smtClean="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Effect transition="in" filter="blinds(horizontal)">
                                      <p:cBhvr>
                                        <p:cTn id="15" dur="2000"/>
                                        <p:tgtEl>
                                          <p:spTgt spid="2253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20" dur="2000"/>
                                        <p:tgtEl>
                                          <p:spTgt spid="2253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25" dur="2000"/>
                                        <p:tgtEl>
                                          <p:spTgt spid="22531">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2531">
                                            <p:txEl>
                                              <p:pRg st="3" end="3"/>
                                            </p:txEl>
                                          </p:spTgt>
                                        </p:tgtEl>
                                        <p:attrNameLst>
                                          <p:attrName>style.visibility</p:attrName>
                                        </p:attrNameLst>
                                      </p:cBhvr>
                                      <p:to>
                                        <p:strVal val="visible"/>
                                      </p:to>
                                    </p:set>
                                    <p:animEffect transition="in" filter="blinds(horizontal)">
                                      <p:cBhvr>
                                        <p:cTn id="30" dur="2000"/>
                                        <p:tgtEl>
                                          <p:spTgt spid="2253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22531">
                                            <p:txEl>
                                              <p:pRg st="4" end="4"/>
                                            </p:txEl>
                                          </p:spTgt>
                                        </p:tgtEl>
                                        <p:attrNameLst>
                                          <p:attrName>style.visibility</p:attrName>
                                        </p:attrNameLst>
                                      </p:cBhvr>
                                      <p:to>
                                        <p:strVal val="visible"/>
                                      </p:to>
                                    </p:set>
                                    <p:animEffect transition="in" filter="blinds(horizontal)">
                                      <p:cBhvr>
                                        <p:cTn id="35" dur="2000"/>
                                        <p:tgtEl>
                                          <p:spTgt spid="225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defRPr/>
            </a:pPr>
            <a:r>
              <a:rPr lang="ar-SA" b="1" dirty="0" smtClean="0">
                <a:cs typeface="Arial" pitchFamily="34" charset="0"/>
              </a:rPr>
              <a:t>علاج اضطرابات التواصل لدى الطفل </a:t>
            </a:r>
            <a:r>
              <a:rPr lang="ar-SA" b="1" dirty="0" err="1" smtClean="0">
                <a:cs typeface="Arial" pitchFamily="34" charset="0"/>
              </a:rPr>
              <a:t>التوحدي</a:t>
            </a:r>
            <a:endParaRPr lang="ar-SA" dirty="0" smtClean="0">
              <a:solidFill>
                <a:schemeClr val="tx2">
                  <a:lumMod val="75000"/>
                </a:schemeClr>
              </a:solidFill>
              <a:cs typeface="Arial" pitchFamily="34" charset="0"/>
            </a:endParaRPr>
          </a:p>
        </p:txBody>
      </p:sp>
      <p:sp>
        <p:nvSpPr>
          <p:cNvPr id="22531" name="Content Placeholder 2"/>
          <p:cNvSpPr>
            <a:spLocks noGrp="1"/>
          </p:cNvSpPr>
          <p:nvPr>
            <p:ph idx="4294967295"/>
          </p:nvPr>
        </p:nvSpPr>
        <p:spPr>
          <a:xfrm>
            <a:off x="685800" y="1524000"/>
            <a:ext cx="8686800" cy="3840163"/>
          </a:xfrm>
        </p:spPr>
        <p:txBody>
          <a:bodyPr/>
          <a:lstStyle/>
          <a:p>
            <a:pPr marL="266700" indent="368300" algn="just" rtl="1" eaLnBrk="1" hangingPunct="1">
              <a:lnSpc>
                <a:spcPct val="150000"/>
              </a:lnSpc>
              <a:buFont typeface="Wingdings" pitchFamily="2" charset="2"/>
              <a:buChar char="§"/>
            </a:pPr>
            <a:r>
              <a:rPr lang="ar-SA" sz="2800" b="1" smtClean="0">
                <a:cs typeface="Arial" pitchFamily="34" charset="0"/>
              </a:rPr>
              <a:t>التربية الحسية وتنمية عمل الحواس باستخدام الخامات القابلة للتشكيل وغير الضارة وخصوصاً حاسة اللحس والشم .</a:t>
            </a:r>
          </a:p>
          <a:p>
            <a:pPr marL="266700" indent="368300" algn="just" rtl="1" eaLnBrk="1" hangingPunct="1">
              <a:lnSpc>
                <a:spcPct val="150000"/>
              </a:lnSpc>
              <a:buFont typeface="Wingdings" pitchFamily="2" charset="2"/>
              <a:buChar char="§"/>
            </a:pPr>
            <a:r>
              <a:rPr lang="ar-SA" sz="2800" b="1" smtClean="0">
                <a:cs typeface="Arial" pitchFamily="34" charset="0"/>
              </a:rPr>
              <a:t>تحول النظرة المستقبلية للإيجابية ممن يحيطون بالطفل .</a:t>
            </a:r>
          </a:p>
          <a:p>
            <a:pPr marL="266700" indent="368300" algn="just" rtl="1" eaLnBrk="1" hangingPunct="1">
              <a:lnSpc>
                <a:spcPct val="150000"/>
              </a:lnSpc>
              <a:buFont typeface="Wingdings" pitchFamily="2" charset="2"/>
              <a:buChar char="§"/>
            </a:pPr>
            <a:r>
              <a:rPr lang="ar-SA" sz="2800" b="1" smtClean="0">
                <a:cs typeface="Arial" pitchFamily="34" charset="0"/>
              </a:rPr>
              <a:t>ظرورة التواصل بإستمرار من جانب الكبار مع هؤلاء الأطفال بكل الصور اللفظية والوجدانية والإشارة .</a:t>
            </a:r>
          </a:p>
          <a:p>
            <a:pPr marL="266700" indent="368300" algn="just" rtl="1" eaLnBrk="1" hangingPunct="1">
              <a:lnSpc>
                <a:spcPct val="150000"/>
              </a:lnSpc>
              <a:buFont typeface="Arial" pitchFamily="34" charset="0"/>
              <a:buNone/>
            </a:pPr>
            <a:endParaRPr lang="ar-SA" sz="2600" b="1" smtClean="0">
              <a:cs typeface="Arial" pitchFamily="34" charset="0"/>
            </a:endParaRPr>
          </a:p>
        </p:txBody>
      </p:sp>
      <p:sp>
        <p:nvSpPr>
          <p:cNvPr id="2458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9F288C4F-3F59-419B-B3EE-9604765C9A26}" type="slidenum">
              <a:rPr lang="ar-SA" smtClean="0">
                <a:cs typeface="Arial" pitchFamily="34" charset="0"/>
              </a:rPr>
              <a:pPr/>
              <a:t>120</a:t>
            </a:fld>
            <a:endParaRPr lang="en-US" smtClean="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style.rotation</p:attrName>
                                        </p:attrNameLst>
                                      </p:cBhvr>
                                      <p:tavLst>
                                        <p:tav tm="0">
                                          <p:val>
                                            <p:fltVal val="720"/>
                                          </p:val>
                                        </p:tav>
                                        <p:tav tm="100000">
                                          <p:val>
                                            <p:fltVal val="0"/>
                                          </p:val>
                                        </p:tav>
                                      </p:tavLst>
                                    </p:anim>
                                    <p:anim calcmode="lin" valueType="num">
                                      <p:cBhvr>
                                        <p:cTn id="9" dur="2000" fill="hold"/>
                                        <p:tgtEl>
                                          <p:spTgt spid="9218"/>
                                        </p:tgtEl>
                                        <p:attrNameLst>
                                          <p:attrName>ppt_h</p:attrName>
                                        </p:attrNameLst>
                                      </p:cBhvr>
                                      <p:tavLst>
                                        <p:tav tm="0">
                                          <p:val>
                                            <p:fltVal val="0"/>
                                          </p:val>
                                        </p:tav>
                                        <p:tav tm="100000">
                                          <p:val>
                                            <p:strVal val="#ppt_h"/>
                                          </p:val>
                                        </p:tav>
                                      </p:tavLst>
                                    </p:anim>
                                    <p:anim calcmode="lin" valueType="num">
                                      <p:cBhvr>
                                        <p:cTn id="10" dur="2000" fill="hold"/>
                                        <p:tgtEl>
                                          <p:spTgt spid="92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2531">
                                            <p:txEl>
                                              <p:pRg st="0" end="0"/>
                                            </p:txEl>
                                          </p:spTgt>
                                        </p:tgtEl>
                                        <p:attrNameLst>
                                          <p:attrName>style.visibility</p:attrName>
                                        </p:attrNameLst>
                                      </p:cBhvr>
                                      <p:to>
                                        <p:strVal val="visible"/>
                                      </p:to>
                                    </p:set>
                                    <p:animEffect transition="in" filter="blinds(horizontal)">
                                      <p:cBhvr>
                                        <p:cTn id="15" dur="2000"/>
                                        <p:tgtEl>
                                          <p:spTgt spid="2253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20" dur="2000"/>
                                        <p:tgtEl>
                                          <p:spTgt spid="2253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25" dur="2000"/>
                                        <p:tgtEl>
                                          <p:spTgt spid="22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6B1428E2-2249-41E2-BD9D-DCFC4965136C}" type="slidenum">
              <a:rPr lang="ar-SA" smtClean="0">
                <a:cs typeface="Arial" pitchFamily="34" charset="0"/>
              </a:rPr>
              <a:pPr/>
              <a:t>121</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en-US" b="1" smtClean="0">
                <a:solidFill>
                  <a:schemeClr val="tx1"/>
                </a:solidFill>
                <a:cs typeface="Arial" pitchFamily="34" charset="0"/>
              </a:rPr>
              <a:t>  </a:t>
            </a:r>
            <a:r>
              <a:rPr lang="ar-SA" b="1" smtClean="0">
                <a:solidFill>
                  <a:schemeClr val="tx1"/>
                </a:solidFill>
                <a:cs typeface="Arial" pitchFamily="34" charset="0"/>
              </a:rPr>
              <a:t>اضطرابات التواصل لدى الأطفال </a:t>
            </a:r>
          </a:p>
          <a:p>
            <a:pPr eaLnBrk="1" hangingPunct="1"/>
            <a:r>
              <a:rPr lang="ar-SA" b="1" smtClean="0">
                <a:solidFill>
                  <a:schemeClr val="tx1"/>
                </a:solidFill>
                <a:cs typeface="Arial" pitchFamily="34" charset="0"/>
              </a:rPr>
              <a:t>المعاقين عقلياً وعلاجها</a:t>
            </a:r>
            <a:endParaRPr lang="en-US" b="1"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4340">
                                            <p:txEl>
                                              <p:pRg st="0" end="0"/>
                                            </p:txEl>
                                          </p:spTgt>
                                        </p:tgtEl>
                                        <p:attrNameLst>
                                          <p:attrName>style.visibility</p:attrName>
                                        </p:attrNameLst>
                                      </p:cBhvr>
                                      <p:to>
                                        <p:strVal val="visible"/>
                                      </p:to>
                                    </p:set>
                                    <p:anim calcmode="discrete" valueType="clr">
                                      <p:cBhvr override="childStyle">
                                        <p:cTn id="7" dur="80"/>
                                        <p:tgtEl>
                                          <p:spTgt spid="1434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34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4340">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4340">
                                            <p:txEl>
                                              <p:pRg st="1" end="1"/>
                                            </p:txEl>
                                          </p:spTgt>
                                        </p:tgtEl>
                                        <p:attrNameLst>
                                          <p:attrName>style.visibility</p:attrName>
                                        </p:attrNameLst>
                                      </p:cBhvr>
                                      <p:to>
                                        <p:strVal val="visible"/>
                                      </p:to>
                                    </p:set>
                                    <p:anim calcmode="discrete" valueType="clr">
                                      <p:cBhvr override="childStyle">
                                        <p:cTn id="14" dur="80"/>
                                        <p:tgtEl>
                                          <p:spTgt spid="14340">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4340">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4340">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a:xfrm>
            <a:off x="495300" y="2133600"/>
            <a:ext cx="8915400" cy="3992563"/>
          </a:xfrm>
        </p:spPr>
        <p:txBody>
          <a:bodyPr/>
          <a:lstStyle/>
          <a:p>
            <a:pPr rtl="1" eaLnBrk="1" hangingPunct="1">
              <a:buFont typeface="Arial" pitchFamily="34" charset="0"/>
              <a:buChar char="•"/>
            </a:pPr>
            <a:r>
              <a:rPr lang="ar-SA" b="1" smtClean="0">
                <a:cs typeface="Arial" pitchFamily="34" charset="0"/>
              </a:rPr>
              <a:t>مهارات التواصل .</a:t>
            </a:r>
          </a:p>
          <a:p>
            <a:pPr rtl="1" eaLnBrk="1" hangingPunct="1">
              <a:buFont typeface="Arial" pitchFamily="34" charset="0"/>
              <a:buChar char="•"/>
            </a:pPr>
            <a:r>
              <a:rPr lang="ar-SA" b="1" smtClean="0">
                <a:cs typeface="Arial" pitchFamily="34" charset="0"/>
              </a:rPr>
              <a:t>العوامل المؤثرة على عملية الانتباه  .</a:t>
            </a:r>
            <a:r>
              <a:rPr lang="en-US" b="1" smtClean="0">
                <a:cs typeface="Arial" pitchFamily="34" charset="0"/>
              </a:rPr>
              <a:t> </a:t>
            </a:r>
          </a:p>
          <a:p>
            <a:pPr rtl="1" eaLnBrk="1" hangingPunct="1">
              <a:buFont typeface="Arial" pitchFamily="34" charset="0"/>
              <a:buChar char="•"/>
            </a:pPr>
            <a:r>
              <a:rPr lang="ar-SA" b="1" smtClean="0">
                <a:cs typeface="Arial" pitchFamily="34" charset="0"/>
              </a:rPr>
              <a:t>اضطرابات الانتباه لدى المعاقين عقلياً .</a:t>
            </a:r>
            <a:endParaRPr lang="en-US" b="1" smtClean="0">
              <a:cs typeface="Arial" pitchFamily="34" charset="0"/>
            </a:endParaRPr>
          </a:p>
          <a:p>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A86AF931-EA14-4088-9F87-094FE98A8A54}" type="slidenum">
              <a:rPr lang="ar-SA" smtClean="0">
                <a:cs typeface="Arial" pitchFamily="34" charset="0"/>
              </a:rPr>
              <a:pPr/>
              <a:t>122</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 calcmode="lin" valueType="num">
                                      <p:cBhvr additive="base">
                                        <p:cTn id="13" dur="5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8" fill="hold" nodeType="click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 calcmode="lin" valueType="num">
                                      <p:cBhvr additive="base">
                                        <p:cTn id="19" dur="5000" fill="hold"/>
                                        <p:tgtEl>
                                          <p:spTgt spid="15363">
                                            <p:txEl>
                                              <p:pRg st="1" end="1"/>
                                            </p:txEl>
                                          </p:spTgt>
                                        </p:tgtEl>
                                        <p:attrNameLst>
                                          <p:attrName>ppt_x</p:attrName>
                                        </p:attrNameLst>
                                      </p:cBhvr>
                                      <p:tavLst>
                                        <p:tav tm="0">
                                          <p:val>
                                            <p:strVal val="0-#ppt_w/2"/>
                                          </p:val>
                                        </p:tav>
                                        <p:tav tm="100000">
                                          <p:val>
                                            <p:strVal val="#ppt_x"/>
                                          </p:val>
                                        </p:tav>
                                      </p:tavLst>
                                    </p:anim>
                                    <p:anim calcmode="lin" valueType="num">
                                      <p:cBhvr additive="base">
                                        <p:cTn id="20" dur="5000" fill="hold"/>
                                        <p:tgtEl>
                                          <p:spTgt spid="153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2" fill="hold" nodeType="clickEffect">
                                  <p:stCondLst>
                                    <p:cond delay="0"/>
                                  </p:stCondLst>
                                  <p:childTnLst>
                                    <p:set>
                                      <p:cBhvr>
                                        <p:cTn id="24" dur="1" fill="hold">
                                          <p:stCondLst>
                                            <p:cond delay="0"/>
                                          </p:stCondLst>
                                        </p:cTn>
                                        <p:tgtEl>
                                          <p:spTgt spid="15363">
                                            <p:txEl>
                                              <p:pRg st="2" end="2"/>
                                            </p:txEl>
                                          </p:spTgt>
                                        </p:tgtEl>
                                        <p:attrNameLst>
                                          <p:attrName>style.visibility</p:attrName>
                                        </p:attrNameLst>
                                      </p:cBhvr>
                                      <p:to>
                                        <p:strVal val="visible"/>
                                      </p:to>
                                    </p:set>
                                    <p:anim calcmode="lin" valueType="num">
                                      <p:cBhvr additive="base">
                                        <p:cTn id="25" dur="5000" fill="hold"/>
                                        <p:tgtEl>
                                          <p:spTgt spid="15363">
                                            <p:txEl>
                                              <p:pRg st="2" end="2"/>
                                            </p:txEl>
                                          </p:spTgt>
                                        </p:tgtEl>
                                        <p:attrNameLst>
                                          <p:attrName>ppt_x</p:attrName>
                                        </p:attrNameLst>
                                      </p:cBhvr>
                                      <p:tavLst>
                                        <p:tav tm="0">
                                          <p:val>
                                            <p:strVal val="1+#ppt_w/2"/>
                                          </p:val>
                                        </p:tav>
                                        <p:tav tm="100000">
                                          <p:val>
                                            <p:strVal val="#ppt_x"/>
                                          </p:val>
                                        </p:tav>
                                      </p:tavLst>
                                    </p:anim>
                                    <p:anim calcmode="lin" valueType="num">
                                      <p:cBhvr additive="base">
                                        <p:cTn id="26" dur="5000" fill="hold"/>
                                        <p:tgtEl>
                                          <p:spTgt spid="1536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اضطرابات التواصل لدى الأطفال المعاقين عقلياً وعلاجها :</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r>
              <a:rPr lang="ar-SA" sz="2800" b="1" smtClean="0">
                <a:solidFill>
                  <a:srgbClr val="17375E"/>
                </a:solidFill>
                <a:cs typeface="Arial" pitchFamily="34" charset="0"/>
              </a:rPr>
              <a:t>تكشف الدراسات إلى أن اضطرابات التواصل لدى الكثير من الأطفال تكون بسبب عجز أو اضطراب لدى الطفل , وهو قد يكون ناتج إلى إعاقة سمعية أو عقلية أو بصرية أو عيوب النطق والكلام الناتجة في غالبيتها عن الإعاقات أيضاً .ومما سبق يتضح أن عيوب النطق والكلام والتواصل بكل صورها تشيع بين ذوي الاحتياجات الخاصة بدرجة أعلى عما هو عليه لدى الأطفال العاديين ويرتبط اضطراب التواصل بالعمليات العقلية الأساسية من انتباه وإدراك وتذكر وتخيل وتفكير لدى المعاقين عقلياً حيث ينخفض لديهم مستوى هذه العمليات عنه لدى العاديين . هذا إلى افتقارهم إلى الحصيلة اللغوية . وأشار جيستين (1988) إلى أن اللغة هي تداخل لعدة مهارات للطفل المعاق عقلياً</a:t>
            </a:r>
          </a:p>
        </p:txBody>
      </p:sp>
      <p:sp>
        <p:nvSpPr>
          <p:cNvPr id="1638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7DDA669D-8DFF-4173-B52C-91D94AD4EC2B}" type="slidenum">
              <a:rPr lang="ar-SA" smtClean="0">
                <a:cs typeface="Arial" pitchFamily="34" charset="0"/>
              </a:rPr>
              <a:pPr/>
              <a:t>123</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اضطرابات التواصل لدى الأطفال المعاقين عقلياً وعلاجها :</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r>
              <a:rPr lang="ar-SA" sz="2800" b="1" smtClean="0">
                <a:solidFill>
                  <a:srgbClr val="17375E"/>
                </a:solidFill>
                <a:cs typeface="Arial" pitchFamily="34" charset="0"/>
              </a:rPr>
              <a:t>وهي مهارات الاستماع والكلام والقراءة والكتابة والفهم لتكوين معنى لعمليات التواصل . </a:t>
            </a:r>
          </a:p>
          <a:p>
            <a:pPr marL="88900" indent="444500" rtl="1" eaLnBrk="1" hangingPunct="1"/>
            <a:r>
              <a:rPr lang="ar-SA" sz="2800" b="1" smtClean="0">
                <a:solidFill>
                  <a:srgbClr val="17375E"/>
                </a:solidFill>
                <a:cs typeface="Arial" pitchFamily="34" charset="0"/>
              </a:rPr>
              <a:t>وبذلك تشتمل مهارات التواصل على : </a:t>
            </a:r>
          </a:p>
          <a:p>
            <a:pPr marL="88900" indent="444500" rtl="1" eaLnBrk="1" hangingPunct="1">
              <a:buFont typeface="Wingdings" pitchFamily="2" charset="2"/>
              <a:buChar char="§"/>
            </a:pPr>
            <a:r>
              <a:rPr lang="ar-SA" sz="2800" b="1" smtClean="0">
                <a:solidFill>
                  <a:srgbClr val="17375E"/>
                </a:solidFill>
                <a:cs typeface="Arial" pitchFamily="34" charset="0"/>
              </a:rPr>
              <a:t>المهارات اللفظية ( الشفهية ـ المنطوقة ) .</a:t>
            </a:r>
          </a:p>
          <a:p>
            <a:pPr marL="88900" indent="444500" rtl="1" eaLnBrk="1" hangingPunct="1">
              <a:buFont typeface="Wingdings" pitchFamily="2" charset="2"/>
              <a:buChar char="§"/>
            </a:pPr>
            <a:r>
              <a:rPr lang="ar-SA" sz="2800" b="1" smtClean="0">
                <a:solidFill>
                  <a:srgbClr val="17375E"/>
                </a:solidFill>
                <a:cs typeface="Arial" pitchFamily="34" charset="0"/>
              </a:rPr>
              <a:t>مهارات الاستماع .</a:t>
            </a:r>
          </a:p>
          <a:p>
            <a:pPr marL="88900" indent="444500" rtl="1" eaLnBrk="1" hangingPunct="1">
              <a:buFont typeface="Wingdings" pitchFamily="2" charset="2"/>
              <a:buChar char="§"/>
            </a:pPr>
            <a:r>
              <a:rPr lang="ar-SA" sz="2800" b="1" smtClean="0">
                <a:solidFill>
                  <a:srgbClr val="17375E"/>
                </a:solidFill>
                <a:cs typeface="Arial" pitchFamily="34" charset="0"/>
              </a:rPr>
              <a:t>مهارات القراءة .</a:t>
            </a:r>
          </a:p>
          <a:p>
            <a:pPr marL="88900" indent="444500" rtl="1" eaLnBrk="1" hangingPunct="1">
              <a:buFont typeface="Wingdings" pitchFamily="2" charset="2"/>
              <a:buChar char="§"/>
            </a:pPr>
            <a:r>
              <a:rPr lang="ar-SA" sz="2800" b="1" smtClean="0">
                <a:solidFill>
                  <a:srgbClr val="17375E"/>
                </a:solidFill>
                <a:cs typeface="Arial" pitchFamily="34" charset="0"/>
              </a:rPr>
              <a:t>مهارات الكتابة .</a:t>
            </a:r>
          </a:p>
        </p:txBody>
      </p:sp>
      <p:sp>
        <p:nvSpPr>
          <p:cNvPr id="1741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1FBCDA48-A2DB-4645-94A4-FBB14CA5B434}" type="slidenum">
              <a:rPr lang="ar-SA" smtClean="0">
                <a:cs typeface="Arial" pitchFamily="34" charset="0"/>
              </a:rPr>
              <a:pPr/>
              <a:t>124</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nodeType="clickEffect">
                                  <p:stCondLst>
                                    <p:cond delay="0"/>
                                  </p:stCondLst>
                                  <p:childTnLst>
                                    <p:set>
                                      <p:cBhvr>
                                        <p:cTn id="58" dur="1" fill="hold">
                                          <p:stCondLst>
                                            <p:cond delay="0"/>
                                          </p:stCondLst>
                                        </p:cTn>
                                        <p:tgtEl>
                                          <p:spTgt spid="8195">
                                            <p:txEl>
                                              <p:pRg st="5" end="5"/>
                                            </p:txEl>
                                          </p:spTgt>
                                        </p:tgtEl>
                                        <p:attrNameLst>
                                          <p:attrName>style.visibility</p:attrName>
                                        </p:attrNameLst>
                                      </p:cBhvr>
                                      <p:to>
                                        <p:strVal val="visible"/>
                                      </p:to>
                                    </p:set>
                                    <p:anim calcmode="lin" valueType="num">
                                      <p:cBhvr>
                                        <p:cTn id="59" dur="1000" fill="hold"/>
                                        <p:tgtEl>
                                          <p:spTgt spid="8195">
                                            <p:txEl>
                                              <p:pRg st="5" end="5"/>
                                            </p:txEl>
                                          </p:spTgt>
                                        </p:tgtEl>
                                        <p:attrNameLst>
                                          <p:attrName>ppt_w</p:attrName>
                                        </p:attrNameLst>
                                      </p:cBhvr>
                                      <p:tavLst>
                                        <p:tav tm="0">
                                          <p:val>
                                            <p:strVal val="#ppt_w*2.5"/>
                                          </p:val>
                                        </p:tav>
                                        <p:tav tm="100000">
                                          <p:val>
                                            <p:strVal val="#ppt_w"/>
                                          </p:val>
                                        </p:tav>
                                      </p:tavLst>
                                    </p:anim>
                                    <p:anim calcmode="lin" valueType="num">
                                      <p:cBhvr>
                                        <p:cTn id="60" dur="1000" fill="hold"/>
                                        <p:tgtEl>
                                          <p:spTgt spid="8195">
                                            <p:txEl>
                                              <p:pRg st="5" end="5"/>
                                            </p:txEl>
                                          </p:spTgt>
                                        </p:tgtEl>
                                        <p:attrNameLst>
                                          <p:attrName>ppt_h</p:attrName>
                                        </p:attrNameLst>
                                      </p:cBhvr>
                                      <p:tavLst>
                                        <p:tav tm="0">
                                          <p:val>
                                            <p:strVal val="#ppt_h*0.01"/>
                                          </p:val>
                                        </p:tav>
                                        <p:tav tm="100000">
                                          <p:val>
                                            <p:strVal val="#ppt_h"/>
                                          </p:val>
                                        </p:tav>
                                      </p:tavLst>
                                    </p:anim>
                                    <p:anim calcmode="lin" valueType="num">
                                      <p:cBhvr>
                                        <p:cTn id="61"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8195">
                                            <p:txEl>
                                              <p:pRg st="5" end="5"/>
                                            </p:txEl>
                                          </p:spTgt>
                                        </p:tgtEl>
                                        <p:attrNameLst>
                                          <p:attrName>ppt_y</p:attrName>
                                        </p:attrNameLst>
                                      </p:cBhvr>
                                      <p:tavLst>
                                        <p:tav tm="0">
                                          <p:val>
                                            <p:strVal val="#ppt_h+1"/>
                                          </p:val>
                                        </p:tav>
                                        <p:tav tm="100000">
                                          <p:val>
                                            <p:strVal val="#ppt_y"/>
                                          </p:val>
                                        </p:tav>
                                      </p:tavLst>
                                    </p:anim>
                                    <p:animEffect transition="in" filter="fade">
                                      <p:cBhvr>
                                        <p:cTn id="63" dur="1000"/>
                                        <p:tgtEl>
                                          <p:spTgt spid="81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اضطرابات التواصل لدى الأطفال المعاقين عقلياً وعلاجها :</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buFont typeface="Wingdings" pitchFamily="2" charset="2"/>
              <a:buChar char="§"/>
            </a:pPr>
            <a:r>
              <a:rPr lang="ar-SA" sz="2800" b="1" smtClean="0">
                <a:solidFill>
                  <a:srgbClr val="17375E"/>
                </a:solidFill>
                <a:cs typeface="Arial" pitchFamily="34" charset="0"/>
              </a:rPr>
              <a:t>وأكد الكثيرون أن المهارات اللغوية منخفضة لدى المعاقين عقلياً . وأن أهم الخصائص اللغوية للمعاقين عقلياً هي ما يلي :</a:t>
            </a:r>
          </a:p>
          <a:p>
            <a:pPr marL="88900" indent="444500" rtl="1" eaLnBrk="1" hangingPunct="1">
              <a:buFont typeface="Calibri" pitchFamily="34" charset="0"/>
              <a:buAutoNum type="arabicPeriod"/>
            </a:pPr>
            <a:r>
              <a:rPr lang="ar-SA" sz="2600" b="1" smtClean="0">
                <a:solidFill>
                  <a:srgbClr val="17375E"/>
                </a:solidFill>
                <a:cs typeface="Arial" pitchFamily="34" charset="0"/>
              </a:rPr>
              <a:t>تقل كمية المنطوقات الصوتية بين المتخلفين عقلياً كلما قلت نسبة ذكائهم .</a:t>
            </a:r>
          </a:p>
          <a:p>
            <a:pPr marL="88900" indent="444500" rtl="1" eaLnBrk="1" hangingPunct="1">
              <a:buFont typeface="Calibri" pitchFamily="34" charset="0"/>
              <a:buAutoNum type="arabicPeriod"/>
            </a:pPr>
            <a:r>
              <a:rPr lang="ar-SA" sz="2600" b="1" smtClean="0">
                <a:solidFill>
                  <a:srgbClr val="17375E"/>
                </a:solidFill>
                <a:cs typeface="Arial" pitchFamily="34" charset="0"/>
              </a:rPr>
              <a:t>يعانون من نقص نسبي في اكتساب مفردات اللغة وفي القدرة على التعبير عن حاجاتهم ومشاعرهم وما يحسون به أو يجول بخاطرهم .</a:t>
            </a:r>
          </a:p>
          <a:p>
            <a:pPr marL="88900" indent="444500" rtl="1" eaLnBrk="1" hangingPunct="1">
              <a:buFont typeface="Calibri" pitchFamily="34" charset="0"/>
              <a:buAutoNum type="arabicPeriod"/>
            </a:pPr>
            <a:r>
              <a:rPr lang="ar-SA" sz="2600" b="1" smtClean="0">
                <a:solidFill>
                  <a:srgbClr val="17375E"/>
                </a:solidFill>
                <a:cs typeface="Arial" pitchFamily="34" charset="0"/>
              </a:rPr>
              <a:t>لا يحسنون الكلام ويبدو كلامهم مشوشاً وقريباً من لغة الصغار من الأطفال.</a:t>
            </a:r>
          </a:p>
          <a:p>
            <a:pPr marL="88900" indent="444500" rtl="1" eaLnBrk="1" hangingPunct="1">
              <a:buFont typeface="Calibri" pitchFamily="34" charset="0"/>
              <a:buAutoNum type="arabicPeriod"/>
            </a:pPr>
            <a:r>
              <a:rPr lang="ar-SA" sz="2600" b="1" smtClean="0">
                <a:solidFill>
                  <a:srgbClr val="17375E"/>
                </a:solidFill>
                <a:cs typeface="Arial" pitchFamily="34" charset="0"/>
              </a:rPr>
              <a:t>تقل كفاءة اللغة التي تؤثر بشكل سلبي على عملية التعلم الاجتماعي بشكل مباشر أو غير مباشر .</a:t>
            </a:r>
          </a:p>
        </p:txBody>
      </p:sp>
      <p:sp>
        <p:nvSpPr>
          <p:cNvPr id="1843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4176A6D2-DA5E-4BB7-B6E7-E65E6346BAB0}" type="slidenum">
              <a:rPr lang="ar-SA" smtClean="0">
                <a:cs typeface="Arial" pitchFamily="34" charset="0"/>
              </a:rPr>
              <a:pPr/>
              <a:t>125</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اضطراب الانتباه  لدى الأطفال المعاقين عقلياً :</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buFont typeface="+mj-lt"/>
              <a:buAutoNum type="arabicParenR"/>
              <a:defRPr/>
            </a:pPr>
            <a:r>
              <a:rPr lang="ar-SA" b="1" dirty="0" smtClean="0">
                <a:solidFill>
                  <a:schemeClr val="tx2">
                    <a:lumMod val="75000"/>
                  </a:schemeClr>
                </a:solidFill>
                <a:cs typeface="Arial" pitchFamily="34" charset="0"/>
              </a:rPr>
              <a:t>اضطراب الانتباه لدى المعاقين عقلياً :</a:t>
            </a:r>
          </a:p>
          <a:p>
            <a:pPr marL="88900" indent="444500" rtl="1" eaLnBrk="1" hangingPunct="1">
              <a:defRPr/>
            </a:pPr>
            <a:r>
              <a:rPr lang="ar-SA" sz="2800" b="1" dirty="0" smtClean="0">
                <a:solidFill>
                  <a:schemeClr val="tx2">
                    <a:lumMod val="75000"/>
                  </a:schemeClr>
                </a:solidFill>
                <a:cs typeface="Arial" pitchFamily="34" charset="0"/>
              </a:rPr>
              <a:t>عرف جابر عبدالحميد وعلاء </a:t>
            </a:r>
            <a:r>
              <a:rPr lang="ar-SA" sz="2800" b="1" dirty="0" err="1" smtClean="0">
                <a:solidFill>
                  <a:schemeClr val="tx2">
                    <a:lumMod val="75000"/>
                  </a:schemeClr>
                </a:solidFill>
                <a:cs typeface="Arial" pitchFamily="34" charset="0"/>
              </a:rPr>
              <a:t>كفافي</a:t>
            </a:r>
            <a:r>
              <a:rPr lang="ar-SA" sz="2800" b="1" dirty="0" smtClean="0">
                <a:solidFill>
                  <a:schemeClr val="tx2">
                    <a:lumMod val="75000"/>
                  </a:schemeClr>
                </a:solidFill>
                <a:cs typeface="Arial" pitchFamily="34" charset="0"/>
              </a:rPr>
              <a:t> (1991) الانتباه بأنه التهيؤ للإدراك مثل الإنصات أو تحديق البصر أو تحديد مركز الوضوح في الإدراك ويشمل الانتباه تركيز أعضاء الحس .</a:t>
            </a:r>
          </a:p>
          <a:p>
            <a:pPr marL="88900" indent="444500" rtl="1" eaLnBrk="1" hangingPunct="1">
              <a:defRPr/>
            </a:pPr>
            <a:endParaRPr lang="ar-SA" b="1" dirty="0" smtClean="0">
              <a:solidFill>
                <a:schemeClr val="tx2">
                  <a:lumMod val="75000"/>
                </a:schemeClr>
              </a:solidFill>
              <a:cs typeface="Arial" pitchFamily="34" charset="0"/>
            </a:endParaRPr>
          </a:p>
        </p:txBody>
      </p:sp>
      <p:sp>
        <p:nvSpPr>
          <p:cNvPr id="1946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92FDA98F-9CD1-400F-BDF2-39AFB1B0F7B7}" type="slidenum">
              <a:rPr lang="ar-SA" smtClean="0">
                <a:cs typeface="Arial" pitchFamily="34" charset="0"/>
              </a:rPr>
              <a:pPr/>
              <a:t>126</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اضطراب الانتباه  لدى الأطفال المعاقين عقلياً :</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defRPr/>
            </a:pPr>
            <a:r>
              <a:rPr lang="ar-SA" sz="2800" b="1" dirty="0" smtClean="0">
                <a:solidFill>
                  <a:schemeClr val="tx2">
                    <a:lumMod val="75000"/>
                  </a:schemeClr>
                </a:solidFill>
                <a:cs typeface="Arial" pitchFamily="34" charset="0"/>
              </a:rPr>
              <a:t>العوامل المؤثرة على عملية الانتباه ما يلي :  </a:t>
            </a:r>
          </a:p>
          <a:p>
            <a:pPr marL="88900" indent="444500" rtl="1" eaLnBrk="1" hangingPunct="1">
              <a:defRPr/>
            </a:pPr>
            <a:r>
              <a:rPr lang="ar-SA" b="1" dirty="0" smtClean="0">
                <a:solidFill>
                  <a:schemeClr val="tx2">
                    <a:lumMod val="75000"/>
                  </a:schemeClr>
                </a:solidFill>
                <a:cs typeface="Arial" pitchFamily="34" charset="0"/>
              </a:rPr>
              <a:t>أولاً / العوامل الخارجية :</a:t>
            </a:r>
          </a:p>
          <a:p>
            <a:pPr marL="723900" indent="444500" rtl="1" eaLnBrk="1" hangingPunct="1">
              <a:buFont typeface="+mj-lt"/>
              <a:buAutoNum type="arabicPeriod"/>
              <a:defRPr/>
            </a:pPr>
            <a:r>
              <a:rPr lang="ar-SA" sz="2400" b="1" dirty="0" smtClean="0">
                <a:solidFill>
                  <a:schemeClr val="tx2">
                    <a:lumMod val="75000"/>
                  </a:schemeClr>
                </a:solidFill>
                <a:cs typeface="Arial" pitchFamily="34" charset="0"/>
              </a:rPr>
              <a:t>شدة المنبه .</a:t>
            </a:r>
          </a:p>
          <a:p>
            <a:pPr marL="723900" indent="444500" rtl="1" eaLnBrk="1" hangingPunct="1">
              <a:buFont typeface="+mj-lt"/>
              <a:buAutoNum type="arabicPeriod"/>
              <a:defRPr/>
            </a:pPr>
            <a:r>
              <a:rPr lang="ar-SA" sz="2400" b="1" dirty="0" smtClean="0">
                <a:solidFill>
                  <a:schemeClr val="tx2">
                    <a:lumMod val="75000"/>
                  </a:schemeClr>
                </a:solidFill>
                <a:cs typeface="Arial" pitchFamily="34" charset="0"/>
              </a:rPr>
              <a:t>الحركة .</a:t>
            </a:r>
          </a:p>
          <a:p>
            <a:pPr marL="723900" indent="444500" rtl="1" eaLnBrk="1" hangingPunct="1">
              <a:buFont typeface="+mj-lt"/>
              <a:buAutoNum type="arabicPeriod"/>
              <a:defRPr/>
            </a:pPr>
            <a:r>
              <a:rPr lang="ar-SA" sz="2400" b="1" dirty="0" smtClean="0">
                <a:solidFill>
                  <a:schemeClr val="tx2">
                    <a:lumMod val="75000"/>
                  </a:schemeClr>
                </a:solidFill>
                <a:cs typeface="Arial" pitchFamily="34" charset="0"/>
              </a:rPr>
              <a:t>الخبرة أو الحداثة .</a:t>
            </a:r>
          </a:p>
          <a:p>
            <a:pPr marL="723900" indent="444500" rtl="1" eaLnBrk="1" hangingPunct="1">
              <a:buFont typeface="+mj-lt"/>
              <a:buAutoNum type="arabicPeriod"/>
              <a:defRPr/>
            </a:pPr>
            <a:r>
              <a:rPr lang="ar-SA" sz="2400" b="1" dirty="0" smtClean="0">
                <a:solidFill>
                  <a:schemeClr val="tx2">
                    <a:lumMod val="75000"/>
                  </a:schemeClr>
                </a:solidFill>
                <a:cs typeface="Arial" pitchFamily="34" charset="0"/>
              </a:rPr>
              <a:t>طبيعة المنبه ( سمعي ـ بصري ـ شمي ) .</a:t>
            </a:r>
          </a:p>
          <a:p>
            <a:pPr marL="723900" indent="444500" rtl="1" eaLnBrk="1" hangingPunct="1">
              <a:buFont typeface="+mj-lt"/>
              <a:buAutoNum type="arabicPeriod"/>
              <a:defRPr/>
            </a:pPr>
            <a:r>
              <a:rPr lang="ar-SA" sz="2400" b="1" dirty="0" smtClean="0">
                <a:solidFill>
                  <a:schemeClr val="tx2">
                    <a:lumMod val="75000"/>
                  </a:schemeClr>
                </a:solidFill>
                <a:cs typeface="Arial" pitchFamily="34" charset="0"/>
              </a:rPr>
              <a:t>حجم المنبه .</a:t>
            </a:r>
          </a:p>
          <a:p>
            <a:pPr marL="723900" indent="444500" rtl="1" eaLnBrk="1" hangingPunct="1">
              <a:buFont typeface="+mj-lt"/>
              <a:buAutoNum type="arabicPeriod"/>
              <a:defRPr/>
            </a:pPr>
            <a:r>
              <a:rPr lang="ar-SA" sz="2400" b="1" dirty="0" smtClean="0">
                <a:solidFill>
                  <a:schemeClr val="tx2">
                    <a:lumMod val="75000"/>
                  </a:schemeClr>
                </a:solidFill>
                <a:cs typeface="Arial" pitchFamily="34" charset="0"/>
              </a:rPr>
              <a:t>تكرار المنبه .</a:t>
            </a:r>
          </a:p>
          <a:p>
            <a:pPr marL="723900" indent="444500" rtl="1" eaLnBrk="1" hangingPunct="1">
              <a:buFont typeface="+mj-lt"/>
              <a:buAutoNum type="arabicPeriod"/>
              <a:defRPr/>
            </a:pPr>
            <a:r>
              <a:rPr lang="ar-SA" sz="2400" b="1" dirty="0" smtClean="0">
                <a:solidFill>
                  <a:schemeClr val="tx2">
                    <a:lumMod val="75000"/>
                  </a:schemeClr>
                </a:solidFill>
                <a:cs typeface="Arial" pitchFamily="34" charset="0"/>
              </a:rPr>
              <a:t>اختلاف المنبه عما هو معتاد ( التباين أو المضاد ).</a:t>
            </a:r>
          </a:p>
          <a:p>
            <a:pPr marL="723900" indent="444500" rtl="1" eaLnBrk="1" hangingPunct="1">
              <a:buFont typeface="+mj-lt"/>
              <a:buAutoNum type="arabicPeriod"/>
              <a:defRPr/>
            </a:pPr>
            <a:r>
              <a:rPr lang="ar-SA" sz="2400" b="1" dirty="0" smtClean="0">
                <a:solidFill>
                  <a:schemeClr val="tx2">
                    <a:lumMod val="75000"/>
                  </a:schemeClr>
                </a:solidFill>
                <a:cs typeface="Arial" pitchFamily="34" charset="0"/>
              </a:rPr>
              <a:t>زمن المنبه .</a:t>
            </a:r>
          </a:p>
          <a:p>
            <a:pPr marL="88900" indent="444500" rtl="1" eaLnBrk="1" hangingPunct="1">
              <a:buFont typeface="+mj-lt"/>
              <a:buAutoNum type="arabicParenR"/>
              <a:defRPr/>
            </a:pPr>
            <a:endParaRPr lang="ar-SA" b="1" dirty="0" smtClean="0">
              <a:solidFill>
                <a:schemeClr val="tx2">
                  <a:lumMod val="75000"/>
                </a:schemeClr>
              </a:solidFill>
              <a:cs typeface="Arial" pitchFamily="34" charset="0"/>
            </a:endParaRPr>
          </a:p>
        </p:txBody>
      </p:sp>
      <p:sp>
        <p:nvSpPr>
          <p:cNvPr id="2048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B0331E82-0AFB-4EC1-BEA2-0476788C883F}" type="slidenum">
              <a:rPr lang="ar-SA" smtClean="0">
                <a:cs typeface="Arial" pitchFamily="34" charset="0"/>
              </a:rPr>
              <a:pPr/>
              <a:t>127</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nodeType="clickEffect">
                                  <p:stCondLst>
                                    <p:cond delay="0"/>
                                  </p:stCondLst>
                                  <p:childTnLst>
                                    <p:set>
                                      <p:cBhvr>
                                        <p:cTn id="58" dur="1" fill="hold">
                                          <p:stCondLst>
                                            <p:cond delay="0"/>
                                          </p:stCondLst>
                                        </p:cTn>
                                        <p:tgtEl>
                                          <p:spTgt spid="8195">
                                            <p:txEl>
                                              <p:pRg st="5" end="5"/>
                                            </p:txEl>
                                          </p:spTgt>
                                        </p:tgtEl>
                                        <p:attrNameLst>
                                          <p:attrName>style.visibility</p:attrName>
                                        </p:attrNameLst>
                                      </p:cBhvr>
                                      <p:to>
                                        <p:strVal val="visible"/>
                                      </p:to>
                                    </p:set>
                                    <p:anim calcmode="lin" valueType="num">
                                      <p:cBhvr>
                                        <p:cTn id="59" dur="1000" fill="hold"/>
                                        <p:tgtEl>
                                          <p:spTgt spid="8195">
                                            <p:txEl>
                                              <p:pRg st="5" end="5"/>
                                            </p:txEl>
                                          </p:spTgt>
                                        </p:tgtEl>
                                        <p:attrNameLst>
                                          <p:attrName>ppt_w</p:attrName>
                                        </p:attrNameLst>
                                      </p:cBhvr>
                                      <p:tavLst>
                                        <p:tav tm="0">
                                          <p:val>
                                            <p:strVal val="#ppt_w*2.5"/>
                                          </p:val>
                                        </p:tav>
                                        <p:tav tm="100000">
                                          <p:val>
                                            <p:strVal val="#ppt_w"/>
                                          </p:val>
                                        </p:tav>
                                      </p:tavLst>
                                    </p:anim>
                                    <p:anim calcmode="lin" valueType="num">
                                      <p:cBhvr>
                                        <p:cTn id="60" dur="1000" fill="hold"/>
                                        <p:tgtEl>
                                          <p:spTgt spid="8195">
                                            <p:txEl>
                                              <p:pRg st="5" end="5"/>
                                            </p:txEl>
                                          </p:spTgt>
                                        </p:tgtEl>
                                        <p:attrNameLst>
                                          <p:attrName>ppt_h</p:attrName>
                                        </p:attrNameLst>
                                      </p:cBhvr>
                                      <p:tavLst>
                                        <p:tav tm="0">
                                          <p:val>
                                            <p:strVal val="#ppt_h*0.01"/>
                                          </p:val>
                                        </p:tav>
                                        <p:tav tm="100000">
                                          <p:val>
                                            <p:strVal val="#ppt_h"/>
                                          </p:val>
                                        </p:tav>
                                      </p:tavLst>
                                    </p:anim>
                                    <p:anim calcmode="lin" valueType="num">
                                      <p:cBhvr>
                                        <p:cTn id="61"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8195">
                                            <p:txEl>
                                              <p:pRg st="5" end="5"/>
                                            </p:txEl>
                                          </p:spTgt>
                                        </p:tgtEl>
                                        <p:attrNameLst>
                                          <p:attrName>ppt_y</p:attrName>
                                        </p:attrNameLst>
                                      </p:cBhvr>
                                      <p:tavLst>
                                        <p:tav tm="0">
                                          <p:val>
                                            <p:strVal val="#ppt_h+1"/>
                                          </p:val>
                                        </p:tav>
                                        <p:tav tm="100000">
                                          <p:val>
                                            <p:strVal val="#ppt_y"/>
                                          </p:val>
                                        </p:tav>
                                      </p:tavLst>
                                    </p:anim>
                                    <p:animEffect transition="in" filter="fade">
                                      <p:cBhvr>
                                        <p:cTn id="63" dur="1000"/>
                                        <p:tgtEl>
                                          <p:spTgt spid="8195">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8" presetClass="entr" presetSubtype="0" accel="100000" fill="hold" nodeType="clickEffect">
                                  <p:stCondLst>
                                    <p:cond delay="0"/>
                                  </p:stCondLst>
                                  <p:childTnLst>
                                    <p:set>
                                      <p:cBhvr>
                                        <p:cTn id="67" dur="1" fill="hold">
                                          <p:stCondLst>
                                            <p:cond delay="0"/>
                                          </p:stCondLst>
                                        </p:cTn>
                                        <p:tgtEl>
                                          <p:spTgt spid="8195">
                                            <p:txEl>
                                              <p:pRg st="6" end="6"/>
                                            </p:txEl>
                                          </p:spTgt>
                                        </p:tgtEl>
                                        <p:attrNameLst>
                                          <p:attrName>style.visibility</p:attrName>
                                        </p:attrNameLst>
                                      </p:cBhvr>
                                      <p:to>
                                        <p:strVal val="visible"/>
                                      </p:to>
                                    </p:set>
                                    <p:anim calcmode="lin" valueType="num">
                                      <p:cBhvr>
                                        <p:cTn id="68" dur="1000" fill="hold"/>
                                        <p:tgtEl>
                                          <p:spTgt spid="8195">
                                            <p:txEl>
                                              <p:pRg st="6" end="6"/>
                                            </p:txEl>
                                          </p:spTgt>
                                        </p:tgtEl>
                                        <p:attrNameLst>
                                          <p:attrName>ppt_w</p:attrName>
                                        </p:attrNameLst>
                                      </p:cBhvr>
                                      <p:tavLst>
                                        <p:tav tm="0">
                                          <p:val>
                                            <p:strVal val="#ppt_w*2.5"/>
                                          </p:val>
                                        </p:tav>
                                        <p:tav tm="100000">
                                          <p:val>
                                            <p:strVal val="#ppt_w"/>
                                          </p:val>
                                        </p:tav>
                                      </p:tavLst>
                                    </p:anim>
                                    <p:anim calcmode="lin" valueType="num">
                                      <p:cBhvr>
                                        <p:cTn id="69" dur="1000" fill="hold"/>
                                        <p:tgtEl>
                                          <p:spTgt spid="8195">
                                            <p:txEl>
                                              <p:pRg st="6" end="6"/>
                                            </p:txEl>
                                          </p:spTgt>
                                        </p:tgtEl>
                                        <p:attrNameLst>
                                          <p:attrName>ppt_h</p:attrName>
                                        </p:attrNameLst>
                                      </p:cBhvr>
                                      <p:tavLst>
                                        <p:tav tm="0">
                                          <p:val>
                                            <p:strVal val="#ppt_h*0.01"/>
                                          </p:val>
                                        </p:tav>
                                        <p:tav tm="100000">
                                          <p:val>
                                            <p:strVal val="#ppt_h"/>
                                          </p:val>
                                        </p:tav>
                                      </p:tavLst>
                                    </p:anim>
                                    <p:anim calcmode="lin" valueType="num">
                                      <p:cBhvr>
                                        <p:cTn id="70" dur="1000" fill="hold"/>
                                        <p:tgtEl>
                                          <p:spTgt spid="8195">
                                            <p:txEl>
                                              <p:pRg st="6" end="6"/>
                                            </p:txEl>
                                          </p:spTgt>
                                        </p:tgtEl>
                                        <p:attrNameLst>
                                          <p:attrName>ppt_x</p:attrName>
                                        </p:attrNameLst>
                                      </p:cBhvr>
                                      <p:tavLst>
                                        <p:tav tm="0">
                                          <p:val>
                                            <p:strVal val="#ppt_x"/>
                                          </p:val>
                                        </p:tav>
                                        <p:tav tm="100000">
                                          <p:val>
                                            <p:strVal val="#ppt_x"/>
                                          </p:val>
                                        </p:tav>
                                      </p:tavLst>
                                    </p:anim>
                                    <p:anim calcmode="lin" valueType="num">
                                      <p:cBhvr>
                                        <p:cTn id="71" dur="1000" fill="hold"/>
                                        <p:tgtEl>
                                          <p:spTgt spid="8195">
                                            <p:txEl>
                                              <p:pRg st="6" end="6"/>
                                            </p:txEl>
                                          </p:spTgt>
                                        </p:tgtEl>
                                        <p:attrNameLst>
                                          <p:attrName>ppt_y</p:attrName>
                                        </p:attrNameLst>
                                      </p:cBhvr>
                                      <p:tavLst>
                                        <p:tav tm="0">
                                          <p:val>
                                            <p:strVal val="#ppt_h+1"/>
                                          </p:val>
                                        </p:tav>
                                        <p:tav tm="100000">
                                          <p:val>
                                            <p:strVal val="#ppt_y"/>
                                          </p:val>
                                        </p:tav>
                                      </p:tavLst>
                                    </p:anim>
                                    <p:animEffect transition="in" filter="fade">
                                      <p:cBhvr>
                                        <p:cTn id="72" dur="1000"/>
                                        <p:tgtEl>
                                          <p:spTgt spid="8195">
                                            <p:txEl>
                                              <p:pRg st="6" end="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8" presetClass="entr" presetSubtype="0" accel="100000" fill="hold" nodeType="clickEffect">
                                  <p:stCondLst>
                                    <p:cond delay="0"/>
                                  </p:stCondLst>
                                  <p:childTnLst>
                                    <p:set>
                                      <p:cBhvr>
                                        <p:cTn id="76" dur="1" fill="hold">
                                          <p:stCondLst>
                                            <p:cond delay="0"/>
                                          </p:stCondLst>
                                        </p:cTn>
                                        <p:tgtEl>
                                          <p:spTgt spid="8195">
                                            <p:txEl>
                                              <p:pRg st="7" end="7"/>
                                            </p:txEl>
                                          </p:spTgt>
                                        </p:tgtEl>
                                        <p:attrNameLst>
                                          <p:attrName>style.visibility</p:attrName>
                                        </p:attrNameLst>
                                      </p:cBhvr>
                                      <p:to>
                                        <p:strVal val="visible"/>
                                      </p:to>
                                    </p:set>
                                    <p:anim calcmode="lin" valueType="num">
                                      <p:cBhvr>
                                        <p:cTn id="77" dur="1000" fill="hold"/>
                                        <p:tgtEl>
                                          <p:spTgt spid="8195">
                                            <p:txEl>
                                              <p:pRg st="7" end="7"/>
                                            </p:txEl>
                                          </p:spTgt>
                                        </p:tgtEl>
                                        <p:attrNameLst>
                                          <p:attrName>ppt_w</p:attrName>
                                        </p:attrNameLst>
                                      </p:cBhvr>
                                      <p:tavLst>
                                        <p:tav tm="0">
                                          <p:val>
                                            <p:strVal val="#ppt_w*2.5"/>
                                          </p:val>
                                        </p:tav>
                                        <p:tav tm="100000">
                                          <p:val>
                                            <p:strVal val="#ppt_w"/>
                                          </p:val>
                                        </p:tav>
                                      </p:tavLst>
                                    </p:anim>
                                    <p:anim calcmode="lin" valueType="num">
                                      <p:cBhvr>
                                        <p:cTn id="78" dur="1000" fill="hold"/>
                                        <p:tgtEl>
                                          <p:spTgt spid="8195">
                                            <p:txEl>
                                              <p:pRg st="7" end="7"/>
                                            </p:txEl>
                                          </p:spTgt>
                                        </p:tgtEl>
                                        <p:attrNameLst>
                                          <p:attrName>ppt_h</p:attrName>
                                        </p:attrNameLst>
                                      </p:cBhvr>
                                      <p:tavLst>
                                        <p:tav tm="0">
                                          <p:val>
                                            <p:strVal val="#ppt_h*0.01"/>
                                          </p:val>
                                        </p:tav>
                                        <p:tav tm="100000">
                                          <p:val>
                                            <p:strVal val="#ppt_h"/>
                                          </p:val>
                                        </p:tav>
                                      </p:tavLst>
                                    </p:anim>
                                    <p:anim calcmode="lin" valueType="num">
                                      <p:cBhvr>
                                        <p:cTn id="79" dur="1000" fill="hold"/>
                                        <p:tgtEl>
                                          <p:spTgt spid="8195">
                                            <p:txEl>
                                              <p:pRg st="7" end="7"/>
                                            </p:txEl>
                                          </p:spTgt>
                                        </p:tgtEl>
                                        <p:attrNameLst>
                                          <p:attrName>ppt_x</p:attrName>
                                        </p:attrNameLst>
                                      </p:cBhvr>
                                      <p:tavLst>
                                        <p:tav tm="0">
                                          <p:val>
                                            <p:strVal val="#ppt_x"/>
                                          </p:val>
                                        </p:tav>
                                        <p:tav tm="100000">
                                          <p:val>
                                            <p:strVal val="#ppt_x"/>
                                          </p:val>
                                        </p:tav>
                                      </p:tavLst>
                                    </p:anim>
                                    <p:anim calcmode="lin" valueType="num">
                                      <p:cBhvr>
                                        <p:cTn id="80" dur="1000" fill="hold"/>
                                        <p:tgtEl>
                                          <p:spTgt spid="8195">
                                            <p:txEl>
                                              <p:pRg st="7" end="7"/>
                                            </p:txEl>
                                          </p:spTgt>
                                        </p:tgtEl>
                                        <p:attrNameLst>
                                          <p:attrName>ppt_y</p:attrName>
                                        </p:attrNameLst>
                                      </p:cBhvr>
                                      <p:tavLst>
                                        <p:tav tm="0">
                                          <p:val>
                                            <p:strVal val="#ppt_h+1"/>
                                          </p:val>
                                        </p:tav>
                                        <p:tav tm="100000">
                                          <p:val>
                                            <p:strVal val="#ppt_y"/>
                                          </p:val>
                                        </p:tav>
                                      </p:tavLst>
                                    </p:anim>
                                    <p:animEffect transition="in" filter="fade">
                                      <p:cBhvr>
                                        <p:cTn id="81" dur="1000"/>
                                        <p:tgtEl>
                                          <p:spTgt spid="8195">
                                            <p:txEl>
                                              <p:pRg st="7" end="7"/>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58" presetClass="entr" presetSubtype="0" accel="100000" fill="hold" nodeType="clickEffect">
                                  <p:stCondLst>
                                    <p:cond delay="0"/>
                                  </p:stCondLst>
                                  <p:childTnLst>
                                    <p:set>
                                      <p:cBhvr>
                                        <p:cTn id="85" dur="1" fill="hold">
                                          <p:stCondLst>
                                            <p:cond delay="0"/>
                                          </p:stCondLst>
                                        </p:cTn>
                                        <p:tgtEl>
                                          <p:spTgt spid="8195">
                                            <p:txEl>
                                              <p:pRg st="8" end="8"/>
                                            </p:txEl>
                                          </p:spTgt>
                                        </p:tgtEl>
                                        <p:attrNameLst>
                                          <p:attrName>style.visibility</p:attrName>
                                        </p:attrNameLst>
                                      </p:cBhvr>
                                      <p:to>
                                        <p:strVal val="visible"/>
                                      </p:to>
                                    </p:set>
                                    <p:anim calcmode="lin" valueType="num">
                                      <p:cBhvr>
                                        <p:cTn id="86" dur="1000" fill="hold"/>
                                        <p:tgtEl>
                                          <p:spTgt spid="8195">
                                            <p:txEl>
                                              <p:pRg st="8" end="8"/>
                                            </p:txEl>
                                          </p:spTgt>
                                        </p:tgtEl>
                                        <p:attrNameLst>
                                          <p:attrName>ppt_w</p:attrName>
                                        </p:attrNameLst>
                                      </p:cBhvr>
                                      <p:tavLst>
                                        <p:tav tm="0">
                                          <p:val>
                                            <p:strVal val="#ppt_w*2.5"/>
                                          </p:val>
                                        </p:tav>
                                        <p:tav tm="100000">
                                          <p:val>
                                            <p:strVal val="#ppt_w"/>
                                          </p:val>
                                        </p:tav>
                                      </p:tavLst>
                                    </p:anim>
                                    <p:anim calcmode="lin" valueType="num">
                                      <p:cBhvr>
                                        <p:cTn id="87" dur="1000" fill="hold"/>
                                        <p:tgtEl>
                                          <p:spTgt spid="8195">
                                            <p:txEl>
                                              <p:pRg st="8" end="8"/>
                                            </p:txEl>
                                          </p:spTgt>
                                        </p:tgtEl>
                                        <p:attrNameLst>
                                          <p:attrName>ppt_h</p:attrName>
                                        </p:attrNameLst>
                                      </p:cBhvr>
                                      <p:tavLst>
                                        <p:tav tm="0">
                                          <p:val>
                                            <p:strVal val="#ppt_h*0.01"/>
                                          </p:val>
                                        </p:tav>
                                        <p:tav tm="100000">
                                          <p:val>
                                            <p:strVal val="#ppt_h"/>
                                          </p:val>
                                        </p:tav>
                                      </p:tavLst>
                                    </p:anim>
                                    <p:anim calcmode="lin" valueType="num">
                                      <p:cBhvr>
                                        <p:cTn id="88" dur="1000" fill="hold"/>
                                        <p:tgtEl>
                                          <p:spTgt spid="8195">
                                            <p:txEl>
                                              <p:pRg st="8" end="8"/>
                                            </p:txEl>
                                          </p:spTgt>
                                        </p:tgtEl>
                                        <p:attrNameLst>
                                          <p:attrName>ppt_x</p:attrName>
                                        </p:attrNameLst>
                                      </p:cBhvr>
                                      <p:tavLst>
                                        <p:tav tm="0">
                                          <p:val>
                                            <p:strVal val="#ppt_x"/>
                                          </p:val>
                                        </p:tav>
                                        <p:tav tm="100000">
                                          <p:val>
                                            <p:strVal val="#ppt_x"/>
                                          </p:val>
                                        </p:tav>
                                      </p:tavLst>
                                    </p:anim>
                                    <p:anim calcmode="lin" valueType="num">
                                      <p:cBhvr>
                                        <p:cTn id="89" dur="1000" fill="hold"/>
                                        <p:tgtEl>
                                          <p:spTgt spid="8195">
                                            <p:txEl>
                                              <p:pRg st="8" end="8"/>
                                            </p:txEl>
                                          </p:spTgt>
                                        </p:tgtEl>
                                        <p:attrNameLst>
                                          <p:attrName>ppt_y</p:attrName>
                                        </p:attrNameLst>
                                      </p:cBhvr>
                                      <p:tavLst>
                                        <p:tav tm="0">
                                          <p:val>
                                            <p:strVal val="#ppt_h+1"/>
                                          </p:val>
                                        </p:tav>
                                        <p:tav tm="100000">
                                          <p:val>
                                            <p:strVal val="#ppt_y"/>
                                          </p:val>
                                        </p:tav>
                                      </p:tavLst>
                                    </p:anim>
                                    <p:animEffect transition="in" filter="fade">
                                      <p:cBhvr>
                                        <p:cTn id="90" dur="1000"/>
                                        <p:tgtEl>
                                          <p:spTgt spid="8195">
                                            <p:txEl>
                                              <p:pRg st="8" end="8"/>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58" presetClass="entr" presetSubtype="0" accel="100000" fill="hold" nodeType="clickEffect">
                                  <p:stCondLst>
                                    <p:cond delay="0"/>
                                  </p:stCondLst>
                                  <p:childTnLst>
                                    <p:set>
                                      <p:cBhvr>
                                        <p:cTn id="94" dur="1" fill="hold">
                                          <p:stCondLst>
                                            <p:cond delay="0"/>
                                          </p:stCondLst>
                                        </p:cTn>
                                        <p:tgtEl>
                                          <p:spTgt spid="8195">
                                            <p:txEl>
                                              <p:pRg st="9" end="9"/>
                                            </p:txEl>
                                          </p:spTgt>
                                        </p:tgtEl>
                                        <p:attrNameLst>
                                          <p:attrName>style.visibility</p:attrName>
                                        </p:attrNameLst>
                                      </p:cBhvr>
                                      <p:to>
                                        <p:strVal val="visible"/>
                                      </p:to>
                                    </p:set>
                                    <p:anim calcmode="lin" valueType="num">
                                      <p:cBhvr>
                                        <p:cTn id="95" dur="1000" fill="hold"/>
                                        <p:tgtEl>
                                          <p:spTgt spid="8195">
                                            <p:txEl>
                                              <p:pRg st="9" end="9"/>
                                            </p:txEl>
                                          </p:spTgt>
                                        </p:tgtEl>
                                        <p:attrNameLst>
                                          <p:attrName>ppt_w</p:attrName>
                                        </p:attrNameLst>
                                      </p:cBhvr>
                                      <p:tavLst>
                                        <p:tav tm="0">
                                          <p:val>
                                            <p:strVal val="#ppt_w*2.5"/>
                                          </p:val>
                                        </p:tav>
                                        <p:tav tm="100000">
                                          <p:val>
                                            <p:strVal val="#ppt_w"/>
                                          </p:val>
                                        </p:tav>
                                      </p:tavLst>
                                    </p:anim>
                                    <p:anim calcmode="lin" valueType="num">
                                      <p:cBhvr>
                                        <p:cTn id="96" dur="1000" fill="hold"/>
                                        <p:tgtEl>
                                          <p:spTgt spid="8195">
                                            <p:txEl>
                                              <p:pRg st="9" end="9"/>
                                            </p:txEl>
                                          </p:spTgt>
                                        </p:tgtEl>
                                        <p:attrNameLst>
                                          <p:attrName>ppt_h</p:attrName>
                                        </p:attrNameLst>
                                      </p:cBhvr>
                                      <p:tavLst>
                                        <p:tav tm="0">
                                          <p:val>
                                            <p:strVal val="#ppt_h*0.01"/>
                                          </p:val>
                                        </p:tav>
                                        <p:tav tm="100000">
                                          <p:val>
                                            <p:strVal val="#ppt_h"/>
                                          </p:val>
                                        </p:tav>
                                      </p:tavLst>
                                    </p:anim>
                                    <p:anim calcmode="lin" valueType="num">
                                      <p:cBhvr>
                                        <p:cTn id="97" dur="1000" fill="hold"/>
                                        <p:tgtEl>
                                          <p:spTgt spid="8195">
                                            <p:txEl>
                                              <p:pRg st="9" end="9"/>
                                            </p:txEl>
                                          </p:spTgt>
                                        </p:tgtEl>
                                        <p:attrNameLst>
                                          <p:attrName>ppt_x</p:attrName>
                                        </p:attrNameLst>
                                      </p:cBhvr>
                                      <p:tavLst>
                                        <p:tav tm="0">
                                          <p:val>
                                            <p:strVal val="#ppt_x"/>
                                          </p:val>
                                        </p:tav>
                                        <p:tav tm="100000">
                                          <p:val>
                                            <p:strVal val="#ppt_x"/>
                                          </p:val>
                                        </p:tav>
                                      </p:tavLst>
                                    </p:anim>
                                    <p:anim calcmode="lin" valueType="num">
                                      <p:cBhvr>
                                        <p:cTn id="98" dur="1000" fill="hold"/>
                                        <p:tgtEl>
                                          <p:spTgt spid="8195">
                                            <p:txEl>
                                              <p:pRg st="9" end="9"/>
                                            </p:txEl>
                                          </p:spTgt>
                                        </p:tgtEl>
                                        <p:attrNameLst>
                                          <p:attrName>ppt_y</p:attrName>
                                        </p:attrNameLst>
                                      </p:cBhvr>
                                      <p:tavLst>
                                        <p:tav tm="0">
                                          <p:val>
                                            <p:strVal val="#ppt_h+1"/>
                                          </p:val>
                                        </p:tav>
                                        <p:tav tm="100000">
                                          <p:val>
                                            <p:strVal val="#ppt_y"/>
                                          </p:val>
                                        </p:tav>
                                      </p:tavLst>
                                    </p:anim>
                                    <p:animEffect transition="in" filter="fade">
                                      <p:cBhvr>
                                        <p:cTn id="99" dur="1000"/>
                                        <p:tgtEl>
                                          <p:spTgt spid="819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اضطراب الانتباه  لدى الأطفال المعاقين عقلياً :</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defRPr/>
            </a:pPr>
            <a:r>
              <a:rPr lang="ar-SA" sz="2800" b="1" dirty="0" smtClean="0">
                <a:solidFill>
                  <a:schemeClr val="tx2">
                    <a:lumMod val="75000"/>
                  </a:schemeClr>
                </a:solidFill>
                <a:cs typeface="Arial" pitchFamily="34" charset="0"/>
              </a:rPr>
              <a:t>العوامل المؤثرة على عملية الانتباه ما يلي :  </a:t>
            </a:r>
          </a:p>
          <a:p>
            <a:pPr marL="88900" indent="444500" rtl="1" eaLnBrk="1" hangingPunct="1">
              <a:defRPr/>
            </a:pPr>
            <a:r>
              <a:rPr lang="ar-SA" b="1" dirty="0" smtClean="0">
                <a:solidFill>
                  <a:schemeClr val="tx2">
                    <a:lumMod val="75000"/>
                  </a:schemeClr>
                </a:solidFill>
                <a:cs typeface="Arial" pitchFamily="34" charset="0"/>
              </a:rPr>
              <a:t>ثانياً / العوامل الداخلية :</a:t>
            </a:r>
          </a:p>
          <a:p>
            <a:pPr marL="723900" indent="444500" rtl="1" eaLnBrk="1" hangingPunct="1">
              <a:buFont typeface="+mj-lt"/>
              <a:buAutoNum type="arabicPeriod"/>
              <a:defRPr/>
            </a:pPr>
            <a:r>
              <a:rPr lang="ar-SA" sz="2200" b="1" dirty="0" smtClean="0">
                <a:solidFill>
                  <a:schemeClr val="tx2">
                    <a:lumMod val="75000"/>
                  </a:schemeClr>
                </a:solidFill>
                <a:cs typeface="Arial" pitchFamily="34" charset="0"/>
              </a:rPr>
              <a:t>التهيؤ أو الوجهة العقلية .</a:t>
            </a:r>
          </a:p>
          <a:p>
            <a:pPr marL="723900" indent="444500" rtl="1" eaLnBrk="1" hangingPunct="1">
              <a:buFont typeface="+mj-lt"/>
              <a:buAutoNum type="arabicPeriod"/>
              <a:defRPr/>
            </a:pPr>
            <a:r>
              <a:rPr lang="ar-SA" sz="2200" b="1" dirty="0" smtClean="0">
                <a:solidFill>
                  <a:schemeClr val="tx2">
                    <a:lumMod val="75000"/>
                  </a:schemeClr>
                </a:solidFill>
                <a:cs typeface="Arial" pitchFamily="34" charset="0"/>
              </a:rPr>
              <a:t>الدافع والرغبة .</a:t>
            </a:r>
          </a:p>
          <a:p>
            <a:pPr marL="723900" indent="444500" rtl="1" eaLnBrk="1" hangingPunct="1">
              <a:buFont typeface="+mj-lt"/>
              <a:buAutoNum type="arabicPeriod"/>
              <a:defRPr/>
            </a:pPr>
            <a:r>
              <a:rPr lang="ar-SA" sz="2200" b="1" dirty="0" smtClean="0">
                <a:solidFill>
                  <a:schemeClr val="tx2">
                    <a:lumMod val="75000"/>
                  </a:schemeClr>
                </a:solidFill>
                <a:cs typeface="Arial" pitchFamily="34" charset="0"/>
              </a:rPr>
              <a:t>مدى الاستثارة الداخلية للمنبه .</a:t>
            </a:r>
          </a:p>
          <a:p>
            <a:pPr marL="723900" indent="444500" rtl="1" eaLnBrk="1" hangingPunct="1">
              <a:buFont typeface="+mj-lt"/>
              <a:buAutoNum type="arabicPeriod"/>
              <a:defRPr/>
            </a:pPr>
            <a:r>
              <a:rPr lang="ar-SA" sz="2200" b="1" dirty="0" smtClean="0">
                <a:solidFill>
                  <a:schemeClr val="tx2">
                    <a:lumMod val="75000"/>
                  </a:schemeClr>
                </a:solidFill>
                <a:cs typeface="Arial" pitchFamily="34" charset="0"/>
              </a:rPr>
              <a:t>الحالة الصحية للفرد وسلامة الجهاز العصبي والحواس .</a:t>
            </a:r>
          </a:p>
          <a:p>
            <a:pPr marL="723900" indent="444500" rtl="1" eaLnBrk="1" hangingPunct="1">
              <a:buFont typeface="+mj-lt"/>
              <a:buAutoNum type="arabicPeriod"/>
              <a:defRPr/>
            </a:pPr>
            <a:r>
              <a:rPr lang="ar-SA" sz="2200" b="1" dirty="0" smtClean="0">
                <a:solidFill>
                  <a:schemeClr val="tx2">
                    <a:lumMod val="75000"/>
                  </a:schemeClr>
                </a:solidFill>
                <a:cs typeface="Arial" pitchFamily="34" charset="0"/>
              </a:rPr>
              <a:t>الحالة النفسية للفرد .</a:t>
            </a:r>
          </a:p>
          <a:p>
            <a:pPr marL="723900" indent="444500" rtl="1" eaLnBrk="1" hangingPunct="1">
              <a:buFont typeface="+mj-lt"/>
              <a:buAutoNum type="arabicPeriod"/>
              <a:defRPr/>
            </a:pPr>
            <a:r>
              <a:rPr lang="ar-SA" sz="2200" b="1" dirty="0" smtClean="0">
                <a:solidFill>
                  <a:schemeClr val="tx2">
                    <a:lumMod val="75000"/>
                  </a:schemeClr>
                </a:solidFill>
                <a:cs typeface="Arial" pitchFamily="34" charset="0"/>
              </a:rPr>
              <a:t>خبرة الفرد وثقافته .</a:t>
            </a:r>
          </a:p>
          <a:p>
            <a:pPr marL="723900" indent="444500" rtl="1" eaLnBrk="1" hangingPunct="1">
              <a:buFont typeface="+mj-lt"/>
              <a:buAutoNum type="arabicPeriod"/>
              <a:defRPr/>
            </a:pPr>
            <a:r>
              <a:rPr lang="ar-SA" sz="2200" b="1" dirty="0" smtClean="0">
                <a:solidFill>
                  <a:schemeClr val="tx2">
                    <a:lumMod val="75000"/>
                  </a:schemeClr>
                </a:solidFill>
                <a:cs typeface="Arial" pitchFamily="34" charset="0"/>
              </a:rPr>
              <a:t>القدرة على التمييز للمنبهات .</a:t>
            </a:r>
          </a:p>
          <a:p>
            <a:pPr marL="723900" indent="444500" rtl="1" eaLnBrk="1" hangingPunct="1">
              <a:buFont typeface="+mj-lt"/>
              <a:buAutoNum type="arabicPeriod"/>
              <a:defRPr/>
            </a:pPr>
            <a:r>
              <a:rPr lang="ar-SA" sz="2200" b="1" dirty="0" smtClean="0">
                <a:solidFill>
                  <a:schemeClr val="tx2">
                    <a:lumMod val="75000"/>
                  </a:schemeClr>
                </a:solidFill>
                <a:cs typeface="Arial" pitchFamily="34" charset="0"/>
              </a:rPr>
              <a:t>توقع الشخص والاستعداد الذهني والحركي .</a:t>
            </a:r>
          </a:p>
          <a:p>
            <a:pPr marL="723900" indent="444500" rtl="1" eaLnBrk="1" hangingPunct="1">
              <a:buFont typeface="+mj-lt"/>
              <a:buAutoNum type="arabicPeriod"/>
              <a:defRPr/>
            </a:pPr>
            <a:r>
              <a:rPr lang="ar-SA" sz="2200" b="1" dirty="0" smtClean="0">
                <a:solidFill>
                  <a:schemeClr val="tx2">
                    <a:lumMod val="75000"/>
                  </a:schemeClr>
                </a:solidFill>
                <a:cs typeface="Arial" pitchFamily="34" charset="0"/>
              </a:rPr>
              <a:t>حالات اليقظة والوعي .</a:t>
            </a:r>
          </a:p>
          <a:p>
            <a:pPr marL="88900" indent="444500" rtl="1" eaLnBrk="1" hangingPunct="1">
              <a:buFont typeface="+mj-lt"/>
              <a:buAutoNum type="arabicParenR"/>
              <a:defRPr/>
            </a:pPr>
            <a:endParaRPr lang="ar-SA" b="1" dirty="0" smtClean="0">
              <a:solidFill>
                <a:schemeClr val="tx2">
                  <a:lumMod val="75000"/>
                </a:schemeClr>
              </a:solidFill>
              <a:cs typeface="Arial" pitchFamily="34" charset="0"/>
            </a:endParaRPr>
          </a:p>
        </p:txBody>
      </p:sp>
      <p:sp>
        <p:nvSpPr>
          <p:cNvPr id="2150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46531054-9EA2-4DBC-8ABC-33A9E03044FD}" type="slidenum">
              <a:rPr lang="ar-SA" smtClean="0">
                <a:cs typeface="Arial" pitchFamily="34" charset="0"/>
              </a:rPr>
              <a:pPr/>
              <a:t>128</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nodeType="clickEffect">
                                  <p:stCondLst>
                                    <p:cond delay="0"/>
                                  </p:stCondLst>
                                  <p:childTnLst>
                                    <p:set>
                                      <p:cBhvr>
                                        <p:cTn id="58" dur="1" fill="hold">
                                          <p:stCondLst>
                                            <p:cond delay="0"/>
                                          </p:stCondLst>
                                        </p:cTn>
                                        <p:tgtEl>
                                          <p:spTgt spid="8195">
                                            <p:txEl>
                                              <p:pRg st="5" end="5"/>
                                            </p:txEl>
                                          </p:spTgt>
                                        </p:tgtEl>
                                        <p:attrNameLst>
                                          <p:attrName>style.visibility</p:attrName>
                                        </p:attrNameLst>
                                      </p:cBhvr>
                                      <p:to>
                                        <p:strVal val="visible"/>
                                      </p:to>
                                    </p:set>
                                    <p:anim calcmode="lin" valueType="num">
                                      <p:cBhvr>
                                        <p:cTn id="59" dur="1000" fill="hold"/>
                                        <p:tgtEl>
                                          <p:spTgt spid="8195">
                                            <p:txEl>
                                              <p:pRg st="5" end="5"/>
                                            </p:txEl>
                                          </p:spTgt>
                                        </p:tgtEl>
                                        <p:attrNameLst>
                                          <p:attrName>ppt_w</p:attrName>
                                        </p:attrNameLst>
                                      </p:cBhvr>
                                      <p:tavLst>
                                        <p:tav tm="0">
                                          <p:val>
                                            <p:strVal val="#ppt_w*2.5"/>
                                          </p:val>
                                        </p:tav>
                                        <p:tav tm="100000">
                                          <p:val>
                                            <p:strVal val="#ppt_w"/>
                                          </p:val>
                                        </p:tav>
                                      </p:tavLst>
                                    </p:anim>
                                    <p:anim calcmode="lin" valueType="num">
                                      <p:cBhvr>
                                        <p:cTn id="60" dur="1000" fill="hold"/>
                                        <p:tgtEl>
                                          <p:spTgt spid="8195">
                                            <p:txEl>
                                              <p:pRg st="5" end="5"/>
                                            </p:txEl>
                                          </p:spTgt>
                                        </p:tgtEl>
                                        <p:attrNameLst>
                                          <p:attrName>ppt_h</p:attrName>
                                        </p:attrNameLst>
                                      </p:cBhvr>
                                      <p:tavLst>
                                        <p:tav tm="0">
                                          <p:val>
                                            <p:strVal val="#ppt_h*0.01"/>
                                          </p:val>
                                        </p:tav>
                                        <p:tav tm="100000">
                                          <p:val>
                                            <p:strVal val="#ppt_h"/>
                                          </p:val>
                                        </p:tav>
                                      </p:tavLst>
                                    </p:anim>
                                    <p:anim calcmode="lin" valueType="num">
                                      <p:cBhvr>
                                        <p:cTn id="61"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8195">
                                            <p:txEl>
                                              <p:pRg st="5" end="5"/>
                                            </p:txEl>
                                          </p:spTgt>
                                        </p:tgtEl>
                                        <p:attrNameLst>
                                          <p:attrName>ppt_y</p:attrName>
                                        </p:attrNameLst>
                                      </p:cBhvr>
                                      <p:tavLst>
                                        <p:tav tm="0">
                                          <p:val>
                                            <p:strVal val="#ppt_h+1"/>
                                          </p:val>
                                        </p:tav>
                                        <p:tav tm="100000">
                                          <p:val>
                                            <p:strVal val="#ppt_y"/>
                                          </p:val>
                                        </p:tav>
                                      </p:tavLst>
                                    </p:anim>
                                    <p:animEffect transition="in" filter="fade">
                                      <p:cBhvr>
                                        <p:cTn id="63" dur="1000"/>
                                        <p:tgtEl>
                                          <p:spTgt spid="8195">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8" presetClass="entr" presetSubtype="0" accel="100000" fill="hold" nodeType="clickEffect">
                                  <p:stCondLst>
                                    <p:cond delay="0"/>
                                  </p:stCondLst>
                                  <p:childTnLst>
                                    <p:set>
                                      <p:cBhvr>
                                        <p:cTn id="67" dur="1" fill="hold">
                                          <p:stCondLst>
                                            <p:cond delay="0"/>
                                          </p:stCondLst>
                                        </p:cTn>
                                        <p:tgtEl>
                                          <p:spTgt spid="8195">
                                            <p:txEl>
                                              <p:pRg st="6" end="6"/>
                                            </p:txEl>
                                          </p:spTgt>
                                        </p:tgtEl>
                                        <p:attrNameLst>
                                          <p:attrName>style.visibility</p:attrName>
                                        </p:attrNameLst>
                                      </p:cBhvr>
                                      <p:to>
                                        <p:strVal val="visible"/>
                                      </p:to>
                                    </p:set>
                                    <p:anim calcmode="lin" valueType="num">
                                      <p:cBhvr>
                                        <p:cTn id="68" dur="1000" fill="hold"/>
                                        <p:tgtEl>
                                          <p:spTgt spid="8195">
                                            <p:txEl>
                                              <p:pRg st="6" end="6"/>
                                            </p:txEl>
                                          </p:spTgt>
                                        </p:tgtEl>
                                        <p:attrNameLst>
                                          <p:attrName>ppt_w</p:attrName>
                                        </p:attrNameLst>
                                      </p:cBhvr>
                                      <p:tavLst>
                                        <p:tav tm="0">
                                          <p:val>
                                            <p:strVal val="#ppt_w*2.5"/>
                                          </p:val>
                                        </p:tav>
                                        <p:tav tm="100000">
                                          <p:val>
                                            <p:strVal val="#ppt_w"/>
                                          </p:val>
                                        </p:tav>
                                      </p:tavLst>
                                    </p:anim>
                                    <p:anim calcmode="lin" valueType="num">
                                      <p:cBhvr>
                                        <p:cTn id="69" dur="1000" fill="hold"/>
                                        <p:tgtEl>
                                          <p:spTgt spid="8195">
                                            <p:txEl>
                                              <p:pRg st="6" end="6"/>
                                            </p:txEl>
                                          </p:spTgt>
                                        </p:tgtEl>
                                        <p:attrNameLst>
                                          <p:attrName>ppt_h</p:attrName>
                                        </p:attrNameLst>
                                      </p:cBhvr>
                                      <p:tavLst>
                                        <p:tav tm="0">
                                          <p:val>
                                            <p:strVal val="#ppt_h*0.01"/>
                                          </p:val>
                                        </p:tav>
                                        <p:tav tm="100000">
                                          <p:val>
                                            <p:strVal val="#ppt_h"/>
                                          </p:val>
                                        </p:tav>
                                      </p:tavLst>
                                    </p:anim>
                                    <p:anim calcmode="lin" valueType="num">
                                      <p:cBhvr>
                                        <p:cTn id="70" dur="1000" fill="hold"/>
                                        <p:tgtEl>
                                          <p:spTgt spid="8195">
                                            <p:txEl>
                                              <p:pRg st="6" end="6"/>
                                            </p:txEl>
                                          </p:spTgt>
                                        </p:tgtEl>
                                        <p:attrNameLst>
                                          <p:attrName>ppt_x</p:attrName>
                                        </p:attrNameLst>
                                      </p:cBhvr>
                                      <p:tavLst>
                                        <p:tav tm="0">
                                          <p:val>
                                            <p:strVal val="#ppt_x"/>
                                          </p:val>
                                        </p:tav>
                                        <p:tav tm="100000">
                                          <p:val>
                                            <p:strVal val="#ppt_x"/>
                                          </p:val>
                                        </p:tav>
                                      </p:tavLst>
                                    </p:anim>
                                    <p:anim calcmode="lin" valueType="num">
                                      <p:cBhvr>
                                        <p:cTn id="71" dur="1000" fill="hold"/>
                                        <p:tgtEl>
                                          <p:spTgt spid="8195">
                                            <p:txEl>
                                              <p:pRg st="6" end="6"/>
                                            </p:txEl>
                                          </p:spTgt>
                                        </p:tgtEl>
                                        <p:attrNameLst>
                                          <p:attrName>ppt_y</p:attrName>
                                        </p:attrNameLst>
                                      </p:cBhvr>
                                      <p:tavLst>
                                        <p:tav tm="0">
                                          <p:val>
                                            <p:strVal val="#ppt_h+1"/>
                                          </p:val>
                                        </p:tav>
                                        <p:tav tm="100000">
                                          <p:val>
                                            <p:strVal val="#ppt_y"/>
                                          </p:val>
                                        </p:tav>
                                      </p:tavLst>
                                    </p:anim>
                                    <p:animEffect transition="in" filter="fade">
                                      <p:cBhvr>
                                        <p:cTn id="72" dur="1000"/>
                                        <p:tgtEl>
                                          <p:spTgt spid="8195">
                                            <p:txEl>
                                              <p:pRg st="6" end="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8" presetClass="entr" presetSubtype="0" accel="100000" fill="hold" nodeType="clickEffect">
                                  <p:stCondLst>
                                    <p:cond delay="0"/>
                                  </p:stCondLst>
                                  <p:childTnLst>
                                    <p:set>
                                      <p:cBhvr>
                                        <p:cTn id="76" dur="1" fill="hold">
                                          <p:stCondLst>
                                            <p:cond delay="0"/>
                                          </p:stCondLst>
                                        </p:cTn>
                                        <p:tgtEl>
                                          <p:spTgt spid="8195">
                                            <p:txEl>
                                              <p:pRg st="7" end="7"/>
                                            </p:txEl>
                                          </p:spTgt>
                                        </p:tgtEl>
                                        <p:attrNameLst>
                                          <p:attrName>style.visibility</p:attrName>
                                        </p:attrNameLst>
                                      </p:cBhvr>
                                      <p:to>
                                        <p:strVal val="visible"/>
                                      </p:to>
                                    </p:set>
                                    <p:anim calcmode="lin" valueType="num">
                                      <p:cBhvr>
                                        <p:cTn id="77" dur="1000" fill="hold"/>
                                        <p:tgtEl>
                                          <p:spTgt spid="8195">
                                            <p:txEl>
                                              <p:pRg st="7" end="7"/>
                                            </p:txEl>
                                          </p:spTgt>
                                        </p:tgtEl>
                                        <p:attrNameLst>
                                          <p:attrName>ppt_w</p:attrName>
                                        </p:attrNameLst>
                                      </p:cBhvr>
                                      <p:tavLst>
                                        <p:tav tm="0">
                                          <p:val>
                                            <p:strVal val="#ppt_w*2.5"/>
                                          </p:val>
                                        </p:tav>
                                        <p:tav tm="100000">
                                          <p:val>
                                            <p:strVal val="#ppt_w"/>
                                          </p:val>
                                        </p:tav>
                                      </p:tavLst>
                                    </p:anim>
                                    <p:anim calcmode="lin" valueType="num">
                                      <p:cBhvr>
                                        <p:cTn id="78" dur="1000" fill="hold"/>
                                        <p:tgtEl>
                                          <p:spTgt spid="8195">
                                            <p:txEl>
                                              <p:pRg st="7" end="7"/>
                                            </p:txEl>
                                          </p:spTgt>
                                        </p:tgtEl>
                                        <p:attrNameLst>
                                          <p:attrName>ppt_h</p:attrName>
                                        </p:attrNameLst>
                                      </p:cBhvr>
                                      <p:tavLst>
                                        <p:tav tm="0">
                                          <p:val>
                                            <p:strVal val="#ppt_h*0.01"/>
                                          </p:val>
                                        </p:tav>
                                        <p:tav tm="100000">
                                          <p:val>
                                            <p:strVal val="#ppt_h"/>
                                          </p:val>
                                        </p:tav>
                                      </p:tavLst>
                                    </p:anim>
                                    <p:anim calcmode="lin" valueType="num">
                                      <p:cBhvr>
                                        <p:cTn id="79" dur="1000" fill="hold"/>
                                        <p:tgtEl>
                                          <p:spTgt spid="8195">
                                            <p:txEl>
                                              <p:pRg st="7" end="7"/>
                                            </p:txEl>
                                          </p:spTgt>
                                        </p:tgtEl>
                                        <p:attrNameLst>
                                          <p:attrName>ppt_x</p:attrName>
                                        </p:attrNameLst>
                                      </p:cBhvr>
                                      <p:tavLst>
                                        <p:tav tm="0">
                                          <p:val>
                                            <p:strVal val="#ppt_x"/>
                                          </p:val>
                                        </p:tav>
                                        <p:tav tm="100000">
                                          <p:val>
                                            <p:strVal val="#ppt_x"/>
                                          </p:val>
                                        </p:tav>
                                      </p:tavLst>
                                    </p:anim>
                                    <p:anim calcmode="lin" valueType="num">
                                      <p:cBhvr>
                                        <p:cTn id="80" dur="1000" fill="hold"/>
                                        <p:tgtEl>
                                          <p:spTgt spid="8195">
                                            <p:txEl>
                                              <p:pRg st="7" end="7"/>
                                            </p:txEl>
                                          </p:spTgt>
                                        </p:tgtEl>
                                        <p:attrNameLst>
                                          <p:attrName>ppt_y</p:attrName>
                                        </p:attrNameLst>
                                      </p:cBhvr>
                                      <p:tavLst>
                                        <p:tav tm="0">
                                          <p:val>
                                            <p:strVal val="#ppt_h+1"/>
                                          </p:val>
                                        </p:tav>
                                        <p:tav tm="100000">
                                          <p:val>
                                            <p:strVal val="#ppt_y"/>
                                          </p:val>
                                        </p:tav>
                                      </p:tavLst>
                                    </p:anim>
                                    <p:animEffect transition="in" filter="fade">
                                      <p:cBhvr>
                                        <p:cTn id="81" dur="1000"/>
                                        <p:tgtEl>
                                          <p:spTgt spid="8195">
                                            <p:txEl>
                                              <p:pRg st="7" end="7"/>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58" presetClass="entr" presetSubtype="0" accel="100000" fill="hold" nodeType="clickEffect">
                                  <p:stCondLst>
                                    <p:cond delay="0"/>
                                  </p:stCondLst>
                                  <p:childTnLst>
                                    <p:set>
                                      <p:cBhvr>
                                        <p:cTn id="85" dur="1" fill="hold">
                                          <p:stCondLst>
                                            <p:cond delay="0"/>
                                          </p:stCondLst>
                                        </p:cTn>
                                        <p:tgtEl>
                                          <p:spTgt spid="8195">
                                            <p:txEl>
                                              <p:pRg st="8" end="8"/>
                                            </p:txEl>
                                          </p:spTgt>
                                        </p:tgtEl>
                                        <p:attrNameLst>
                                          <p:attrName>style.visibility</p:attrName>
                                        </p:attrNameLst>
                                      </p:cBhvr>
                                      <p:to>
                                        <p:strVal val="visible"/>
                                      </p:to>
                                    </p:set>
                                    <p:anim calcmode="lin" valueType="num">
                                      <p:cBhvr>
                                        <p:cTn id="86" dur="1000" fill="hold"/>
                                        <p:tgtEl>
                                          <p:spTgt spid="8195">
                                            <p:txEl>
                                              <p:pRg st="8" end="8"/>
                                            </p:txEl>
                                          </p:spTgt>
                                        </p:tgtEl>
                                        <p:attrNameLst>
                                          <p:attrName>ppt_w</p:attrName>
                                        </p:attrNameLst>
                                      </p:cBhvr>
                                      <p:tavLst>
                                        <p:tav tm="0">
                                          <p:val>
                                            <p:strVal val="#ppt_w*2.5"/>
                                          </p:val>
                                        </p:tav>
                                        <p:tav tm="100000">
                                          <p:val>
                                            <p:strVal val="#ppt_w"/>
                                          </p:val>
                                        </p:tav>
                                      </p:tavLst>
                                    </p:anim>
                                    <p:anim calcmode="lin" valueType="num">
                                      <p:cBhvr>
                                        <p:cTn id="87" dur="1000" fill="hold"/>
                                        <p:tgtEl>
                                          <p:spTgt spid="8195">
                                            <p:txEl>
                                              <p:pRg st="8" end="8"/>
                                            </p:txEl>
                                          </p:spTgt>
                                        </p:tgtEl>
                                        <p:attrNameLst>
                                          <p:attrName>ppt_h</p:attrName>
                                        </p:attrNameLst>
                                      </p:cBhvr>
                                      <p:tavLst>
                                        <p:tav tm="0">
                                          <p:val>
                                            <p:strVal val="#ppt_h*0.01"/>
                                          </p:val>
                                        </p:tav>
                                        <p:tav tm="100000">
                                          <p:val>
                                            <p:strVal val="#ppt_h"/>
                                          </p:val>
                                        </p:tav>
                                      </p:tavLst>
                                    </p:anim>
                                    <p:anim calcmode="lin" valueType="num">
                                      <p:cBhvr>
                                        <p:cTn id="88" dur="1000" fill="hold"/>
                                        <p:tgtEl>
                                          <p:spTgt spid="8195">
                                            <p:txEl>
                                              <p:pRg st="8" end="8"/>
                                            </p:txEl>
                                          </p:spTgt>
                                        </p:tgtEl>
                                        <p:attrNameLst>
                                          <p:attrName>ppt_x</p:attrName>
                                        </p:attrNameLst>
                                      </p:cBhvr>
                                      <p:tavLst>
                                        <p:tav tm="0">
                                          <p:val>
                                            <p:strVal val="#ppt_x"/>
                                          </p:val>
                                        </p:tav>
                                        <p:tav tm="100000">
                                          <p:val>
                                            <p:strVal val="#ppt_x"/>
                                          </p:val>
                                        </p:tav>
                                      </p:tavLst>
                                    </p:anim>
                                    <p:anim calcmode="lin" valueType="num">
                                      <p:cBhvr>
                                        <p:cTn id="89" dur="1000" fill="hold"/>
                                        <p:tgtEl>
                                          <p:spTgt spid="8195">
                                            <p:txEl>
                                              <p:pRg st="8" end="8"/>
                                            </p:txEl>
                                          </p:spTgt>
                                        </p:tgtEl>
                                        <p:attrNameLst>
                                          <p:attrName>ppt_y</p:attrName>
                                        </p:attrNameLst>
                                      </p:cBhvr>
                                      <p:tavLst>
                                        <p:tav tm="0">
                                          <p:val>
                                            <p:strVal val="#ppt_h+1"/>
                                          </p:val>
                                        </p:tav>
                                        <p:tav tm="100000">
                                          <p:val>
                                            <p:strVal val="#ppt_y"/>
                                          </p:val>
                                        </p:tav>
                                      </p:tavLst>
                                    </p:anim>
                                    <p:animEffect transition="in" filter="fade">
                                      <p:cBhvr>
                                        <p:cTn id="90" dur="1000"/>
                                        <p:tgtEl>
                                          <p:spTgt spid="8195">
                                            <p:txEl>
                                              <p:pRg st="8" end="8"/>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58" presetClass="entr" presetSubtype="0" accel="100000" fill="hold" nodeType="clickEffect">
                                  <p:stCondLst>
                                    <p:cond delay="0"/>
                                  </p:stCondLst>
                                  <p:childTnLst>
                                    <p:set>
                                      <p:cBhvr>
                                        <p:cTn id="94" dur="1" fill="hold">
                                          <p:stCondLst>
                                            <p:cond delay="0"/>
                                          </p:stCondLst>
                                        </p:cTn>
                                        <p:tgtEl>
                                          <p:spTgt spid="8195">
                                            <p:txEl>
                                              <p:pRg st="9" end="9"/>
                                            </p:txEl>
                                          </p:spTgt>
                                        </p:tgtEl>
                                        <p:attrNameLst>
                                          <p:attrName>style.visibility</p:attrName>
                                        </p:attrNameLst>
                                      </p:cBhvr>
                                      <p:to>
                                        <p:strVal val="visible"/>
                                      </p:to>
                                    </p:set>
                                    <p:anim calcmode="lin" valueType="num">
                                      <p:cBhvr>
                                        <p:cTn id="95" dur="1000" fill="hold"/>
                                        <p:tgtEl>
                                          <p:spTgt spid="8195">
                                            <p:txEl>
                                              <p:pRg st="9" end="9"/>
                                            </p:txEl>
                                          </p:spTgt>
                                        </p:tgtEl>
                                        <p:attrNameLst>
                                          <p:attrName>ppt_w</p:attrName>
                                        </p:attrNameLst>
                                      </p:cBhvr>
                                      <p:tavLst>
                                        <p:tav tm="0">
                                          <p:val>
                                            <p:strVal val="#ppt_w*2.5"/>
                                          </p:val>
                                        </p:tav>
                                        <p:tav tm="100000">
                                          <p:val>
                                            <p:strVal val="#ppt_w"/>
                                          </p:val>
                                        </p:tav>
                                      </p:tavLst>
                                    </p:anim>
                                    <p:anim calcmode="lin" valueType="num">
                                      <p:cBhvr>
                                        <p:cTn id="96" dur="1000" fill="hold"/>
                                        <p:tgtEl>
                                          <p:spTgt spid="8195">
                                            <p:txEl>
                                              <p:pRg st="9" end="9"/>
                                            </p:txEl>
                                          </p:spTgt>
                                        </p:tgtEl>
                                        <p:attrNameLst>
                                          <p:attrName>ppt_h</p:attrName>
                                        </p:attrNameLst>
                                      </p:cBhvr>
                                      <p:tavLst>
                                        <p:tav tm="0">
                                          <p:val>
                                            <p:strVal val="#ppt_h*0.01"/>
                                          </p:val>
                                        </p:tav>
                                        <p:tav tm="100000">
                                          <p:val>
                                            <p:strVal val="#ppt_h"/>
                                          </p:val>
                                        </p:tav>
                                      </p:tavLst>
                                    </p:anim>
                                    <p:anim calcmode="lin" valueType="num">
                                      <p:cBhvr>
                                        <p:cTn id="97" dur="1000" fill="hold"/>
                                        <p:tgtEl>
                                          <p:spTgt spid="8195">
                                            <p:txEl>
                                              <p:pRg st="9" end="9"/>
                                            </p:txEl>
                                          </p:spTgt>
                                        </p:tgtEl>
                                        <p:attrNameLst>
                                          <p:attrName>ppt_x</p:attrName>
                                        </p:attrNameLst>
                                      </p:cBhvr>
                                      <p:tavLst>
                                        <p:tav tm="0">
                                          <p:val>
                                            <p:strVal val="#ppt_x"/>
                                          </p:val>
                                        </p:tav>
                                        <p:tav tm="100000">
                                          <p:val>
                                            <p:strVal val="#ppt_x"/>
                                          </p:val>
                                        </p:tav>
                                      </p:tavLst>
                                    </p:anim>
                                    <p:anim calcmode="lin" valueType="num">
                                      <p:cBhvr>
                                        <p:cTn id="98" dur="1000" fill="hold"/>
                                        <p:tgtEl>
                                          <p:spTgt spid="8195">
                                            <p:txEl>
                                              <p:pRg st="9" end="9"/>
                                            </p:txEl>
                                          </p:spTgt>
                                        </p:tgtEl>
                                        <p:attrNameLst>
                                          <p:attrName>ppt_y</p:attrName>
                                        </p:attrNameLst>
                                      </p:cBhvr>
                                      <p:tavLst>
                                        <p:tav tm="0">
                                          <p:val>
                                            <p:strVal val="#ppt_h+1"/>
                                          </p:val>
                                        </p:tav>
                                        <p:tav tm="100000">
                                          <p:val>
                                            <p:strVal val="#ppt_y"/>
                                          </p:val>
                                        </p:tav>
                                      </p:tavLst>
                                    </p:anim>
                                    <p:animEffect transition="in" filter="fade">
                                      <p:cBhvr>
                                        <p:cTn id="99" dur="1000"/>
                                        <p:tgtEl>
                                          <p:spTgt spid="8195">
                                            <p:txEl>
                                              <p:pRg st="9" end="9"/>
                                            </p:txEl>
                                          </p:spTgt>
                                        </p:tgtEl>
                                      </p:cBhvr>
                                    </p:animEffect>
                                  </p:childTnLst>
                                </p:cTn>
                              </p:par>
                            </p:childTnLst>
                          </p:cTn>
                        </p:par>
                      </p:childTnLst>
                    </p:cTn>
                  </p:par>
                  <p:par>
                    <p:cTn id="100" fill="hold">
                      <p:stCondLst>
                        <p:cond delay="indefinite"/>
                      </p:stCondLst>
                      <p:childTnLst>
                        <p:par>
                          <p:cTn id="101" fill="hold">
                            <p:stCondLst>
                              <p:cond delay="0"/>
                            </p:stCondLst>
                            <p:childTnLst>
                              <p:par>
                                <p:cTn id="102" presetID="58" presetClass="entr" presetSubtype="0" accel="100000" fill="hold" nodeType="clickEffect">
                                  <p:stCondLst>
                                    <p:cond delay="0"/>
                                  </p:stCondLst>
                                  <p:childTnLst>
                                    <p:set>
                                      <p:cBhvr>
                                        <p:cTn id="103" dur="1" fill="hold">
                                          <p:stCondLst>
                                            <p:cond delay="0"/>
                                          </p:stCondLst>
                                        </p:cTn>
                                        <p:tgtEl>
                                          <p:spTgt spid="8195">
                                            <p:txEl>
                                              <p:pRg st="10" end="10"/>
                                            </p:txEl>
                                          </p:spTgt>
                                        </p:tgtEl>
                                        <p:attrNameLst>
                                          <p:attrName>style.visibility</p:attrName>
                                        </p:attrNameLst>
                                      </p:cBhvr>
                                      <p:to>
                                        <p:strVal val="visible"/>
                                      </p:to>
                                    </p:set>
                                    <p:anim calcmode="lin" valueType="num">
                                      <p:cBhvr>
                                        <p:cTn id="104" dur="1000" fill="hold"/>
                                        <p:tgtEl>
                                          <p:spTgt spid="8195">
                                            <p:txEl>
                                              <p:pRg st="10" end="10"/>
                                            </p:txEl>
                                          </p:spTgt>
                                        </p:tgtEl>
                                        <p:attrNameLst>
                                          <p:attrName>ppt_w</p:attrName>
                                        </p:attrNameLst>
                                      </p:cBhvr>
                                      <p:tavLst>
                                        <p:tav tm="0">
                                          <p:val>
                                            <p:strVal val="#ppt_w*2.5"/>
                                          </p:val>
                                        </p:tav>
                                        <p:tav tm="100000">
                                          <p:val>
                                            <p:strVal val="#ppt_w"/>
                                          </p:val>
                                        </p:tav>
                                      </p:tavLst>
                                    </p:anim>
                                    <p:anim calcmode="lin" valueType="num">
                                      <p:cBhvr>
                                        <p:cTn id="105" dur="1000" fill="hold"/>
                                        <p:tgtEl>
                                          <p:spTgt spid="8195">
                                            <p:txEl>
                                              <p:pRg st="10" end="10"/>
                                            </p:txEl>
                                          </p:spTgt>
                                        </p:tgtEl>
                                        <p:attrNameLst>
                                          <p:attrName>ppt_h</p:attrName>
                                        </p:attrNameLst>
                                      </p:cBhvr>
                                      <p:tavLst>
                                        <p:tav tm="0">
                                          <p:val>
                                            <p:strVal val="#ppt_h*0.01"/>
                                          </p:val>
                                        </p:tav>
                                        <p:tav tm="100000">
                                          <p:val>
                                            <p:strVal val="#ppt_h"/>
                                          </p:val>
                                        </p:tav>
                                      </p:tavLst>
                                    </p:anim>
                                    <p:anim calcmode="lin" valueType="num">
                                      <p:cBhvr>
                                        <p:cTn id="106" dur="1000" fill="hold"/>
                                        <p:tgtEl>
                                          <p:spTgt spid="8195">
                                            <p:txEl>
                                              <p:pRg st="10" end="10"/>
                                            </p:txEl>
                                          </p:spTgt>
                                        </p:tgtEl>
                                        <p:attrNameLst>
                                          <p:attrName>ppt_x</p:attrName>
                                        </p:attrNameLst>
                                      </p:cBhvr>
                                      <p:tavLst>
                                        <p:tav tm="0">
                                          <p:val>
                                            <p:strVal val="#ppt_x"/>
                                          </p:val>
                                        </p:tav>
                                        <p:tav tm="100000">
                                          <p:val>
                                            <p:strVal val="#ppt_x"/>
                                          </p:val>
                                        </p:tav>
                                      </p:tavLst>
                                    </p:anim>
                                    <p:anim calcmode="lin" valueType="num">
                                      <p:cBhvr>
                                        <p:cTn id="107" dur="1000" fill="hold"/>
                                        <p:tgtEl>
                                          <p:spTgt spid="8195">
                                            <p:txEl>
                                              <p:pRg st="10" end="10"/>
                                            </p:txEl>
                                          </p:spTgt>
                                        </p:tgtEl>
                                        <p:attrNameLst>
                                          <p:attrName>ppt_y</p:attrName>
                                        </p:attrNameLst>
                                      </p:cBhvr>
                                      <p:tavLst>
                                        <p:tav tm="0">
                                          <p:val>
                                            <p:strVal val="#ppt_h+1"/>
                                          </p:val>
                                        </p:tav>
                                        <p:tav tm="100000">
                                          <p:val>
                                            <p:strVal val="#ppt_y"/>
                                          </p:val>
                                        </p:tav>
                                      </p:tavLst>
                                    </p:anim>
                                    <p:animEffect transition="in" filter="fade">
                                      <p:cBhvr>
                                        <p:cTn id="108" dur="1000"/>
                                        <p:tgtEl>
                                          <p:spTgt spid="819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mtClean="0">
                <a:solidFill>
                  <a:srgbClr val="17375E"/>
                </a:solidFill>
                <a:cs typeface="Arial" pitchFamily="34" charset="0"/>
              </a:rPr>
              <a:t>اضطرابات الانتباه  لدى الأطفال المعاقين عقلياً :</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buFont typeface="Times New Roman" pitchFamily="18" charset="0"/>
              <a:buAutoNum type="arabic2Minus"/>
            </a:pPr>
            <a:r>
              <a:rPr lang="ar-SA" sz="2800" b="1" smtClean="0">
                <a:solidFill>
                  <a:srgbClr val="17375E"/>
                </a:solidFill>
                <a:cs typeface="Arial" pitchFamily="34" charset="0"/>
              </a:rPr>
              <a:t>لا يستجيب المعاقون عقلياً للمثيرات أو التعليمات اللفظية بسهولة. حيث لا ينتبهون جيداً للمثيرات الجديدة .</a:t>
            </a:r>
          </a:p>
          <a:p>
            <a:pPr marL="88900" indent="444500" rtl="1" eaLnBrk="1" hangingPunct="1">
              <a:buFont typeface="Times New Roman" pitchFamily="18" charset="0"/>
              <a:buAutoNum type="arabic2Minus"/>
            </a:pPr>
            <a:r>
              <a:rPr lang="ar-SA" sz="2800" b="1" smtClean="0">
                <a:solidFill>
                  <a:srgbClr val="17375E"/>
                </a:solidFill>
                <a:cs typeface="Arial" pitchFamily="34" charset="0"/>
              </a:rPr>
              <a:t>يظهرون انتباه مشتت للمثيرات الجديدة بينما يستغرق الطفل العادي في المهمة ولا يعطي أهمية للمثيرات غير موضوع التنبيه المقصود .</a:t>
            </a:r>
          </a:p>
          <a:p>
            <a:pPr marL="88900" indent="444500" rtl="1" eaLnBrk="1" hangingPunct="1">
              <a:buFont typeface="Times New Roman" pitchFamily="18" charset="0"/>
              <a:buAutoNum type="arabic2Minus"/>
            </a:pPr>
            <a:r>
              <a:rPr lang="ar-SA" sz="2800" b="1" smtClean="0">
                <a:solidFill>
                  <a:srgbClr val="17375E"/>
                </a:solidFill>
                <a:cs typeface="Arial" pitchFamily="34" charset="0"/>
              </a:rPr>
              <a:t>ضعف القدرة اللغوية لديهم مما يقلل من القدرة على التعبير عن احتياجاتهم أو تقدير الآخرين أو التفاعل معهم بصورة سوية بكل صور التعامل الرمزية والصوتية .</a:t>
            </a:r>
          </a:p>
          <a:p>
            <a:pPr marL="88900" indent="444500" rtl="1" eaLnBrk="1" hangingPunct="1">
              <a:buFont typeface="Times New Roman" pitchFamily="18" charset="0"/>
              <a:buAutoNum type="arabic2Minus"/>
            </a:pPr>
            <a:r>
              <a:rPr lang="ar-SA" sz="2800" b="1" smtClean="0">
                <a:solidFill>
                  <a:srgbClr val="17375E"/>
                </a:solidFill>
                <a:cs typeface="Arial" pitchFamily="34" charset="0"/>
              </a:rPr>
              <a:t>الاندفاعية وعدم التروي . </a:t>
            </a:r>
          </a:p>
          <a:p>
            <a:pPr marL="88900" indent="444500" rtl="1" eaLnBrk="1" hangingPunct="1">
              <a:buFont typeface="Times New Roman" pitchFamily="18" charset="0"/>
              <a:buAutoNum type="arabic2Minus"/>
            </a:pPr>
            <a:endParaRPr lang="ar-SA" b="1" smtClean="0">
              <a:solidFill>
                <a:srgbClr val="17375E"/>
              </a:solidFill>
              <a:cs typeface="Arial" pitchFamily="34" charset="0"/>
            </a:endParaRPr>
          </a:p>
        </p:txBody>
      </p:sp>
      <p:sp>
        <p:nvSpPr>
          <p:cNvPr id="2253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557E7E56-D50D-4C05-8514-EFCDC7BA4F7C}" type="slidenum">
              <a:rPr lang="ar-SA" smtClean="0">
                <a:cs typeface="Arial" pitchFamily="34" charset="0"/>
              </a:rPr>
              <a:pPr/>
              <a:t>129</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mtClean="0">
                <a:solidFill>
                  <a:srgbClr val="17375E"/>
                </a:solidFill>
                <a:cs typeface="Arial" pitchFamily="34" charset="0"/>
              </a:rPr>
              <a:t>اضطرابات الانتباه  لدى الأطفال المعاقين عقلياً :</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buFont typeface="Times New Roman" pitchFamily="18" charset="0"/>
              <a:buAutoNum type="arabic2Minus" startAt="5"/>
            </a:pPr>
            <a:r>
              <a:rPr lang="ar-SA" b="1" smtClean="0">
                <a:solidFill>
                  <a:srgbClr val="17375E"/>
                </a:solidFill>
                <a:cs typeface="Arial" pitchFamily="34" charset="0"/>
              </a:rPr>
              <a:t>الحركة الزائدة غير الموجهة أو الهادفة .</a:t>
            </a:r>
          </a:p>
          <a:p>
            <a:pPr marL="88900" indent="444500" rtl="1" eaLnBrk="1" hangingPunct="1">
              <a:buFont typeface="Times New Roman" pitchFamily="18" charset="0"/>
              <a:buAutoNum type="arabic2Minus" startAt="5"/>
            </a:pPr>
            <a:r>
              <a:rPr lang="ar-SA" b="1" smtClean="0">
                <a:solidFill>
                  <a:srgbClr val="17375E"/>
                </a:solidFill>
                <a:cs typeface="Arial" pitchFamily="34" charset="0"/>
              </a:rPr>
              <a:t>مدى الانتباه بسيط فلا يتنبه الطفل المعاق عقلياً إلا لمثير واحد ولمدة قصيرة فلا يستطيع المتابعة وتركيز الانتباه لشيء أو موضوع واحد فترة طويلة .</a:t>
            </a:r>
          </a:p>
          <a:p>
            <a:pPr marL="88900" indent="444500" rtl="1" eaLnBrk="1" hangingPunct="1">
              <a:buFont typeface="Times New Roman" pitchFamily="18" charset="0"/>
              <a:buAutoNum type="arabic2Minus" startAt="5"/>
            </a:pPr>
            <a:r>
              <a:rPr lang="ar-SA" b="1" smtClean="0">
                <a:solidFill>
                  <a:srgbClr val="17375E"/>
                </a:solidFill>
                <a:cs typeface="Arial" pitchFamily="34" charset="0"/>
              </a:rPr>
              <a:t>لدى المعاقين عقلياً فشل في تحديد المثير المطلوب الانتباه له وأحياناً يستجيبون لمثيرات غير مطلوبة .</a:t>
            </a:r>
          </a:p>
          <a:p>
            <a:pPr marL="88900" indent="444500" rtl="1" eaLnBrk="1" hangingPunct="1">
              <a:buFont typeface="Times New Roman" pitchFamily="18" charset="0"/>
              <a:buAutoNum type="arabic2Minus" startAt="5"/>
            </a:pPr>
            <a:r>
              <a:rPr lang="ar-SA" b="1" smtClean="0">
                <a:solidFill>
                  <a:srgbClr val="17375E"/>
                </a:solidFill>
                <a:cs typeface="Arial" pitchFamily="34" charset="0"/>
              </a:rPr>
              <a:t>تقل لديهم مرونة الانتباه وتعديله من مثير لآخر . </a:t>
            </a:r>
          </a:p>
        </p:txBody>
      </p:sp>
      <p:sp>
        <p:nvSpPr>
          <p:cNvPr id="2355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AA5AAF69-F292-4B1B-9691-634EE4AD03A0}" type="slidenum">
              <a:rPr lang="ar-SA" smtClean="0">
                <a:cs typeface="Arial" pitchFamily="34" charset="0"/>
              </a:rPr>
              <a:pPr/>
              <a:t>130</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mtClean="0">
                <a:solidFill>
                  <a:srgbClr val="17375E"/>
                </a:solidFill>
                <a:cs typeface="Arial" pitchFamily="34" charset="0"/>
              </a:rPr>
              <a:t>اضطرابات الانتباه  لدى الأطفال المعاقين عقلياً :</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r>
              <a:rPr lang="ar-SA" b="1" smtClean="0">
                <a:solidFill>
                  <a:srgbClr val="17375E"/>
                </a:solidFill>
                <a:cs typeface="Arial" pitchFamily="34" charset="0"/>
              </a:rPr>
              <a:t>ويمكن علاج اضطرابات الانتباه لدى المعاقين عقلياً باستخدام الوسائل التالية :</a:t>
            </a:r>
          </a:p>
          <a:p>
            <a:pPr marL="88900" indent="444500" rtl="1" eaLnBrk="1" hangingPunct="1">
              <a:buFont typeface="Wingdings" pitchFamily="2" charset="2"/>
              <a:buChar char="Ø"/>
            </a:pPr>
            <a:r>
              <a:rPr lang="ar-SA" b="1" smtClean="0">
                <a:solidFill>
                  <a:srgbClr val="17375E"/>
                </a:solidFill>
                <a:cs typeface="Arial" pitchFamily="34" charset="0"/>
              </a:rPr>
              <a:t>الإثراء البيئي بالمثيرات التي تتميز بالجدة والغرابة أي جديدة ملفتة لنظر الطفل وغير معتادة وغريبة .</a:t>
            </a:r>
          </a:p>
          <a:p>
            <a:pPr marL="88900" indent="444500" rtl="1" eaLnBrk="1" hangingPunct="1">
              <a:buFont typeface="Wingdings" pitchFamily="2" charset="2"/>
              <a:buChar char="Ø"/>
            </a:pPr>
            <a:r>
              <a:rPr lang="ar-SA" b="1" smtClean="0">
                <a:solidFill>
                  <a:srgbClr val="17375E"/>
                </a:solidFill>
                <a:cs typeface="Arial" pitchFamily="34" charset="0"/>
              </a:rPr>
              <a:t>استخدام الوسائل المعينة لعرض المثير بأكثر من طريقة .</a:t>
            </a:r>
          </a:p>
          <a:p>
            <a:pPr marL="88900" indent="444500" rtl="1" eaLnBrk="1" hangingPunct="1">
              <a:buFont typeface="Wingdings" pitchFamily="2" charset="2"/>
              <a:buChar char="Ø"/>
            </a:pPr>
            <a:r>
              <a:rPr lang="ar-SA" b="1" smtClean="0">
                <a:solidFill>
                  <a:srgbClr val="17375E"/>
                </a:solidFill>
                <a:cs typeface="Arial" pitchFamily="34" charset="0"/>
              </a:rPr>
              <a:t>تدريبه على عملية انتقاء المثيرات والتعامل معها .</a:t>
            </a:r>
          </a:p>
        </p:txBody>
      </p:sp>
      <p:sp>
        <p:nvSpPr>
          <p:cNvPr id="2458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3574A4C3-2ADF-4B8F-B8DC-FE8E79C93A3F}" type="slidenum">
              <a:rPr lang="ar-SA" smtClean="0">
                <a:cs typeface="Arial" pitchFamily="34" charset="0"/>
              </a:rPr>
              <a:pPr/>
              <a:t>131</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4496542A-4655-4E41-BA65-2FE7A65D868F}" type="slidenum">
              <a:rPr lang="ar-SA" smtClean="0">
                <a:cs typeface="Arial" pitchFamily="34" charset="0"/>
              </a:rPr>
              <a:pPr/>
              <a:t>132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en-US" b="1" smtClean="0">
                <a:solidFill>
                  <a:schemeClr val="tx1"/>
                </a:solidFill>
                <a:cs typeface="Arial" pitchFamily="34" charset="0"/>
              </a:rPr>
              <a:t>  </a:t>
            </a:r>
            <a:r>
              <a:rPr lang="ar-SA" b="1" smtClean="0">
                <a:solidFill>
                  <a:schemeClr val="tx1"/>
                </a:solidFill>
                <a:cs typeface="Arial" pitchFamily="34" charset="0"/>
              </a:rPr>
              <a:t>اضطرابات التواصل لدى الأطفال </a:t>
            </a:r>
          </a:p>
          <a:p>
            <a:pPr eaLnBrk="1" hangingPunct="1"/>
            <a:r>
              <a:rPr lang="ar-SA" b="1" smtClean="0">
                <a:solidFill>
                  <a:schemeClr val="tx1"/>
                </a:solidFill>
                <a:cs typeface="Arial" pitchFamily="34" charset="0"/>
              </a:rPr>
              <a:t>المعاقين عقلياً وعلاجها</a:t>
            </a:r>
            <a:endParaRPr lang="en-US" b="1"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4340">
                                            <p:txEl>
                                              <p:pRg st="0" end="0"/>
                                            </p:txEl>
                                          </p:spTgt>
                                        </p:tgtEl>
                                        <p:attrNameLst>
                                          <p:attrName>style.visibility</p:attrName>
                                        </p:attrNameLst>
                                      </p:cBhvr>
                                      <p:to>
                                        <p:strVal val="visible"/>
                                      </p:to>
                                    </p:set>
                                    <p:anim calcmode="discrete" valueType="clr">
                                      <p:cBhvr override="childStyle">
                                        <p:cTn id="7" dur="80"/>
                                        <p:tgtEl>
                                          <p:spTgt spid="1434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34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4340">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4340">
                                            <p:txEl>
                                              <p:pRg st="1" end="1"/>
                                            </p:txEl>
                                          </p:spTgt>
                                        </p:tgtEl>
                                        <p:attrNameLst>
                                          <p:attrName>style.visibility</p:attrName>
                                        </p:attrNameLst>
                                      </p:cBhvr>
                                      <p:to>
                                        <p:strVal val="visible"/>
                                      </p:to>
                                    </p:set>
                                    <p:anim calcmode="discrete" valueType="clr">
                                      <p:cBhvr override="childStyle">
                                        <p:cTn id="14" dur="80"/>
                                        <p:tgtEl>
                                          <p:spTgt spid="14340">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4340">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4340">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a:xfrm>
            <a:off x="495300" y="2133600"/>
            <a:ext cx="8915400" cy="3992563"/>
          </a:xfrm>
        </p:spPr>
        <p:txBody>
          <a:bodyPr/>
          <a:lstStyle/>
          <a:p>
            <a:pPr rtl="1" eaLnBrk="1" hangingPunct="1"/>
            <a:endParaRPr lang="en-US" b="1" smtClean="0">
              <a:cs typeface="Arial" pitchFamily="34" charset="0"/>
            </a:endParaRPr>
          </a:p>
          <a:p>
            <a:pPr rtl="1" eaLnBrk="1" hangingPunct="1">
              <a:buFont typeface="Arial" pitchFamily="34" charset="0"/>
              <a:buChar char="•"/>
            </a:pPr>
            <a:r>
              <a:rPr lang="ar-SA" b="1" smtClean="0">
                <a:cs typeface="Arial" pitchFamily="34" charset="0"/>
              </a:rPr>
              <a:t>اضطرابات الذاكرة لدى الأطفال المعاقين عقلياً.</a:t>
            </a:r>
          </a:p>
          <a:p>
            <a:pPr rtl="1" eaLnBrk="1" hangingPunct="1">
              <a:buFont typeface="Arial" pitchFamily="34" charset="0"/>
              <a:buChar char="•"/>
            </a:pPr>
            <a:r>
              <a:rPr lang="ar-SA" b="1" smtClean="0">
                <a:cs typeface="Arial" pitchFamily="34" charset="0"/>
              </a:rPr>
              <a:t>علاج اضطرابات الذاكرة لدى الأطفال المعاقين عقلياً .</a:t>
            </a:r>
            <a:endParaRPr lang="en-US" b="1" smtClean="0">
              <a:cs typeface="Arial" pitchFamily="34" charset="0"/>
            </a:endParaRPr>
          </a:p>
          <a:p>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DF151213-1F42-48D4-AFC3-CCEB9EDC71BB}" type="slidenum">
              <a:rPr lang="ar-SA" smtClean="0">
                <a:cs typeface="Arial" pitchFamily="34" charset="0"/>
              </a:rPr>
              <a:pPr/>
              <a:t>133</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2" fill="hold" nodeType="clickEffect">
                                  <p:stCondLst>
                                    <p:cond delay="0"/>
                                  </p:stCondLst>
                                  <p:childTnLst>
                                    <p:set>
                                      <p:cBhvr>
                                        <p:cTn id="12" dur="1" fill="hold">
                                          <p:stCondLst>
                                            <p:cond delay="0"/>
                                          </p:stCondLst>
                                        </p:cTn>
                                        <p:tgtEl>
                                          <p:spTgt spid="15363">
                                            <p:txEl>
                                              <p:pRg st="1" end="1"/>
                                            </p:txEl>
                                          </p:spTgt>
                                        </p:tgtEl>
                                        <p:attrNameLst>
                                          <p:attrName>style.visibility</p:attrName>
                                        </p:attrNameLst>
                                      </p:cBhvr>
                                      <p:to>
                                        <p:strVal val="visible"/>
                                      </p:to>
                                    </p:set>
                                    <p:anim calcmode="lin" valueType="num">
                                      <p:cBhvr additive="base">
                                        <p:cTn id="13" dur="5000" fill="hold"/>
                                        <p:tgtEl>
                                          <p:spTgt spid="15363">
                                            <p:txEl>
                                              <p:pRg st="1" end="1"/>
                                            </p:txEl>
                                          </p:spTgt>
                                        </p:tgtEl>
                                        <p:attrNameLst>
                                          <p:attrName>ppt_x</p:attrName>
                                        </p:attrNameLst>
                                      </p:cBhvr>
                                      <p:tavLst>
                                        <p:tav tm="0">
                                          <p:val>
                                            <p:strVal val="1+#ppt_w/2"/>
                                          </p:val>
                                        </p:tav>
                                        <p:tav tm="100000">
                                          <p:val>
                                            <p:strVal val="#ppt_x"/>
                                          </p:val>
                                        </p:tav>
                                      </p:tavLst>
                                    </p:anim>
                                    <p:anim calcmode="lin" valueType="num">
                                      <p:cBhvr additive="base">
                                        <p:cTn id="14" dur="5000" fill="hold"/>
                                        <p:tgtEl>
                                          <p:spTgt spid="153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2" fill="hold" nodeType="clickEffect">
                                  <p:stCondLst>
                                    <p:cond delay="0"/>
                                  </p:stCondLst>
                                  <p:childTnLst>
                                    <p:set>
                                      <p:cBhvr>
                                        <p:cTn id="18" dur="1" fill="hold">
                                          <p:stCondLst>
                                            <p:cond delay="0"/>
                                          </p:stCondLst>
                                        </p:cTn>
                                        <p:tgtEl>
                                          <p:spTgt spid="15363">
                                            <p:txEl>
                                              <p:pRg st="2" end="2"/>
                                            </p:txEl>
                                          </p:spTgt>
                                        </p:tgtEl>
                                        <p:attrNameLst>
                                          <p:attrName>style.visibility</p:attrName>
                                        </p:attrNameLst>
                                      </p:cBhvr>
                                      <p:to>
                                        <p:strVal val="visible"/>
                                      </p:to>
                                    </p:set>
                                    <p:anim calcmode="lin" valueType="num">
                                      <p:cBhvr additive="base">
                                        <p:cTn id="19" dur="5000" fill="hold"/>
                                        <p:tgtEl>
                                          <p:spTgt spid="15363">
                                            <p:txEl>
                                              <p:pRg st="2" end="2"/>
                                            </p:txEl>
                                          </p:spTgt>
                                        </p:tgtEl>
                                        <p:attrNameLst>
                                          <p:attrName>ppt_x</p:attrName>
                                        </p:attrNameLst>
                                      </p:cBhvr>
                                      <p:tavLst>
                                        <p:tav tm="0">
                                          <p:val>
                                            <p:strVal val="1+#ppt_w/2"/>
                                          </p:val>
                                        </p:tav>
                                        <p:tav tm="100000">
                                          <p:val>
                                            <p:strVal val="#ppt_x"/>
                                          </p:val>
                                        </p:tav>
                                      </p:tavLst>
                                    </p:anim>
                                    <p:anim calcmode="lin" valueType="num">
                                      <p:cBhvr additive="base">
                                        <p:cTn id="20" dur="5000" fill="hold"/>
                                        <p:tgtEl>
                                          <p:spTgt spid="1536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mtClean="0">
                <a:solidFill>
                  <a:srgbClr val="17375E"/>
                </a:solidFill>
                <a:cs typeface="Arial" pitchFamily="34" charset="0"/>
              </a:rPr>
              <a:t>اضطرابات الذاكرة لدى الأطفال المعاقين عقلياً :</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r>
              <a:rPr lang="ar-SA" sz="3000" b="1" smtClean="0">
                <a:solidFill>
                  <a:srgbClr val="17375E"/>
                </a:solidFill>
                <a:cs typeface="Arial" pitchFamily="34" charset="0"/>
              </a:rPr>
              <a:t>تعتبر عملية التذكر هامة في حياة الأفراد لكي يتم التمكن من الاستفادة من الخبرات السابقة والتعامل مع الأفراد والبيئة . حيث يتم تسجيل جميع الخبرات التي نمر بها في حياتنا , ويمكن استخدامها وقت الحاجة بسرعة فائقة . وعملية التذكر تمر بمراحل ثلاث وهي التسجيل والتخزين ثم الاسترجاع . فالتعلم في الحقيقة يبنى على خبرات سابقة وهنا تظهر أهمية عملية التذكر وكذلك الابتكار والإبداع حيث يحتاج إلى معلومات سابقة .</a:t>
            </a:r>
          </a:p>
          <a:p>
            <a:pPr marL="88900" indent="444500" rtl="1" eaLnBrk="1" hangingPunct="1"/>
            <a:endParaRPr lang="ar-SA" b="1" smtClean="0">
              <a:solidFill>
                <a:srgbClr val="17375E"/>
              </a:solidFill>
              <a:cs typeface="Arial" pitchFamily="34" charset="0"/>
            </a:endParaRPr>
          </a:p>
        </p:txBody>
      </p:sp>
      <p:sp>
        <p:nvSpPr>
          <p:cNvPr id="1638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A23004F9-5594-480E-948D-EFF0799EB5A2}" type="slidenum">
              <a:rPr lang="ar-SA" smtClean="0">
                <a:cs typeface="Arial" pitchFamily="34" charset="0"/>
              </a:rPr>
              <a:pPr/>
              <a:t>134</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mtClean="0">
                <a:solidFill>
                  <a:srgbClr val="17375E"/>
                </a:solidFill>
                <a:cs typeface="Arial" pitchFamily="34" charset="0"/>
              </a:rPr>
              <a:t>اضطرابات الذاكرة لدى الأطفال المعاقين عقلياً :</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r>
              <a:rPr lang="ar-SA" sz="3000" b="1" smtClean="0">
                <a:solidFill>
                  <a:srgbClr val="17375E"/>
                </a:solidFill>
                <a:cs typeface="Arial" pitchFamily="34" charset="0"/>
              </a:rPr>
              <a:t>ومواقف الحياة كذلك سريعة التغير وخصوصاً التي تحتاج إلى الاستفادة من ردود الفعل الجاهزة والمخزنة والتي تتناسب مع المواقف او التي تحتاج إلى الاستدعاء. </a:t>
            </a:r>
          </a:p>
          <a:p>
            <a:pPr marL="88900" indent="444500" rtl="1" eaLnBrk="1" hangingPunct="1"/>
            <a:r>
              <a:rPr lang="ar-SA" sz="3000" b="1" smtClean="0">
                <a:solidFill>
                  <a:srgbClr val="17375E"/>
                </a:solidFill>
                <a:cs typeface="Arial" pitchFamily="34" charset="0"/>
              </a:rPr>
              <a:t>ويتم علاج عملية التواصل بتنمية كل من المهارات اللغوية والاستماع والقراءة والكتابة والمهارات الاجتماعية والوجدانية وتنمية العمليات العقلية الأساسية .</a:t>
            </a:r>
          </a:p>
          <a:p>
            <a:pPr marL="88900" indent="444500" rtl="1" eaLnBrk="1" hangingPunct="1"/>
            <a:endParaRPr lang="ar-SA" sz="2800" b="1" smtClean="0">
              <a:solidFill>
                <a:srgbClr val="17375E"/>
              </a:solidFill>
              <a:cs typeface="Arial" pitchFamily="34" charset="0"/>
            </a:endParaRPr>
          </a:p>
          <a:p>
            <a:pPr marL="88900" indent="444500" rtl="1" eaLnBrk="1" hangingPunct="1">
              <a:buFont typeface="Calibri" pitchFamily="34" charset="0"/>
              <a:buAutoNum type="arabicParenR"/>
            </a:pPr>
            <a:endParaRPr lang="ar-SA" b="1" smtClean="0">
              <a:solidFill>
                <a:srgbClr val="17375E"/>
              </a:solidFill>
              <a:cs typeface="Arial" pitchFamily="34" charset="0"/>
            </a:endParaRPr>
          </a:p>
        </p:txBody>
      </p:sp>
      <p:sp>
        <p:nvSpPr>
          <p:cNvPr id="1741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5876607E-8DB9-4B29-A9D0-C49D02CC7FBC}" type="slidenum">
              <a:rPr lang="ar-SA" smtClean="0">
                <a:cs typeface="Arial" pitchFamily="34" charset="0"/>
              </a:rPr>
              <a:pPr/>
              <a:t>135</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sz="3800" b="1" dirty="0" smtClean="0">
                <a:solidFill>
                  <a:schemeClr val="tx2">
                    <a:lumMod val="75000"/>
                  </a:schemeClr>
                </a:solidFill>
                <a:cs typeface="Arial" pitchFamily="34" charset="0"/>
              </a:rPr>
              <a:t>علاج اضطرابات التواصل لدى الأطفال المعاقين عقلياً:</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r>
              <a:rPr lang="ar-SA" sz="3600" b="1" smtClean="0">
                <a:solidFill>
                  <a:srgbClr val="17375E"/>
                </a:solidFill>
                <a:cs typeface="Arial" pitchFamily="34" charset="0"/>
              </a:rPr>
              <a:t>ويمكن تقديم اتجاهات أو محددات عامة في كيفية تنمية مهارات التواصل لدى الطفل المعاق عقلياً منها :</a:t>
            </a:r>
          </a:p>
          <a:p>
            <a:pPr marL="88900" indent="444500" rtl="1" eaLnBrk="1" hangingPunct="1">
              <a:buFont typeface="Calibri" pitchFamily="34" charset="0"/>
              <a:buAutoNum type="arabicPeriod"/>
            </a:pPr>
            <a:r>
              <a:rPr lang="ar-SA" b="1" smtClean="0">
                <a:solidFill>
                  <a:srgbClr val="17375E"/>
                </a:solidFill>
                <a:cs typeface="Arial" pitchFamily="34" charset="0"/>
              </a:rPr>
              <a:t>تحديد مستوى القدرات العقلية واللغوية قبل بداية أي برنامج .</a:t>
            </a:r>
          </a:p>
          <a:p>
            <a:pPr marL="88900" indent="444500" rtl="1" eaLnBrk="1" hangingPunct="1">
              <a:buFont typeface="Calibri" pitchFamily="34" charset="0"/>
              <a:buAutoNum type="arabicPeriod"/>
            </a:pPr>
            <a:r>
              <a:rPr lang="ar-SA" b="1" smtClean="0">
                <a:solidFill>
                  <a:srgbClr val="17375E"/>
                </a:solidFill>
                <a:cs typeface="Arial" pitchFamily="34" charset="0"/>
              </a:rPr>
              <a:t>إشراك الوالدين أو أحدهما في تطبيق أي برنامج تدريبي .</a:t>
            </a:r>
          </a:p>
          <a:p>
            <a:pPr marL="88900" indent="444500" rtl="1" eaLnBrk="1" hangingPunct="1">
              <a:buFont typeface="Calibri" pitchFamily="34" charset="0"/>
              <a:buAutoNum type="arabicPeriod"/>
            </a:pPr>
            <a:r>
              <a:rPr lang="ar-SA" b="1" smtClean="0">
                <a:solidFill>
                  <a:srgbClr val="17375E"/>
                </a:solidFill>
                <a:cs typeface="Arial" pitchFamily="34" charset="0"/>
              </a:rPr>
              <a:t>استخدام التعزيز الإيجابي لسلوكيات الطفل لتشجيعه .</a:t>
            </a:r>
          </a:p>
          <a:p>
            <a:pPr marL="88900" indent="444500" rtl="1" eaLnBrk="1" hangingPunct="1">
              <a:buFont typeface="Calibri" pitchFamily="34" charset="0"/>
              <a:buAutoNum type="arabicPeriod"/>
            </a:pPr>
            <a:r>
              <a:rPr lang="ar-SA" b="1" smtClean="0">
                <a:solidFill>
                  <a:srgbClr val="17375E"/>
                </a:solidFill>
                <a:cs typeface="Arial" pitchFamily="34" charset="0"/>
              </a:rPr>
              <a:t>التكرار وإعادة الخبرة مرات عند تقديمها للطفل المعاق عقلياً .</a:t>
            </a:r>
          </a:p>
        </p:txBody>
      </p:sp>
      <p:sp>
        <p:nvSpPr>
          <p:cNvPr id="1843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D4C31FB-1035-48BA-A2D0-013AB3BD2429}" type="slidenum">
              <a:rPr lang="ar-SA" smtClean="0">
                <a:cs typeface="Arial" pitchFamily="34" charset="0"/>
              </a:rPr>
              <a:pPr/>
              <a:t>136</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sz="3800" b="1" dirty="0" smtClean="0">
                <a:solidFill>
                  <a:schemeClr val="tx2">
                    <a:lumMod val="75000"/>
                  </a:schemeClr>
                </a:solidFill>
                <a:cs typeface="Arial" pitchFamily="34" charset="0"/>
              </a:rPr>
              <a:t>علاج اضطرابات التواصل لدى الأطفال المعاقين عقلياً:</a:t>
            </a:r>
          </a:p>
        </p:txBody>
      </p:sp>
      <p:sp>
        <p:nvSpPr>
          <p:cNvPr id="8195" name="Content Placeholder 2"/>
          <p:cNvSpPr>
            <a:spLocks noGrp="1"/>
          </p:cNvSpPr>
          <p:nvPr>
            <p:ph idx="1"/>
          </p:nvPr>
        </p:nvSpPr>
        <p:spPr>
          <a:xfrm>
            <a:off x="228600" y="1600200"/>
            <a:ext cx="9144000" cy="4373563"/>
          </a:xfrm>
        </p:spPr>
        <p:txBody>
          <a:bodyPr anchor="ctr"/>
          <a:lstStyle/>
          <a:p>
            <a:pPr marL="88900" indent="444500" rtl="1" eaLnBrk="1" hangingPunct="1">
              <a:buFont typeface="Calibri" pitchFamily="34" charset="0"/>
              <a:buAutoNum type="arabicParenR" startAt="5"/>
            </a:pPr>
            <a:r>
              <a:rPr lang="ar-SA" b="1" smtClean="0">
                <a:solidFill>
                  <a:srgbClr val="17375E"/>
                </a:solidFill>
                <a:cs typeface="Arial" pitchFamily="34" charset="0"/>
              </a:rPr>
              <a:t>تنمية التمييز الحسي الحركي والسمعي والبصري .</a:t>
            </a:r>
          </a:p>
          <a:p>
            <a:pPr marL="88900" indent="444500" rtl="1" eaLnBrk="1" hangingPunct="1">
              <a:buFont typeface="Calibri" pitchFamily="34" charset="0"/>
              <a:buAutoNum type="arabicParenR" startAt="5"/>
            </a:pPr>
            <a:r>
              <a:rPr lang="ar-SA" b="1" smtClean="0">
                <a:solidFill>
                  <a:srgbClr val="17375E"/>
                </a:solidFill>
                <a:cs typeface="Arial" pitchFamily="34" charset="0"/>
              </a:rPr>
              <a:t>تنمية القدرة على التقليد (المحاكاة )من خلال لعب الأدوار والنمذجة .</a:t>
            </a:r>
          </a:p>
          <a:p>
            <a:pPr marL="88900" indent="444500" rtl="1" eaLnBrk="1" hangingPunct="1">
              <a:buFont typeface="Calibri" pitchFamily="34" charset="0"/>
              <a:buAutoNum type="arabicParenR" startAt="5"/>
            </a:pPr>
            <a:r>
              <a:rPr lang="ar-SA" b="1" smtClean="0">
                <a:solidFill>
                  <a:srgbClr val="17375E"/>
                </a:solidFill>
                <a:cs typeface="Arial" pitchFamily="34" charset="0"/>
              </a:rPr>
              <a:t>إعداد أنشطة و ألعاب غنية بالمثيرات الجديدة وذات الإثارة المستمرة لانتباه الطفل .</a:t>
            </a:r>
          </a:p>
          <a:p>
            <a:pPr marL="88900" indent="444500" rtl="1" eaLnBrk="1" hangingPunct="1">
              <a:buFont typeface="Calibri" pitchFamily="34" charset="0"/>
              <a:buAutoNum type="arabicParenR" startAt="5"/>
            </a:pPr>
            <a:r>
              <a:rPr lang="ar-SA" b="1" smtClean="0">
                <a:solidFill>
                  <a:srgbClr val="17375E"/>
                </a:solidFill>
                <a:cs typeface="Arial" pitchFamily="34" charset="0"/>
              </a:rPr>
              <a:t>تشجيع الطفل على اللعب الجماعي وعمليات البيع والشراء وغيرها .</a:t>
            </a:r>
          </a:p>
        </p:txBody>
      </p:sp>
      <p:sp>
        <p:nvSpPr>
          <p:cNvPr id="1946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06473AE3-F972-4C2E-80B3-32611B9534C7}" type="slidenum">
              <a:rPr lang="ar-SA" smtClean="0">
                <a:cs typeface="Arial" pitchFamily="34" charset="0"/>
              </a:rPr>
              <a:pPr/>
              <a:t>137</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sz="3800" b="1" dirty="0" smtClean="0">
                <a:solidFill>
                  <a:schemeClr val="tx2">
                    <a:lumMod val="75000"/>
                  </a:schemeClr>
                </a:solidFill>
                <a:cs typeface="Arial" pitchFamily="34" charset="0"/>
              </a:rPr>
              <a:t>علاج اضطرابات التواصل لدى الأطفال المعاقين عقلياً:</a:t>
            </a:r>
          </a:p>
        </p:txBody>
      </p:sp>
      <p:sp>
        <p:nvSpPr>
          <p:cNvPr id="8195" name="Content Placeholder 2"/>
          <p:cNvSpPr>
            <a:spLocks noGrp="1"/>
          </p:cNvSpPr>
          <p:nvPr>
            <p:ph idx="1"/>
          </p:nvPr>
        </p:nvSpPr>
        <p:spPr>
          <a:xfrm>
            <a:off x="228600" y="1600200"/>
            <a:ext cx="9144000" cy="4373563"/>
          </a:xfrm>
        </p:spPr>
        <p:txBody>
          <a:bodyPr anchor="ctr"/>
          <a:lstStyle/>
          <a:p>
            <a:pPr marL="88900" indent="444500" algn="just" rtl="1" eaLnBrk="1" hangingPunct="1">
              <a:buFont typeface="Calibri" pitchFamily="34" charset="0"/>
              <a:buAutoNum type="arabicParenR" startAt="9"/>
            </a:pPr>
            <a:r>
              <a:rPr lang="ar-SA" b="1" smtClean="0">
                <a:solidFill>
                  <a:srgbClr val="17375E"/>
                </a:solidFill>
                <a:cs typeface="Arial" pitchFamily="34" charset="0"/>
              </a:rPr>
              <a:t>التدريب على وصف المشاعر والاحتياجات واختيار الكلمات والألفاظ المناسبة .</a:t>
            </a:r>
          </a:p>
          <a:p>
            <a:pPr marL="88900" indent="444500" algn="just" rtl="1" eaLnBrk="1" hangingPunct="1">
              <a:buSzPct val="99000"/>
              <a:buFont typeface="Calibri" pitchFamily="34" charset="0"/>
              <a:buAutoNum type="arabicParenR" startAt="9"/>
            </a:pPr>
            <a:r>
              <a:rPr lang="ar-SA" b="1" smtClean="0">
                <a:solidFill>
                  <a:srgbClr val="17375E"/>
                </a:solidFill>
                <a:cs typeface="Arial" pitchFamily="34" charset="0"/>
              </a:rPr>
              <a:t>إثارة دوافع الطفل إلى الكلام والتعامل مع المحيطين به .</a:t>
            </a:r>
          </a:p>
          <a:p>
            <a:pPr marL="88900" indent="444500" algn="just" rtl="1" eaLnBrk="1" hangingPunct="1">
              <a:buFont typeface="Calibri" pitchFamily="34" charset="0"/>
              <a:buAutoNum type="arabicParenR" startAt="9"/>
            </a:pPr>
            <a:r>
              <a:rPr lang="ar-SA" b="1" smtClean="0">
                <a:solidFill>
                  <a:srgbClr val="17375E"/>
                </a:solidFill>
                <a:cs typeface="Arial" pitchFamily="34" charset="0"/>
              </a:rPr>
              <a:t>التدريب على المحادثة والمناقشة وسرد القصص والحكايات .</a:t>
            </a:r>
          </a:p>
          <a:p>
            <a:pPr marL="88900" indent="444500" algn="just" rtl="1" eaLnBrk="1" hangingPunct="1">
              <a:buFont typeface="Calibri" pitchFamily="34" charset="0"/>
              <a:buAutoNum type="arabicParenR" startAt="9"/>
            </a:pPr>
            <a:r>
              <a:rPr lang="ar-SA" b="1" smtClean="0">
                <a:solidFill>
                  <a:srgbClr val="17375E"/>
                </a:solidFill>
                <a:cs typeface="Arial" pitchFamily="34" charset="0"/>
              </a:rPr>
              <a:t>تهيئة الطفل لعملية القراءة والكتابة .</a:t>
            </a:r>
          </a:p>
        </p:txBody>
      </p:sp>
      <p:sp>
        <p:nvSpPr>
          <p:cNvPr id="2048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217C3477-40B9-4CFE-92A2-F4FDBD7C1349}" type="slidenum">
              <a:rPr lang="ar-SA" smtClean="0">
                <a:cs typeface="Arial" pitchFamily="34" charset="0"/>
              </a:rPr>
              <a:pPr/>
              <a:t>138</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sz="3800" b="1" dirty="0" smtClean="0">
                <a:solidFill>
                  <a:schemeClr val="tx2">
                    <a:lumMod val="75000"/>
                  </a:schemeClr>
                </a:solidFill>
                <a:cs typeface="Arial" pitchFamily="34" charset="0"/>
              </a:rPr>
              <a:t>علاج اضطرابات التواصل لدى الأطفال المعاقين عقلياً:</a:t>
            </a:r>
          </a:p>
        </p:txBody>
      </p:sp>
      <p:sp>
        <p:nvSpPr>
          <p:cNvPr id="8195" name="Content Placeholder 2"/>
          <p:cNvSpPr>
            <a:spLocks noGrp="1"/>
          </p:cNvSpPr>
          <p:nvPr>
            <p:ph idx="1"/>
          </p:nvPr>
        </p:nvSpPr>
        <p:spPr>
          <a:xfrm>
            <a:off x="228600" y="1600200"/>
            <a:ext cx="9144000" cy="4373563"/>
          </a:xfrm>
        </p:spPr>
        <p:txBody>
          <a:bodyPr anchor="ctr"/>
          <a:lstStyle/>
          <a:p>
            <a:pPr marL="88900" indent="533400" rtl="1" eaLnBrk="1" hangingPunct="1">
              <a:buSzPct val="99000"/>
              <a:buFont typeface="Calibri" pitchFamily="34" charset="0"/>
              <a:buAutoNum type="arabicParenR" startAt="13"/>
              <a:tabLst>
                <a:tab pos="723900" algn="l"/>
              </a:tabLst>
            </a:pPr>
            <a:r>
              <a:rPr lang="ar-SA" b="1" smtClean="0">
                <a:solidFill>
                  <a:srgbClr val="17375E"/>
                </a:solidFill>
                <a:cs typeface="Arial" pitchFamily="34" charset="0"/>
              </a:rPr>
              <a:t>تنمية قدراته على تمييز الألوان او الأحجام او الأشكال او المتشابه او المتضاد .</a:t>
            </a:r>
          </a:p>
          <a:p>
            <a:pPr marL="88900" indent="533400" rtl="1" eaLnBrk="1" hangingPunct="1">
              <a:buSzPct val="99000"/>
              <a:buFont typeface="Calibri" pitchFamily="34" charset="0"/>
              <a:buAutoNum type="arabicParenR" startAt="13"/>
              <a:tabLst>
                <a:tab pos="723900" algn="l"/>
              </a:tabLst>
            </a:pPr>
            <a:r>
              <a:rPr lang="ar-SA" b="1" smtClean="0">
                <a:solidFill>
                  <a:srgbClr val="17375E"/>
                </a:solidFill>
                <a:cs typeface="Arial" pitchFamily="34" charset="0"/>
              </a:rPr>
              <a:t>الميل إلى تبسيط المعلومات المقدمة ومراجعتها جزء بجزء تدريجياً .</a:t>
            </a:r>
          </a:p>
          <a:p>
            <a:pPr marL="88900" indent="533400" rtl="1" eaLnBrk="1" hangingPunct="1">
              <a:buSzPct val="99000"/>
              <a:buFont typeface="Calibri" pitchFamily="34" charset="0"/>
              <a:buAutoNum type="arabicParenR" startAt="13"/>
              <a:tabLst>
                <a:tab pos="723900" algn="l"/>
              </a:tabLst>
            </a:pPr>
            <a:r>
              <a:rPr lang="ar-SA" b="1" smtClean="0">
                <a:solidFill>
                  <a:srgbClr val="17375E"/>
                </a:solidFill>
                <a:cs typeface="Arial" pitchFamily="34" charset="0"/>
              </a:rPr>
              <a:t>استخدام الوسائل المعينة بدقة وخصوصاً النماذج المادية المجسمة والمناسبة لسن الطفل واحتياجاته أو النماذج القريبة من البيئة .</a:t>
            </a:r>
          </a:p>
          <a:p>
            <a:pPr marL="88900" indent="533400" rtl="1" eaLnBrk="1" hangingPunct="1">
              <a:buSzPct val="99000"/>
              <a:buFont typeface="Calibri" pitchFamily="34" charset="0"/>
              <a:buAutoNum type="arabicParenR" startAt="13"/>
              <a:tabLst>
                <a:tab pos="723900" algn="l"/>
              </a:tabLst>
            </a:pPr>
            <a:r>
              <a:rPr lang="ar-SA" b="1" smtClean="0">
                <a:solidFill>
                  <a:srgbClr val="17375E"/>
                </a:solidFill>
                <a:cs typeface="Arial" pitchFamily="34" charset="0"/>
              </a:rPr>
              <a:t>استخدام أسلوب الدمج مع العاديين كلما أمكن ذلك .</a:t>
            </a:r>
          </a:p>
        </p:txBody>
      </p:sp>
      <p:sp>
        <p:nvSpPr>
          <p:cNvPr id="2150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79AD4350-CA63-49EB-86F8-555033CB5A88}" type="slidenum">
              <a:rPr lang="ar-SA" smtClean="0">
                <a:cs typeface="Arial" pitchFamily="34" charset="0"/>
              </a:rPr>
              <a:pPr/>
              <a:t>139</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sz="3800" b="1" dirty="0" smtClean="0">
                <a:solidFill>
                  <a:schemeClr val="tx2">
                    <a:lumMod val="75000"/>
                  </a:schemeClr>
                </a:solidFill>
                <a:cs typeface="Arial" pitchFamily="34" charset="0"/>
              </a:rPr>
              <a:t>علاج اضطرابات التواصل لدى الأطفال المعاقين عقلياً:</a:t>
            </a:r>
          </a:p>
        </p:txBody>
      </p:sp>
      <p:sp>
        <p:nvSpPr>
          <p:cNvPr id="8195" name="Content Placeholder 2"/>
          <p:cNvSpPr>
            <a:spLocks noGrp="1"/>
          </p:cNvSpPr>
          <p:nvPr>
            <p:ph idx="1"/>
          </p:nvPr>
        </p:nvSpPr>
        <p:spPr>
          <a:xfrm>
            <a:off x="228600" y="1600200"/>
            <a:ext cx="9144000" cy="4373563"/>
          </a:xfrm>
        </p:spPr>
        <p:txBody>
          <a:bodyPr anchor="ctr"/>
          <a:lstStyle/>
          <a:p>
            <a:pPr marL="88900" indent="533400" rtl="1" eaLnBrk="1" hangingPunct="1">
              <a:buSzPct val="99000"/>
              <a:buFont typeface="Calibri" pitchFamily="34" charset="0"/>
              <a:buAutoNum type="arabicParenR" startAt="17"/>
              <a:tabLst>
                <a:tab pos="723900" algn="l"/>
              </a:tabLst>
            </a:pPr>
            <a:r>
              <a:rPr lang="ar-SA" b="1" smtClean="0">
                <a:solidFill>
                  <a:srgbClr val="17375E"/>
                </a:solidFill>
                <a:cs typeface="Arial" pitchFamily="34" charset="0"/>
              </a:rPr>
              <a:t>التنويع في البيئة باستخدام الرحلات والأفلام المصورة للبيئة والحفلات .</a:t>
            </a:r>
          </a:p>
          <a:p>
            <a:pPr marL="88900" indent="533400" rtl="1" eaLnBrk="1" hangingPunct="1">
              <a:buSzPct val="99000"/>
              <a:buFont typeface="Calibri" pitchFamily="34" charset="0"/>
              <a:buAutoNum type="arabicParenR" startAt="17"/>
              <a:tabLst>
                <a:tab pos="723900" algn="l"/>
              </a:tabLst>
            </a:pPr>
            <a:r>
              <a:rPr lang="ar-SA" b="1" smtClean="0">
                <a:solidFill>
                  <a:srgbClr val="17375E"/>
                </a:solidFill>
                <a:cs typeface="Arial" pitchFamily="34" charset="0"/>
              </a:rPr>
              <a:t>استخدام المسرح للتعبير عن رغبات الطفل بحرية مع ضرورة وضوح الأصوات لكي يتمكن من تصحيح أخطاء النطق وإعطائه الثقة بالنفس.</a:t>
            </a:r>
          </a:p>
          <a:p>
            <a:pPr marL="88900" indent="533400" rtl="1" eaLnBrk="1" hangingPunct="1">
              <a:buSzPct val="99000"/>
              <a:buFont typeface="Calibri" pitchFamily="34" charset="0"/>
              <a:buAutoNum type="arabicParenR" startAt="17"/>
              <a:tabLst>
                <a:tab pos="723900" algn="l"/>
              </a:tabLst>
            </a:pPr>
            <a:r>
              <a:rPr lang="ar-SA" b="1" smtClean="0">
                <a:solidFill>
                  <a:srgbClr val="17375E"/>
                </a:solidFill>
                <a:cs typeface="Arial" pitchFamily="34" charset="0"/>
              </a:rPr>
              <a:t>تنمية مهارات الرسم والأعمال اليدوية لديهم .</a:t>
            </a:r>
          </a:p>
          <a:p>
            <a:pPr marL="88900" indent="533400" rtl="1" eaLnBrk="1" hangingPunct="1">
              <a:buSzPct val="99000"/>
              <a:buFont typeface="Calibri" pitchFamily="34" charset="0"/>
              <a:buAutoNum type="arabicParenR" startAt="17"/>
              <a:tabLst>
                <a:tab pos="723900" algn="l"/>
              </a:tabLst>
            </a:pPr>
            <a:r>
              <a:rPr lang="ar-SA" b="1" smtClean="0">
                <a:solidFill>
                  <a:srgbClr val="17375E"/>
                </a:solidFill>
                <a:cs typeface="Arial" pitchFamily="34" charset="0"/>
              </a:rPr>
              <a:t>الأناشيد أو القراءة الجماعية تحسن من النطق وتزيد من فرصة التقليد والمحاكاة .	 </a:t>
            </a:r>
          </a:p>
        </p:txBody>
      </p:sp>
      <p:sp>
        <p:nvSpPr>
          <p:cNvPr id="2253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04DC9101-6C5E-4736-8165-3FDE2D9C1EF8}" type="slidenum">
              <a:rPr lang="ar-SA" smtClean="0">
                <a:cs typeface="Arial" pitchFamily="34" charset="0"/>
              </a:rPr>
              <a:pPr/>
              <a:t>140</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778978C2-7D97-4648-A0D0-75EBA9E59037}" type="slidenum">
              <a:rPr lang="ar-SA" smtClean="0">
                <a:cs typeface="Arial" pitchFamily="34" charset="0"/>
              </a:rPr>
              <a:pPr/>
              <a:t>141</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ar-SA" b="1" smtClean="0">
                <a:solidFill>
                  <a:schemeClr val="tx1"/>
                </a:solidFill>
                <a:cs typeface="Arial" pitchFamily="34" charset="0"/>
              </a:rPr>
              <a:t>محاضرة </a:t>
            </a:r>
          </a:p>
          <a:p>
            <a:pPr eaLnBrk="1" hangingPunct="1"/>
            <a:r>
              <a:rPr lang="ar-SA" b="1" smtClean="0">
                <a:solidFill>
                  <a:schemeClr val="tx1"/>
                </a:solidFill>
                <a:cs typeface="Arial" pitchFamily="34" charset="0"/>
              </a:rPr>
              <a:t>اضطراب التواصل لدى المعاقين سمعياً </a:t>
            </a:r>
          </a:p>
          <a:p>
            <a:pPr eaLnBrk="1" hangingPunct="1"/>
            <a:r>
              <a:rPr lang="ar-SA" b="1" smtClean="0">
                <a:solidFill>
                  <a:schemeClr val="tx1"/>
                </a:solidFill>
                <a:cs typeface="Arial" pitchFamily="34" charset="0"/>
              </a:rPr>
              <a:t>وعلاجها</a:t>
            </a:r>
            <a:endParaRPr lang="en-US" b="1"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4340">
                                            <p:txEl>
                                              <p:pRg st="0" end="0"/>
                                            </p:txEl>
                                          </p:spTgt>
                                        </p:tgtEl>
                                        <p:attrNameLst>
                                          <p:attrName>style.visibility</p:attrName>
                                        </p:attrNameLst>
                                      </p:cBhvr>
                                      <p:to>
                                        <p:strVal val="visible"/>
                                      </p:to>
                                    </p:set>
                                    <p:anim calcmode="discrete" valueType="clr">
                                      <p:cBhvr override="childStyle">
                                        <p:cTn id="7" dur="80"/>
                                        <p:tgtEl>
                                          <p:spTgt spid="1434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34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4340">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4340">
                                            <p:txEl>
                                              <p:pRg st="1" end="1"/>
                                            </p:txEl>
                                          </p:spTgt>
                                        </p:tgtEl>
                                        <p:attrNameLst>
                                          <p:attrName>style.visibility</p:attrName>
                                        </p:attrNameLst>
                                      </p:cBhvr>
                                      <p:to>
                                        <p:strVal val="visible"/>
                                      </p:to>
                                    </p:set>
                                    <p:anim calcmode="discrete" valueType="clr">
                                      <p:cBhvr override="childStyle">
                                        <p:cTn id="14" dur="80"/>
                                        <p:tgtEl>
                                          <p:spTgt spid="14340">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4340">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4340">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14340">
                                            <p:txEl>
                                              <p:pRg st="2" end="2"/>
                                            </p:txEl>
                                          </p:spTgt>
                                        </p:tgtEl>
                                        <p:attrNameLst>
                                          <p:attrName>style.visibility</p:attrName>
                                        </p:attrNameLst>
                                      </p:cBhvr>
                                      <p:to>
                                        <p:strVal val="visible"/>
                                      </p:to>
                                    </p:set>
                                    <p:anim calcmode="discrete" valueType="clr">
                                      <p:cBhvr override="childStyle">
                                        <p:cTn id="21" dur="80"/>
                                        <p:tgtEl>
                                          <p:spTgt spid="14340">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4340">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14340">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a:xfrm>
            <a:off x="495300" y="2133600"/>
            <a:ext cx="8915400" cy="3992563"/>
          </a:xfrm>
        </p:spPr>
        <p:txBody>
          <a:bodyPr/>
          <a:lstStyle/>
          <a:p>
            <a:pPr rtl="1" eaLnBrk="1" hangingPunct="1">
              <a:buFont typeface="Arial" pitchFamily="34" charset="0"/>
              <a:buChar char="•"/>
            </a:pPr>
            <a:r>
              <a:rPr lang="ar-SA" b="1" smtClean="0">
                <a:cs typeface="Arial" pitchFamily="34" charset="0"/>
              </a:rPr>
              <a:t>معايير لتصنيف المعاقين سمعياً.</a:t>
            </a:r>
          </a:p>
          <a:p>
            <a:pPr rtl="1" eaLnBrk="1" hangingPunct="1">
              <a:buFont typeface="Arial" pitchFamily="34" charset="0"/>
              <a:buChar char="•"/>
            </a:pPr>
            <a:r>
              <a:rPr lang="ar-SA" b="1" smtClean="0">
                <a:cs typeface="Arial" pitchFamily="34" charset="0"/>
              </a:rPr>
              <a:t>ملامح اضطراب التواصل لدى المعاقين سمعياً.</a:t>
            </a:r>
          </a:p>
          <a:p>
            <a:pPr rtl="1" eaLnBrk="1" hangingPunct="1">
              <a:buFont typeface="Arial" pitchFamily="34" charset="0"/>
              <a:buChar char="•"/>
            </a:pPr>
            <a:r>
              <a:rPr lang="ar-SA" b="1" smtClean="0">
                <a:cs typeface="Arial" pitchFamily="34" charset="0"/>
              </a:rPr>
              <a:t>علاج اضطرابات التواصل لدى المعاقين سمعياً.</a:t>
            </a:r>
          </a:p>
          <a:p>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5ABD23B1-45D7-4ED1-B473-93E08419EEF8}" type="slidenum">
              <a:rPr lang="ar-SA" smtClean="0">
                <a:cs typeface="Arial" pitchFamily="34" charset="0"/>
              </a:rPr>
              <a:pPr/>
              <a:t>142</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 calcmode="lin" valueType="num">
                                      <p:cBhvr additive="base">
                                        <p:cTn id="13" dur="5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nodeType="click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 calcmode="lin" valueType="num">
                                      <p:cBhvr additive="base">
                                        <p:cTn id="19" dur="50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additive="base">
                                        <p:cTn id="20" dur="5000" fill="hold"/>
                                        <p:tgtEl>
                                          <p:spTgt spid="153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nodeType="clickEffect">
                                  <p:stCondLst>
                                    <p:cond delay="0"/>
                                  </p:stCondLst>
                                  <p:childTnLst>
                                    <p:set>
                                      <p:cBhvr>
                                        <p:cTn id="24" dur="1" fill="hold">
                                          <p:stCondLst>
                                            <p:cond delay="0"/>
                                          </p:stCondLst>
                                        </p:cTn>
                                        <p:tgtEl>
                                          <p:spTgt spid="15363">
                                            <p:txEl>
                                              <p:pRg st="2" end="2"/>
                                            </p:txEl>
                                          </p:spTgt>
                                        </p:tgtEl>
                                        <p:attrNameLst>
                                          <p:attrName>style.visibility</p:attrName>
                                        </p:attrNameLst>
                                      </p:cBhvr>
                                      <p:to>
                                        <p:strVal val="visible"/>
                                      </p:to>
                                    </p:set>
                                    <p:anim calcmode="lin" valueType="num">
                                      <p:cBhvr additive="base">
                                        <p:cTn id="25" dur="50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additive="base">
                                        <p:cTn id="26" dur="5000" fill="hold"/>
                                        <p:tgtEl>
                                          <p:spTgt spid="1536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اضطرابات التواصل لدى المعاقين سمعياً:</a:t>
            </a:r>
          </a:p>
        </p:txBody>
      </p:sp>
      <p:sp>
        <p:nvSpPr>
          <p:cNvPr id="8195" name="Content Placeholder 2"/>
          <p:cNvSpPr>
            <a:spLocks noGrp="1"/>
          </p:cNvSpPr>
          <p:nvPr>
            <p:ph idx="1"/>
          </p:nvPr>
        </p:nvSpPr>
        <p:spPr>
          <a:xfrm>
            <a:off x="533400" y="1981200"/>
            <a:ext cx="8839200" cy="3810000"/>
          </a:xfrm>
        </p:spPr>
        <p:txBody>
          <a:bodyPr/>
          <a:lstStyle/>
          <a:p>
            <a:pPr marL="88900" indent="444500" algn="just" rtl="1" eaLnBrk="1" hangingPunct="1">
              <a:defRPr/>
            </a:pPr>
            <a:r>
              <a:rPr lang="ar-SA" sz="3000" b="1" dirty="0" smtClean="0">
                <a:solidFill>
                  <a:schemeClr val="tx2">
                    <a:lumMod val="75000"/>
                  </a:schemeClr>
                </a:solidFill>
                <a:cs typeface="Arial" pitchFamily="34" charset="0"/>
              </a:rPr>
              <a:t>تزداد اضطرابات التواصل بين الأطفال ذوي الاحتياجات الخاصة بازدياد درجة شدة الإعاقة .</a:t>
            </a:r>
          </a:p>
          <a:p>
            <a:pPr marL="88900" indent="444500" algn="just" rtl="1" eaLnBrk="1" hangingPunct="1">
              <a:defRPr/>
            </a:pPr>
            <a:r>
              <a:rPr lang="ar-SA" sz="3000" b="1" dirty="0" smtClean="0">
                <a:solidFill>
                  <a:schemeClr val="tx2">
                    <a:lumMod val="75000"/>
                  </a:schemeClr>
                </a:solidFill>
                <a:cs typeface="Arial" pitchFamily="34" charset="0"/>
              </a:rPr>
              <a:t>فالإعاقة السمعية لها مستويات وأسباب الإعاقة من عصبية أو حسية وكذلك السن وقت حدوث الإعاقة فيوجد معايير لتصنيف المعاقين سمعياً ومنها .</a:t>
            </a:r>
          </a:p>
        </p:txBody>
      </p:sp>
      <p:sp>
        <p:nvSpPr>
          <p:cNvPr id="1638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2B16CBDB-DFD9-47B6-A73F-EEF8FF015808}" type="slidenum">
              <a:rPr lang="ar-SA" smtClean="0">
                <a:cs typeface="Arial" pitchFamily="34" charset="0"/>
              </a:rPr>
              <a:pPr/>
              <a:t>143</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اضطرابات التواصل لدى المعاقين سمعياً:</a:t>
            </a:r>
          </a:p>
        </p:txBody>
      </p:sp>
      <p:sp>
        <p:nvSpPr>
          <p:cNvPr id="8195" name="Content Placeholder 2"/>
          <p:cNvSpPr>
            <a:spLocks noGrp="1"/>
          </p:cNvSpPr>
          <p:nvPr>
            <p:ph idx="1"/>
          </p:nvPr>
        </p:nvSpPr>
        <p:spPr>
          <a:xfrm>
            <a:off x="533400" y="1600200"/>
            <a:ext cx="8839200" cy="4191000"/>
          </a:xfrm>
        </p:spPr>
        <p:txBody>
          <a:bodyPr/>
          <a:lstStyle/>
          <a:p>
            <a:pPr marL="88900" indent="444500" algn="just" rtl="1" eaLnBrk="1" hangingPunct="1">
              <a:buFont typeface="Calibri" pitchFamily="34" charset="0"/>
              <a:buAutoNum type="arabicPeriod"/>
            </a:pPr>
            <a:r>
              <a:rPr lang="ar-SA" sz="3000" b="1" smtClean="0">
                <a:solidFill>
                  <a:srgbClr val="17375E"/>
                </a:solidFill>
                <a:cs typeface="Arial" pitchFamily="34" charset="0"/>
              </a:rPr>
              <a:t>درجة فقد السمع ( كلي ـ جزئي ) .</a:t>
            </a:r>
          </a:p>
          <a:p>
            <a:pPr marL="88900" indent="444500" algn="just" rtl="1" eaLnBrk="1" hangingPunct="1">
              <a:buFont typeface="Calibri" pitchFamily="34" charset="0"/>
              <a:buAutoNum type="arabicPeriod"/>
            </a:pPr>
            <a:r>
              <a:rPr lang="ar-SA" sz="3000" b="1" smtClean="0">
                <a:solidFill>
                  <a:srgbClr val="17375E"/>
                </a:solidFill>
                <a:cs typeface="Arial" pitchFamily="34" charset="0"/>
              </a:rPr>
              <a:t>زمن حدوث الإصابة ( قبل اكتشاف مبادئ اللغة أم بعدها ) .</a:t>
            </a:r>
          </a:p>
          <a:p>
            <a:pPr marL="88900" indent="444500" algn="just" rtl="1" eaLnBrk="1" hangingPunct="1">
              <a:buFont typeface="Calibri" pitchFamily="34" charset="0"/>
              <a:buAutoNum type="arabicPeriod"/>
            </a:pPr>
            <a:r>
              <a:rPr lang="ar-SA" sz="3000" b="1" smtClean="0">
                <a:solidFill>
                  <a:srgbClr val="17375E"/>
                </a:solidFill>
                <a:cs typeface="Arial" pitchFamily="34" charset="0"/>
              </a:rPr>
              <a:t>تصنيف طبي .</a:t>
            </a:r>
          </a:p>
          <a:p>
            <a:pPr marL="88900" indent="444500" algn="just" rtl="1" eaLnBrk="1" hangingPunct="1">
              <a:buFont typeface="Calibri" pitchFamily="34" charset="0"/>
              <a:buAutoNum type="arabicPeriod"/>
            </a:pPr>
            <a:r>
              <a:rPr lang="ar-SA" sz="3000" b="1" smtClean="0">
                <a:solidFill>
                  <a:srgbClr val="17375E"/>
                </a:solidFill>
                <a:cs typeface="Arial" pitchFamily="34" charset="0"/>
              </a:rPr>
              <a:t>تصنيف تربوي بناءاً على احتياج الطفل لوسائل معينة أثناء عملية تعليمية أو مدارس خاصة .</a:t>
            </a:r>
          </a:p>
        </p:txBody>
      </p:sp>
      <p:sp>
        <p:nvSpPr>
          <p:cNvPr id="1741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597CE522-8062-4C0C-9DF5-6A06FFA94CFE}" type="slidenum">
              <a:rPr lang="ar-SA" smtClean="0">
                <a:cs typeface="Arial" pitchFamily="34" charset="0"/>
              </a:rPr>
              <a:pPr/>
              <a:t>144</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المشكلات الوجدانية لدى المعاقين سمعياً:</a:t>
            </a:r>
          </a:p>
        </p:txBody>
      </p:sp>
      <p:sp>
        <p:nvSpPr>
          <p:cNvPr id="8195" name="Content Placeholder 2"/>
          <p:cNvSpPr>
            <a:spLocks noGrp="1"/>
          </p:cNvSpPr>
          <p:nvPr>
            <p:ph idx="1"/>
          </p:nvPr>
        </p:nvSpPr>
        <p:spPr>
          <a:xfrm>
            <a:off x="533400" y="1600200"/>
            <a:ext cx="8839200" cy="4191000"/>
          </a:xfrm>
        </p:spPr>
        <p:txBody>
          <a:bodyPr/>
          <a:lstStyle/>
          <a:p>
            <a:pPr marL="88900" indent="444500" algn="just" rtl="1" eaLnBrk="1" hangingPunct="1"/>
            <a:r>
              <a:rPr lang="ar-SA" b="1" smtClean="0">
                <a:solidFill>
                  <a:srgbClr val="17375E"/>
                </a:solidFill>
                <a:cs typeface="Arial" pitchFamily="34" charset="0"/>
              </a:rPr>
              <a:t>من المشكلات الوجدانية لدى المعاقين سمعياً هو شعوره بعدم المقبولية الاجتماعية من قبل العاديين لصعوبة التواصل من قبلهم معه .</a:t>
            </a:r>
          </a:p>
          <a:p>
            <a:pPr marL="88900" indent="444500" algn="just" rtl="1" eaLnBrk="1" hangingPunct="1"/>
            <a:r>
              <a:rPr lang="ar-SA" b="1" smtClean="0">
                <a:solidFill>
                  <a:srgbClr val="17375E"/>
                </a:solidFill>
                <a:cs typeface="Arial" pitchFamily="34" charset="0"/>
              </a:rPr>
              <a:t>ويلاحظ الاندفاعية في سلوكه في مواقف الحياة التي تحتاج إلى تروى وتأني كما هو الحال في الفصل الدراسي .</a:t>
            </a:r>
          </a:p>
          <a:p>
            <a:pPr marL="88900" indent="444500" algn="just" rtl="1" eaLnBrk="1" hangingPunct="1"/>
            <a:r>
              <a:rPr lang="ar-SA" sz="2600" b="1" smtClean="0">
                <a:solidFill>
                  <a:srgbClr val="17375E"/>
                </a:solidFill>
                <a:cs typeface="Arial" pitchFamily="34" charset="0"/>
              </a:rPr>
              <a:t> </a:t>
            </a:r>
          </a:p>
          <a:p>
            <a:pPr marL="88900" indent="444500" rtl="1" eaLnBrk="1" hangingPunct="1"/>
            <a:endParaRPr lang="ar-SA" sz="2800" b="1" smtClean="0">
              <a:solidFill>
                <a:srgbClr val="17375E"/>
              </a:solidFill>
              <a:cs typeface="Arial" pitchFamily="34" charset="0"/>
            </a:endParaRPr>
          </a:p>
        </p:txBody>
      </p:sp>
      <p:sp>
        <p:nvSpPr>
          <p:cNvPr id="1843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C480BD04-C96E-4BD6-8989-EA3FC6DC1867}" type="slidenum">
              <a:rPr lang="ar-SA" smtClean="0">
                <a:cs typeface="Arial" pitchFamily="34" charset="0"/>
              </a:rPr>
              <a:pPr/>
              <a:t>145</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b="1" dirty="0" smtClean="0">
                <a:solidFill>
                  <a:schemeClr val="tx2">
                    <a:lumMod val="75000"/>
                  </a:schemeClr>
                </a:solidFill>
                <a:cs typeface="Arial" pitchFamily="34" charset="0"/>
              </a:rPr>
              <a:t>ملامح اضطرابات التواصل لدى الأطفال ذوي الإعاقة السمعية </a:t>
            </a:r>
            <a:r>
              <a:rPr lang="ar-SA" dirty="0" smtClean="0">
                <a:solidFill>
                  <a:schemeClr val="tx2">
                    <a:lumMod val="75000"/>
                  </a:schemeClr>
                </a:solidFill>
                <a:cs typeface="Arial" pitchFamily="34" charset="0"/>
              </a:rPr>
              <a:t>:</a:t>
            </a:r>
          </a:p>
        </p:txBody>
      </p:sp>
      <p:sp>
        <p:nvSpPr>
          <p:cNvPr id="8195" name="Content Placeholder 2"/>
          <p:cNvSpPr>
            <a:spLocks noGrp="1"/>
          </p:cNvSpPr>
          <p:nvPr>
            <p:ph idx="1"/>
          </p:nvPr>
        </p:nvSpPr>
        <p:spPr>
          <a:xfrm>
            <a:off x="533400" y="1600200"/>
            <a:ext cx="8839200" cy="4191000"/>
          </a:xfrm>
        </p:spPr>
        <p:txBody>
          <a:bodyPr/>
          <a:lstStyle/>
          <a:p>
            <a:pPr marL="88900" indent="444500" algn="just" rtl="1" eaLnBrk="1" hangingPunct="1">
              <a:defRPr/>
            </a:pPr>
            <a:r>
              <a:rPr lang="ar-SA" sz="3000" b="1" dirty="0" smtClean="0">
                <a:solidFill>
                  <a:schemeClr val="tx2">
                    <a:lumMod val="75000"/>
                  </a:schemeClr>
                </a:solidFill>
                <a:cs typeface="Arial" pitchFamily="34" charset="0"/>
              </a:rPr>
              <a:t>وفيما يلي ملامح اضطرابات التواصل لدى الأطفال ذوي الإعاقة السمعية .</a:t>
            </a:r>
          </a:p>
          <a:p>
            <a:pPr marL="88900" indent="444500" algn="just" rtl="1" eaLnBrk="1" hangingPunct="1">
              <a:buFont typeface="+mj-lt"/>
              <a:buAutoNum type="arabicPeriod"/>
              <a:defRPr/>
            </a:pPr>
            <a:r>
              <a:rPr lang="ar-SA" sz="3000" b="1" dirty="0" smtClean="0">
                <a:solidFill>
                  <a:schemeClr val="tx2">
                    <a:lumMod val="75000"/>
                  </a:schemeClr>
                </a:solidFill>
                <a:cs typeface="Arial" pitchFamily="34" charset="0"/>
              </a:rPr>
              <a:t>تظهر الآثار المدمرة لدى الطفل الأصم بصورة واضحة في اللغة ومهارات التواصل المنطوقة والمسموعة والقدرة التعبيرية .</a:t>
            </a:r>
          </a:p>
          <a:p>
            <a:pPr marL="88900" indent="444500" algn="just" rtl="1" eaLnBrk="1" hangingPunct="1">
              <a:buFont typeface="+mj-lt"/>
              <a:buAutoNum type="arabicPeriod"/>
              <a:defRPr/>
            </a:pPr>
            <a:r>
              <a:rPr lang="ar-SA" sz="3000" b="1" dirty="0" smtClean="0">
                <a:solidFill>
                  <a:schemeClr val="tx2">
                    <a:lumMod val="75000"/>
                  </a:schemeClr>
                </a:solidFill>
                <a:cs typeface="Arial" pitchFamily="34" charset="0"/>
              </a:rPr>
              <a:t>نظراً لعدم سماع الطفل في الشهور الأولى من حياته صوته وصوت الآخرين يؤدي إلى توقفه عن التلفظ بالمقاطع أو ( المناغاة ) مما يضعف لديه أجهزة النطق ولو كانت سليمة .</a:t>
            </a:r>
          </a:p>
        </p:txBody>
      </p:sp>
      <p:sp>
        <p:nvSpPr>
          <p:cNvPr id="1946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47B9D677-FBFC-4256-A0AC-68F26D7DAAF1}" type="slidenum">
              <a:rPr lang="ar-SA" smtClean="0">
                <a:cs typeface="Arial" pitchFamily="34" charset="0"/>
              </a:rPr>
              <a:pPr/>
              <a:t>146</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b="1" dirty="0" smtClean="0">
                <a:solidFill>
                  <a:schemeClr val="tx2">
                    <a:lumMod val="75000"/>
                  </a:schemeClr>
                </a:solidFill>
                <a:cs typeface="Arial" pitchFamily="34" charset="0"/>
              </a:rPr>
              <a:t>ملامح اضطرابات التواصل لدى الأطفال ذوي الإعاقة السمعية </a:t>
            </a:r>
            <a:r>
              <a:rPr lang="ar-SA" dirty="0" smtClean="0">
                <a:solidFill>
                  <a:schemeClr val="tx2">
                    <a:lumMod val="75000"/>
                  </a:schemeClr>
                </a:solidFill>
                <a:cs typeface="Arial" pitchFamily="34" charset="0"/>
              </a:rPr>
              <a:t>:</a:t>
            </a:r>
          </a:p>
        </p:txBody>
      </p:sp>
      <p:sp>
        <p:nvSpPr>
          <p:cNvPr id="8195" name="Content Placeholder 2"/>
          <p:cNvSpPr>
            <a:spLocks noGrp="1"/>
          </p:cNvSpPr>
          <p:nvPr>
            <p:ph idx="1"/>
          </p:nvPr>
        </p:nvSpPr>
        <p:spPr>
          <a:xfrm>
            <a:off x="533400" y="1600200"/>
            <a:ext cx="8839200" cy="4191000"/>
          </a:xfrm>
        </p:spPr>
        <p:txBody>
          <a:bodyPr/>
          <a:lstStyle/>
          <a:p>
            <a:pPr marL="88900" indent="444500" algn="just" rtl="1" eaLnBrk="1" hangingPunct="1">
              <a:buFont typeface="Calibri" pitchFamily="34" charset="0"/>
              <a:buAutoNum type="arabicPeriod" startAt="3"/>
            </a:pPr>
            <a:r>
              <a:rPr lang="ar-SA" sz="3000" b="1" smtClean="0">
                <a:solidFill>
                  <a:srgbClr val="17375E"/>
                </a:solidFill>
                <a:cs typeface="Arial" pitchFamily="34" charset="0"/>
              </a:rPr>
              <a:t>كلما زادت شدة فقد السمع كلما زاد الفقد اللغوي المسموع من قبل الآخرين ويتم التواصل بطرق تعويضية من الأقران والأسرة في البداية لتحقيق حاجاته ومتطلباته .</a:t>
            </a:r>
          </a:p>
          <a:p>
            <a:pPr marL="88900" indent="444500" algn="just" rtl="1" eaLnBrk="1" hangingPunct="1">
              <a:buFont typeface="Calibri" pitchFamily="34" charset="0"/>
              <a:buAutoNum type="arabicPeriod" startAt="3"/>
            </a:pPr>
            <a:r>
              <a:rPr lang="ar-SA" sz="3000" b="1" smtClean="0">
                <a:solidFill>
                  <a:srgbClr val="17375E"/>
                </a:solidFill>
                <a:cs typeface="Arial" pitchFamily="34" charset="0"/>
              </a:rPr>
              <a:t>الأطفال ذوي الضعف السمعي أو الخلل السمعي يحتاجوا إلى تربية سمعية حفاظاً على بقايا السمع وتطويراً للغة الطفل لاستخدامها وتنمية تركيز الانتباه والتدريبات على الكلام والتخاطب .</a:t>
            </a:r>
          </a:p>
        </p:txBody>
      </p:sp>
      <p:sp>
        <p:nvSpPr>
          <p:cNvPr id="2048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010D4C8F-658A-4A90-B86A-75169AEE7798}" type="slidenum">
              <a:rPr lang="ar-SA" smtClean="0">
                <a:cs typeface="Arial" pitchFamily="34" charset="0"/>
              </a:rPr>
              <a:pPr/>
              <a:t>147</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b="1" dirty="0" smtClean="0">
                <a:solidFill>
                  <a:schemeClr val="tx2">
                    <a:lumMod val="75000"/>
                  </a:schemeClr>
                </a:solidFill>
                <a:cs typeface="Arial" pitchFamily="34" charset="0"/>
              </a:rPr>
              <a:t>ملامح اضطرابات التواصل لدى الأطفال ذوي الإعاقة السمعية </a:t>
            </a:r>
            <a:r>
              <a:rPr lang="ar-SA" dirty="0" smtClean="0">
                <a:solidFill>
                  <a:schemeClr val="tx2">
                    <a:lumMod val="75000"/>
                  </a:schemeClr>
                </a:solidFill>
                <a:cs typeface="Arial" pitchFamily="34" charset="0"/>
              </a:rPr>
              <a:t>:</a:t>
            </a:r>
          </a:p>
        </p:txBody>
      </p:sp>
      <p:sp>
        <p:nvSpPr>
          <p:cNvPr id="8195" name="Content Placeholder 2"/>
          <p:cNvSpPr>
            <a:spLocks noGrp="1"/>
          </p:cNvSpPr>
          <p:nvPr>
            <p:ph idx="1"/>
          </p:nvPr>
        </p:nvSpPr>
        <p:spPr>
          <a:xfrm>
            <a:off x="533400" y="1600200"/>
            <a:ext cx="8839200" cy="4191000"/>
          </a:xfrm>
        </p:spPr>
        <p:txBody>
          <a:bodyPr/>
          <a:lstStyle/>
          <a:p>
            <a:pPr marL="88900" indent="444500" algn="just" rtl="1" eaLnBrk="1" hangingPunct="1">
              <a:buFont typeface="Calibri" pitchFamily="34" charset="0"/>
              <a:buAutoNum type="arabicPeriod" startAt="5"/>
            </a:pPr>
            <a:r>
              <a:rPr lang="ar-SA" sz="3000" b="1" smtClean="0">
                <a:solidFill>
                  <a:srgbClr val="17375E"/>
                </a:solidFill>
                <a:cs typeface="Arial" pitchFamily="34" charset="0"/>
              </a:rPr>
              <a:t>يتأثر كل من العمليات العقلية والتحصيل الأكاديمي أو المدرسي والتكيف الاجتماعي والأسرة والعمل بفقدان القدرة اللغوية لدى الطفل الأصم  .</a:t>
            </a:r>
          </a:p>
          <a:p>
            <a:pPr marL="88900" indent="444500" algn="just" rtl="1" eaLnBrk="1" hangingPunct="1">
              <a:buFont typeface="Calibri" pitchFamily="34" charset="0"/>
              <a:buAutoNum type="arabicPeriod" startAt="5"/>
            </a:pPr>
            <a:r>
              <a:rPr lang="ar-SA" sz="3000" b="1" smtClean="0">
                <a:solidFill>
                  <a:srgbClr val="17375E"/>
                </a:solidFill>
                <a:cs typeface="Arial" pitchFamily="34" charset="0"/>
              </a:rPr>
              <a:t>نظراً لاضطراب التواصل لدى الطفل الأصم فيميل إلى العزلة أو الانطواء والإحباط مما يؤدي إلى عجز الأصم من المشاركة بفاعلية في مجالات الحياة الاجتماعية والاقتصادية ويعطل قدراته واستعداداته.</a:t>
            </a:r>
          </a:p>
        </p:txBody>
      </p:sp>
      <p:sp>
        <p:nvSpPr>
          <p:cNvPr id="2150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C99359C4-C11E-4780-A116-84A183A324C9}" type="slidenum">
              <a:rPr lang="ar-SA" smtClean="0">
                <a:cs typeface="Arial" pitchFamily="34" charset="0"/>
              </a:rPr>
              <a:pPr/>
              <a:t>148</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علاج اضطرابات التواصل لدى المعاقين سمعياً :</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r>
              <a:rPr lang="ar-SA" sz="2400" b="1" smtClean="0">
                <a:solidFill>
                  <a:srgbClr val="17375E"/>
                </a:solidFill>
                <a:cs typeface="Arial" pitchFamily="34" charset="0"/>
              </a:rPr>
              <a:t>تظهر هنا الحاجة الملحة لضرورة توفير سبل تواصل للصم تتناسب مع ما لديهم من إمكانيات حيث تختلف درجة الإعاقة من فرد لآخر أي مقدار الفقد السمعي .</a:t>
            </a:r>
          </a:p>
          <a:p>
            <a:pPr marL="88900" indent="444500" rtl="1" eaLnBrk="1" hangingPunct="1"/>
            <a:r>
              <a:rPr lang="ar-SA" sz="2400" b="1" smtClean="0">
                <a:solidFill>
                  <a:srgbClr val="17375E"/>
                </a:solidFill>
                <a:cs typeface="Arial" pitchFamily="34" charset="0"/>
              </a:rPr>
              <a:t>ومن الطرق التي تتبع للتواصل لدى الأطفال المعاقين سمعياً :</a:t>
            </a:r>
          </a:p>
          <a:p>
            <a:pPr marL="88900" indent="444500" rtl="1" eaLnBrk="1" hangingPunct="1">
              <a:buFont typeface="Calibri" pitchFamily="34" charset="0"/>
              <a:buAutoNum type="arabicPeriod"/>
            </a:pPr>
            <a:r>
              <a:rPr lang="ar-SA" sz="2400" b="1" smtClean="0">
                <a:solidFill>
                  <a:srgbClr val="17375E"/>
                </a:solidFill>
                <a:cs typeface="Arial" pitchFamily="34" charset="0"/>
              </a:rPr>
              <a:t>استخدام السماعات ومعينات السمع لضعاف السمع أو العلاج الجراحي للحالات التي تحتاج إلى إجراء عمليات في الأذن .</a:t>
            </a:r>
          </a:p>
          <a:p>
            <a:pPr marL="88900" indent="444500" rtl="1" eaLnBrk="1" hangingPunct="1">
              <a:buFont typeface="Calibri" pitchFamily="34" charset="0"/>
              <a:buAutoNum type="arabicPeriod"/>
            </a:pPr>
            <a:r>
              <a:rPr lang="ar-SA" sz="2400" b="1" smtClean="0">
                <a:solidFill>
                  <a:srgbClr val="17375E"/>
                </a:solidFill>
                <a:cs typeface="Arial" pitchFamily="34" charset="0"/>
              </a:rPr>
              <a:t>التواصل الإشاري ، فاللغة الإشارية لها أسس وقوانين متفق عليها ؛ وتختلف باختلاف الخبرة السابقة للطفل واللغة الإشارية التي تم تعلمها في أسرته .</a:t>
            </a:r>
          </a:p>
          <a:p>
            <a:pPr marL="88900" indent="444500" rtl="1" eaLnBrk="1" hangingPunct="1">
              <a:buFont typeface="Calibri" pitchFamily="34" charset="0"/>
              <a:buAutoNum type="arabicPeriod"/>
            </a:pPr>
            <a:r>
              <a:rPr lang="ar-SA" sz="2400" b="1" smtClean="0">
                <a:solidFill>
                  <a:srgbClr val="17375E"/>
                </a:solidFill>
                <a:cs typeface="Arial" pitchFamily="34" charset="0"/>
              </a:rPr>
              <a:t>التواصل بقراءة الشفاه ويقصد بها تركيز المعوق سمعياً على شفاه المتكلم وفمه أثناء الكلام ؛ ويصلح ذلك مع من لهم بقايا سمع حتى يمكن ربطة بين سماع الصوت وحركة الشفاه .</a:t>
            </a:r>
          </a:p>
          <a:p>
            <a:pPr marL="88900" indent="444500" rtl="1" eaLnBrk="1" hangingPunct="1"/>
            <a:endParaRPr lang="ar-SA" sz="2800" b="1" smtClean="0">
              <a:solidFill>
                <a:srgbClr val="17375E"/>
              </a:solidFill>
              <a:cs typeface="Arial" pitchFamily="34" charset="0"/>
            </a:endParaRPr>
          </a:p>
          <a:p>
            <a:pPr marL="88900" indent="444500" rtl="1" eaLnBrk="1" hangingPunct="1"/>
            <a:endParaRPr lang="ar-SA" sz="2800" b="1" smtClean="0">
              <a:solidFill>
                <a:srgbClr val="17375E"/>
              </a:solidFill>
              <a:cs typeface="Arial" pitchFamily="34" charset="0"/>
            </a:endParaRPr>
          </a:p>
        </p:txBody>
      </p:sp>
      <p:sp>
        <p:nvSpPr>
          <p:cNvPr id="2253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9CAE29E6-6520-41F6-93D3-AA4551D6763B}" type="slidenum">
              <a:rPr lang="ar-SA" smtClean="0">
                <a:cs typeface="Arial" pitchFamily="34" charset="0"/>
              </a:rPr>
              <a:pPr/>
              <a:t>149</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علاج اضطرابات التواصل لدى المعاقين سمعياً :</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buFont typeface="Calibri" pitchFamily="34" charset="0"/>
              <a:buAutoNum type="arabicPeriod" startAt="4"/>
            </a:pPr>
            <a:r>
              <a:rPr lang="ar-SA" sz="2400" b="1" smtClean="0">
                <a:solidFill>
                  <a:srgbClr val="17375E"/>
                </a:solidFill>
                <a:cs typeface="Arial" pitchFamily="34" charset="0"/>
              </a:rPr>
              <a:t>الأنشطة الحرة والتمثيل للموضوعات والمواقف الصامتة .</a:t>
            </a:r>
          </a:p>
          <a:p>
            <a:pPr marL="88900" indent="444500" rtl="1" eaLnBrk="1" hangingPunct="1">
              <a:buFont typeface="Calibri" pitchFamily="34" charset="0"/>
              <a:buAutoNum type="arabicPeriod" startAt="4"/>
            </a:pPr>
            <a:r>
              <a:rPr lang="ar-SA" sz="2400" b="1" smtClean="0">
                <a:solidFill>
                  <a:srgbClr val="17375E"/>
                </a:solidFill>
                <a:cs typeface="Arial" pitchFamily="34" charset="0"/>
              </a:rPr>
              <a:t>التواصل بالإيماءات والوجه والحركات البدنية .</a:t>
            </a:r>
          </a:p>
          <a:p>
            <a:pPr marL="88900" indent="444500" rtl="1" eaLnBrk="1" hangingPunct="1">
              <a:buFont typeface="Calibri" pitchFamily="34" charset="0"/>
              <a:buAutoNum type="arabicPeriod" startAt="4"/>
            </a:pPr>
            <a:r>
              <a:rPr lang="ar-SA" sz="2400" b="1" smtClean="0">
                <a:solidFill>
                  <a:srgbClr val="17375E"/>
                </a:solidFill>
                <a:cs typeface="Arial" pitchFamily="34" charset="0"/>
              </a:rPr>
              <a:t>التواصل بالقراءة والكتابة وتتم تلك الطريقة بهدف تحقيق التواصل بين الأصم والآخرين.</a:t>
            </a:r>
          </a:p>
          <a:p>
            <a:pPr marL="88900" indent="444500" rtl="1" eaLnBrk="1" hangingPunct="1">
              <a:buFont typeface="Calibri" pitchFamily="34" charset="0"/>
              <a:buAutoNum type="arabicPeriod" startAt="4"/>
            </a:pPr>
            <a:r>
              <a:rPr lang="ar-SA" sz="2400" b="1" smtClean="0">
                <a:solidFill>
                  <a:srgbClr val="17375E"/>
                </a:solidFill>
                <a:cs typeface="Arial" pitchFamily="34" charset="0"/>
              </a:rPr>
              <a:t>التواصل الشامل أي بكل طرق التواصل المتاحة . </a:t>
            </a:r>
          </a:p>
          <a:p>
            <a:pPr marL="88900" indent="444500" rtl="1" eaLnBrk="1" hangingPunct="1"/>
            <a:endParaRPr lang="ar-SA" sz="2800" b="1" smtClean="0">
              <a:solidFill>
                <a:srgbClr val="17375E"/>
              </a:solidFill>
              <a:cs typeface="Arial" pitchFamily="34" charset="0"/>
            </a:endParaRPr>
          </a:p>
        </p:txBody>
      </p:sp>
      <p:sp>
        <p:nvSpPr>
          <p:cNvPr id="2355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7BAD2BD6-0FE6-41EB-925B-7A93FCF3E3FC}" type="slidenum">
              <a:rPr lang="ar-SA" smtClean="0">
                <a:cs typeface="Arial" pitchFamily="34" charset="0"/>
              </a:rPr>
              <a:pPr/>
              <a:t>150</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301A26FC-7CEE-43A6-ABB2-BB9DA14341F5}" type="slidenum">
              <a:rPr lang="ar-SA" smtClean="0">
                <a:cs typeface="Arial" pitchFamily="34" charset="0"/>
              </a:rPr>
              <a:pPr/>
              <a:t>151</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ar-SA" b="1" smtClean="0">
                <a:solidFill>
                  <a:schemeClr val="tx1"/>
                </a:solidFill>
                <a:cs typeface="Arial" pitchFamily="34" charset="0"/>
              </a:rPr>
              <a:t>محاضرة </a:t>
            </a:r>
          </a:p>
          <a:p>
            <a:pPr eaLnBrk="1" hangingPunct="1"/>
            <a:r>
              <a:rPr lang="ar-SA" b="1" smtClean="0">
                <a:solidFill>
                  <a:schemeClr val="tx1"/>
                </a:solidFill>
                <a:cs typeface="Arial" pitchFamily="34" charset="0"/>
              </a:rPr>
              <a:t>اضطرابات التواصل لدى</a:t>
            </a:r>
          </a:p>
          <a:p>
            <a:pPr eaLnBrk="1" hangingPunct="1"/>
            <a:r>
              <a:rPr lang="ar-SA" b="1" smtClean="0">
                <a:solidFill>
                  <a:schemeClr val="tx1"/>
                </a:solidFill>
                <a:cs typeface="Arial" pitchFamily="34" charset="0"/>
              </a:rPr>
              <a:t> المعاقين بصرياً وعلاجها</a:t>
            </a:r>
            <a:endParaRPr lang="en-US" b="1"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4340">
                                            <p:txEl>
                                              <p:pRg st="0" end="0"/>
                                            </p:txEl>
                                          </p:spTgt>
                                        </p:tgtEl>
                                        <p:attrNameLst>
                                          <p:attrName>style.visibility</p:attrName>
                                        </p:attrNameLst>
                                      </p:cBhvr>
                                      <p:to>
                                        <p:strVal val="visible"/>
                                      </p:to>
                                    </p:set>
                                    <p:anim calcmode="discrete" valueType="clr">
                                      <p:cBhvr override="childStyle">
                                        <p:cTn id="7" dur="80"/>
                                        <p:tgtEl>
                                          <p:spTgt spid="1434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34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4340">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4340">
                                            <p:txEl>
                                              <p:pRg st="1" end="1"/>
                                            </p:txEl>
                                          </p:spTgt>
                                        </p:tgtEl>
                                        <p:attrNameLst>
                                          <p:attrName>style.visibility</p:attrName>
                                        </p:attrNameLst>
                                      </p:cBhvr>
                                      <p:to>
                                        <p:strVal val="visible"/>
                                      </p:to>
                                    </p:set>
                                    <p:anim calcmode="discrete" valueType="clr">
                                      <p:cBhvr override="childStyle">
                                        <p:cTn id="14" dur="80"/>
                                        <p:tgtEl>
                                          <p:spTgt spid="14340">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4340">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4340">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14340">
                                            <p:txEl>
                                              <p:pRg st="2" end="2"/>
                                            </p:txEl>
                                          </p:spTgt>
                                        </p:tgtEl>
                                        <p:attrNameLst>
                                          <p:attrName>style.visibility</p:attrName>
                                        </p:attrNameLst>
                                      </p:cBhvr>
                                      <p:to>
                                        <p:strVal val="visible"/>
                                      </p:to>
                                    </p:set>
                                    <p:anim calcmode="discrete" valueType="clr">
                                      <p:cBhvr override="childStyle">
                                        <p:cTn id="21" dur="80"/>
                                        <p:tgtEl>
                                          <p:spTgt spid="14340">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4340">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14340">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a:xfrm>
            <a:off x="495300" y="2133600"/>
            <a:ext cx="8915400" cy="3992563"/>
          </a:xfrm>
        </p:spPr>
        <p:txBody>
          <a:bodyPr/>
          <a:lstStyle/>
          <a:p>
            <a:pPr rtl="1" eaLnBrk="1" hangingPunct="1">
              <a:buFont typeface="Arial" pitchFamily="34" charset="0"/>
              <a:buChar char="•"/>
            </a:pPr>
            <a:r>
              <a:rPr lang="ar-SA" b="1" smtClean="0">
                <a:cs typeface="Arial" pitchFamily="34" charset="0"/>
              </a:rPr>
              <a:t>معايير فقدان البصر.</a:t>
            </a:r>
          </a:p>
          <a:p>
            <a:pPr rtl="1" eaLnBrk="1" hangingPunct="1">
              <a:buFont typeface="Arial" pitchFamily="34" charset="0"/>
              <a:buChar char="•"/>
            </a:pPr>
            <a:r>
              <a:rPr lang="ar-SA" b="1" smtClean="0">
                <a:cs typeface="Arial" pitchFamily="34" charset="0"/>
              </a:rPr>
              <a:t>اضطراب التواصل لدى المكفوفين .</a:t>
            </a:r>
            <a:r>
              <a:rPr lang="en-US" b="1" smtClean="0">
                <a:cs typeface="Arial" pitchFamily="34" charset="0"/>
              </a:rPr>
              <a:t> </a:t>
            </a:r>
          </a:p>
          <a:p>
            <a:pPr rtl="1" eaLnBrk="1" hangingPunct="1">
              <a:buFont typeface="Arial" pitchFamily="34" charset="0"/>
              <a:buChar char="•"/>
            </a:pPr>
            <a:r>
              <a:rPr lang="ar-SA" b="1" smtClean="0">
                <a:cs typeface="Arial" pitchFamily="34" charset="0"/>
              </a:rPr>
              <a:t>علاج معوقات التواصل لدى ذوي الإعاقة البصرية.</a:t>
            </a:r>
          </a:p>
          <a:p>
            <a:pPr rtl="1" eaLnBrk="1" hangingPunct="1"/>
            <a:endParaRPr lang="en-US" b="1" smtClean="0">
              <a:cs typeface="Arial" pitchFamily="34" charset="0"/>
            </a:endParaRPr>
          </a:p>
          <a:p>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8C7E3A25-71C5-4B8C-9A7B-6CC5EBE46AA1}" type="slidenum">
              <a:rPr lang="ar-SA" smtClean="0">
                <a:cs typeface="Arial" pitchFamily="34" charset="0"/>
              </a:rPr>
              <a:pPr/>
              <a:t>152</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 calcmode="lin" valueType="num">
                                      <p:cBhvr additive="base">
                                        <p:cTn id="13" dur="5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8" fill="hold" nodeType="click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 calcmode="lin" valueType="num">
                                      <p:cBhvr additive="base">
                                        <p:cTn id="19" dur="5000" fill="hold"/>
                                        <p:tgtEl>
                                          <p:spTgt spid="15363">
                                            <p:txEl>
                                              <p:pRg st="1" end="1"/>
                                            </p:txEl>
                                          </p:spTgt>
                                        </p:tgtEl>
                                        <p:attrNameLst>
                                          <p:attrName>ppt_x</p:attrName>
                                        </p:attrNameLst>
                                      </p:cBhvr>
                                      <p:tavLst>
                                        <p:tav tm="0">
                                          <p:val>
                                            <p:strVal val="0-#ppt_w/2"/>
                                          </p:val>
                                        </p:tav>
                                        <p:tav tm="100000">
                                          <p:val>
                                            <p:strVal val="#ppt_x"/>
                                          </p:val>
                                        </p:tav>
                                      </p:tavLst>
                                    </p:anim>
                                    <p:anim calcmode="lin" valueType="num">
                                      <p:cBhvr additive="base">
                                        <p:cTn id="20" dur="5000" fill="hold"/>
                                        <p:tgtEl>
                                          <p:spTgt spid="153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2" fill="hold" nodeType="clickEffect">
                                  <p:stCondLst>
                                    <p:cond delay="0"/>
                                  </p:stCondLst>
                                  <p:childTnLst>
                                    <p:set>
                                      <p:cBhvr>
                                        <p:cTn id="24" dur="1" fill="hold">
                                          <p:stCondLst>
                                            <p:cond delay="0"/>
                                          </p:stCondLst>
                                        </p:cTn>
                                        <p:tgtEl>
                                          <p:spTgt spid="15363">
                                            <p:txEl>
                                              <p:pRg st="2" end="2"/>
                                            </p:txEl>
                                          </p:spTgt>
                                        </p:tgtEl>
                                        <p:attrNameLst>
                                          <p:attrName>style.visibility</p:attrName>
                                        </p:attrNameLst>
                                      </p:cBhvr>
                                      <p:to>
                                        <p:strVal val="visible"/>
                                      </p:to>
                                    </p:set>
                                    <p:anim calcmode="lin" valueType="num">
                                      <p:cBhvr additive="base">
                                        <p:cTn id="25" dur="5000" fill="hold"/>
                                        <p:tgtEl>
                                          <p:spTgt spid="15363">
                                            <p:txEl>
                                              <p:pRg st="2" end="2"/>
                                            </p:txEl>
                                          </p:spTgt>
                                        </p:tgtEl>
                                        <p:attrNameLst>
                                          <p:attrName>ppt_x</p:attrName>
                                        </p:attrNameLst>
                                      </p:cBhvr>
                                      <p:tavLst>
                                        <p:tav tm="0">
                                          <p:val>
                                            <p:strVal val="1+#ppt_w/2"/>
                                          </p:val>
                                        </p:tav>
                                        <p:tav tm="100000">
                                          <p:val>
                                            <p:strVal val="#ppt_x"/>
                                          </p:val>
                                        </p:tav>
                                      </p:tavLst>
                                    </p:anim>
                                    <p:anim calcmode="lin" valueType="num">
                                      <p:cBhvr additive="base">
                                        <p:cTn id="26" dur="5000" fill="hold"/>
                                        <p:tgtEl>
                                          <p:spTgt spid="1536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اضطرابات التواصل لدى المعاقين بصرياً:</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endParaRPr lang="ar-SA" sz="2400" b="1" smtClean="0">
              <a:cs typeface="Arial" pitchFamily="34" charset="0"/>
            </a:endParaRPr>
          </a:p>
          <a:p>
            <a:pPr marL="88900" indent="444500" rtl="1" eaLnBrk="1" hangingPunct="1"/>
            <a:r>
              <a:rPr lang="ar-SA" sz="2400" b="1" smtClean="0">
                <a:cs typeface="Arial" pitchFamily="34" charset="0"/>
              </a:rPr>
              <a:t>أن البصر يعتبر من أهم الحواس وأكثرها إشارة حيث أن ثلثي المعلومات التي تأتينا عن العالم تصلنا عن طريق الجهاز البصري .</a:t>
            </a:r>
          </a:p>
          <a:p>
            <a:pPr marL="88900" indent="444500" rtl="1" eaLnBrk="1" hangingPunct="1"/>
            <a:r>
              <a:rPr lang="ar-SA" sz="2400" b="1" smtClean="0">
                <a:cs typeface="Arial" pitchFamily="34" charset="0"/>
              </a:rPr>
              <a:t>ونظراً لما يعانيه فاقد البصر من فقد للإدراك البصري للتمييز بين محتويات البيئة يركز انتباهه أكثر بكل من حاسة اللمس والسمع والإحساس بالحرارة والضغط واتجاه الهواء ومواضع الأشياء في البيئة المحيطة ويؤثر فقدان البصر على مدركات الفرد بناءاً على عدة معايير منها :</a:t>
            </a:r>
          </a:p>
          <a:p>
            <a:pPr marL="88900" indent="444500" rtl="1" eaLnBrk="1" hangingPunct="1">
              <a:buFont typeface="Arial" pitchFamily="34" charset="0"/>
              <a:buChar char="•"/>
            </a:pPr>
            <a:r>
              <a:rPr lang="ar-SA" sz="2400" b="1" smtClean="0">
                <a:cs typeface="Arial" pitchFamily="34" charset="0"/>
              </a:rPr>
              <a:t>السن عند حدوث الإصابة .</a:t>
            </a:r>
          </a:p>
          <a:p>
            <a:pPr marL="88900" indent="444500" rtl="1" eaLnBrk="1" hangingPunct="1">
              <a:buFont typeface="Arial" pitchFamily="34" charset="0"/>
              <a:buChar char="•"/>
            </a:pPr>
            <a:r>
              <a:rPr lang="ar-SA" sz="2400" b="1" smtClean="0">
                <a:cs typeface="Arial" pitchFamily="34" charset="0"/>
              </a:rPr>
              <a:t>سلامة بقية الحواس والإعاقات الأخرى .</a:t>
            </a:r>
          </a:p>
          <a:p>
            <a:pPr marL="88900" indent="444500" rtl="1" eaLnBrk="1" hangingPunct="1">
              <a:buFont typeface="Arial" pitchFamily="34" charset="0"/>
              <a:buChar char="•"/>
            </a:pPr>
            <a:r>
              <a:rPr lang="ar-SA" sz="2400" b="1" smtClean="0">
                <a:cs typeface="Arial" pitchFamily="34" charset="0"/>
              </a:rPr>
              <a:t>بيئة المعاقين بصرياً واتجاهها نحو الإعاقة .</a:t>
            </a:r>
          </a:p>
          <a:p>
            <a:pPr marL="88900" indent="444500" rtl="1" eaLnBrk="1" hangingPunct="1">
              <a:buFont typeface="Arial" pitchFamily="34" charset="0"/>
              <a:buChar char="•"/>
            </a:pPr>
            <a:r>
              <a:rPr lang="ar-SA" sz="2400" b="1" smtClean="0">
                <a:cs typeface="Arial" pitchFamily="34" charset="0"/>
              </a:rPr>
              <a:t>الإعاقة الخلقية (منذ الميلاد ) أو المكتسبة أو الطارئة . </a:t>
            </a:r>
            <a:endParaRPr lang="en-US" sz="2400" b="1" smtClean="0">
              <a:cs typeface="Arial" pitchFamily="34" charset="0"/>
            </a:endParaRPr>
          </a:p>
        </p:txBody>
      </p:sp>
      <p:sp>
        <p:nvSpPr>
          <p:cNvPr id="1638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FC5F85B1-34BD-41DE-9C33-9887966035E9}" type="slidenum">
              <a:rPr lang="ar-SA" smtClean="0">
                <a:cs typeface="Arial" pitchFamily="34" charset="0"/>
              </a:rPr>
              <a:pPr/>
              <a:t>153</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5" presetClass="entr" presetSubtype="0" fill="hold"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Effect transition="in" filter="fade">
                                      <p:cBhvr>
                                        <p:cTn id="14" dur="1000"/>
                                        <p:tgtEl>
                                          <p:spTgt spid="8195">
                                            <p:txEl>
                                              <p:pRg st="1" end="1"/>
                                            </p:txEl>
                                          </p:spTgt>
                                        </p:tgtEl>
                                      </p:cBhvr>
                                    </p:animEffect>
                                    <p:anim calcmode="lin" valueType="num">
                                      <p:cBhvr>
                                        <p:cTn id="15" dur="1000" fill="hold"/>
                                        <p:tgtEl>
                                          <p:spTgt spid="8195">
                                            <p:txEl>
                                              <p:pRg st="1" end="1"/>
                                            </p:txEl>
                                          </p:spTgt>
                                        </p:tgtEl>
                                        <p:attrNameLst>
                                          <p:attrName>style.rotation</p:attrName>
                                        </p:attrNameLst>
                                      </p:cBhvr>
                                      <p:tavLst>
                                        <p:tav tm="0">
                                          <p:val>
                                            <p:fltVal val="720"/>
                                          </p:val>
                                        </p:tav>
                                        <p:tav tm="100000">
                                          <p:val>
                                            <p:fltVal val="0"/>
                                          </p:val>
                                        </p:tav>
                                      </p:tavLst>
                                    </p:anim>
                                    <p:anim calcmode="lin" valueType="num">
                                      <p:cBhvr>
                                        <p:cTn id="16" dur="1000" fill="hold"/>
                                        <p:tgtEl>
                                          <p:spTgt spid="8195">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8195">
                                            <p:txEl>
                                              <p:pRg st="1" end="1"/>
                                            </p:txEl>
                                          </p:spTgt>
                                        </p:tgtEl>
                                        <p:attrNameLst>
                                          <p:attrName>ppt_w</p:attrName>
                                        </p:attrNameLst>
                                      </p:cBhvr>
                                      <p:tavLst>
                                        <p:tav tm="0">
                                          <p:val>
                                            <p:fltVal val="0"/>
                                          </p:val>
                                        </p:tav>
                                        <p:tav tm="100000">
                                          <p:val>
                                            <p:strVal val="#ppt_w"/>
                                          </p:val>
                                        </p:tav>
                                      </p:tavLst>
                                    </p:anim>
                                  </p:childTnLst>
                                </p:cTn>
                              </p:par>
                            </p:childTnLst>
                          </p:cTn>
                        </p:par>
                      </p:childTnLst>
                    </p:cTn>
                  </p:par>
                  <p:par>
                    <p:cTn id="18" fill="hold">
                      <p:stCondLst>
                        <p:cond delay="indefinite"/>
                      </p:stCondLst>
                      <p:childTnLst>
                        <p:par>
                          <p:cTn id="19" fill="hold">
                            <p:stCondLst>
                              <p:cond delay="0"/>
                            </p:stCondLst>
                            <p:childTnLst>
                              <p:par>
                                <p:cTn id="20" presetID="35" presetClass="entr" presetSubtype="0" fill="hold" nodeType="clickEffect">
                                  <p:stCondLst>
                                    <p:cond delay="0"/>
                                  </p:stCondLst>
                                  <p:childTnLst>
                                    <p:set>
                                      <p:cBhvr>
                                        <p:cTn id="21" dur="1" fill="hold">
                                          <p:stCondLst>
                                            <p:cond delay="0"/>
                                          </p:stCondLst>
                                        </p:cTn>
                                        <p:tgtEl>
                                          <p:spTgt spid="8195">
                                            <p:txEl>
                                              <p:pRg st="2" end="2"/>
                                            </p:txEl>
                                          </p:spTgt>
                                        </p:tgtEl>
                                        <p:attrNameLst>
                                          <p:attrName>style.visibility</p:attrName>
                                        </p:attrNameLst>
                                      </p:cBhvr>
                                      <p:to>
                                        <p:strVal val="visible"/>
                                      </p:to>
                                    </p:set>
                                    <p:animEffect transition="in" filter="fade">
                                      <p:cBhvr>
                                        <p:cTn id="22" dur="1000"/>
                                        <p:tgtEl>
                                          <p:spTgt spid="8195">
                                            <p:txEl>
                                              <p:pRg st="2" end="2"/>
                                            </p:txEl>
                                          </p:spTgt>
                                        </p:tgtEl>
                                      </p:cBhvr>
                                    </p:animEffect>
                                    <p:anim calcmode="lin" valueType="num">
                                      <p:cBhvr>
                                        <p:cTn id="23" dur="1000" fill="hold"/>
                                        <p:tgtEl>
                                          <p:spTgt spid="8195">
                                            <p:txEl>
                                              <p:pRg st="2" end="2"/>
                                            </p:txEl>
                                          </p:spTgt>
                                        </p:tgtEl>
                                        <p:attrNameLst>
                                          <p:attrName>style.rotation</p:attrName>
                                        </p:attrNameLst>
                                      </p:cBhvr>
                                      <p:tavLst>
                                        <p:tav tm="0">
                                          <p:val>
                                            <p:fltVal val="720"/>
                                          </p:val>
                                        </p:tav>
                                        <p:tav tm="100000">
                                          <p:val>
                                            <p:fltVal val="0"/>
                                          </p:val>
                                        </p:tav>
                                      </p:tavLst>
                                    </p:anim>
                                    <p:anim calcmode="lin" valueType="num">
                                      <p:cBhvr>
                                        <p:cTn id="24" dur="1000" fill="hold"/>
                                        <p:tgtEl>
                                          <p:spTgt spid="8195">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8195">
                                            <p:txEl>
                                              <p:pRg st="2" end="2"/>
                                            </p:txEl>
                                          </p:spTgt>
                                        </p:tgtEl>
                                        <p:attrNameLst>
                                          <p:attrName>ppt_w</p:attrName>
                                        </p:attrNameLst>
                                      </p:cBhvr>
                                      <p:tavLst>
                                        <p:tav tm="0">
                                          <p:val>
                                            <p:fltVal val="0"/>
                                          </p:val>
                                        </p:tav>
                                        <p:tav tm="100000">
                                          <p:val>
                                            <p:strVal val="#ppt_w"/>
                                          </p:val>
                                        </p:tav>
                                      </p:tavLst>
                                    </p:anim>
                                  </p:childTnLst>
                                </p:cTn>
                              </p:par>
                            </p:childTnLst>
                          </p:cTn>
                        </p:par>
                      </p:childTnLst>
                    </p:cTn>
                  </p:par>
                  <p:par>
                    <p:cTn id="26" fill="hold">
                      <p:stCondLst>
                        <p:cond delay="indefinite"/>
                      </p:stCondLst>
                      <p:childTnLst>
                        <p:par>
                          <p:cTn id="27" fill="hold">
                            <p:stCondLst>
                              <p:cond delay="0"/>
                            </p:stCondLst>
                            <p:childTnLst>
                              <p:par>
                                <p:cTn id="28" presetID="35" presetClass="entr" presetSubtype="0" fill="hold" nodeType="clickEffect">
                                  <p:stCondLst>
                                    <p:cond delay="0"/>
                                  </p:stCondLst>
                                  <p:childTnLst>
                                    <p:set>
                                      <p:cBhvr>
                                        <p:cTn id="29" dur="1" fill="hold">
                                          <p:stCondLst>
                                            <p:cond delay="0"/>
                                          </p:stCondLst>
                                        </p:cTn>
                                        <p:tgtEl>
                                          <p:spTgt spid="8195">
                                            <p:txEl>
                                              <p:pRg st="3" end="3"/>
                                            </p:txEl>
                                          </p:spTgt>
                                        </p:tgtEl>
                                        <p:attrNameLst>
                                          <p:attrName>style.visibility</p:attrName>
                                        </p:attrNameLst>
                                      </p:cBhvr>
                                      <p:to>
                                        <p:strVal val="visible"/>
                                      </p:to>
                                    </p:set>
                                    <p:animEffect transition="in" filter="fade">
                                      <p:cBhvr>
                                        <p:cTn id="30" dur="1000"/>
                                        <p:tgtEl>
                                          <p:spTgt spid="8195">
                                            <p:txEl>
                                              <p:pRg st="3" end="3"/>
                                            </p:txEl>
                                          </p:spTgt>
                                        </p:tgtEl>
                                      </p:cBhvr>
                                    </p:animEffect>
                                    <p:anim calcmode="lin" valueType="num">
                                      <p:cBhvr>
                                        <p:cTn id="31" dur="1000" fill="hold"/>
                                        <p:tgtEl>
                                          <p:spTgt spid="8195">
                                            <p:txEl>
                                              <p:pRg st="3" end="3"/>
                                            </p:txEl>
                                          </p:spTgt>
                                        </p:tgtEl>
                                        <p:attrNameLst>
                                          <p:attrName>style.rotation</p:attrName>
                                        </p:attrNameLst>
                                      </p:cBhvr>
                                      <p:tavLst>
                                        <p:tav tm="0">
                                          <p:val>
                                            <p:fltVal val="720"/>
                                          </p:val>
                                        </p:tav>
                                        <p:tav tm="100000">
                                          <p:val>
                                            <p:fltVal val="0"/>
                                          </p:val>
                                        </p:tav>
                                      </p:tavLst>
                                    </p:anim>
                                    <p:anim calcmode="lin" valueType="num">
                                      <p:cBhvr>
                                        <p:cTn id="32" dur="1000" fill="hold"/>
                                        <p:tgtEl>
                                          <p:spTgt spid="8195">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8195">
                                            <p:txEl>
                                              <p:pRg st="3" end="3"/>
                                            </p:txEl>
                                          </p:spTgt>
                                        </p:tgtEl>
                                        <p:attrNameLst>
                                          <p:attrName>ppt_w</p:attrName>
                                        </p:attrNameLst>
                                      </p:cBhvr>
                                      <p:tavLst>
                                        <p:tav tm="0">
                                          <p:val>
                                            <p:fltVal val="0"/>
                                          </p:val>
                                        </p:tav>
                                        <p:tav tm="100000">
                                          <p:val>
                                            <p:strVal val="#ppt_w"/>
                                          </p:val>
                                        </p:tav>
                                      </p:tavLst>
                                    </p:anim>
                                  </p:childTnLst>
                                </p:cTn>
                              </p:par>
                            </p:childTnLst>
                          </p:cTn>
                        </p:par>
                      </p:childTnLst>
                    </p:cTn>
                  </p:par>
                  <p:par>
                    <p:cTn id="34" fill="hold">
                      <p:stCondLst>
                        <p:cond delay="indefinite"/>
                      </p:stCondLst>
                      <p:childTnLst>
                        <p:par>
                          <p:cTn id="35" fill="hold">
                            <p:stCondLst>
                              <p:cond delay="0"/>
                            </p:stCondLst>
                            <p:childTnLst>
                              <p:par>
                                <p:cTn id="36" presetID="35" presetClass="entr" presetSubtype="0" fill="hold" nodeType="clickEffect">
                                  <p:stCondLst>
                                    <p:cond delay="0"/>
                                  </p:stCondLst>
                                  <p:childTnLst>
                                    <p:set>
                                      <p:cBhvr>
                                        <p:cTn id="37" dur="1" fill="hold">
                                          <p:stCondLst>
                                            <p:cond delay="0"/>
                                          </p:stCondLst>
                                        </p:cTn>
                                        <p:tgtEl>
                                          <p:spTgt spid="8195">
                                            <p:txEl>
                                              <p:pRg st="4" end="4"/>
                                            </p:txEl>
                                          </p:spTgt>
                                        </p:tgtEl>
                                        <p:attrNameLst>
                                          <p:attrName>style.visibility</p:attrName>
                                        </p:attrNameLst>
                                      </p:cBhvr>
                                      <p:to>
                                        <p:strVal val="visible"/>
                                      </p:to>
                                    </p:set>
                                    <p:animEffect transition="in" filter="fade">
                                      <p:cBhvr>
                                        <p:cTn id="38" dur="1000"/>
                                        <p:tgtEl>
                                          <p:spTgt spid="8195">
                                            <p:txEl>
                                              <p:pRg st="4" end="4"/>
                                            </p:txEl>
                                          </p:spTgt>
                                        </p:tgtEl>
                                      </p:cBhvr>
                                    </p:animEffect>
                                    <p:anim calcmode="lin" valueType="num">
                                      <p:cBhvr>
                                        <p:cTn id="39" dur="1000" fill="hold"/>
                                        <p:tgtEl>
                                          <p:spTgt spid="8195">
                                            <p:txEl>
                                              <p:pRg st="4" end="4"/>
                                            </p:txEl>
                                          </p:spTgt>
                                        </p:tgtEl>
                                        <p:attrNameLst>
                                          <p:attrName>style.rotation</p:attrName>
                                        </p:attrNameLst>
                                      </p:cBhvr>
                                      <p:tavLst>
                                        <p:tav tm="0">
                                          <p:val>
                                            <p:fltVal val="720"/>
                                          </p:val>
                                        </p:tav>
                                        <p:tav tm="100000">
                                          <p:val>
                                            <p:fltVal val="0"/>
                                          </p:val>
                                        </p:tav>
                                      </p:tavLst>
                                    </p:anim>
                                    <p:anim calcmode="lin" valueType="num">
                                      <p:cBhvr>
                                        <p:cTn id="40" dur="1000" fill="hold"/>
                                        <p:tgtEl>
                                          <p:spTgt spid="8195">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8195">
                                            <p:txEl>
                                              <p:pRg st="4" end="4"/>
                                            </p:txEl>
                                          </p:spTgt>
                                        </p:tgtEl>
                                        <p:attrNameLst>
                                          <p:attrName>ppt_w</p:attrName>
                                        </p:attrNameLst>
                                      </p:cBhvr>
                                      <p:tavLst>
                                        <p:tav tm="0">
                                          <p:val>
                                            <p:fltVal val="0"/>
                                          </p:val>
                                        </p:tav>
                                        <p:tav tm="100000">
                                          <p:val>
                                            <p:strVal val="#ppt_w"/>
                                          </p:val>
                                        </p:tav>
                                      </p:tavLst>
                                    </p:anim>
                                  </p:childTnLst>
                                </p:cTn>
                              </p:par>
                            </p:childTnLst>
                          </p:cTn>
                        </p:par>
                      </p:childTnLst>
                    </p:cTn>
                  </p:par>
                  <p:par>
                    <p:cTn id="42" fill="hold">
                      <p:stCondLst>
                        <p:cond delay="indefinite"/>
                      </p:stCondLst>
                      <p:childTnLst>
                        <p:par>
                          <p:cTn id="43" fill="hold">
                            <p:stCondLst>
                              <p:cond delay="0"/>
                            </p:stCondLst>
                            <p:childTnLst>
                              <p:par>
                                <p:cTn id="44" presetID="35" presetClass="entr" presetSubtype="0" fill="hold" nodeType="clickEffect">
                                  <p:stCondLst>
                                    <p:cond delay="0"/>
                                  </p:stCondLst>
                                  <p:childTnLst>
                                    <p:set>
                                      <p:cBhvr>
                                        <p:cTn id="45" dur="1" fill="hold">
                                          <p:stCondLst>
                                            <p:cond delay="0"/>
                                          </p:stCondLst>
                                        </p:cTn>
                                        <p:tgtEl>
                                          <p:spTgt spid="8195">
                                            <p:txEl>
                                              <p:pRg st="5" end="5"/>
                                            </p:txEl>
                                          </p:spTgt>
                                        </p:tgtEl>
                                        <p:attrNameLst>
                                          <p:attrName>style.visibility</p:attrName>
                                        </p:attrNameLst>
                                      </p:cBhvr>
                                      <p:to>
                                        <p:strVal val="visible"/>
                                      </p:to>
                                    </p:set>
                                    <p:animEffect transition="in" filter="fade">
                                      <p:cBhvr>
                                        <p:cTn id="46" dur="1000"/>
                                        <p:tgtEl>
                                          <p:spTgt spid="8195">
                                            <p:txEl>
                                              <p:pRg st="5" end="5"/>
                                            </p:txEl>
                                          </p:spTgt>
                                        </p:tgtEl>
                                      </p:cBhvr>
                                    </p:animEffect>
                                    <p:anim calcmode="lin" valueType="num">
                                      <p:cBhvr>
                                        <p:cTn id="47" dur="1000" fill="hold"/>
                                        <p:tgtEl>
                                          <p:spTgt spid="8195">
                                            <p:txEl>
                                              <p:pRg st="5" end="5"/>
                                            </p:txEl>
                                          </p:spTgt>
                                        </p:tgtEl>
                                        <p:attrNameLst>
                                          <p:attrName>style.rotation</p:attrName>
                                        </p:attrNameLst>
                                      </p:cBhvr>
                                      <p:tavLst>
                                        <p:tav tm="0">
                                          <p:val>
                                            <p:fltVal val="720"/>
                                          </p:val>
                                        </p:tav>
                                        <p:tav tm="100000">
                                          <p:val>
                                            <p:fltVal val="0"/>
                                          </p:val>
                                        </p:tav>
                                      </p:tavLst>
                                    </p:anim>
                                    <p:anim calcmode="lin" valueType="num">
                                      <p:cBhvr>
                                        <p:cTn id="48" dur="1000" fill="hold"/>
                                        <p:tgtEl>
                                          <p:spTgt spid="8195">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8195">
                                            <p:txEl>
                                              <p:pRg st="5" end="5"/>
                                            </p:txEl>
                                          </p:spTgt>
                                        </p:tgtEl>
                                        <p:attrNameLst>
                                          <p:attrName>ppt_w</p:attrName>
                                        </p:attrNameLst>
                                      </p:cBhvr>
                                      <p:tavLst>
                                        <p:tav tm="0">
                                          <p:val>
                                            <p:fltVal val="0"/>
                                          </p:val>
                                        </p:tav>
                                        <p:tav tm="100000">
                                          <p:val>
                                            <p:strVal val="#ppt_w"/>
                                          </p:val>
                                        </p:tav>
                                      </p:tavLst>
                                    </p:anim>
                                  </p:childTnLst>
                                </p:cTn>
                              </p:par>
                            </p:childTnLst>
                          </p:cTn>
                        </p:par>
                      </p:childTnLst>
                    </p:cTn>
                  </p:par>
                  <p:par>
                    <p:cTn id="50" fill="hold">
                      <p:stCondLst>
                        <p:cond delay="indefinite"/>
                      </p:stCondLst>
                      <p:childTnLst>
                        <p:par>
                          <p:cTn id="51" fill="hold">
                            <p:stCondLst>
                              <p:cond delay="0"/>
                            </p:stCondLst>
                            <p:childTnLst>
                              <p:par>
                                <p:cTn id="52" presetID="35" presetClass="entr" presetSubtype="0" fill="hold" nodeType="clickEffect">
                                  <p:stCondLst>
                                    <p:cond delay="0"/>
                                  </p:stCondLst>
                                  <p:childTnLst>
                                    <p:set>
                                      <p:cBhvr>
                                        <p:cTn id="53" dur="1" fill="hold">
                                          <p:stCondLst>
                                            <p:cond delay="0"/>
                                          </p:stCondLst>
                                        </p:cTn>
                                        <p:tgtEl>
                                          <p:spTgt spid="8195">
                                            <p:txEl>
                                              <p:pRg st="6" end="6"/>
                                            </p:txEl>
                                          </p:spTgt>
                                        </p:tgtEl>
                                        <p:attrNameLst>
                                          <p:attrName>style.visibility</p:attrName>
                                        </p:attrNameLst>
                                      </p:cBhvr>
                                      <p:to>
                                        <p:strVal val="visible"/>
                                      </p:to>
                                    </p:set>
                                    <p:animEffect transition="in" filter="fade">
                                      <p:cBhvr>
                                        <p:cTn id="54" dur="1000"/>
                                        <p:tgtEl>
                                          <p:spTgt spid="8195">
                                            <p:txEl>
                                              <p:pRg st="6" end="6"/>
                                            </p:txEl>
                                          </p:spTgt>
                                        </p:tgtEl>
                                      </p:cBhvr>
                                    </p:animEffect>
                                    <p:anim calcmode="lin" valueType="num">
                                      <p:cBhvr>
                                        <p:cTn id="55" dur="1000" fill="hold"/>
                                        <p:tgtEl>
                                          <p:spTgt spid="8195">
                                            <p:txEl>
                                              <p:pRg st="6" end="6"/>
                                            </p:txEl>
                                          </p:spTgt>
                                        </p:tgtEl>
                                        <p:attrNameLst>
                                          <p:attrName>style.rotation</p:attrName>
                                        </p:attrNameLst>
                                      </p:cBhvr>
                                      <p:tavLst>
                                        <p:tav tm="0">
                                          <p:val>
                                            <p:fltVal val="720"/>
                                          </p:val>
                                        </p:tav>
                                        <p:tav tm="100000">
                                          <p:val>
                                            <p:fltVal val="0"/>
                                          </p:val>
                                        </p:tav>
                                      </p:tavLst>
                                    </p:anim>
                                    <p:anim calcmode="lin" valueType="num">
                                      <p:cBhvr>
                                        <p:cTn id="56" dur="1000" fill="hold"/>
                                        <p:tgtEl>
                                          <p:spTgt spid="8195">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8195">
                                            <p:txEl>
                                              <p:pRg st="6" end="6"/>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اضطرابات التواصل لدى المعاقين بصرياً:</a:t>
            </a:r>
          </a:p>
        </p:txBody>
      </p:sp>
      <p:sp>
        <p:nvSpPr>
          <p:cNvPr id="8195" name="Content Placeholder 2"/>
          <p:cNvSpPr>
            <a:spLocks noGrp="1"/>
          </p:cNvSpPr>
          <p:nvPr>
            <p:ph idx="1"/>
          </p:nvPr>
        </p:nvSpPr>
        <p:spPr>
          <a:xfrm>
            <a:off x="304800" y="1143000"/>
            <a:ext cx="9144000" cy="4678363"/>
          </a:xfrm>
        </p:spPr>
        <p:txBody>
          <a:bodyPr/>
          <a:lstStyle/>
          <a:p>
            <a:pPr marL="88900" indent="444500" rtl="1" eaLnBrk="1" hangingPunct="1"/>
            <a:endParaRPr lang="ar-SA" sz="2400" b="1" smtClean="0">
              <a:cs typeface="Arial" pitchFamily="34" charset="0"/>
            </a:endParaRPr>
          </a:p>
          <a:p>
            <a:pPr marL="88900" indent="444500" rtl="1" eaLnBrk="1" hangingPunct="1">
              <a:lnSpc>
                <a:spcPct val="150000"/>
              </a:lnSpc>
            </a:pPr>
            <a:r>
              <a:rPr lang="ar-SA" sz="2400" b="1" smtClean="0">
                <a:cs typeface="Arial" pitchFamily="34" charset="0"/>
              </a:rPr>
              <a:t>وقد أجمع الغالبية من المتخصصين في مجال الإعاقة البصرية أن الإعاقة البصرية منذ الميلاد أو ما قبل السادسة تؤثر على مدركات الطفل حيث لم تتكون لديه خريطة بصرية تذكرية للأشكال والأحجام و المواضع للأشياء و العلامات بينها كاملة . أما بعد السادسة تتكون لديه صورة تذكريه للخبرات الادراكية للبيئة من حوله ولنفسه ويستعين الكفيف بالحواس الأخرى المتبقيه في تحقيق مطالبه اليومية .</a:t>
            </a:r>
          </a:p>
        </p:txBody>
      </p:sp>
      <p:sp>
        <p:nvSpPr>
          <p:cNvPr id="1741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45525615-575B-4668-89BA-A82EED9329F2}" type="slidenum">
              <a:rPr lang="ar-SA" smtClean="0">
                <a:cs typeface="Arial" pitchFamily="34" charset="0"/>
              </a:rPr>
              <a:pPr/>
              <a:t>154</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5" presetClass="entr" presetSubtype="0" fill="hold"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Effect transition="in" filter="fade">
                                      <p:cBhvr>
                                        <p:cTn id="14" dur="1000"/>
                                        <p:tgtEl>
                                          <p:spTgt spid="8195">
                                            <p:txEl>
                                              <p:pRg st="1" end="1"/>
                                            </p:txEl>
                                          </p:spTgt>
                                        </p:tgtEl>
                                      </p:cBhvr>
                                    </p:animEffect>
                                    <p:anim calcmode="lin" valueType="num">
                                      <p:cBhvr>
                                        <p:cTn id="15" dur="1000" fill="hold"/>
                                        <p:tgtEl>
                                          <p:spTgt spid="8195">
                                            <p:txEl>
                                              <p:pRg st="1" end="1"/>
                                            </p:txEl>
                                          </p:spTgt>
                                        </p:tgtEl>
                                        <p:attrNameLst>
                                          <p:attrName>style.rotation</p:attrName>
                                        </p:attrNameLst>
                                      </p:cBhvr>
                                      <p:tavLst>
                                        <p:tav tm="0">
                                          <p:val>
                                            <p:fltVal val="720"/>
                                          </p:val>
                                        </p:tav>
                                        <p:tav tm="100000">
                                          <p:val>
                                            <p:fltVal val="0"/>
                                          </p:val>
                                        </p:tav>
                                      </p:tavLst>
                                    </p:anim>
                                    <p:anim calcmode="lin" valueType="num">
                                      <p:cBhvr>
                                        <p:cTn id="16" dur="1000" fill="hold"/>
                                        <p:tgtEl>
                                          <p:spTgt spid="8195">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8195">
                                            <p:txEl>
                                              <p:pRg st="1" end="1"/>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اضطرابات التواصل لدى المعاقين بصرياً:</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lnSpc>
                <a:spcPct val="150000"/>
              </a:lnSpc>
            </a:pPr>
            <a:r>
              <a:rPr lang="ar-SA" sz="2400" b="1" smtClean="0">
                <a:cs typeface="Arial" pitchFamily="34" charset="0"/>
              </a:rPr>
              <a:t>و يستطيع المكفوف القيام بكثير من الأنشطة باستخدام تلك الحواس مما يدفع الكثير منهم إلى النبوغ و التفوق على المبصرين في مجالات كثيرة في الحياة  .</a:t>
            </a:r>
            <a:endParaRPr lang="en-US" sz="2400" b="1" smtClean="0">
              <a:cs typeface="Arial" pitchFamily="34" charset="0"/>
            </a:endParaRPr>
          </a:p>
          <a:p>
            <a:pPr marL="88900" indent="444500" rtl="1" eaLnBrk="1" hangingPunct="1">
              <a:lnSpc>
                <a:spcPct val="150000"/>
              </a:lnSpc>
            </a:pPr>
            <a:r>
              <a:rPr lang="ar-SA" sz="2400" b="1" smtClean="0">
                <a:cs typeface="Arial" pitchFamily="34" charset="0"/>
              </a:rPr>
              <a:t>ويتضح اضطراب التواصل لدى المكفوفين في المحاور التالية :</a:t>
            </a:r>
          </a:p>
          <a:p>
            <a:pPr marL="88900" indent="444500" rtl="1" eaLnBrk="1" hangingPunct="1">
              <a:lnSpc>
                <a:spcPct val="150000"/>
              </a:lnSpc>
              <a:buFont typeface="Calibri" pitchFamily="34" charset="0"/>
              <a:buAutoNum type="arabicPeriod"/>
            </a:pPr>
            <a:r>
              <a:rPr lang="ar-SA" sz="2400" b="1" smtClean="0">
                <a:cs typeface="Arial" pitchFamily="34" charset="0"/>
              </a:rPr>
              <a:t>فقد التواصل البصري وتعبيرات الوجه والبدن كصور مرئية . </a:t>
            </a:r>
          </a:p>
          <a:p>
            <a:pPr marL="88900" indent="444500" rtl="1" eaLnBrk="1" hangingPunct="1">
              <a:lnSpc>
                <a:spcPct val="150000"/>
              </a:lnSpc>
              <a:buFont typeface="Calibri" pitchFamily="34" charset="0"/>
              <a:buAutoNum type="arabicPeriod"/>
            </a:pPr>
            <a:r>
              <a:rPr lang="ar-SA" sz="2400" b="1" smtClean="0">
                <a:cs typeface="Arial" pitchFamily="34" charset="0"/>
              </a:rPr>
              <a:t>لا يوجد صور في الذاكرة يمكن استدعائها عن المواقف والأشخاص ويعتمد فقط على الذاكرة الوصفية السمعية اللفظية واللمسية .</a:t>
            </a:r>
          </a:p>
          <a:p>
            <a:pPr marL="88900" indent="444500" rtl="1" eaLnBrk="1" hangingPunct="1">
              <a:lnSpc>
                <a:spcPct val="150000"/>
              </a:lnSpc>
              <a:buFont typeface="Calibri" pitchFamily="34" charset="0"/>
              <a:buAutoNum type="arabicPeriod"/>
            </a:pPr>
            <a:r>
              <a:rPr lang="ar-SA" sz="2400" b="1" smtClean="0">
                <a:cs typeface="Arial" pitchFamily="34" charset="0"/>
              </a:rPr>
              <a:t>نقص في التصوير اللفظي لما يراه كما هو لدى المبصرين فيلجا إلى التكرار والإطالة في بعض المواقف .</a:t>
            </a:r>
            <a:endParaRPr lang="en-US" sz="2400" b="1" smtClean="0">
              <a:cs typeface="Arial" pitchFamily="34" charset="0"/>
            </a:endParaRPr>
          </a:p>
        </p:txBody>
      </p:sp>
      <p:sp>
        <p:nvSpPr>
          <p:cNvPr id="1843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9717A2C6-6C89-4B73-8BCE-84E0516DA0DB}" type="slidenum">
              <a:rPr lang="ar-SA" smtClean="0">
                <a:cs typeface="Arial" pitchFamily="34" charset="0"/>
              </a:rPr>
              <a:pPr/>
              <a:t>155</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5" presetClass="entr" presetSubtype="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Effect transition="in" filter="fade">
                                      <p:cBhvr>
                                        <p:cTn id="14" dur="1000"/>
                                        <p:tgtEl>
                                          <p:spTgt spid="8195">
                                            <p:txEl>
                                              <p:pRg st="0" end="0"/>
                                            </p:txEl>
                                          </p:spTgt>
                                        </p:tgtEl>
                                      </p:cBhvr>
                                    </p:animEffect>
                                    <p:anim calcmode="lin" valueType="num">
                                      <p:cBhvr>
                                        <p:cTn id="15" dur="1000" fill="hold"/>
                                        <p:tgtEl>
                                          <p:spTgt spid="8195">
                                            <p:txEl>
                                              <p:pRg st="0" end="0"/>
                                            </p:txEl>
                                          </p:spTgt>
                                        </p:tgtEl>
                                        <p:attrNameLst>
                                          <p:attrName>style.rotation</p:attrName>
                                        </p:attrNameLst>
                                      </p:cBhvr>
                                      <p:tavLst>
                                        <p:tav tm="0">
                                          <p:val>
                                            <p:fltVal val="720"/>
                                          </p:val>
                                        </p:tav>
                                        <p:tav tm="100000">
                                          <p:val>
                                            <p:fltVal val="0"/>
                                          </p:val>
                                        </p:tav>
                                      </p:tavLst>
                                    </p:anim>
                                    <p:anim calcmode="lin" valueType="num">
                                      <p:cBhvr>
                                        <p:cTn id="16" dur="1000" fill="hold"/>
                                        <p:tgtEl>
                                          <p:spTgt spid="8195">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8195">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8" fill="hold">
                      <p:stCondLst>
                        <p:cond delay="indefinite"/>
                      </p:stCondLst>
                      <p:childTnLst>
                        <p:par>
                          <p:cTn id="19" fill="hold">
                            <p:stCondLst>
                              <p:cond delay="0"/>
                            </p:stCondLst>
                            <p:childTnLst>
                              <p:par>
                                <p:cTn id="20" presetID="35" presetClass="entr" presetSubtype="0" fill="hold" nodeType="clickEffect">
                                  <p:stCondLst>
                                    <p:cond delay="0"/>
                                  </p:stCondLst>
                                  <p:childTnLst>
                                    <p:set>
                                      <p:cBhvr>
                                        <p:cTn id="21" dur="1" fill="hold">
                                          <p:stCondLst>
                                            <p:cond delay="0"/>
                                          </p:stCondLst>
                                        </p:cTn>
                                        <p:tgtEl>
                                          <p:spTgt spid="8195">
                                            <p:txEl>
                                              <p:pRg st="1" end="1"/>
                                            </p:txEl>
                                          </p:spTgt>
                                        </p:tgtEl>
                                        <p:attrNameLst>
                                          <p:attrName>style.visibility</p:attrName>
                                        </p:attrNameLst>
                                      </p:cBhvr>
                                      <p:to>
                                        <p:strVal val="visible"/>
                                      </p:to>
                                    </p:set>
                                    <p:animEffect transition="in" filter="fade">
                                      <p:cBhvr>
                                        <p:cTn id="22" dur="1000"/>
                                        <p:tgtEl>
                                          <p:spTgt spid="8195">
                                            <p:txEl>
                                              <p:pRg st="1" end="1"/>
                                            </p:txEl>
                                          </p:spTgt>
                                        </p:tgtEl>
                                      </p:cBhvr>
                                    </p:animEffect>
                                    <p:anim calcmode="lin" valueType="num">
                                      <p:cBhvr>
                                        <p:cTn id="23" dur="1000" fill="hold"/>
                                        <p:tgtEl>
                                          <p:spTgt spid="8195">
                                            <p:txEl>
                                              <p:pRg st="1" end="1"/>
                                            </p:txEl>
                                          </p:spTgt>
                                        </p:tgtEl>
                                        <p:attrNameLst>
                                          <p:attrName>style.rotation</p:attrName>
                                        </p:attrNameLst>
                                      </p:cBhvr>
                                      <p:tavLst>
                                        <p:tav tm="0">
                                          <p:val>
                                            <p:fltVal val="720"/>
                                          </p:val>
                                        </p:tav>
                                        <p:tav tm="100000">
                                          <p:val>
                                            <p:fltVal val="0"/>
                                          </p:val>
                                        </p:tav>
                                      </p:tavLst>
                                    </p:anim>
                                    <p:anim calcmode="lin" valueType="num">
                                      <p:cBhvr>
                                        <p:cTn id="24" dur="1000" fill="hold"/>
                                        <p:tgtEl>
                                          <p:spTgt spid="8195">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8195">
                                            <p:txEl>
                                              <p:pRg st="1" end="1"/>
                                            </p:txEl>
                                          </p:spTgt>
                                        </p:tgtEl>
                                        <p:attrNameLst>
                                          <p:attrName>ppt_w</p:attrName>
                                        </p:attrNameLst>
                                      </p:cBhvr>
                                      <p:tavLst>
                                        <p:tav tm="0">
                                          <p:val>
                                            <p:fltVal val="0"/>
                                          </p:val>
                                        </p:tav>
                                        <p:tav tm="100000">
                                          <p:val>
                                            <p:strVal val="#ppt_w"/>
                                          </p:val>
                                        </p:tav>
                                      </p:tavLst>
                                    </p:anim>
                                  </p:childTnLst>
                                </p:cTn>
                              </p:par>
                            </p:childTnLst>
                          </p:cTn>
                        </p:par>
                      </p:childTnLst>
                    </p:cTn>
                  </p:par>
                  <p:par>
                    <p:cTn id="26" fill="hold">
                      <p:stCondLst>
                        <p:cond delay="indefinite"/>
                      </p:stCondLst>
                      <p:childTnLst>
                        <p:par>
                          <p:cTn id="27" fill="hold">
                            <p:stCondLst>
                              <p:cond delay="0"/>
                            </p:stCondLst>
                            <p:childTnLst>
                              <p:par>
                                <p:cTn id="28" presetID="35" presetClass="entr" presetSubtype="0" fill="hold" nodeType="clickEffect">
                                  <p:stCondLst>
                                    <p:cond delay="0"/>
                                  </p:stCondLst>
                                  <p:childTnLst>
                                    <p:set>
                                      <p:cBhvr>
                                        <p:cTn id="29" dur="1" fill="hold">
                                          <p:stCondLst>
                                            <p:cond delay="0"/>
                                          </p:stCondLst>
                                        </p:cTn>
                                        <p:tgtEl>
                                          <p:spTgt spid="8195">
                                            <p:txEl>
                                              <p:pRg st="2" end="2"/>
                                            </p:txEl>
                                          </p:spTgt>
                                        </p:tgtEl>
                                        <p:attrNameLst>
                                          <p:attrName>style.visibility</p:attrName>
                                        </p:attrNameLst>
                                      </p:cBhvr>
                                      <p:to>
                                        <p:strVal val="visible"/>
                                      </p:to>
                                    </p:set>
                                    <p:animEffect transition="in" filter="fade">
                                      <p:cBhvr>
                                        <p:cTn id="30" dur="1000"/>
                                        <p:tgtEl>
                                          <p:spTgt spid="8195">
                                            <p:txEl>
                                              <p:pRg st="2" end="2"/>
                                            </p:txEl>
                                          </p:spTgt>
                                        </p:tgtEl>
                                      </p:cBhvr>
                                    </p:animEffect>
                                    <p:anim calcmode="lin" valueType="num">
                                      <p:cBhvr>
                                        <p:cTn id="31" dur="1000" fill="hold"/>
                                        <p:tgtEl>
                                          <p:spTgt spid="8195">
                                            <p:txEl>
                                              <p:pRg st="2" end="2"/>
                                            </p:txEl>
                                          </p:spTgt>
                                        </p:tgtEl>
                                        <p:attrNameLst>
                                          <p:attrName>style.rotation</p:attrName>
                                        </p:attrNameLst>
                                      </p:cBhvr>
                                      <p:tavLst>
                                        <p:tav tm="0">
                                          <p:val>
                                            <p:fltVal val="720"/>
                                          </p:val>
                                        </p:tav>
                                        <p:tav tm="100000">
                                          <p:val>
                                            <p:fltVal val="0"/>
                                          </p:val>
                                        </p:tav>
                                      </p:tavLst>
                                    </p:anim>
                                    <p:anim calcmode="lin" valueType="num">
                                      <p:cBhvr>
                                        <p:cTn id="32" dur="1000" fill="hold"/>
                                        <p:tgtEl>
                                          <p:spTgt spid="8195">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8195">
                                            <p:txEl>
                                              <p:pRg st="2" end="2"/>
                                            </p:txEl>
                                          </p:spTgt>
                                        </p:tgtEl>
                                        <p:attrNameLst>
                                          <p:attrName>ppt_w</p:attrName>
                                        </p:attrNameLst>
                                      </p:cBhvr>
                                      <p:tavLst>
                                        <p:tav tm="0">
                                          <p:val>
                                            <p:fltVal val="0"/>
                                          </p:val>
                                        </p:tav>
                                        <p:tav tm="100000">
                                          <p:val>
                                            <p:strVal val="#ppt_w"/>
                                          </p:val>
                                        </p:tav>
                                      </p:tavLst>
                                    </p:anim>
                                  </p:childTnLst>
                                </p:cTn>
                              </p:par>
                            </p:childTnLst>
                          </p:cTn>
                        </p:par>
                      </p:childTnLst>
                    </p:cTn>
                  </p:par>
                  <p:par>
                    <p:cTn id="34" fill="hold">
                      <p:stCondLst>
                        <p:cond delay="indefinite"/>
                      </p:stCondLst>
                      <p:childTnLst>
                        <p:par>
                          <p:cTn id="35" fill="hold">
                            <p:stCondLst>
                              <p:cond delay="0"/>
                            </p:stCondLst>
                            <p:childTnLst>
                              <p:par>
                                <p:cTn id="36" presetID="35" presetClass="entr" presetSubtype="0" fill="hold" nodeType="clickEffect">
                                  <p:stCondLst>
                                    <p:cond delay="0"/>
                                  </p:stCondLst>
                                  <p:childTnLst>
                                    <p:set>
                                      <p:cBhvr>
                                        <p:cTn id="37" dur="1" fill="hold">
                                          <p:stCondLst>
                                            <p:cond delay="0"/>
                                          </p:stCondLst>
                                        </p:cTn>
                                        <p:tgtEl>
                                          <p:spTgt spid="8195">
                                            <p:txEl>
                                              <p:pRg st="3" end="3"/>
                                            </p:txEl>
                                          </p:spTgt>
                                        </p:tgtEl>
                                        <p:attrNameLst>
                                          <p:attrName>style.visibility</p:attrName>
                                        </p:attrNameLst>
                                      </p:cBhvr>
                                      <p:to>
                                        <p:strVal val="visible"/>
                                      </p:to>
                                    </p:set>
                                    <p:animEffect transition="in" filter="fade">
                                      <p:cBhvr>
                                        <p:cTn id="38" dur="1000"/>
                                        <p:tgtEl>
                                          <p:spTgt spid="8195">
                                            <p:txEl>
                                              <p:pRg st="3" end="3"/>
                                            </p:txEl>
                                          </p:spTgt>
                                        </p:tgtEl>
                                      </p:cBhvr>
                                    </p:animEffect>
                                    <p:anim calcmode="lin" valueType="num">
                                      <p:cBhvr>
                                        <p:cTn id="39" dur="1000" fill="hold"/>
                                        <p:tgtEl>
                                          <p:spTgt spid="8195">
                                            <p:txEl>
                                              <p:pRg st="3" end="3"/>
                                            </p:txEl>
                                          </p:spTgt>
                                        </p:tgtEl>
                                        <p:attrNameLst>
                                          <p:attrName>style.rotation</p:attrName>
                                        </p:attrNameLst>
                                      </p:cBhvr>
                                      <p:tavLst>
                                        <p:tav tm="0">
                                          <p:val>
                                            <p:fltVal val="720"/>
                                          </p:val>
                                        </p:tav>
                                        <p:tav tm="100000">
                                          <p:val>
                                            <p:fltVal val="0"/>
                                          </p:val>
                                        </p:tav>
                                      </p:tavLst>
                                    </p:anim>
                                    <p:anim calcmode="lin" valueType="num">
                                      <p:cBhvr>
                                        <p:cTn id="40" dur="1000" fill="hold"/>
                                        <p:tgtEl>
                                          <p:spTgt spid="8195">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8195">
                                            <p:txEl>
                                              <p:pRg st="3" end="3"/>
                                            </p:txEl>
                                          </p:spTgt>
                                        </p:tgtEl>
                                        <p:attrNameLst>
                                          <p:attrName>ppt_w</p:attrName>
                                        </p:attrNameLst>
                                      </p:cBhvr>
                                      <p:tavLst>
                                        <p:tav tm="0">
                                          <p:val>
                                            <p:fltVal val="0"/>
                                          </p:val>
                                        </p:tav>
                                        <p:tav tm="100000">
                                          <p:val>
                                            <p:strVal val="#ppt_w"/>
                                          </p:val>
                                        </p:tav>
                                      </p:tavLst>
                                    </p:anim>
                                  </p:childTnLst>
                                </p:cTn>
                              </p:par>
                            </p:childTnLst>
                          </p:cTn>
                        </p:par>
                      </p:childTnLst>
                    </p:cTn>
                  </p:par>
                  <p:par>
                    <p:cTn id="42" fill="hold">
                      <p:stCondLst>
                        <p:cond delay="indefinite"/>
                      </p:stCondLst>
                      <p:childTnLst>
                        <p:par>
                          <p:cTn id="43" fill="hold">
                            <p:stCondLst>
                              <p:cond delay="0"/>
                            </p:stCondLst>
                            <p:childTnLst>
                              <p:par>
                                <p:cTn id="44" presetID="35" presetClass="entr" presetSubtype="0" fill="hold" nodeType="clickEffect">
                                  <p:stCondLst>
                                    <p:cond delay="0"/>
                                  </p:stCondLst>
                                  <p:childTnLst>
                                    <p:set>
                                      <p:cBhvr>
                                        <p:cTn id="45" dur="1" fill="hold">
                                          <p:stCondLst>
                                            <p:cond delay="0"/>
                                          </p:stCondLst>
                                        </p:cTn>
                                        <p:tgtEl>
                                          <p:spTgt spid="8195">
                                            <p:txEl>
                                              <p:pRg st="4" end="4"/>
                                            </p:txEl>
                                          </p:spTgt>
                                        </p:tgtEl>
                                        <p:attrNameLst>
                                          <p:attrName>style.visibility</p:attrName>
                                        </p:attrNameLst>
                                      </p:cBhvr>
                                      <p:to>
                                        <p:strVal val="visible"/>
                                      </p:to>
                                    </p:set>
                                    <p:animEffect transition="in" filter="fade">
                                      <p:cBhvr>
                                        <p:cTn id="46" dur="1000"/>
                                        <p:tgtEl>
                                          <p:spTgt spid="8195">
                                            <p:txEl>
                                              <p:pRg st="4" end="4"/>
                                            </p:txEl>
                                          </p:spTgt>
                                        </p:tgtEl>
                                      </p:cBhvr>
                                    </p:animEffect>
                                    <p:anim calcmode="lin" valueType="num">
                                      <p:cBhvr>
                                        <p:cTn id="47" dur="1000" fill="hold"/>
                                        <p:tgtEl>
                                          <p:spTgt spid="8195">
                                            <p:txEl>
                                              <p:pRg st="4" end="4"/>
                                            </p:txEl>
                                          </p:spTgt>
                                        </p:tgtEl>
                                        <p:attrNameLst>
                                          <p:attrName>style.rotation</p:attrName>
                                        </p:attrNameLst>
                                      </p:cBhvr>
                                      <p:tavLst>
                                        <p:tav tm="0">
                                          <p:val>
                                            <p:fltVal val="720"/>
                                          </p:val>
                                        </p:tav>
                                        <p:tav tm="100000">
                                          <p:val>
                                            <p:fltVal val="0"/>
                                          </p:val>
                                        </p:tav>
                                      </p:tavLst>
                                    </p:anim>
                                    <p:anim calcmode="lin" valueType="num">
                                      <p:cBhvr>
                                        <p:cTn id="48" dur="1000" fill="hold"/>
                                        <p:tgtEl>
                                          <p:spTgt spid="8195">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8195">
                                            <p:txEl>
                                              <p:pRg st="4" end="4"/>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اضطرابات التواصل لدى المعاقين بصرياً:</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lnSpc>
                <a:spcPct val="150000"/>
              </a:lnSpc>
              <a:buFont typeface="Calibri" pitchFamily="34" charset="0"/>
              <a:buAutoNum type="arabicPeriod" startAt="4"/>
            </a:pPr>
            <a:r>
              <a:rPr lang="ar-SA" sz="2400" b="1" smtClean="0">
                <a:cs typeface="Arial" pitchFamily="34" charset="0"/>
              </a:rPr>
              <a:t>عدم مناسبة الصوت من حيث شدته أو ارتفاعه أو نغمته كتعبير عن الموقف لعدم إدراكه لتعبيرات الوجوه أو المسافة والعدد ومواضعهم المكانية .</a:t>
            </a:r>
          </a:p>
          <a:p>
            <a:pPr marL="88900" indent="444500" rtl="1" eaLnBrk="1" hangingPunct="1">
              <a:lnSpc>
                <a:spcPct val="150000"/>
              </a:lnSpc>
              <a:buFont typeface="Calibri" pitchFamily="34" charset="0"/>
              <a:buAutoNum type="arabicPeriod" startAt="4"/>
            </a:pPr>
            <a:r>
              <a:rPr lang="ar-SA" sz="2400" b="1" smtClean="0">
                <a:cs typeface="Arial" pitchFamily="34" charset="0"/>
              </a:rPr>
              <a:t>محدودية الحركة في المجال مما يقلل من خبرته بالبيئة وتواصله مع مكوناتها .</a:t>
            </a:r>
          </a:p>
          <a:p>
            <a:pPr marL="88900" indent="444500" rtl="1" eaLnBrk="1" hangingPunct="1">
              <a:lnSpc>
                <a:spcPct val="150000"/>
              </a:lnSpc>
              <a:buFont typeface="Calibri" pitchFamily="34" charset="0"/>
              <a:buAutoNum type="arabicPeriod" startAt="4"/>
            </a:pPr>
            <a:r>
              <a:rPr lang="ar-SA" sz="2400" b="1" smtClean="0">
                <a:cs typeface="Arial" pitchFamily="34" charset="0"/>
              </a:rPr>
              <a:t>يعتمد في تواصله مع الآخرين على الذاكرة السمعية فيميز أصوات الآخرين ونوعية انفعالاتهم من خلال الصوت . </a:t>
            </a:r>
            <a:endParaRPr lang="en-US" sz="2400" b="1" smtClean="0">
              <a:cs typeface="Arial" pitchFamily="34" charset="0"/>
            </a:endParaRPr>
          </a:p>
        </p:txBody>
      </p:sp>
      <p:sp>
        <p:nvSpPr>
          <p:cNvPr id="1946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17FC475D-717A-4541-A93C-3FFBB6B6185E}" type="slidenum">
              <a:rPr lang="ar-SA" smtClean="0">
                <a:cs typeface="Arial" pitchFamily="34" charset="0"/>
              </a:rPr>
              <a:pPr/>
              <a:t>156</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5" presetClass="entr" presetSubtype="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Effect transition="in" filter="fade">
                                      <p:cBhvr>
                                        <p:cTn id="14" dur="1000"/>
                                        <p:tgtEl>
                                          <p:spTgt spid="8195">
                                            <p:txEl>
                                              <p:pRg st="0" end="0"/>
                                            </p:txEl>
                                          </p:spTgt>
                                        </p:tgtEl>
                                      </p:cBhvr>
                                    </p:animEffect>
                                    <p:anim calcmode="lin" valueType="num">
                                      <p:cBhvr>
                                        <p:cTn id="15" dur="1000" fill="hold"/>
                                        <p:tgtEl>
                                          <p:spTgt spid="8195">
                                            <p:txEl>
                                              <p:pRg st="0" end="0"/>
                                            </p:txEl>
                                          </p:spTgt>
                                        </p:tgtEl>
                                        <p:attrNameLst>
                                          <p:attrName>style.rotation</p:attrName>
                                        </p:attrNameLst>
                                      </p:cBhvr>
                                      <p:tavLst>
                                        <p:tav tm="0">
                                          <p:val>
                                            <p:fltVal val="720"/>
                                          </p:val>
                                        </p:tav>
                                        <p:tav tm="100000">
                                          <p:val>
                                            <p:fltVal val="0"/>
                                          </p:val>
                                        </p:tav>
                                      </p:tavLst>
                                    </p:anim>
                                    <p:anim calcmode="lin" valueType="num">
                                      <p:cBhvr>
                                        <p:cTn id="16" dur="1000" fill="hold"/>
                                        <p:tgtEl>
                                          <p:spTgt spid="8195">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8195">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8" fill="hold">
                      <p:stCondLst>
                        <p:cond delay="indefinite"/>
                      </p:stCondLst>
                      <p:childTnLst>
                        <p:par>
                          <p:cTn id="19" fill="hold">
                            <p:stCondLst>
                              <p:cond delay="0"/>
                            </p:stCondLst>
                            <p:childTnLst>
                              <p:par>
                                <p:cTn id="20" presetID="35" presetClass="entr" presetSubtype="0" fill="hold" nodeType="clickEffect">
                                  <p:stCondLst>
                                    <p:cond delay="0"/>
                                  </p:stCondLst>
                                  <p:childTnLst>
                                    <p:set>
                                      <p:cBhvr>
                                        <p:cTn id="21" dur="1" fill="hold">
                                          <p:stCondLst>
                                            <p:cond delay="0"/>
                                          </p:stCondLst>
                                        </p:cTn>
                                        <p:tgtEl>
                                          <p:spTgt spid="8195">
                                            <p:txEl>
                                              <p:pRg st="1" end="1"/>
                                            </p:txEl>
                                          </p:spTgt>
                                        </p:tgtEl>
                                        <p:attrNameLst>
                                          <p:attrName>style.visibility</p:attrName>
                                        </p:attrNameLst>
                                      </p:cBhvr>
                                      <p:to>
                                        <p:strVal val="visible"/>
                                      </p:to>
                                    </p:set>
                                    <p:animEffect transition="in" filter="fade">
                                      <p:cBhvr>
                                        <p:cTn id="22" dur="1000"/>
                                        <p:tgtEl>
                                          <p:spTgt spid="8195">
                                            <p:txEl>
                                              <p:pRg st="1" end="1"/>
                                            </p:txEl>
                                          </p:spTgt>
                                        </p:tgtEl>
                                      </p:cBhvr>
                                    </p:animEffect>
                                    <p:anim calcmode="lin" valueType="num">
                                      <p:cBhvr>
                                        <p:cTn id="23" dur="1000" fill="hold"/>
                                        <p:tgtEl>
                                          <p:spTgt spid="8195">
                                            <p:txEl>
                                              <p:pRg st="1" end="1"/>
                                            </p:txEl>
                                          </p:spTgt>
                                        </p:tgtEl>
                                        <p:attrNameLst>
                                          <p:attrName>style.rotation</p:attrName>
                                        </p:attrNameLst>
                                      </p:cBhvr>
                                      <p:tavLst>
                                        <p:tav tm="0">
                                          <p:val>
                                            <p:fltVal val="720"/>
                                          </p:val>
                                        </p:tav>
                                        <p:tav tm="100000">
                                          <p:val>
                                            <p:fltVal val="0"/>
                                          </p:val>
                                        </p:tav>
                                      </p:tavLst>
                                    </p:anim>
                                    <p:anim calcmode="lin" valueType="num">
                                      <p:cBhvr>
                                        <p:cTn id="24" dur="1000" fill="hold"/>
                                        <p:tgtEl>
                                          <p:spTgt spid="8195">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8195">
                                            <p:txEl>
                                              <p:pRg st="1" end="1"/>
                                            </p:txEl>
                                          </p:spTgt>
                                        </p:tgtEl>
                                        <p:attrNameLst>
                                          <p:attrName>ppt_w</p:attrName>
                                        </p:attrNameLst>
                                      </p:cBhvr>
                                      <p:tavLst>
                                        <p:tav tm="0">
                                          <p:val>
                                            <p:fltVal val="0"/>
                                          </p:val>
                                        </p:tav>
                                        <p:tav tm="100000">
                                          <p:val>
                                            <p:strVal val="#ppt_w"/>
                                          </p:val>
                                        </p:tav>
                                      </p:tavLst>
                                    </p:anim>
                                  </p:childTnLst>
                                </p:cTn>
                              </p:par>
                            </p:childTnLst>
                          </p:cTn>
                        </p:par>
                      </p:childTnLst>
                    </p:cTn>
                  </p:par>
                  <p:par>
                    <p:cTn id="26" fill="hold">
                      <p:stCondLst>
                        <p:cond delay="indefinite"/>
                      </p:stCondLst>
                      <p:childTnLst>
                        <p:par>
                          <p:cTn id="27" fill="hold">
                            <p:stCondLst>
                              <p:cond delay="0"/>
                            </p:stCondLst>
                            <p:childTnLst>
                              <p:par>
                                <p:cTn id="28" presetID="35" presetClass="entr" presetSubtype="0" fill="hold" nodeType="clickEffect">
                                  <p:stCondLst>
                                    <p:cond delay="0"/>
                                  </p:stCondLst>
                                  <p:childTnLst>
                                    <p:set>
                                      <p:cBhvr>
                                        <p:cTn id="29" dur="1" fill="hold">
                                          <p:stCondLst>
                                            <p:cond delay="0"/>
                                          </p:stCondLst>
                                        </p:cTn>
                                        <p:tgtEl>
                                          <p:spTgt spid="8195">
                                            <p:txEl>
                                              <p:pRg st="2" end="2"/>
                                            </p:txEl>
                                          </p:spTgt>
                                        </p:tgtEl>
                                        <p:attrNameLst>
                                          <p:attrName>style.visibility</p:attrName>
                                        </p:attrNameLst>
                                      </p:cBhvr>
                                      <p:to>
                                        <p:strVal val="visible"/>
                                      </p:to>
                                    </p:set>
                                    <p:animEffect transition="in" filter="fade">
                                      <p:cBhvr>
                                        <p:cTn id="30" dur="1000"/>
                                        <p:tgtEl>
                                          <p:spTgt spid="8195">
                                            <p:txEl>
                                              <p:pRg st="2" end="2"/>
                                            </p:txEl>
                                          </p:spTgt>
                                        </p:tgtEl>
                                      </p:cBhvr>
                                    </p:animEffect>
                                    <p:anim calcmode="lin" valueType="num">
                                      <p:cBhvr>
                                        <p:cTn id="31" dur="1000" fill="hold"/>
                                        <p:tgtEl>
                                          <p:spTgt spid="8195">
                                            <p:txEl>
                                              <p:pRg st="2" end="2"/>
                                            </p:txEl>
                                          </p:spTgt>
                                        </p:tgtEl>
                                        <p:attrNameLst>
                                          <p:attrName>style.rotation</p:attrName>
                                        </p:attrNameLst>
                                      </p:cBhvr>
                                      <p:tavLst>
                                        <p:tav tm="0">
                                          <p:val>
                                            <p:fltVal val="720"/>
                                          </p:val>
                                        </p:tav>
                                        <p:tav tm="100000">
                                          <p:val>
                                            <p:fltVal val="0"/>
                                          </p:val>
                                        </p:tav>
                                      </p:tavLst>
                                    </p:anim>
                                    <p:anim calcmode="lin" valueType="num">
                                      <p:cBhvr>
                                        <p:cTn id="32" dur="1000" fill="hold"/>
                                        <p:tgtEl>
                                          <p:spTgt spid="8195">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8195">
                                            <p:txEl>
                                              <p:pRg st="2" end="2"/>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اضطرابات التواصل لدى المعاقين بصرياً:</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lnSpc>
                <a:spcPct val="150000"/>
              </a:lnSpc>
              <a:buFont typeface="Calibri" pitchFamily="34" charset="0"/>
              <a:buAutoNum type="arabicPeriod" startAt="8"/>
            </a:pPr>
            <a:r>
              <a:rPr lang="ar-SA" sz="2400" b="1" smtClean="0">
                <a:cs typeface="Arial" pitchFamily="34" charset="0"/>
              </a:rPr>
              <a:t>الاتجاهات السالبة نحو الإعاقة البصرية من المحيطين به يقلل من مستوى التواصل الاجتماعي والوجداني لدى الكفيف  . </a:t>
            </a:r>
          </a:p>
          <a:p>
            <a:pPr marL="88900" indent="444500" rtl="1" eaLnBrk="1" hangingPunct="1">
              <a:lnSpc>
                <a:spcPct val="150000"/>
              </a:lnSpc>
              <a:buFont typeface="Calibri" pitchFamily="34" charset="0"/>
              <a:buAutoNum type="arabicPeriod" startAt="8"/>
            </a:pPr>
            <a:r>
              <a:rPr lang="ar-SA" sz="2400" b="1" smtClean="0">
                <a:cs typeface="Arial" pitchFamily="34" charset="0"/>
              </a:rPr>
              <a:t>تؤثر الإعاقة على العمليات العقلية مثل التصور والتخيل البصري ويقوم لهذه العمليات من خلال اللمس والسمع والشم وغيرها من الإحساسات بالإضافة إلى الوصف اللفظي من الآخرين مثل وصف الألوان والأحجام والمسافات .</a:t>
            </a:r>
          </a:p>
          <a:p>
            <a:pPr marL="88900" indent="444500" rtl="1" eaLnBrk="1" hangingPunct="1">
              <a:lnSpc>
                <a:spcPct val="150000"/>
              </a:lnSpc>
              <a:buFont typeface="Calibri" pitchFamily="34" charset="0"/>
              <a:buAutoNum type="arabicPeriod" startAt="8"/>
            </a:pPr>
            <a:r>
              <a:rPr lang="ar-SA" sz="2400" b="1" smtClean="0">
                <a:cs typeface="Arial" pitchFamily="34" charset="0"/>
              </a:rPr>
              <a:t>تؤثر الإعاقة على قدرة الكفيف في التحكم في البيئة والقدرة على التغير .</a:t>
            </a:r>
          </a:p>
          <a:p>
            <a:pPr marL="88900" indent="444500" rtl="1" eaLnBrk="1" hangingPunct="1">
              <a:lnSpc>
                <a:spcPct val="150000"/>
              </a:lnSpc>
            </a:pPr>
            <a:r>
              <a:rPr lang="ar-SA" sz="2400" b="1" smtClean="0">
                <a:cs typeface="Arial" pitchFamily="34" charset="0"/>
              </a:rPr>
              <a:t> </a:t>
            </a:r>
            <a:endParaRPr lang="en-US" sz="2400" b="1" smtClean="0">
              <a:cs typeface="Arial" pitchFamily="34" charset="0"/>
            </a:endParaRPr>
          </a:p>
        </p:txBody>
      </p:sp>
      <p:sp>
        <p:nvSpPr>
          <p:cNvPr id="2048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C0BBECC9-9B08-47A8-A575-B8DEE03F7757}" type="slidenum">
              <a:rPr lang="ar-SA" smtClean="0">
                <a:cs typeface="Arial" pitchFamily="34" charset="0"/>
              </a:rPr>
              <a:pPr/>
              <a:t>157</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5" presetClass="entr" presetSubtype="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Effect transition="in" filter="fade">
                                      <p:cBhvr>
                                        <p:cTn id="14" dur="1000"/>
                                        <p:tgtEl>
                                          <p:spTgt spid="8195">
                                            <p:txEl>
                                              <p:pRg st="0" end="0"/>
                                            </p:txEl>
                                          </p:spTgt>
                                        </p:tgtEl>
                                      </p:cBhvr>
                                    </p:animEffect>
                                    <p:anim calcmode="lin" valueType="num">
                                      <p:cBhvr>
                                        <p:cTn id="15" dur="1000" fill="hold"/>
                                        <p:tgtEl>
                                          <p:spTgt spid="8195">
                                            <p:txEl>
                                              <p:pRg st="0" end="0"/>
                                            </p:txEl>
                                          </p:spTgt>
                                        </p:tgtEl>
                                        <p:attrNameLst>
                                          <p:attrName>style.rotation</p:attrName>
                                        </p:attrNameLst>
                                      </p:cBhvr>
                                      <p:tavLst>
                                        <p:tav tm="0">
                                          <p:val>
                                            <p:fltVal val="720"/>
                                          </p:val>
                                        </p:tav>
                                        <p:tav tm="100000">
                                          <p:val>
                                            <p:fltVal val="0"/>
                                          </p:val>
                                        </p:tav>
                                      </p:tavLst>
                                    </p:anim>
                                    <p:anim calcmode="lin" valueType="num">
                                      <p:cBhvr>
                                        <p:cTn id="16" dur="1000" fill="hold"/>
                                        <p:tgtEl>
                                          <p:spTgt spid="8195">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8195">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8" fill="hold">
                      <p:stCondLst>
                        <p:cond delay="indefinite"/>
                      </p:stCondLst>
                      <p:childTnLst>
                        <p:par>
                          <p:cTn id="19" fill="hold">
                            <p:stCondLst>
                              <p:cond delay="0"/>
                            </p:stCondLst>
                            <p:childTnLst>
                              <p:par>
                                <p:cTn id="20" presetID="35" presetClass="entr" presetSubtype="0" fill="hold" nodeType="clickEffect">
                                  <p:stCondLst>
                                    <p:cond delay="0"/>
                                  </p:stCondLst>
                                  <p:childTnLst>
                                    <p:set>
                                      <p:cBhvr>
                                        <p:cTn id="21" dur="1" fill="hold">
                                          <p:stCondLst>
                                            <p:cond delay="0"/>
                                          </p:stCondLst>
                                        </p:cTn>
                                        <p:tgtEl>
                                          <p:spTgt spid="8195">
                                            <p:txEl>
                                              <p:pRg st="1" end="1"/>
                                            </p:txEl>
                                          </p:spTgt>
                                        </p:tgtEl>
                                        <p:attrNameLst>
                                          <p:attrName>style.visibility</p:attrName>
                                        </p:attrNameLst>
                                      </p:cBhvr>
                                      <p:to>
                                        <p:strVal val="visible"/>
                                      </p:to>
                                    </p:set>
                                    <p:animEffect transition="in" filter="fade">
                                      <p:cBhvr>
                                        <p:cTn id="22" dur="1000"/>
                                        <p:tgtEl>
                                          <p:spTgt spid="8195">
                                            <p:txEl>
                                              <p:pRg st="1" end="1"/>
                                            </p:txEl>
                                          </p:spTgt>
                                        </p:tgtEl>
                                      </p:cBhvr>
                                    </p:animEffect>
                                    <p:anim calcmode="lin" valueType="num">
                                      <p:cBhvr>
                                        <p:cTn id="23" dur="1000" fill="hold"/>
                                        <p:tgtEl>
                                          <p:spTgt spid="8195">
                                            <p:txEl>
                                              <p:pRg st="1" end="1"/>
                                            </p:txEl>
                                          </p:spTgt>
                                        </p:tgtEl>
                                        <p:attrNameLst>
                                          <p:attrName>style.rotation</p:attrName>
                                        </p:attrNameLst>
                                      </p:cBhvr>
                                      <p:tavLst>
                                        <p:tav tm="0">
                                          <p:val>
                                            <p:fltVal val="720"/>
                                          </p:val>
                                        </p:tav>
                                        <p:tav tm="100000">
                                          <p:val>
                                            <p:fltVal val="0"/>
                                          </p:val>
                                        </p:tav>
                                      </p:tavLst>
                                    </p:anim>
                                    <p:anim calcmode="lin" valueType="num">
                                      <p:cBhvr>
                                        <p:cTn id="24" dur="1000" fill="hold"/>
                                        <p:tgtEl>
                                          <p:spTgt spid="8195">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8195">
                                            <p:txEl>
                                              <p:pRg st="1" end="1"/>
                                            </p:txEl>
                                          </p:spTgt>
                                        </p:tgtEl>
                                        <p:attrNameLst>
                                          <p:attrName>ppt_w</p:attrName>
                                        </p:attrNameLst>
                                      </p:cBhvr>
                                      <p:tavLst>
                                        <p:tav tm="0">
                                          <p:val>
                                            <p:fltVal val="0"/>
                                          </p:val>
                                        </p:tav>
                                        <p:tav tm="100000">
                                          <p:val>
                                            <p:strVal val="#ppt_w"/>
                                          </p:val>
                                        </p:tav>
                                      </p:tavLst>
                                    </p:anim>
                                  </p:childTnLst>
                                </p:cTn>
                              </p:par>
                            </p:childTnLst>
                          </p:cTn>
                        </p:par>
                      </p:childTnLst>
                    </p:cTn>
                  </p:par>
                  <p:par>
                    <p:cTn id="26" fill="hold">
                      <p:stCondLst>
                        <p:cond delay="indefinite"/>
                      </p:stCondLst>
                      <p:childTnLst>
                        <p:par>
                          <p:cTn id="27" fill="hold">
                            <p:stCondLst>
                              <p:cond delay="0"/>
                            </p:stCondLst>
                            <p:childTnLst>
                              <p:par>
                                <p:cTn id="28" presetID="35" presetClass="entr" presetSubtype="0" fill="hold" nodeType="clickEffect">
                                  <p:stCondLst>
                                    <p:cond delay="0"/>
                                  </p:stCondLst>
                                  <p:childTnLst>
                                    <p:set>
                                      <p:cBhvr>
                                        <p:cTn id="29" dur="1" fill="hold">
                                          <p:stCondLst>
                                            <p:cond delay="0"/>
                                          </p:stCondLst>
                                        </p:cTn>
                                        <p:tgtEl>
                                          <p:spTgt spid="8195">
                                            <p:txEl>
                                              <p:pRg st="2" end="2"/>
                                            </p:txEl>
                                          </p:spTgt>
                                        </p:tgtEl>
                                        <p:attrNameLst>
                                          <p:attrName>style.visibility</p:attrName>
                                        </p:attrNameLst>
                                      </p:cBhvr>
                                      <p:to>
                                        <p:strVal val="visible"/>
                                      </p:to>
                                    </p:set>
                                    <p:animEffect transition="in" filter="fade">
                                      <p:cBhvr>
                                        <p:cTn id="30" dur="1000"/>
                                        <p:tgtEl>
                                          <p:spTgt spid="8195">
                                            <p:txEl>
                                              <p:pRg st="2" end="2"/>
                                            </p:txEl>
                                          </p:spTgt>
                                        </p:tgtEl>
                                      </p:cBhvr>
                                    </p:animEffect>
                                    <p:anim calcmode="lin" valueType="num">
                                      <p:cBhvr>
                                        <p:cTn id="31" dur="1000" fill="hold"/>
                                        <p:tgtEl>
                                          <p:spTgt spid="8195">
                                            <p:txEl>
                                              <p:pRg st="2" end="2"/>
                                            </p:txEl>
                                          </p:spTgt>
                                        </p:tgtEl>
                                        <p:attrNameLst>
                                          <p:attrName>style.rotation</p:attrName>
                                        </p:attrNameLst>
                                      </p:cBhvr>
                                      <p:tavLst>
                                        <p:tav tm="0">
                                          <p:val>
                                            <p:fltVal val="720"/>
                                          </p:val>
                                        </p:tav>
                                        <p:tav tm="100000">
                                          <p:val>
                                            <p:fltVal val="0"/>
                                          </p:val>
                                        </p:tav>
                                      </p:tavLst>
                                    </p:anim>
                                    <p:anim calcmode="lin" valueType="num">
                                      <p:cBhvr>
                                        <p:cTn id="32" dur="1000" fill="hold"/>
                                        <p:tgtEl>
                                          <p:spTgt spid="8195">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8195">
                                            <p:txEl>
                                              <p:pRg st="2" end="2"/>
                                            </p:txEl>
                                          </p:spTgt>
                                        </p:tgtEl>
                                        <p:attrNameLst>
                                          <p:attrName>ppt_w</p:attrName>
                                        </p:attrNameLst>
                                      </p:cBhvr>
                                      <p:tavLst>
                                        <p:tav tm="0">
                                          <p:val>
                                            <p:fltVal val="0"/>
                                          </p:val>
                                        </p:tav>
                                        <p:tav tm="100000">
                                          <p:val>
                                            <p:strVal val="#ppt_w"/>
                                          </p:val>
                                        </p:tav>
                                      </p:tavLst>
                                    </p:anim>
                                  </p:childTnLst>
                                </p:cTn>
                              </p:par>
                            </p:childTnLst>
                          </p:cTn>
                        </p:par>
                      </p:childTnLst>
                    </p:cTn>
                  </p:par>
                  <p:par>
                    <p:cTn id="34" fill="hold">
                      <p:stCondLst>
                        <p:cond delay="indefinite"/>
                      </p:stCondLst>
                      <p:childTnLst>
                        <p:par>
                          <p:cTn id="35" fill="hold">
                            <p:stCondLst>
                              <p:cond delay="0"/>
                            </p:stCondLst>
                            <p:childTnLst>
                              <p:par>
                                <p:cTn id="36" presetID="35" presetClass="entr" presetSubtype="0" fill="hold" nodeType="clickEffect">
                                  <p:stCondLst>
                                    <p:cond delay="0"/>
                                  </p:stCondLst>
                                  <p:childTnLst>
                                    <p:set>
                                      <p:cBhvr>
                                        <p:cTn id="37" dur="1" fill="hold">
                                          <p:stCondLst>
                                            <p:cond delay="0"/>
                                          </p:stCondLst>
                                        </p:cTn>
                                        <p:tgtEl>
                                          <p:spTgt spid="8195">
                                            <p:txEl>
                                              <p:pRg st="3" end="3"/>
                                            </p:txEl>
                                          </p:spTgt>
                                        </p:tgtEl>
                                        <p:attrNameLst>
                                          <p:attrName>style.visibility</p:attrName>
                                        </p:attrNameLst>
                                      </p:cBhvr>
                                      <p:to>
                                        <p:strVal val="visible"/>
                                      </p:to>
                                    </p:set>
                                    <p:animEffect transition="in" filter="fade">
                                      <p:cBhvr>
                                        <p:cTn id="38" dur="1000"/>
                                        <p:tgtEl>
                                          <p:spTgt spid="8195">
                                            <p:txEl>
                                              <p:pRg st="3" end="3"/>
                                            </p:txEl>
                                          </p:spTgt>
                                        </p:tgtEl>
                                      </p:cBhvr>
                                    </p:animEffect>
                                    <p:anim calcmode="lin" valueType="num">
                                      <p:cBhvr>
                                        <p:cTn id="39" dur="1000" fill="hold"/>
                                        <p:tgtEl>
                                          <p:spTgt spid="8195">
                                            <p:txEl>
                                              <p:pRg st="3" end="3"/>
                                            </p:txEl>
                                          </p:spTgt>
                                        </p:tgtEl>
                                        <p:attrNameLst>
                                          <p:attrName>style.rotation</p:attrName>
                                        </p:attrNameLst>
                                      </p:cBhvr>
                                      <p:tavLst>
                                        <p:tav tm="0">
                                          <p:val>
                                            <p:fltVal val="720"/>
                                          </p:val>
                                        </p:tav>
                                        <p:tav tm="100000">
                                          <p:val>
                                            <p:fltVal val="0"/>
                                          </p:val>
                                        </p:tav>
                                      </p:tavLst>
                                    </p:anim>
                                    <p:anim calcmode="lin" valueType="num">
                                      <p:cBhvr>
                                        <p:cTn id="40" dur="1000" fill="hold"/>
                                        <p:tgtEl>
                                          <p:spTgt spid="8195">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8195">
                                            <p:txEl>
                                              <p:pRg st="3" end="3"/>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Arial" pitchFamily="34" charset="0"/>
              </a:rPr>
              <a:t>اضطرابات التواصل لدى المعاقين بصرياً:</a:t>
            </a:r>
          </a:p>
        </p:txBody>
      </p:sp>
      <p:sp>
        <p:nvSpPr>
          <p:cNvPr id="8195" name="Content Placeholder 2"/>
          <p:cNvSpPr>
            <a:spLocks noGrp="1"/>
          </p:cNvSpPr>
          <p:nvPr>
            <p:ph idx="1"/>
          </p:nvPr>
        </p:nvSpPr>
        <p:spPr>
          <a:xfrm>
            <a:off x="228600" y="1295400"/>
            <a:ext cx="9144000" cy="4678363"/>
          </a:xfrm>
        </p:spPr>
        <p:txBody>
          <a:bodyPr/>
          <a:lstStyle/>
          <a:p>
            <a:pPr marL="88900" indent="444500" rtl="1" eaLnBrk="1" hangingPunct="1">
              <a:lnSpc>
                <a:spcPct val="150000"/>
              </a:lnSpc>
              <a:buFont typeface="Calibri" pitchFamily="34" charset="0"/>
              <a:buAutoNum type="arabicPeriod" startAt="11"/>
            </a:pPr>
            <a:r>
              <a:rPr lang="ar-SA" sz="2400" b="1" smtClean="0">
                <a:cs typeface="Arial" pitchFamily="34" charset="0"/>
              </a:rPr>
              <a:t>تواصل الكفيف اجتماعياً يمثل صراعاً بين الاعتمادية والاستقلالية حيث يعتمد على الآخرين في حياته فيشعر بعدم الكفاية أو الكفاءة الاجتماعية  .</a:t>
            </a:r>
          </a:p>
          <a:p>
            <a:pPr marL="88900" indent="444500" rtl="1" eaLnBrk="1" hangingPunct="1">
              <a:lnSpc>
                <a:spcPct val="150000"/>
              </a:lnSpc>
              <a:buFont typeface="Calibri" pitchFamily="34" charset="0"/>
              <a:buAutoNum type="arabicPeriod" startAt="11"/>
            </a:pPr>
            <a:r>
              <a:rPr lang="ar-SA" sz="2400" b="1" smtClean="0">
                <a:cs typeface="Arial" pitchFamily="34" charset="0"/>
              </a:rPr>
              <a:t>من معوقات تواصله أيضا النظرة التشاؤمية والسلبية من المحيطين به . </a:t>
            </a:r>
            <a:endParaRPr lang="en-US" sz="2400" b="1" smtClean="0">
              <a:cs typeface="Arial" pitchFamily="34" charset="0"/>
            </a:endParaRPr>
          </a:p>
        </p:txBody>
      </p:sp>
      <p:sp>
        <p:nvSpPr>
          <p:cNvPr id="2150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FE62B1D7-1EFB-41C5-906D-FC7B87D52D3A}" type="slidenum">
              <a:rPr lang="ar-SA" smtClean="0">
                <a:cs typeface="Arial" pitchFamily="34" charset="0"/>
              </a:rPr>
              <a:pPr/>
              <a:t>158</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ppt_w</p:attrName>
                                        </p:attrNameLst>
                                      </p:cBhvr>
                                      <p:tavLst>
                                        <p:tav tm="0" fmla="#ppt_w*sin(2.5*pi*$)">
                                          <p:val>
                                            <p:fltVal val="0"/>
                                          </p:val>
                                        </p:tav>
                                        <p:tav tm="100000">
                                          <p:val>
                                            <p:fltVal val="1"/>
                                          </p:val>
                                        </p:tav>
                                      </p:tavLst>
                                    </p:anim>
                                    <p:anim calcmode="lin" valueType="num">
                                      <p:cBhvr>
                                        <p:cTn id="9" dur="1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5" presetClass="entr" presetSubtype="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Effect transition="in" filter="fade">
                                      <p:cBhvr>
                                        <p:cTn id="14" dur="1000"/>
                                        <p:tgtEl>
                                          <p:spTgt spid="8195">
                                            <p:txEl>
                                              <p:pRg st="0" end="0"/>
                                            </p:txEl>
                                          </p:spTgt>
                                        </p:tgtEl>
                                      </p:cBhvr>
                                    </p:animEffect>
                                    <p:anim calcmode="lin" valueType="num">
                                      <p:cBhvr>
                                        <p:cTn id="15" dur="1000" fill="hold"/>
                                        <p:tgtEl>
                                          <p:spTgt spid="8195">
                                            <p:txEl>
                                              <p:pRg st="0" end="0"/>
                                            </p:txEl>
                                          </p:spTgt>
                                        </p:tgtEl>
                                        <p:attrNameLst>
                                          <p:attrName>style.rotation</p:attrName>
                                        </p:attrNameLst>
                                      </p:cBhvr>
                                      <p:tavLst>
                                        <p:tav tm="0">
                                          <p:val>
                                            <p:fltVal val="720"/>
                                          </p:val>
                                        </p:tav>
                                        <p:tav tm="100000">
                                          <p:val>
                                            <p:fltVal val="0"/>
                                          </p:val>
                                        </p:tav>
                                      </p:tavLst>
                                    </p:anim>
                                    <p:anim calcmode="lin" valueType="num">
                                      <p:cBhvr>
                                        <p:cTn id="16" dur="1000" fill="hold"/>
                                        <p:tgtEl>
                                          <p:spTgt spid="8195">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8195">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8" fill="hold">
                      <p:stCondLst>
                        <p:cond delay="indefinite"/>
                      </p:stCondLst>
                      <p:childTnLst>
                        <p:par>
                          <p:cTn id="19" fill="hold">
                            <p:stCondLst>
                              <p:cond delay="0"/>
                            </p:stCondLst>
                            <p:childTnLst>
                              <p:par>
                                <p:cTn id="20" presetID="35" presetClass="entr" presetSubtype="0" fill="hold" nodeType="clickEffect">
                                  <p:stCondLst>
                                    <p:cond delay="0"/>
                                  </p:stCondLst>
                                  <p:childTnLst>
                                    <p:set>
                                      <p:cBhvr>
                                        <p:cTn id="21" dur="1" fill="hold">
                                          <p:stCondLst>
                                            <p:cond delay="0"/>
                                          </p:stCondLst>
                                        </p:cTn>
                                        <p:tgtEl>
                                          <p:spTgt spid="8195">
                                            <p:txEl>
                                              <p:pRg st="1" end="1"/>
                                            </p:txEl>
                                          </p:spTgt>
                                        </p:tgtEl>
                                        <p:attrNameLst>
                                          <p:attrName>style.visibility</p:attrName>
                                        </p:attrNameLst>
                                      </p:cBhvr>
                                      <p:to>
                                        <p:strVal val="visible"/>
                                      </p:to>
                                    </p:set>
                                    <p:animEffect transition="in" filter="fade">
                                      <p:cBhvr>
                                        <p:cTn id="22" dur="1000"/>
                                        <p:tgtEl>
                                          <p:spTgt spid="8195">
                                            <p:txEl>
                                              <p:pRg st="1" end="1"/>
                                            </p:txEl>
                                          </p:spTgt>
                                        </p:tgtEl>
                                      </p:cBhvr>
                                    </p:animEffect>
                                    <p:anim calcmode="lin" valueType="num">
                                      <p:cBhvr>
                                        <p:cTn id="23" dur="1000" fill="hold"/>
                                        <p:tgtEl>
                                          <p:spTgt spid="8195">
                                            <p:txEl>
                                              <p:pRg st="1" end="1"/>
                                            </p:txEl>
                                          </p:spTgt>
                                        </p:tgtEl>
                                        <p:attrNameLst>
                                          <p:attrName>style.rotation</p:attrName>
                                        </p:attrNameLst>
                                      </p:cBhvr>
                                      <p:tavLst>
                                        <p:tav tm="0">
                                          <p:val>
                                            <p:fltVal val="720"/>
                                          </p:val>
                                        </p:tav>
                                        <p:tav tm="100000">
                                          <p:val>
                                            <p:fltVal val="0"/>
                                          </p:val>
                                        </p:tav>
                                      </p:tavLst>
                                    </p:anim>
                                    <p:anim calcmode="lin" valueType="num">
                                      <p:cBhvr>
                                        <p:cTn id="24" dur="1000" fill="hold"/>
                                        <p:tgtEl>
                                          <p:spTgt spid="8195">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8195">
                                            <p:txEl>
                                              <p:pRg st="1" end="1"/>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marL="742950" indent="-742950" rtl="1" eaLnBrk="1" hangingPunct="1">
              <a:defRPr/>
            </a:pPr>
            <a:r>
              <a:rPr lang="ar-SA" sz="4000" dirty="0" smtClean="0">
                <a:solidFill>
                  <a:schemeClr val="tx2">
                    <a:lumMod val="75000"/>
                  </a:schemeClr>
                </a:solidFill>
                <a:cs typeface="Arial" pitchFamily="34" charset="0"/>
              </a:rPr>
              <a:t>علاج معوقات التواصل لدى ذوي الإعاقة البصرية :</a:t>
            </a:r>
          </a:p>
        </p:txBody>
      </p:sp>
      <p:sp>
        <p:nvSpPr>
          <p:cNvPr id="8195" name="Content Placeholder 2"/>
          <p:cNvSpPr>
            <a:spLocks noGrp="1"/>
          </p:cNvSpPr>
          <p:nvPr>
            <p:ph idx="1"/>
          </p:nvPr>
        </p:nvSpPr>
        <p:spPr>
          <a:xfrm>
            <a:off x="228600" y="1524000"/>
            <a:ext cx="9144000" cy="4449763"/>
          </a:xfrm>
        </p:spPr>
        <p:txBody>
          <a:bodyPr/>
          <a:lstStyle/>
          <a:p>
            <a:pPr marL="88900" indent="444500" rtl="1" eaLnBrk="1" hangingPunct="1">
              <a:lnSpc>
                <a:spcPct val="150000"/>
              </a:lnSpc>
            </a:pPr>
            <a:r>
              <a:rPr lang="ar-SA" b="1" smtClean="0">
                <a:cs typeface="Arial" pitchFamily="34" charset="0"/>
              </a:rPr>
              <a:t>يمكن التدخل وعلاج معوقات التواصل لدى ذوي الإعاقة البصرية كالتالي :</a:t>
            </a:r>
          </a:p>
          <a:p>
            <a:pPr marL="88900" indent="444500" rtl="1" eaLnBrk="1" hangingPunct="1">
              <a:lnSpc>
                <a:spcPct val="150000"/>
              </a:lnSpc>
              <a:buFont typeface="Calibri" pitchFamily="34" charset="0"/>
              <a:buAutoNum type="arabicPeriod"/>
            </a:pPr>
            <a:r>
              <a:rPr lang="ar-SA" sz="2600" b="1" smtClean="0">
                <a:cs typeface="Arial" pitchFamily="34" charset="0"/>
              </a:rPr>
              <a:t>اللجوء إلى نظام الدمج ليمكن اكتساب تعبيرات ومفاهيم وإثراء لغوي أكثر من وجوده مع بقية المكفوفين .</a:t>
            </a:r>
          </a:p>
          <a:p>
            <a:pPr marL="88900" indent="444500" rtl="1" eaLnBrk="1" hangingPunct="1">
              <a:lnSpc>
                <a:spcPct val="150000"/>
              </a:lnSpc>
              <a:buFont typeface="Calibri" pitchFamily="34" charset="0"/>
              <a:buAutoNum type="arabicPeriod"/>
            </a:pPr>
            <a:r>
              <a:rPr lang="ar-SA" sz="2600" b="1" smtClean="0">
                <a:cs typeface="Arial" pitchFamily="34" charset="0"/>
              </a:rPr>
              <a:t>تعديل الاتجاهات السلبية والسالبة تجاه الإعاقة البصرية من جانب المبصرين والمحيطين بذوي الإعاقة البصرية .</a:t>
            </a:r>
            <a:endParaRPr lang="en-US" sz="2600" b="1" smtClean="0">
              <a:cs typeface="Arial" pitchFamily="34" charset="0"/>
            </a:endParaRPr>
          </a:p>
        </p:txBody>
      </p:sp>
      <p:sp>
        <p:nvSpPr>
          <p:cNvPr id="2253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C421D712-FEEC-4C7E-970C-35955900DB99}" type="slidenum">
              <a:rPr lang="ar-SA" smtClean="0">
                <a:cs typeface="Arial" pitchFamily="34" charset="0"/>
              </a:rPr>
              <a:pPr/>
              <a:t>159</a:t>
            </a:fld>
            <a:endParaRPr lang="en-US" smtClean="0">
              <a:cs typeface="Arial"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marL="742950" indent="-742950" rtl="1" eaLnBrk="1" hangingPunct="1">
              <a:defRPr/>
            </a:pPr>
            <a:r>
              <a:rPr lang="ar-SA" sz="4000" dirty="0" smtClean="0">
                <a:solidFill>
                  <a:schemeClr val="tx2">
                    <a:lumMod val="75000"/>
                  </a:schemeClr>
                </a:solidFill>
                <a:cs typeface="Arial" pitchFamily="34" charset="0"/>
              </a:rPr>
              <a:t>علاج معوقات التواصل لدى ذوي الإعاقة البصرية :</a:t>
            </a:r>
          </a:p>
        </p:txBody>
      </p:sp>
      <p:sp>
        <p:nvSpPr>
          <p:cNvPr id="8195" name="Content Placeholder 2"/>
          <p:cNvSpPr>
            <a:spLocks noGrp="1"/>
          </p:cNvSpPr>
          <p:nvPr>
            <p:ph idx="1"/>
          </p:nvPr>
        </p:nvSpPr>
        <p:spPr>
          <a:xfrm>
            <a:off x="228600" y="1524000"/>
            <a:ext cx="9144000" cy="4449763"/>
          </a:xfrm>
        </p:spPr>
        <p:txBody>
          <a:bodyPr/>
          <a:lstStyle/>
          <a:p>
            <a:pPr marL="88900" indent="444500" rtl="1" eaLnBrk="1" hangingPunct="1">
              <a:lnSpc>
                <a:spcPct val="150000"/>
              </a:lnSpc>
            </a:pPr>
            <a:endParaRPr lang="ar-SA" b="1" smtClean="0">
              <a:cs typeface="Arial" pitchFamily="34" charset="0"/>
            </a:endParaRPr>
          </a:p>
          <a:p>
            <a:pPr marL="88900" indent="444500" rtl="1" eaLnBrk="1" hangingPunct="1">
              <a:lnSpc>
                <a:spcPct val="150000"/>
              </a:lnSpc>
              <a:buFont typeface="Calibri" pitchFamily="34" charset="0"/>
              <a:buAutoNum type="arabicPeriod" startAt="3"/>
            </a:pPr>
            <a:r>
              <a:rPr lang="ar-SA" sz="2600" b="1" smtClean="0">
                <a:cs typeface="Arial" pitchFamily="34" charset="0"/>
              </a:rPr>
              <a:t>استخدام وسائل معينة تكنولوجية حديثة في إكسابهم الخبرة والمفاهيم اللازمة كتعلمهم وتوسيع مجالات إدراكاتهم المختلفة .</a:t>
            </a:r>
          </a:p>
          <a:p>
            <a:pPr marL="88900" indent="444500" rtl="1" eaLnBrk="1" hangingPunct="1">
              <a:lnSpc>
                <a:spcPct val="150000"/>
              </a:lnSpc>
              <a:buFont typeface="Calibri" pitchFamily="34" charset="0"/>
              <a:buAutoNum type="arabicPeriod" startAt="3"/>
            </a:pPr>
            <a:r>
              <a:rPr lang="ar-SA" sz="2600" b="1" smtClean="0">
                <a:cs typeface="Arial" pitchFamily="34" charset="0"/>
              </a:rPr>
              <a:t>تشجيع التفكير الابتكاري لديهم والجوانب الإيجابية في شخصياتهم .</a:t>
            </a:r>
          </a:p>
          <a:p>
            <a:pPr marL="88900" indent="444500" rtl="1" eaLnBrk="1" hangingPunct="1">
              <a:lnSpc>
                <a:spcPct val="150000"/>
              </a:lnSpc>
            </a:pPr>
            <a:endParaRPr lang="en-US" sz="2600" b="1" smtClean="0">
              <a:cs typeface="Arial" pitchFamily="34" charset="0"/>
            </a:endParaRPr>
          </a:p>
        </p:txBody>
      </p:sp>
      <p:sp>
        <p:nvSpPr>
          <p:cNvPr id="2355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02D08C2F-0506-482C-B0A6-FF4DCA72FDA3}" type="slidenum">
              <a:rPr lang="ar-SA" smtClean="0">
                <a:cs typeface="Arial" pitchFamily="34" charset="0"/>
              </a:rPr>
              <a:pPr/>
              <a:t>160</a:t>
            </a:fld>
            <a:endParaRPr lang="en-US" smtClean="0">
              <a:cs typeface="Arial"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 calcmode="lin" valueType="num">
                                      <p:cBhvr>
                                        <p:cTn id="14"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2" end="2"/>
                                            </p:txEl>
                                          </p:spTgt>
                                        </p:tgtEl>
                                        <p:attrNameLst>
                                          <p:attrName>style.visibility</p:attrName>
                                        </p:attrNameLst>
                                      </p:cBhvr>
                                      <p:to>
                                        <p:strVal val="visible"/>
                                      </p:to>
                                    </p:set>
                                    <p:anim calcmode="lin" valueType="num">
                                      <p:cBhvr>
                                        <p:cTn id="23"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marL="742950" indent="-742950" rtl="1" eaLnBrk="1" hangingPunct="1">
              <a:defRPr/>
            </a:pPr>
            <a:r>
              <a:rPr lang="ar-SA" sz="4000" dirty="0" smtClean="0">
                <a:solidFill>
                  <a:schemeClr val="tx2">
                    <a:lumMod val="75000"/>
                  </a:schemeClr>
                </a:solidFill>
                <a:cs typeface="Arial" pitchFamily="34" charset="0"/>
              </a:rPr>
              <a:t>علاج معوقات التواصل لدى ذوي الإعاقة البصرية :</a:t>
            </a:r>
          </a:p>
        </p:txBody>
      </p:sp>
      <p:sp>
        <p:nvSpPr>
          <p:cNvPr id="8195" name="Content Placeholder 2"/>
          <p:cNvSpPr>
            <a:spLocks noGrp="1"/>
          </p:cNvSpPr>
          <p:nvPr>
            <p:ph idx="1"/>
          </p:nvPr>
        </p:nvSpPr>
        <p:spPr>
          <a:xfrm>
            <a:off x="228600" y="1524000"/>
            <a:ext cx="9144000" cy="4449763"/>
          </a:xfrm>
        </p:spPr>
        <p:txBody>
          <a:bodyPr/>
          <a:lstStyle/>
          <a:p>
            <a:pPr marL="88900" indent="444500" rtl="1" eaLnBrk="1" hangingPunct="1">
              <a:lnSpc>
                <a:spcPct val="150000"/>
              </a:lnSpc>
              <a:buFont typeface="Calibri" pitchFamily="34" charset="0"/>
              <a:buAutoNum type="arabicPeriod" startAt="5"/>
            </a:pPr>
            <a:r>
              <a:rPr lang="ar-SA" sz="2600" b="1" smtClean="0">
                <a:cs typeface="Arial" pitchFamily="34" charset="0"/>
              </a:rPr>
              <a:t>التوسع في استخدام التدريبات الحركية التي تكسبهم ذاكرة مكانية مناسبة لسن الطفل الكفيف وتمكنه من السيطرة على البيئة وتزيد من محدودية الحركة والتنقل والبعد .</a:t>
            </a:r>
          </a:p>
          <a:p>
            <a:pPr marL="88900" indent="444500" rtl="1" eaLnBrk="1" hangingPunct="1">
              <a:lnSpc>
                <a:spcPct val="150000"/>
              </a:lnSpc>
              <a:buFont typeface="Calibri" pitchFamily="34" charset="0"/>
              <a:buAutoNum type="arabicPeriod" startAt="5"/>
            </a:pPr>
            <a:r>
              <a:rPr lang="ar-SA" sz="2600" b="1" smtClean="0">
                <a:cs typeface="Arial" pitchFamily="34" charset="0"/>
              </a:rPr>
              <a:t>تشجيع المحيطين بالمكفوفين على القراءة وكثرة الوصف والتفاصيل لما يحيط بالطفل . </a:t>
            </a:r>
            <a:endParaRPr lang="en-US" sz="2600" b="1" smtClean="0">
              <a:cs typeface="Arial" pitchFamily="34" charset="0"/>
            </a:endParaRPr>
          </a:p>
        </p:txBody>
      </p:sp>
      <p:sp>
        <p:nvSpPr>
          <p:cNvPr id="2458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7F2A7740-2CA4-49E9-AD92-C206E33E72E0}" type="slidenum">
              <a:rPr lang="ar-SA" smtClean="0">
                <a:cs typeface="Arial" pitchFamily="34" charset="0"/>
              </a:rPr>
              <a:pPr/>
              <a:t>161</a:t>
            </a:fld>
            <a:endParaRPr lang="en-US" smtClean="0">
              <a:cs typeface="Arial"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6091C594-A8DA-47A4-BEB8-B656FC9FC9F0}" type="slidenum">
              <a:rPr lang="ar-SA" smtClean="0">
                <a:cs typeface="Arial" pitchFamily="34" charset="0"/>
              </a:rPr>
              <a:pPr/>
              <a:t>162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ar-SA" b="1" smtClean="0">
                <a:solidFill>
                  <a:schemeClr val="tx1"/>
                </a:solidFill>
                <a:cs typeface="Arial" pitchFamily="34" charset="0"/>
              </a:rPr>
              <a:t>اضطرابات التواصل لدى الأطفال </a:t>
            </a:r>
          </a:p>
          <a:p>
            <a:pPr eaLnBrk="1" hangingPunct="1"/>
            <a:r>
              <a:rPr lang="ar-SA" b="1" smtClean="0">
                <a:solidFill>
                  <a:schemeClr val="tx1"/>
                </a:solidFill>
                <a:cs typeface="Arial" pitchFamily="34" charset="0"/>
              </a:rPr>
              <a:t>ذوي النشاط الزائد </a:t>
            </a:r>
          </a:p>
          <a:p>
            <a:pPr eaLnBrk="1" hangingPunct="1"/>
            <a:r>
              <a:rPr lang="ar-SA" b="1" smtClean="0">
                <a:solidFill>
                  <a:schemeClr val="tx1"/>
                </a:solidFill>
                <a:cs typeface="Arial" pitchFamily="34" charset="0"/>
              </a:rPr>
              <a:t>واضطراب الانتباه</a:t>
            </a:r>
            <a:endParaRPr lang="en-US" b="1" smtClean="0">
              <a:solidFill>
                <a:schemeClr val="tx1"/>
              </a:solidFill>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4340">
                                            <p:txEl>
                                              <p:pRg st="0" end="0"/>
                                            </p:txEl>
                                          </p:spTgt>
                                        </p:tgtEl>
                                        <p:attrNameLst>
                                          <p:attrName>style.visibility</p:attrName>
                                        </p:attrNameLst>
                                      </p:cBhvr>
                                      <p:to>
                                        <p:strVal val="visible"/>
                                      </p:to>
                                    </p:set>
                                    <p:anim calcmode="discrete" valueType="clr">
                                      <p:cBhvr override="childStyle">
                                        <p:cTn id="7" dur="80"/>
                                        <p:tgtEl>
                                          <p:spTgt spid="1434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34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4340">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4340">
                                            <p:txEl>
                                              <p:pRg st="1" end="1"/>
                                            </p:txEl>
                                          </p:spTgt>
                                        </p:tgtEl>
                                        <p:attrNameLst>
                                          <p:attrName>style.visibility</p:attrName>
                                        </p:attrNameLst>
                                      </p:cBhvr>
                                      <p:to>
                                        <p:strVal val="visible"/>
                                      </p:to>
                                    </p:set>
                                    <p:anim calcmode="discrete" valueType="clr">
                                      <p:cBhvr override="childStyle">
                                        <p:cTn id="14" dur="80"/>
                                        <p:tgtEl>
                                          <p:spTgt spid="14340">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4340">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4340">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14340">
                                            <p:txEl>
                                              <p:pRg st="2" end="2"/>
                                            </p:txEl>
                                          </p:spTgt>
                                        </p:tgtEl>
                                        <p:attrNameLst>
                                          <p:attrName>style.visibility</p:attrName>
                                        </p:attrNameLst>
                                      </p:cBhvr>
                                      <p:to>
                                        <p:strVal val="visible"/>
                                      </p:to>
                                    </p:set>
                                    <p:anim calcmode="discrete" valueType="clr">
                                      <p:cBhvr override="childStyle">
                                        <p:cTn id="21" dur="80"/>
                                        <p:tgtEl>
                                          <p:spTgt spid="14340">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4340">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14340">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a:xfrm>
            <a:off x="495300" y="2133600"/>
            <a:ext cx="8915400" cy="3992563"/>
          </a:xfrm>
        </p:spPr>
        <p:txBody>
          <a:bodyPr/>
          <a:lstStyle/>
          <a:p>
            <a:pPr rtl="1" eaLnBrk="1" hangingPunct="1">
              <a:buFont typeface="Arial" pitchFamily="34" charset="0"/>
              <a:buChar char="•"/>
            </a:pPr>
            <a:r>
              <a:rPr lang="ar-SA" b="1" smtClean="0">
                <a:cs typeface="Arial" pitchFamily="34" charset="0"/>
              </a:rPr>
              <a:t>النشاط الزائد.</a:t>
            </a:r>
          </a:p>
          <a:p>
            <a:pPr rtl="1" eaLnBrk="1" hangingPunct="1">
              <a:buFont typeface="Arial" pitchFamily="34" charset="0"/>
              <a:buChar char="•"/>
            </a:pPr>
            <a:r>
              <a:rPr lang="ar-SA" b="1" smtClean="0">
                <a:cs typeface="Arial" pitchFamily="34" charset="0"/>
              </a:rPr>
              <a:t>اضطراب الانتباه لدى الأطفال .</a:t>
            </a:r>
          </a:p>
          <a:p>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094FFD75-C50F-4445-9D05-7777E61E9E8B}" type="slidenum">
              <a:rPr lang="ar-SA" smtClean="0">
                <a:cs typeface="Arial" pitchFamily="34" charset="0"/>
              </a:rPr>
              <a:pPr/>
              <a:t>163</a:t>
            </a:fld>
            <a:endParaRPr lang="en-US" smtClean="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 calcmode="lin" valueType="num">
                                      <p:cBhvr additive="base">
                                        <p:cTn id="13" dur="5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nodeType="click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 calcmode="lin" valueType="num">
                                      <p:cBhvr additive="base">
                                        <p:cTn id="19" dur="50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additive="base">
                                        <p:cTn id="20" dur="5000" fill="hold"/>
                                        <p:tgtEl>
                                          <p:spTgt spid="1536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sz="4000" dirty="0" smtClean="0">
                <a:solidFill>
                  <a:schemeClr val="tx2">
                    <a:lumMod val="75000"/>
                  </a:schemeClr>
                </a:solidFill>
                <a:cs typeface="Arial" pitchFamily="34" charset="0"/>
              </a:rPr>
              <a:t>اضطراب التواصل لدى الأطفال ذوي النشاط الزائد</a:t>
            </a:r>
            <a:r>
              <a:rPr lang="ar-SA" dirty="0" smtClean="0">
                <a:solidFill>
                  <a:schemeClr val="tx2">
                    <a:lumMod val="75000"/>
                  </a:schemeClr>
                </a:solidFill>
                <a:cs typeface="Arial" pitchFamily="34" charset="0"/>
              </a:rPr>
              <a:t>:</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lnSpc>
                <a:spcPct val="150000"/>
              </a:lnSpc>
            </a:pPr>
            <a:r>
              <a:rPr lang="ar-SA" sz="3600" b="1" smtClean="0">
                <a:solidFill>
                  <a:srgbClr val="17375E"/>
                </a:solidFill>
                <a:cs typeface="Arial" pitchFamily="34" charset="0"/>
              </a:rPr>
              <a:t>أولاً / النشاط الزائد :</a:t>
            </a:r>
          </a:p>
          <a:p>
            <a:pPr marL="88900" indent="444500" rtl="1" eaLnBrk="1" hangingPunct="1">
              <a:lnSpc>
                <a:spcPct val="150000"/>
              </a:lnSpc>
            </a:pPr>
            <a:r>
              <a:rPr lang="ar-SA" sz="2400" b="1" smtClean="0">
                <a:solidFill>
                  <a:srgbClr val="17375E"/>
                </a:solidFill>
                <a:cs typeface="Arial" pitchFamily="34" charset="0"/>
              </a:rPr>
              <a:t>يعرفه عبدالعزيز الشخصى ( 1985) على أنه الطفل الذي يعاني من ارتفاع مستوى لنشاط بصورة غير مقبولة اجتماعياً وعدم القدرة على تركيز الانتباه لمدة طويلة وعدم ضبط النفس ( الاندفاعية ) وعدم القدرة على إقامة علاقات طيبة مع أقرانه ووالديه ومدرسيه .</a:t>
            </a:r>
          </a:p>
          <a:p>
            <a:pPr marL="88900" indent="444500" rtl="1" eaLnBrk="1" hangingPunct="1">
              <a:lnSpc>
                <a:spcPct val="150000"/>
              </a:lnSpc>
            </a:pPr>
            <a:r>
              <a:rPr lang="ar-SA" sz="2400" b="1" smtClean="0">
                <a:solidFill>
                  <a:srgbClr val="17375E"/>
                </a:solidFill>
                <a:cs typeface="Arial" pitchFamily="34" charset="0"/>
              </a:rPr>
              <a:t>ولا يعتبر النشاط الزائد (مرض ) ولكنه (عرض) تشترك معه كثير من الاضطرابات المختلفة , وقد يرجع النشاط الزائد إلى تلف مخي بسيط أو , ويشيع النشاط الزائد لدى ذوي الإعاقة السمعية والعقلية .</a:t>
            </a:r>
          </a:p>
        </p:txBody>
      </p:sp>
      <p:sp>
        <p:nvSpPr>
          <p:cNvPr id="1638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A335DCF4-3813-4831-B6DB-F6304DDE66E8}" type="slidenum">
              <a:rPr lang="ar-SA" smtClean="0">
                <a:cs typeface="Arial" pitchFamily="34" charset="0"/>
              </a:rPr>
              <a:pPr/>
              <a:t>164</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sz="4000" dirty="0" smtClean="0">
                <a:solidFill>
                  <a:schemeClr val="tx2">
                    <a:lumMod val="75000"/>
                  </a:schemeClr>
                </a:solidFill>
                <a:cs typeface="Arial" pitchFamily="34" charset="0"/>
              </a:rPr>
              <a:t>اضطراب التواصل لدى الأطفال ذوي النشاط الزائد</a:t>
            </a:r>
            <a:r>
              <a:rPr lang="ar-SA" dirty="0" smtClean="0">
                <a:solidFill>
                  <a:schemeClr val="tx2">
                    <a:lumMod val="75000"/>
                  </a:schemeClr>
                </a:solidFill>
                <a:cs typeface="Arial" pitchFamily="34" charset="0"/>
              </a:rPr>
              <a:t>:</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lnSpc>
                <a:spcPct val="150000"/>
              </a:lnSpc>
            </a:pPr>
            <a:r>
              <a:rPr lang="ar-SA" sz="2400" b="1" smtClean="0">
                <a:solidFill>
                  <a:srgbClr val="17375E"/>
                </a:solidFill>
                <a:cs typeface="Arial" pitchFamily="34" charset="0"/>
              </a:rPr>
              <a:t>أولاً / النشاط الزائد :</a:t>
            </a:r>
          </a:p>
          <a:p>
            <a:pPr marL="88900" indent="444500" rtl="1" eaLnBrk="1" hangingPunct="1">
              <a:lnSpc>
                <a:spcPct val="150000"/>
              </a:lnSpc>
            </a:pPr>
            <a:r>
              <a:rPr lang="ar-SA" sz="2400" b="1" smtClean="0">
                <a:solidFill>
                  <a:srgbClr val="17375E"/>
                </a:solidFill>
                <a:cs typeface="Arial" pitchFamily="34" charset="0"/>
              </a:rPr>
              <a:t>يوصف الطفل بأنه مفرط الحركة إذا أظهر سلوكاً يمكن وصفه باثنين من الخصائص الآتية :</a:t>
            </a:r>
          </a:p>
          <a:p>
            <a:pPr marL="88900" indent="444500" rtl="1" eaLnBrk="1" hangingPunct="1">
              <a:lnSpc>
                <a:spcPct val="150000"/>
              </a:lnSpc>
              <a:buFont typeface="Calibri" pitchFamily="34" charset="0"/>
              <a:buAutoNum type="arabicPeriod"/>
            </a:pPr>
            <a:r>
              <a:rPr lang="ar-SA" sz="1800" b="1" smtClean="0">
                <a:solidFill>
                  <a:srgbClr val="17375E"/>
                </a:solidFill>
                <a:cs typeface="Arial" pitchFamily="34" charset="0"/>
              </a:rPr>
              <a:t>كثيراً ما يجري ويتسلق على الأشياء .</a:t>
            </a:r>
          </a:p>
          <a:p>
            <a:pPr marL="88900" indent="444500" rtl="1" eaLnBrk="1" hangingPunct="1">
              <a:lnSpc>
                <a:spcPct val="150000"/>
              </a:lnSpc>
              <a:buFont typeface="Calibri" pitchFamily="34" charset="0"/>
              <a:buAutoNum type="arabicPeriod"/>
            </a:pPr>
            <a:r>
              <a:rPr lang="ar-SA" sz="1800" b="1" smtClean="0">
                <a:solidFill>
                  <a:srgbClr val="17375E"/>
                </a:solidFill>
                <a:cs typeface="Arial" pitchFamily="34" charset="0"/>
              </a:rPr>
              <a:t>يتحرك كثيراً وهو جالس .</a:t>
            </a:r>
          </a:p>
          <a:p>
            <a:pPr marL="88900" indent="444500" rtl="1" eaLnBrk="1" hangingPunct="1">
              <a:lnSpc>
                <a:spcPct val="150000"/>
              </a:lnSpc>
              <a:buFont typeface="Calibri" pitchFamily="34" charset="0"/>
              <a:buAutoNum type="arabicPeriod"/>
            </a:pPr>
            <a:r>
              <a:rPr lang="ar-SA" sz="1800" b="1" smtClean="0">
                <a:solidFill>
                  <a:srgbClr val="17375E"/>
                </a:solidFill>
                <a:cs typeface="Arial" pitchFamily="34" charset="0"/>
              </a:rPr>
              <a:t>يجد صعوبة في الاستمرار في الجلوس .</a:t>
            </a:r>
          </a:p>
          <a:p>
            <a:pPr marL="88900" indent="444500" rtl="1" eaLnBrk="1" hangingPunct="1">
              <a:lnSpc>
                <a:spcPct val="150000"/>
              </a:lnSpc>
              <a:buFont typeface="Calibri" pitchFamily="34" charset="0"/>
              <a:buAutoNum type="arabicPeriod"/>
            </a:pPr>
            <a:r>
              <a:rPr lang="ar-SA" sz="1800" b="1" smtClean="0">
                <a:solidFill>
                  <a:srgbClr val="17375E"/>
                </a:solidFill>
                <a:cs typeface="Arial" pitchFamily="34" charset="0"/>
              </a:rPr>
              <a:t>يتحرك كثيراً أثناء النوم .</a:t>
            </a:r>
          </a:p>
          <a:p>
            <a:pPr marL="88900" indent="444500" rtl="1" eaLnBrk="1" hangingPunct="1">
              <a:lnSpc>
                <a:spcPct val="150000"/>
              </a:lnSpc>
              <a:buFont typeface="Calibri" pitchFamily="34" charset="0"/>
              <a:buAutoNum type="arabicPeriod"/>
            </a:pPr>
            <a:r>
              <a:rPr lang="ar-SA" sz="1800" b="1" smtClean="0">
                <a:solidFill>
                  <a:srgbClr val="17375E"/>
                </a:solidFill>
                <a:cs typeface="Arial" pitchFamily="34" charset="0"/>
              </a:rPr>
              <a:t>دائماً ما يبدو كما لو كان على سفر أو يتصرف كما لو كان يتحرك بموتور .</a:t>
            </a:r>
          </a:p>
        </p:txBody>
      </p:sp>
      <p:sp>
        <p:nvSpPr>
          <p:cNvPr id="1741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B1138A43-F023-470E-AD3D-76FF987C7A1C}" type="slidenum">
              <a:rPr lang="ar-SA" smtClean="0">
                <a:cs typeface="Arial" pitchFamily="34" charset="0"/>
              </a:rPr>
              <a:pPr/>
              <a:t>165</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8195">
                                            <p:txEl>
                                              <p:pRg st="2" end="2"/>
                                            </p:txEl>
                                          </p:spTgt>
                                        </p:tgtEl>
                                        <p:attrNameLst>
                                          <p:attrName>style.visibility</p:attrName>
                                        </p:attrNameLst>
                                      </p:cBhvr>
                                      <p:to>
                                        <p:strVal val="visible"/>
                                      </p:to>
                                    </p:set>
                                    <p:anim calcmode="lin" valueType="num">
                                      <p:cBhvr>
                                        <p:cTn id="32"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33"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34"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36" dur="1000"/>
                                        <p:tgtEl>
                                          <p:spTgt spid="819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8195">
                                            <p:txEl>
                                              <p:pRg st="3" end="3"/>
                                            </p:txEl>
                                          </p:spTgt>
                                        </p:tgtEl>
                                        <p:attrNameLst>
                                          <p:attrName>style.visibility</p:attrName>
                                        </p:attrNameLst>
                                      </p:cBhvr>
                                      <p:to>
                                        <p:strVal val="visible"/>
                                      </p:to>
                                    </p:set>
                                    <p:anim calcmode="lin" valueType="num">
                                      <p:cBhvr>
                                        <p:cTn id="41" dur="1000" fill="hold"/>
                                        <p:tgtEl>
                                          <p:spTgt spid="8195">
                                            <p:txEl>
                                              <p:pRg st="3" end="3"/>
                                            </p:txEl>
                                          </p:spTgt>
                                        </p:tgtEl>
                                        <p:attrNameLst>
                                          <p:attrName>ppt_w</p:attrName>
                                        </p:attrNameLst>
                                      </p:cBhvr>
                                      <p:tavLst>
                                        <p:tav tm="0">
                                          <p:val>
                                            <p:strVal val="#ppt_w*2.5"/>
                                          </p:val>
                                        </p:tav>
                                        <p:tav tm="100000">
                                          <p:val>
                                            <p:strVal val="#ppt_w"/>
                                          </p:val>
                                        </p:tav>
                                      </p:tavLst>
                                    </p:anim>
                                    <p:anim calcmode="lin" valueType="num">
                                      <p:cBhvr>
                                        <p:cTn id="42" dur="1000" fill="hold"/>
                                        <p:tgtEl>
                                          <p:spTgt spid="8195">
                                            <p:txEl>
                                              <p:pRg st="3" end="3"/>
                                            </p:txEl>
                                          </p:spTgt>
                                        </p:tgtEl>
                                        <p:attrNameLst>
                                          <p:attrName>ppt_h</p:attrName>
                                        </p:attrNameLst>
                                      </p:cBhvr>
                                      <p:tavLst>
                                        <p:tav tm="0">
                                          <p:val>
                                            <p:strVal val="#ppt_h*0.01"/>
                                          </p:val>
                                        </p:tav>
                                        <p:tav tm="100000">
                                          <p:val>
                                            <p:strVal val="#ppt_h"/>
                                          </p:val>
                                        </p:tav>
                                      </p:tavLst>
                                    </p:anim>
                                    <p:anim calcmode="lin" valueType="num">
                                      <p:cBhvr>
                                        <p:cTn id="43"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3" end="3"/>
                                            </p:txEl>
                                          </p:spTgt>
                                        </p:tgtEl>
                                        <p:attrNameLst>
                                          <p:attrName>ppt_y</p:attrName>
                                        </p:attrNameLst>
                                      </p:cBhvr>
                                      <p:tavLst>
                                        <p:tav tm="0">
                                          <p:val>
                                            <p:strVal val="#ppt_h+1"/>
                                          </p:val>
                                        </p:tav>
                                        <p:tav tm="100000">
                                          <p:val>
                                            <p:strVal val="#ppt_y"/>
                                          </p:val>
                                        </p:tav>
                                      </p:tavLst>
                                    </p:anim>
                                    <p:animEffect transition="in" filter="fade">
                                      <p:cBhvr>
                                        <p:cTn id="45" dur="10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 calcmode="lin" valueType="num">
                                      <p:cBhvr>
                                        <p:cTn id="50" dur="1000" fill="hold"/>
                                        <p:tgtEl>
                                          <p:spTgt spid="8195">
                                            <p:txEl>
                                              <p:pRg st="4" end="4"/>
                                            </p:txEl>
                                          </p:spTgt>
                                        </p:tgtEl>
                                        <p:attrNameLst>
                                          <p:attrName>ppt_w</p:attrName>
                                        </p:attrNameLst>
                                      </p:cBhvr>
                                      <p:tavLst>
                                        <p:tav tm="0">
                                          <p:val>
                                            <p:strVal val="#ppt_w*2.5"/>
                                          </p:val>
                                        </p:tav>
                                        <p:tav tm="100000">
                                          <p:val>
                                            <p:strVal val="#ppt_w"/>
                                          </p:val>
                                        </p:tav>
                                      </p:tavLst>
                                    </p:anim>
                                    <p:anim calcmode="lin" valueType="num">
                                      <p:cBhvr>
                                        <p:cTn id="51" dur="1000" fill="hold"/>
                                        <p:tgtEl>
                                          <p:spTgt spid="8195">
                                            <p:txEl>
                                              <p:pRg st="4" end="4"/>
                                            </p:txEl>
                                          </p:spTgt>
                                        </p:tgtEl>
                                        <p:attrNameLst>
                                          <p:attrName>ppt_h</p:attrName>
                                        </p:attrNameLst>
                                      </p:cBhvr>
                                      <p:tavLst>
                                        <p:tav tm="0">
                                          <p:val>
                                            <p:strVal val="#ppt_h*0.01"/>
                                          </p:val>
                                        </p:tav>
                                        <p:tav tm="100000">
                                          <p:val>
                                            <p:strVal val="#ppt_h"/>
                                          </p:val>
                                        </p:tav>
                                      </p:tavLst>
                                    </p:anim>
                                    <p:anim calcmode="lin" valueType="num">
                                      <p:cBhvr>
                                        <p:cTn id="52"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4" end="4"/>
                                            </p:txEl>
                                          </p:spTgt>
                                        </p:tgtEl>
                                        <p:attrNameLst>
                                          <p:attrName>ppt_y</p:attrName>
                                        </p:attrNameLst>
                                      </p:cBhvr>
                                      <p:tavLst>
                                        <p:tav tm="0">
                                          <p:val>
                                            <p:strVal val="#ppt_h+1"/>
                                          </p:val>
                                        </p:tav>
                                        <p:tav tm="100000">
                                          <p:val>
                                            <p:strVal val="#ppt_y"/>
                                          </p:val>
                                        </p:tav>
                                      </p:tavLst>
                                    </p:anim>
                                    <p:animEffect transition="in" filter="fade">
                                      <p:cBhvr>
                                        <p:cTn id="54" dur="1000"/>
                                        <p:tgtEl>
                                          <p:spTgt spid="8195">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nodeType="clickEffect">
                                  <p:stCondLst>
                                    <p:cond delay="0"/>
                                  </p:stCondLst>
                                  <p:childTnLst>
                                    <p:set>
                                      <p:cBhvr>
                                        <p:cTn id="58" dur="1" fill="hold">
                                          <p:stCondLst>
                                            <p:cond delay="0"/>
                                          </p:stCondLst>
                                        </p:cTn>
                                        <p:tgtEl>
                                          <p:spTgt spid="8195">
                                            <p:txEl>
                                              <p:pRg st="5" end="5"/>
                                            </p:txEl>
                                          </p:spTgt>
                                        </p:tgtEl>
                                        <p:attrNameLst>
                                          <p:attrName>style.visibility</p:attrName>
                                        </p:attrNameLst>
                                      </p:cBhvr>
                                      <p:to>
                                        <p:strVal val="visible"/>
                                      </p:to>
                                    </p:set>
                                    <p:anim calcmode="lin" valueType="num">
                                      <p:cBhvr>
                                        <p:cTn id="59" dur="1000" fill="hold"/>
                                        <p:tgtEl>
                                          <p:spTgt spid="8195">
                                            <p:txEl>
                                              <p:pRg st="5" end="5"/>
                                            </p:txEl>
                                          </p:spTgt>
                                        </p:tgtEl>
                                        <p:attrNameLst>
                                          <p:attrName>ppt_w</p:attrName>
                                        </p:attrNameLst>
                                      </p:cBhvr>
                                      <p:tavLst>
                                        <p:tav tm="0">
                                          <p:val>
                                            <p:strVal val="#ppt_w*2.5"/>
                                          </p:val>
                                        </p:tav>
                                        <p:tav tm="100000">
                                          <p:val>
                                            <p:strVal val="#ppt_w"/>
                                          </p:val>
                                        </p:tav>
                                      </p:tavLst>
                                    </p:anim>
                                    <p:anim calcmode="lin" valueType="num">
                                      <p:cBhvr>
                                        <p:cTn id="60" dur="1000" fill="hold"/>
                                        <p:tgtEl>
                                          <p:spTgt spid="8195">
                                            <p:txEl>
                                              <p:pRg st="5" end="5"/>
                                            </p:txEl>
                                          </p:spTgt>
                                        </p:tgtEl>
                                        <p:attrNameLst>
                                          <p:attrName>ppt_h</p:attrName>
                                        </p:attrNameLst>
                                      </p:cBhvr>
                                      <p:tavLst>
                                        <p:tav tm="0">
                                          <p:val>
                                            <p:strVal val="#ppt_h*0.01"/>
                                          </p:val>
                                        </p:tav>
                                        <p:tav tm="100000">
                                          <p:val>
                                            <p:strVal val="#ppt_h"/>
                                          </p:val>
                                        </p:tav>
                                      </p:tavLst>
                                    </p:anim>
                                    <p:anim calcmode="lin" valueType="num">
                                      <p:cBhvr>
                                        <p:cTn id="61"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8195">
                                            <p:txEl>
                                              <p:pRg st="5" end="5"/>
                                            </p:txEl>
                                          </p:spTgt>
                                        </p:tgtEl>
                                        <p:attrNameLst>
                                          <p:attrName>ppt_y</p:attrName>
                                        </p:attrNameLst>
                                      </p:cBhvr>
                                      <p:tavLst>
                                        <p:tav tm="0">
                                          <p:val>
                                            <p:strVal val="#ppt_h+1"/>
                                          </p:val>
                                        </p:tav>
                                        <p:tav tm="100000">
                                          <p:val>
                                            <p:strVal val="#ppt_y"/>
                                          </p:val>
                                        </p:tav>
                                      </p:tavLst>
                                    </p:anim>
                                    <p:animEffect transition="in" filter="fade">
                                      <p:cBhvr>
                                        <p:cTn id="63" dur="1000"/>
                                        <p:tgtEl>
                                          <p:spTgt spid="8195">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8" presetClass="entr" presetSubtype="0" accel="100000" fill="hold" nodeType="clickEffect">
                                  <p:stCondLst>
                                    <p:cond delay="0"/>
                                  </p:stCondLst>
                                  <p:childTnLst>
                                    <p:set>
                                      <p:cBhvr>
                                        <p:cTn id="67" dur="1" fill="hold">
                                          <p:stCondLst>
                                            <p:cond delay="0"/>
                                          </p:stCondLst>
                                        </p:cTn>
                                        <p:tgtEl>
                                          <p:spTgt spid="8195">
                                            <p:txEl>
                                              <p:pRg st="6" end="6"/>
                                            </p:txEl>
                                          </p:spTgt>
                                        </p:tgtEl>
                                        <p:attrNameLst>
                                          <p:attrName>style.visibility</p:attrName>
                                        </p:attrNameLst>
                                      </p:cBhvr>
                                      <p:to>
                                        <p:strVal val="visible"/>
                                      </p:to>
                                    </p:set>
                                    <p:anim calcmode="lin" valueType="num">
                                      <p:cBhvr>
                                        <p:cTn id="68" dur="1000" fill="hold"/>
                                        <p:tgtEl>
                                          <p:spTgt spid="8195">
                                            <p:txEl>
                                              <p:pRg st="6" end="6"/>
                                            </p:txEl>
                                          </p:spTgt>
                                        </p:tgtEl>
                                        <p:attrNameLst>
                                          <p:attrName>ppt_w</p:attrName>
                                        </p:attrNameLst>
                                      </p:cBhvr>
                                      <p:tavLst>
                                        <p:tav tm="0">
                                          <p:val>
                                            <p:strVal val="#ppt_w*2.5"/>
                                          </p:val>
                                        </p:tav>
                                        <p:tav tm="100000">
                                          <p:val>
                                            <p:strVal val="#ppt_w"/>
                                          </p:val>
                                        </p:tav>
                                      </p:tavLst>
                                    </p:anim>
                                    <p:anim calcmode="lin" valueType="num">
                                      <p:cBhvr>
                                        <p:cTn id="69" dur="1000" fill="hold"/>
                                        <p:tgtEl>
                                          <p:spTgt spid="8195">
                                            <p:txEl>
                                              <p:pRg st="6" end="6"/>
                                            </p:txEl>
                                          </p:spTgt>
                                        </p:tgtEl>
                                        <p:attrNameLst>
                                          <p:attrName>ppt_h</p:attrName>
                                        </p:attrNameLst>
                                      </p:cBhvr>
                                      <p:tavLst>
                                        <p:tav tm="0">
                                          <p:val>
                                            <p:strVal val="#ppt_h*0.01"/>
                                          </p:val>
                                        </p:tav>
                                        <p:tav tm="100000">
                                          <p:val>
                                            <p:strVal val="#ppt_h"/>
                                          </p:val>
                                        </p:tav>
                                      </p:tavLst>
                                    </p:anim>
                                    <p:anim calcmode="lin" valueType="num">
                                      <p:cBhvr>
                                        <p:cTn id="70" dur="1000" fill="hold"/>
                                        <p:tgtEl>
                                          <p:spTgt spid="8195">
                                            <p:txEl>
                                              <p:pRg st="6" end="6"/>
                                            </p:txEl>
                                          </p:spTgt>
                                        </p:tgtEl>
                                        <p:attrNameLst>
                                          <p:attrName>ppt_x</p:attrName>
                                        </p:attrNameLst>
                                      </p:cBhvr>
                                      <p:tavLst>
                                        <p:tav tm="0">
                                          <p:val>
                                            <p:strVal val="#ppt_x"/>
                                          </p:val>
                                        </p:tav>
                                        <p:tav tm="100000">
                                          <p:val>
                                            <p:strVal val="#ppt_x"/>
                                          </p:val>
                                        </p:tav>
                                      </p:tavLst>
                                    </p:anim>
                                    <p:anim calcmode="lin" valueType="num">
                                      <p:cBhvr>
                                        <p:cTn id="71" dur="1000" fill="hold"/>
                                        <p:tgtEl>
                                          <p:spTgt spid="8195">
                                            <p:txEl>
                                              <p:pRg st="6" end="6"/>
                                            </p:txEl>
                                          </p:spTgt>
                                        </p:tgtEl>
                                        <p:attrNameLst>
                                          <p:attrName>ppt_y</p:attrName>
                                        </p:attrNameLst>
                                      </p:cBhvr>
                                      <p:tavLst>
                                        <p:tav tm="0">
                                          <p:val>
                                            <p:strVal val="#ppt_h+1"/>
                                          </p:val>
                                        </p:tav>
                                        <p:tav tm="100000">
                                          <p:val>
                                            <p:strVal val="#ppt_y"/>
                                          </p:val>
                                        </p:tav>
                                      </p:tavLst>
                                    </p:anim>
                                    <p:animEffect transition="in" filter="fade">
                                      <p:cBhvr>
                                        <p:cTn id="72" dur="1000"/>
                                        <p:tgtEl>
                                          <p:spTgt spid="81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sz="4000" dirty="0" smtClean="0">
                <a:solidFill>
                  <a:schemeClr val="tx2">
                    <a:lumMod val="75000"/>
                  </a:schemeClr>
                </a:solidFill>
                <a:cs typeface="Arial" pitchFamily="34" charset="0"/>
              </a:rPr>
              <a:t>اضطراب التواصل لدى الأطفال ذوي النشاط الزائد</a:t>
            </a:r>
            <a:r>
              <a:rPr lang="ar-SA" dirty="0" smtClean="0">
                <a:solidFill>
                  <a:schemeClr val="tx2">
                    <a:lumMod val="75000"/>
                  </a:schemeClr>
                </a:solidFill>
                <a:cs typeface="Arial" pitchFamily="34" charset="0"/>
              </a:rPr>
              <a:t>:</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lnSpc>
                <a:spcPct val="150000"/>
              </a:lnSpc>
            </a:pPr>
            <a:endParaRPr lang="ar-SA" sz="3600" b="1" smtClean="0">
              <a:solidFill>
                <a:srgbClr val="17375E"/>
              </a:solidFill>
              <a:cs typeface="Arial" pitchFamily="34" charset="0"/>
            </a:endParaRPr>
          </a:p>
          <a:p>
            <a:pPr marL="88900" indent="444500" rtl="1" eaLnBrk="1" hangingPunct="1">
              <a:lnSpc>
                <a:spcPct val="150000"/>
              </a:lnSpc>
            </a:pPr>
            <a:r>
              <a:rPr lang="ar-SA" sz="2400" b="1" smtClean="0">
                <a:solidFill>
                  <a:srgbClr val="17375E"/>
                </a:solidFill>
                <a:cs typeface="Arial" pitchFamily="34" charset="0"/>
              </a:rPr>
              <a:t>ويعتبر النشاط الزائد من أكثر اضطرابات الطفولة انتشاراً لوجودها مع بعض الاضطرابات الأخرى كما سبق توضيح ذلك ويقدر وجودها بين الأطفال بنسبة (  3 ـ 5 %) وترجع صعوبة قياس وتشخيص النشاط الزائد إلى تداخله مع الكثير من الاضطرابات , وهي فرط النشاط  , واضطراب الدافع للحركة , والخلل المخي الوظيفي البسيط , وصعوبة القراءة , واضطراب الانتباه . </a:t>
            </a:r>
          </a:p>
        </p:txBody>
      </p:sp>
      <p:sp>
        <p:nvSpPr>
          <p:cNvPr id="1843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91E7E192-A6FE-48F7-B11E-BC979BCE15FD}" type="slidenum">
              <a:rPr lang="ar-SA" smtClean="0">
                <a:cs typeface="Arial" pitchFamily="34" charset="0"/>
              </a:rPr>
              <a:pPr/>
              <a:t>166</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 calcmode="lin" valueType="num">
                                      <p:cBhvr>
                                        <p:cTn id="14"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sz="4000" dirty="0" smtClean="0">
                <a:solidFill>
                  <a:schemeClr val="tx2">
                    <a:lumMod val="75000"/>
                  </a:schemeClr>
                </a:solidFill>
                <a:cs typeface="Arial" pitchFamily="34" charset="0"/>
              </a:rPr>
              <a:t>اضطراب التواصل لدى الأطفال ذوي النشاط الزائد</a:t>
            </a:r>
            <a:r>
              <a:rPr lang="ar-SA" dirty="0" smtClean="0">
                <a:solidFill>
                  <a:schemeClr val="tx2">
                    <a:lumMod val="75000"/>
                  </a:schemeClr>
                </a:solidFill>
                <a:cs typeface="Arial" pitchFamily="34" charset="0"/>
              </a:rPr>
              <a:t>:</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lnSpc>
                <a:spcPct val="150000"/>
              </a:lnSpc>
            </a:pPr>
            <a:endParaRPr lang="ar-SA" sz="2400" b="1" smtClean="0">
              <a:solidFill>
                <a:srgbClr val="17375E"/>
              </a:solidFill>
              <a:cs typeface="Arial" pitchFamily="34" charset="0"/>
            </a:endParaRPr>
          </a:p>
          <a:p>
            <a:pPr marL="88900" indent="444500" rtl="1" eaLnBrk="1" hangingPunct="1">
              <a:lnSpc>
                <a:spcPct val="150000"/>
              </a:lnSpc>
            </a:pPr>
            <a:r>
              <a:rPr lang="ar-SA" sz="2400" b="1" smtClean="0">
                <a:solidFill>
                  <a:srgbClr val="17375E"/>
                </a:solidFill>
                <a:cs typeface="Arial" pitchFamily="34" charset="0"/>
              </a:rPr>
              <a:t>ورغم ذلك بذلت محاولات لقياس وتحديد النشاط الحركي للأطفال بثلاثة طرق وهي :</a:t>
            </a:r>
          </a:p>
          <a:p>
            <a:pPr marL="88900" indent="444500" rtl="1" eaLnBrk="1" hangingPunct="1">
              <a:lnSpc>
                <a:spcPct val="150000"/>
              </a:lnSpc>
              <a:buFont typeface="Calibri" pitchFamily="34" charset="0"/>
              <a:buAutoNum type="arabicParenR"/>
            </a:pPr>
            <a:r>
              <a:rPr lang="ar-SA" sz="2700" b="1" smtClean="0">
                <a:solidFill>
                  <a:srgbClr val="17375E"/>
                </a:solidFill>
                <a:cs typeface="Arial" pitchFamily="34" charset="0"/>
              </a:rPr>
              <a:t>الملاحظة المباشرة : </a:t>
            </a:r>
            <a:r>
              <a:rPr lang="ar-SA" sz="2400" b="1" smtClean="0">
                <a:solidFill>
                  <a:srgbClr val="17375E"/>
                </a:solidFill>
                <a:cs typeface="Arial" pitchFamily="34" charset="0"/>
              </a:rPr>
              <a:t>وتتطلب الملاحظة ساعات طويلة من العمل من جانب المعلمين لرؤيتهم الطفل في مواقف جماعية كثيرة مقارنة بزملائه من نفس السن ويمكن للأباء أيضاً تسجيل ملاحظاتهم عن الطفل .</a:t>
            </a:r>
          </a:p>
          <a:p>
            <a:pPr marL="88900" indent="444500" rtl="1" eaLnBrk="1" hangingPunct="1">
              <a:lnSpc>
                <a:spcPct val="150000"/>
              </a:lnSpc>
            </a:pPr>
            <a:endParaRPr lang="ar-SA" sz="2400" b="1" smtClean="0">
              <a:solidFill>
                <a:srgbClr val="17375E"/>
              </a:solidFill>
              <a:cs typeface="Arial" pitchFamily="34" charset="0"/>
            </a:endParaRPr>
          </a:p>
        </p:txBody>
      </p:sp>
      <p:sp>
        <p:nvSpPr>
          <p:cNvPr id="1946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2C120D47-2A96-4F6F-8FE0-8AAB1498EC97}" type="slidenum">
              <a:rPr lang="ar-SA" smtClean="0">
                <a:cs typeface="Arial" pitchFamily="34" charset="0"/>
              </a:rPr>
              <a:pPr/>
              <a:t>167</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 calcmode="lin" valueType="num">
                                      <p:cBhvr>
                                        <p:cTn id="14"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2" end="2"/>
                                            </p:txEl>
                                          </p:spTgt>
                                        </p:tgtEl>
                                        <p:attrNameLst>
                                          <p:attrName>style.visibility</p:attrName>
                                        </p:attrNameLst>
                                      </p:cBhvr>
                                      <p:to>
                                        <p:strVal val="visible"/>
                                      </p:to>
                                    </p:set>
                                    <p:anim calcmode="lin" valueType="num">
                                      <p:cBhvr>
                                        <p:cTn id="23"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sz="4000" dirty="0" smtClean="0">
                <a:solidFill>
                  <a:schemeClr val="tx2">
                    <a:lumMod val="75000"/>
                  </a:schemeClr>
                </a:solidFill>
                <a:cs typeface="Arial" pitchFamily="34" charset="0"/>
              </a:rPr>
              <a:t>اضطراب التواصل لدى الأطفال ذوي النشاط الزائد</a:t>
            </a:r>
            <a:r>
              <a:rPr lang="ar-SA" dirty="0" smtClean="0">
                <a:solidFill>
                  <a:schemeClr val="tx2">
                    <a:lumMod val="75000"/>
                  </a:schemeClr>
                </a:solidFill>
                <a:cs typeface="Arial" pitchFamily="34" charset="0"/>
              </a:rPr>
              <a:t>:</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lnSpc>
                <a:spcPct val="150000"/>
              </a:lnSpc>
            </a:pPr>
            <a:endParaRPr lang="ar-SA" sz="2400" b="1" smtClean="0">
              <a:solidFill>
                <a:srgbClr val="17375E"/>
              </a:solidFill>
              <a:cs typeface="Arial" pitchFamily="34" charset="0"/>
            </a:endParaRPr>
          </a:p>
          <a:p>
            <a:pPr marL="88900" indent="444500" rtl="1" eaLnBrk="1" hangingPunct="1">
              <a:lnSpc>
                <a:spcPct val="150000"/>
              </a:lnSpc>
              <a:buFont typeface="Calibri" pitchFamily="34" charset="0"/>
              <a:buAutoNum type="arabicParenR" startAt="2"/>
            </a:pPr>
            <a:r>
              <a:rPr lang="ar-SA" sz="2700" b="1" smtClean="0">
                <a:solidFill>
                  <a:srgbClr val="17375E"/>
                </a:solidFill>
                <a:cs typeface="Arial" pitchFamily="34" charset="0"/>
              </a:rPr>
              <a:t>المقابلة : </a:t>
            </a:r>
            <a:r>
              <a:rPr lang="ar-SA" sz="2400" b="1" smtClean="0">
                <a:solidFill>
                  <a:srgbClr val="17375E"/>
                </a:solidFill>
                <a:cs typeface="Arial" pitchFamily="34" charset="0"/>
              </a:rPr>
              <a:t>وتتم على جلسات محدودة باشتراك الوالدين .</a:t>
            </a:r>
          </a:p>
          <a:p>
            <a:pPr marL="88900" indent="444500" rtl="1" eaLnBrk="1" hangingPunct="1">
              <a:lnSpc>
                <a:spcPct val="150000"/>
              </a:lnSpc>
              <a:buFont typeface="Calibri" pitchFamily="34" charset="0"/>
              <a:buAutoNum type="arabicParenR" startAt="2"/>
            </a:pPr>
            <a:r>
              <a:rPr lang="ar-SA" sz="2400" b="1" smtClean="0">
                <a:solidFill>
                  <a:srgbClr val="17375E"/>
                </a:solidFill>
                <a:cs typeface="Arial" pitchFamily="34" charset="0"/>
              </a:rPr>
              <a:t>موازين التقدير ومنها استبيان للمدرس واستبيان للآباء .</a:t>
            </a:r>
          </a:p>
          <a:p>
            <a:pPr marL="88900" indent="444500" rtl="1" eaLnBrk="1" hangingPunct="1">
              <a:lnSpc>
                <a:spcPct val="150000"/>
              </a:lnSpc>
            </a:pPr>
            <a:endParaRPr lang="ar-SA" sz="2400" b="1" smtClean="0">
              <a:solidFill>
                <a:srgbClr val="17375E"/>
              </a:solidFill>
              <a:cs typeface="Arial" pitchFamily="34" charset="0"/>
            </a:endParaRPr>
          </a:p>
        </p:txBody>
      </p:sp>
      <p:sp>
        <p:nvSpPr>
          <p:cNvPr id="2048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D493533C-A2E7-45D1-98E3-1308D910C159}" type="slidenum">
              <a:rPr lang="ar-SA" smtClean="0">
                <a:cs typeface="Arial" pitchFamily="34" charset="0"/>
              </a:rPr>
              <a:pPr/>
              <a:t>168</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 calcmode="lin" valueType="num">
                                      <p:cBhvr>
                                        <p:cTn id="14"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2" end="2"/>
                                            </p:txEl>
                                          </p:spTgt>
                                        </p:tgtEl>
                                        <p:attrNameLst>
                                          <p:attrName>style.visibility</p:attrName>
                                        </p:attrNameLst>
                                      </p:cBhvr>
                                      <p:to>
                                        <p:strVal val="visible"/>
                                      </p:to>
                                    </p:set>
                                    <p:anim calcmode="lin" valueType="num">
                                      <p:cBhvr>
                                        <p:cTn id="23" dur="1000" fill="hold"/>
                                        <p:tgtEl>
                                          <p:spTgt spid="8195">
                                            <p:txEl>
                                              <p:pRg st="2" end="2"/>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2" end="2"/>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2" end="2"/>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sz="4000" dirty="0" smtClean="0">
                <a:solidFill>
                  <a:schemeClr val="tx2">
                    <a:lumMod val="75000"/>
                  </a:schemeClr>
                </a:solidFill>
                <a:cs typeface="Arial" pitchFamily="34" charset="0"/>
              </a:rPr>
              <a:t>اضطراب الانتباه لدى الأطفال </a:t>
            </a:r>
            <a:r>
              <a:rPr lang="ar-SA" dirty="0" smtClean="0">
                <a:solidFill>
                  <a:schemeClr val="tx2">
                    <a:lumMod val="75000"/>
                  </a:schemeClr>
                </a:solidFill>
                <a:cs typeface="Arial" pitchFamily="34" charset="0"/>
              </a:rPr>
              <a:t>:</a:t>
            </a:r>
          </a:p>
        </p:txBody>
      </p:sp>
      <p:sp>
        <p:nvSpPr>
          <p:cNvPr id="8195" name="Content Placeholder 2"/>
          <p:cNvSpPr>
            <a:spLocks noGrp="1"/>
          </p:cNvSpPr>
          <p:nvPr>
            <p:ph idx="1"/>
          </p:nvPr>
        </p:nvSpPr>
        <p:spPr>
          <a:xfrm>
            <a:off x="228600" y="1600200"/>
            <a:ext cx="9144000" cy="4373563"/>
          </a:xfrm>
        </p:spPr>
        <p:txBody>
          <a:bodyPr/>
          <a:lstStyle/>
          <a:p>
            <a:pPr marL="88900" indent="444500" rtl="1" eaLnBrk="1" hangingPunct="1">
              <a:lnSpc>
                <a:spcPct val="150000"/>
              </a:lnSpc>
              <a:defRPr/>
            </a:pPr>
            <a:r>
              <a:rPr lang="ar-SA" sz="3600" b="1" dirty="0" smtClean="0">
                <a:solidFill>
                  <a:schemeClr val="tx2">
                    <a:lumMod val="75000"/>
                  </a:schemeClr>
                </a:solidFill>
                <a:cs typeface="Arial" pitchFamily="34" charset="0"/>
              </a:rPr>
              <a:t>ثانياً / اضطراب الانتباه لدى الأطفال :</a:t>
            </a:r>
          </a:p>
          <a:p>
            <a:pPr marL="88900" indent="444500" rtl="1" eaLnBrk="1" hangingPunct="1">
              <a:lnSpc>
                <a:spcPct val="150000"/>
              </a:lnSpc>
              <a:defRPr/>
            </a:pPr>
            <a:r>
              <a:rPr lang="ar-SA" sz="2400" b="1" dirty="0" smtClean="0">
                <a:solidFill>
                  <a:schemeClr val="tx2">
                    <a:lumMod val="75000"/>
                  </a:schemeClr>
                </a:solidFill>
                <a:cs typeface="Arial" pitchFamily="34" charset="0"/>
              </a:rPr>
              <a:t>ظهر هذا المصطلح حديثاً ويشمل الصعوبات </a:t>
            </a:r>
            <a:r>
              <a:rPr lang="ar-SA" sz="2400" b="1" dirty="0" err="1" smtClean="0">
                <a:solidFill>
                  <a:schemeClr val="tx2">
                    <a:lumMod val="75000"/>
                  </a:schemeClr>
                </a:solidFill>
                <a:cs typeface="Arial" pitchFamily="34" charset="0"/>
              </a:rPr>
              <a:t>الانتباهية</a:t>
            </a:r>
            <a:r>
              <a:rPr lang="ar-SA" sz="2400" b="1" dirty="0" smtClean="0">
                <a:solidFill>
                  <a:schemeClr val="tx2">
                    <a:lumMod val="75000"/>
                  </a:schemeClr>
                </a:solidFill>
                <a:cs typeface="Arial" pitchFamily="34" charset="0"/>
              </a:rPr>
              <a:t> التي تظهر لدى الأطفال وقد يصاحبها نشاط زائد وقد لا يصاحبها ؛ وهذا الاضطراب ينتشر لدى الأطفال في سن السادسة حتى العاشرة بنسبة (3 ـ 50 % ) ويظهر لدى الذكور أعلى من الإناث . </a:t>
            </a:r>
          </a:p>
          <a:p>
            <a:pPr marL="88900" indent="444500" rtl="1" eaLnBrk="1" hangingPunct="1">
              <a:lnSpc>
                <a:spcPct val="150000"/>
              </a:lnSpc>
              <a:defRPr/>
            </a:pPr>
            <a:endParaRPr lang="ar-SA" sz="2400" b="1" dirty="0" smtClean="0">
              <a:solidFill>
                <a:schemeClr val="tx2">
                  <a:lumMod val="75000"/>
                </a:schemeClr>
              </a:solidFill>
              <a:cs typeface="Arial" pitchFamily="34" charset="0"/>
            </a:endParaRPr>
          </a:p>
        </p:txBody>
      </p:sp>
      <p:sp>
        <p:nvSpPr>
          <p:cNvPr id="2150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18093AD9-BF1A-4D58-8CA3-FE1D2E98F94F}" type="slidenum">
              <a:rPr lang="ar-SA" smtClean="0">
                <a:cs typeface="Arial" pitchFamily="34" charset="0"/>
              </a:rPr>
              <a:pPr/>
              <a:t>169</a:t>
            </a:fld>
            <a:endParaRPr lang="en-US" smtClean="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 calcmode="lin" valueType="num">
                                      <p:cBhvr>
                                        <p:cTn id="14" dur="1000" fill="hold"/>
                                        <p:tgtEl>
                                          <p:spTgt spid="8195">
                                            <p:txEl>
                                              <p:pRg st="0" end="0"/>
                                            </p:txEl>
                                          </p:spTgt>
                                        </p:tgtEl>
                                        <p:attrNameLst>
                                          <p:attrName>ppt_w</p:attrName>
                                        </p:attrNameLst>
                                      </p:cBhvr>
                                      <p:tavLst>
                                        <p:tav tm="0">
                                          <p:val>
                                            <p:strVal val="#ppt_w*2.5"/>
                                          </p:val>
                                        </p:tav>
                                        <p:tav tm="100000">
                                          <p:val>
                                            <p:strVal val="#ppt_w"/>
                                          </p:val>
                                        </p:tav>
                                      </p:tavLst>
                                    </p:anim>
                                    <p:anim calcmode="lin" valueType="num">
                                      <p:cBhvr>
                                        <p:cTn id="15" dur="1000" fill="hold"/>
                                        <p:tgtEl>
                                          <p:spTgt spid="8195">
                                            <p:txEl>
                                              <p:pRg st="0" end="0"/>
                                            </p:txEl>
                                          </p:spTgt>
                                        </p:tgtEl>
                                        <p:attrNameLst>
                                          <p:attrName>ppt_h</p:attrName>
                                        </p:attrNameLst>
                                      </p:cBhvr>
                                      <p:tavLst>
                                        <p:tav tm="0">
                                          <p:val>
                                            <p:strVal val="#ppt_h*0.01"/>
                                          </p:val>
                                        </p:tav>
                                        <p:tav tm="100000">
                                          <p:val>
                                            <p:strVal val="#ppt_h"/>
                                          </p:val>
                                        </p:tav>
                                      </p:tavLst>
                                    </p:anim>
                                    <p:anim calcmode="lin" valueType="num">
                                      <p:cBhvr>
                                        <p:cTn id="16"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195">
                                            <p:txEl>
                                              <p:pRg st="0" end="0"/>
                                            </p:txEl>
                                          </p:spTgt>
                                        </p:tgtEl>
                                        <p:attrNameLst>
                                          <p:attrName>ppt_y</p:attrName>
                                        </p:attrNameLst>
                                      </p:cBhvr>
                                      <p:tavLst>
                                        <p:tav tm="0">
                                          <p:val>
                                            <p:strVal val="#ppt_h+1"/>
                                          </p:val>
                                        </p:tav>
                                        <p:tav tm="100000">
                                          <p:val>
                                            <p:strVal val="#ppt_y"/>
                                          </p:val>
                                        </p:tav>
                                      </p:tavLst>
                                    </p:anim>
                                    <p:animEffect transition="in" filter="fade">
                                      <p:cBhvr>
                                        <p:cTn id="18" dur="1000"/>
                                        <p:tgtEl>
                                          <p:spTgt spid="81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strVal val="#ppt_w*2.5"/>
                                          </p:val>
                                        </p:tav>
                                        <p:tav tm="100000">
                                          <p:val>
                                            <p:strVal val="#ppt_w"/>
                                          </p:val>
                                        </p:tav>
                                      </p:tavLst>
                                    </p:anim>
                                    <p:anim calcmode="lin" valueType="num">
                                      <p:cBhvr>
                                        <p:cTn id="24" dur="1000" fill="hold"/>
                                        <p:tgtEl>
                                          <p:spTgt spid="8195">
                                            <p:txEl>
                                              <p:pRg st="1" end="1"/>
                                            </p:txEl>
                                          </p:spTgt>
                                        </p:tgtEl>
                                        <p:attrNameLst>
                                          <p:attrName>ppt_h</p:attrName>
                                        </p:attrNameLst>
                                      </p:cBhvr>
                                      <p:tavLst>
                                        <p:tav tm="0">
                                          <p:val>
                                            <p:strVal val="#ppt_h*0.01"/>
                                          </p:val>
                                        </p:tav>
                                        <p:tav tm="100000">
                                          <p:val>
                                            <p:strVal val="#ppt_h"/>
                                          </p:val>
                                        </p:tav>
                                      </p:tavLst>
                                    </p:anim>
                                    <p:anim calcmode="lin" valueType="num">
                                      <p:cBhvr>
                                        <p:cTn id="2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195">
                                            <p:txEl>
                                              <p:pRg st="1" end="1"/>
                                            </p:txEl>
                                          </p:spTgt>
                                        </p:tgtEl>
                                        <p:attrNameLst>
                                          <p:attrName>ppt_y</p:attrName>
                                        </p:attrNameLst>
                                      </p:cBhvr>
                                      <p:tavLst>
                                        <p:tav tm="0">
                                          <p:val>
                                            <p:strVal val="#ppt_h+1"/>
                                          </p:val>
                                        </p:tav>
                                        <p:tav tm="100000">
                                          <p:val>
                                            <p:strVal val="#ppt_y"/>
                                          </p:val>
                                        </p:tav>
                                      </p:tavLst>
                                    </p:anim>
                                    <p:animEffect transition="in" filter="fade">
                                      <p:cBhvr>
                                        <p:cTn id="27" dur="10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solidFill>
                  <a:schemeClr val="tx2">
                    <a:lumMod val="75000"/>
                  </a:schemeClr>
                </a:solidFill>
                <a:cs typeface="Arial" pitchFamily="34" charset="0"/>
              </a:rPr>
              <a:t>أعراض اضطراب الانتباه لدى الأطفال :</a:t>
            </a:r>
            <a:endParaRPr lang="ar-SA" dirty="0"/>
          </a:p>
        </p:txBody>
      </p:sp>
      <p:sp>
        <p:nvSpPr>
          <p:cNvPr id="3" name="عنصر نائب للمحتوى 2"/>
          <p:cNvSpPr>
            <a:spLocks noGrp="1"/>
          </p:cNvSpPr>
          <p:nvPr>
            <p:ph idx="1"/>
          </p:nvPr>
        </p:nvSpPr>
        <p:spPr/>
        <p:txBody>
          <a:bodyPr/>
          <a:lstStyle/>
          <a:p>
            <a:pPr rtl="1">
              <a:defRPr/>
            </a:pPr>
            <a:r>
              <a:rPr lang="ar-SA" dirty="0" smtClean="0">
                <a:solidFill>
                  <a:schemeClr val="tx2">
                    <a:lumMod val="75000"/>
                  </a:schemeClr>
                </a:solidFill>
                <a:cs typeface="Arial" pitchFamily="34" charset="0"/>
              </a:rPr>
              <a:t>أعراض اضطراب الانتباه </a:t>
            </a:r>
            <a:r>
              <a:rPr lang="en-US" dirty="0" smtClean="0">
                <a:solidFill>
                  <a:schemeClr val="tx2">
                    <a:lumMod val="75000"/>
                  </a:schemeClr>
                </a:solidFill>
                <a:cs typeface="Arial" pitchFamily="34" charset="0"/>
              </a:rPr>
              <a:t>AD</a:t>
            </a:r>
            <a:r>
              <a:rPr lang="ar-SA" dirty="0" smtClean="0">
                <a:solidFill>
                  <a:schemeClr val="tx2">
                    <a:lumMod val="75000"/>
                  </a:schemeClr>
                </a:solidFill>
                <a:cs typeface="Arial" pitchFamily="34" charset="0"/>
              </a:rPr>
              <a:t>  :</a:t>
            </a:r>
          </a:p>
          <a:p>
            <a:pPr marL="514350" indent="-514350" rtl="1">
              <a:buFont typeface="+mj-lt"/>
              <a:buAutoNum type="arabicPeriod"/>
              <a:defRPr/>
            </a:pPr>
            <a:r>
              <a:rPr lang="ar-SA" sz="2000" dirty="0" smtClean="0">
                <a:solidFill>
                  <a:schemeClr val="tx2">
                    <a:lumMod val="75000"/>
                  </a:schemeClr>
                </a:solidFill>
                <a:cs typeface="Arial" pitchFamily="34" charset="0"/>
              </a:rPr>
              <a:t>يجد صعوبة في مواصلة الانتباه .</a:t>
            </a:r>
          </a:p>
          <a:p>
            <a:pPr marL="514350" indent="-514350" rtl="1">
              <a:buFont typeface="+mj-lt"/>
              <a:buAutoNum type="arabicPeriod"/>
              <a:defRPr/>
            </a:pPr>
            <a:r>
              <a:rPr lang="ar-SA" sz="2000" dirty="0" smtClean="0">
                <a:solidFill>
                  <a:schemeClr val="tx2">
                    <a:lumMod val="75000"/>
                  </a:schemeClr>
                </a:solidFill>
                <a:cs typeface="Arial" pitchFamily="34" charset="0"/>
              </a:rPr>
              <a:t>يعمل أخطاء كثيرة في الواجب المدرسي وغيره من الأنشطة .</a:t>
            </a:r>
          </a:p>
          <a:p>
            <a:pPr marL="514350" indent="-514350" rtl="1">
              <a:buFont typeface="+mj-lt"/>
              <a:buAutoNum type="arabicPeriod"/>
              <a:defRPr/>
            </a:pPr>
            <a:r>
              <a:rPr lang="ar-SA" sz="2000" dirty="0" smtClean="0">
                <a:solidFill>
                  <a:schemeClr val="tx2">
                    <a:lumMod val="75000"/>
                  </a:schemeClr>
                </a:solidFill>
                <a:cs typeface="Arial" pitchFamily="34" charset="0"/>
              </a:rPr>
              <a:t>يجد صعوبة في الاحتفاظ بالانتباه أثناء أداء المهام .</a:t>
            </a:r>
          </a:p>
          <a:p>
            <a:pPr marL="514350" indent="-514350" rtl="1">
              <a:buFont typeface="+mj-lt"/>
              <a:buAutoNum type="arabicPeriod"/>
              <a:defRPr/>
            </a:pPr>
            <a:r>
              <a:rPr lang="ar-SA" sz="2000" dirty="0" smtClean="0">
                <a:solidFill>
                  <a:schemeClr val="tx2">
                    <a:lumMod val="75000"/>
                  </a:schemeClr>
                </a:solidFill>
                <a:cs typeface="Arial" pitchFamily="34" charset="0"/>
              </a:rPr>
              <a:t>يصعب عليه اللعب بنشاط محدد .</a:t>
            </a:r>
          </a:p>
          <a:p>
            <a:pPr marL="514350" indent="-514350" rtl="1">
              <a:buFont typeface="+mj-lt"/>
              <a:buAutoNum type="arabicPeriod"/>
              <a:defRPr/>
            </a:pPr>
            <a:r>
              <a:rPr lang="ar-SA" sz="2000" dirty="0" smtClean="0">
                <a:solidFill>
                  <a:schemeClr val="tx2">
                    <a:lumMod val="75000"/>
                  </a:schemeClr>
                </a:solidFill>
                <a:cs typeface="Arial" pitchFamily="34" charset="0"/>
              </a:rPr>
              <a:t>يبدو أنه يسمع ( غير مركز ) أثناء الحديث عليه .</a:t>
            </a:r>
          </a:p>
          <a:p>
            <a:pPr marL="514350" indent="-514350" rtl="1">
              <a:buFont typeface="+mj-lt"/>
              <a:buAutoNum type="arabicPeriod"/>
              <a:defRPr/>
            </a:pPr>
            <a:r>
              <a:rPr lang="ar-SA" sz="2000" dirty="0" smtClean="0">
                <a:solidFill>
                  <a:schemeClr val="tx2">
                    <a:lumMod val="75000"/>
                  </a:schemeClr>
                </a:solidFill>
                <a:cs typeface="Arial" pitchFamily="34" charset="0"/>
              </a:rPr>
              <a:t>يجد صعوبة في تنظيم المهام أو الأنشطة .</a:t>
            </a:r>
          </a:p>
          <a:p>
            <a:pPr marL="514350" indent="-514350" rtl="1">
              <a:buFont typeface="+mj-lt"/>
              <a:buAutoNum type="arabicPeriod"/>
              <a:defRPr/>
            </a:pPr>
            <a:r>
              <a:rPr lang="ar-SA" sz="2000" dirty="0" smtClean="0">
                <a:solidFill>
                  <a:schemeClr val="tx2">
                    <a:lumMod val="75000"/>
                  </a:schemeClr>
                </a:solidFill>
                <a:cs typeface="Arial" pitchFamily="34" charset="0"/>
              </a:rPr>
              <a:t>يفقد الأشياء الهامة الخاصة بالمهام أو الأنشطة .</a:t>
            </a:r>
          </a:p>
          <a:p>
            <a:pPr marL="514350" indent="-514350" rtl="1">
              <a:buFont typeface="+mj-lt"/>
              <a:buAutoNum type="arabicPeriod"/>
              <a:defRPr/>
            </a:pPr>
            <a:r>
              <a:rPr lang="ar-SA" sz="2000" dirty="0" smtClean="0">
                <a:solidFill>
                  <a:schemeClr val="tx2">
                    <a:lumMod val="75000"/>
                  </a:schemeClr>
                </a:solidFill>
                <a:cs typeface="Arial" pitchFamily="34" charset="0"/>
              </a:rPr>
              <a:t>يسهل تشتته ببعض المثيرات العارضة .</a:t>
            </a:r>
          </a:p>
          <a:p>
            <a:pPr marL="514350" indent="-514350" rtl="1">
              <a:buFont typeface="+mj-lt"/>
              <a:buAutoNum type="arabicPeriod"/>
              <a:defRPr/>
            </a:pPr>
            <a:r>
              <a:rPr lang="ar-SA" sz="2000" dirty="0" smtClean="0">
                <a:solidFill>
                  <a:schemeClr val="tx2">
                    <a:lumMod val="75000"/>
                  </a:schemeClr>
                </a:solidFill>
                <a:cs typeface="Arial" pitchFamily="34" charset="0"/>
              </a:rPr>
              <a:t>يكره الأعمال التي تحتاج لجهد عقلي .</a:t>
            </a:r>
          </a:p>
          <a:p>
            <a:pPr marL="514350" indent="-514350" rtl="1">
              <a:buFont typeface="+mj-lt"/>
              <a:buAutoNum type="arabicPeriod"/>
              <a:defRPr/>
            </a:pPr>
            <a:r>
              <a:rPr lang="ar-SA" sz="2000" dirty="0" smtClean="0">
                <a:solidFill>
                  <a:schemeClr val="tx2">
                    <a:lumMod val="75000"/>
                  </a:schemeClr>
                </a:solidFill>
                <a:cs typeface="Arial" pitchFamily="34" charset="0"/>
              </a:rPr>
              <a:t>كثيراً ما ينسي في الأنشطة اليومية .</a:t>
            </a:r>
          </a:p>
          <a:p>
            <a:pPr rtl="1">
              <a:defRPr/>
            </a:pPr>
            <a:endParaRPr lang="ar-SA" dirty="0"/>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solidFill>
                  <a:schemeClr val="tx2">
                    <a:lumMod val="75000"/>
                  </a:schemeClr>
                </a:solidFill>
                <a:cs typeface="Arial" pitchFamily="34" charset="0"/>
              </a:rPr>
              <a:t>أعراض النشاط الزائد :</a:t>
            </a:r>
            <a:endParaRPr lang="ar-SA" dirty="0"/>
          </a:p>
        </p:txBody>
      </p:sp>
      <p:sp>
        <p:nvSpPr>
          <p:cNvPr id="3" name="عنصر نائب للمحتوى 2"/>
          <p:cNvSpPr>
            <a:spLocks noGrp="1"/>
          </p:cNvSpPr>
          <p:nvPr>
            <p:ph idx="1"/>
          </p:nvPr>
        </p:nvSpPr>
        <p:spPr/>
        <p:txBody>
          <a:bodyPr/>
          <a:lstStyle/>
          <a:p>
            <a:pPr rtl="1">
              <a:defRPr/>
            </a:pPr>
            <a:r>
              <a:rPr lang="ar-SA" dirty="0" smtClean="0">
                <a:solidFill>
                  <a:schemeClr val="tx2">
                    <a:lumMod val="75000"/>
                  </a:schemeClr>
                </a:solidFill>
                <a:cs typeface="Arial" pitchFamily="34" charset="0"/>
              </a:rPr>
              <a:t>أعراض النشاط الزائد </a:t>
            </a:r>
            <a:r>
              <a:rPr lang="en-US" dirty="0" smtClean="0">
                <a:solidFill>
                  <a:schemeClr val="tx2">
                    <a:lumMod val="75000"/>
                  </a:schemeClr>
                </a:solidFill>
                <a:cs typeface="Arial" pitchFamily="34" charset="0"/>
              </a:rPr>
              <a:t>HA</a:t>
            </a:r>
            <a:r>
              <a:rPr lang="ar-SA" dirty="0" smtClean="0">
                <a:solidFill>
                  <a:schemeClr val="tx2">
                    <a:lumMod val="75000"/>
                  </a:schemeClr>
                </a:solidFill>
                <a:cs typeface="Arial" pitchFamily="34" charset="0"/>
              </a:rPr>
              <a:t>  :</a:t>
            </a:r>
            <a:endParaRPr lang="ar-SA" sz="4000" dirty="0" smtClean="0">
              <a:solidFill>
                <a:schemeClr val="tx2">
                  <a:lumMod val="75000"/>
                </a:schemeClr>
              </a:solidFill>
              <a:cs typeface="Arial" pitchFamily="34" charset="0"/>
            </a:endParaRPr>
          </a:p>
          <a:p>
            <a:pPr marL="514350" indent="-514350" rtl="1">
              <a:buFont typeface="+mj-lt"/>
              <a:buAutoNum type="arabicPeriod"/>
              <a:defRPr/>
            </a:pPr>
            <a:r>
              <a:rPr lang="ar-SA" sz="2800" dirty="0" smtClean="0">
                <a:solidFill>
                  <a:schemeClr val="tx2">
                    <a:lumMod val="75000"/>
                  </a:schemeClr>
                </a:solidFill>
                <a:cs typeface="Arial" pitchFamily="34" charset="0"/>
              </a:rPr>
              <a:t>يأتي بحركات عصبية بيده وقدمه .</a:t>
            </a:r>
          </a:p>
          <a:p>
            <a:pPr marL="514350" indent="-514350" rtl="1">
              <a:buFont typeface="+mj-lt"/>
              <a:buAutoNum type="arabicPeriod"/>
              <a:defRPr/>
            </a:pPr>
            <a:r>
              <a:rPr lang="ar-SA" sz="2800" dirty="0" smtClean="0">
                <a:solidFill>
                  <a:schemeClr val="tx2">
                    <a:lumMod val="75000"/>
                  </a:schemeClr>
                </a:solidFill>
                <a:cs typeface="Arial" pitchFamily="34" charset="0"/>
              </a:rPr>
              <a:t>كثير الاستدارة والحركة في المنزل والمدرسة .</a:t>
            </a:r>
          </a:p>
          <a:p>
            <a:pPr marL="514350" indent="-514350" rtl="1">
              <a:buFont typeface="+mj-lt"/>
              <a:buAutoNum type="arabicPeriod"/>
              <a:defRPr/>
            </a:pPr>
            <a:r>
              <a:rPr lang="ar-SA" sz="2800" dirty="0" smtClean="0">
                <a:solidFill>
                  <a:schemeClr val="tx2">
                    <a:lumMod val="75000"/>
                  </a:schemeClr>
                </a:solidFill>
                <a:cs typeface="Arial" pitchFamily="34" charset="0"/>
              </a:rPr>
              <a:t>غالباً ما يتحدث بكثرة .</a:t>
            </a:r>
          </a:p>
          <a:p>
            <a:pPr marL="514350" indent="-514350" rtl="1">
              <a:buFont typeface="+mj-lt"/>
              <a:buAutoNum type="arabicPeriod"/>
              <a:defRPr/>
            </a:pPr>
            <a:r>
              <a:rPr lang="ar-SA" sz="2800" dirty="0" smtClean="0">
                <a:solidFill>
                  <a:schemeClr val="tx2">
                    <a:lumMod val="75000"/>
                  </a:schemeClr>
                </a:solidFill>
                <a:cs typeface="Arial" pitchFamily="34" charset="0"/>
              </a:rPr>
              <a:t>يجد صعوبة في اللعب بهدوء .</a:t>
            </a:r>
          </a:p>
          <a:p>
            <a:pPr marL="514350" indent="-514350" rtl="1">
              <a:buFont typeface="+mj-lt"/>
              <a:buAutoNum type="arabicPeriod"/>
              <a:defRPr/>
            </a:pPr>
            <a:r>
              <a:rPr lang="ar-SA" sz="2800" dirty="0" smtClean="0">
                <a:solidFill>
                  <a:schemeClr val="tx2">
                    <a:lumMod val="75000"/>
                  </a:schemeClr>
                </a:solidFill>
                <a:cs typeface="Arial" pitchFamily="34" charset="0"/>
              </a:rPr>
              <a:t>يميل إلى تغيير موضعه ويجري ويقفز .</a:t>
            </a:r>
          </a:p>
          <a:p>
            <a:pPr marL="514350" indent="-514350" rtl="1">
              <a:buFont typeface="+mj-lt"/>
              <a:buAutoNum type="arabicPeriod"/>
              <a:defRPr/>
            </a:pPr>
            <a:r>
              <a:rPr lang="ar-SA" sz="2800" dirty="0" smtClean="0">
                <a:solidFill>
                  <a:schemeClr val="tx2">
                    <a:lumMod val="75000"/>
                  </a:schemeClr>
                </a:solidFill>
                <a:cs typeface="Arial" pitchFamily="34" charset="0"/>
              </a:rPr>
              <a:t>يترك أماكن جلوسه سواء في المنزل أو الفصل .</a:t>
            </a:r>
            <a:endParaRPr lang="ar-SA"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1498</TotalTime>
  <Words>9653</Words>
  <Application>Microsoft Office PowerPoint</Application>
  <PresentationFormat>A4 Paper (210x297 mm)‎</PresentationFormat>
  <Paragraphs>1080</Paragraphs>
  <Slides>171</Slides>
  <Notes>0</Notes>
  <HiddenSlides>0</HiddenSlides>
  <MMClips>0</MMClips>
  <ScaleCrop>false</ScaleCrop>
  <HeadingPairs>
    <vt:vector size="4" baseType="variant">
      <vt:variant>
        <vt:lpstr>سمة</vt:lpstr>
      </vt:variant>
      <vt:variant>
        <vt:i4>1</vt:i4>
      </vt:variant>
      <vt:variant>
        <vt:lpstr>عناوين الشرائح</vt:lpstr>
      </vt:variant>
      <vt:variant>
        <vt:i4>171</vt:i4>
      </vt:variant>
    </vt:vector>
  </HeadingPairs>
  <TitlesOfParts>
    <vt:vector size="172" baseType="lpstr">
      <vt:lpstr>Office Theme</vt:lpstr>
      <vt:lpstr>الشريحة 1</vt:lpstr>
      <vt:lpstr>عنوان المحاضرة</vt:lpstr>
      <vt:lpstr>عناصر المحاضرة</vt:lpstr>
      <vt:lpstr>مقدمة:</vt:lpstr>
      <vt:lpstr>مقدمة:</vt:lpstr>
      <vt:lpstr>مقدمة:</vt:lpstr>
      <vt:lpstr>مقدمة:</vt:lpstr>
      <vt:lpstr>مقدمة:</vt:lpstr>
      <vt:lpstr>مقدمة:</vt:lpstr>
      <vt:lpstr>مقدمة:</vt:lpstr>
      <vt:lpstr>توزيع درجات المقرر:</vt:lpstr>
      <vt:lpstr>مراجع المقرر:</vt:lpstr>
      <vt:lpstr>تعريفات الاتصال</vt:lpstr>
      <vt:lpstr>تعريفات الاتصال</vt:lpstr>
      <vt:lpstr>تعريفات الاتصال</vt:lpstr>
      <vt:lpstr>أشكال الاتصال الإنساني </vt:lpstr>
      <vt:lpstr>عنوان المحاضرة</vt:lpstr>
      <vt:lpstr>عناصر المحاضرة</vt:lpstr>
      <vt:lpstr>تعريفات الاتصال</vt:lpstr>
      <vt:lpstr>تعريفات الاتصال</vt:lpstr>
      <vt:lpstr>تعريفات الاتصال</vt:lpstr>
      <vt:lpstr>أشكال الاتصال الإنساني </vt:lpstr>
      <vt:lpstr>عنوان المحاضرة</vt:lpstr>
      <vt:lpstr>عناصر المحاضرة</vt:lpstr>
      <vt:lpstr>مقدمة :</vt:lpstr>
      <vt:lpstr>أشكال الاتصال:</vt:lpstr>
      <vt:lpstr>أشكال الاتصال الإنساني :</vt:lpstr>
      <vt:lpstr>أوجه التشابه بين الاتصال اللفظي وغير اللفظي:</vt:lpstr>
      <vt:lpstr>أوجه الاختلاف بين الاتصال اللفظي وغير اللفظي:</vt:lpstr>
      <vt:lpstr>أهمية الجمع بين الاتصال اللفظي وغير اللفظي:</vt:lpstr>
      <vt:lpstr>أهمية الجمع بين الاتصال اللفظي وغير اللفظي:</vt:lpstr>
      <vt:lpstr>أهمية الجمع بين الاتصال اللفظي وغير اللفظي:</vt:lpstr>
      <vt:lpstr>متى نستخدم الاتصال المنطوق وغير المنطوق:</vt:lpstr>
      <vt:lpstr>عنوان المحاضرة</vt:lpstr>
      <vt:lpstr>عناصر المحاضرة</vt:lpstr>
      <vt:lpstr>مراحل الاتصال:</vt:lpstr>
      <vt:lpstr>مراحل الاتصال:</vt:lpstr>
      <vt:lpstr>مراحل الاتصال:</vt:lpstr>
      <vt:lpstr>مراحل الاتصال:</vt:lpstr>
      <vt:lpstr>مراحل الاتصال:</vt:lpstr>
      <vt:lpstr>مراحل الاتصال:</vt:lpstr>
      <vt:lpstr>مراحل الاتصال:</vt:lpstr>
      <vt:lpstr>عناصر الاتصال :</vt:lpstr>
      <vt:lpstr>عناصر الاتصال :</vt:lpstr>
      <vt:lpstr>عناصر الاتصال :</vt:lpstr>
      <vt:lpstr>عناصر الاتصال :</vt:lpstr>
      <vt:lpstr>عناصر الاتصال :</vt:lpstr>
      <vt:lpstr>عناصر الاتصال :</vt:lpstr>
      <vt:lpstr>عناصر الاتصال :</vt:lpstr>
      <vt:lpstr>شروط نجاح الاتصال :</vt:lpstr>
      <vt:lpstr>عنوان المحاضرة</vt:lpstr>
      <vt:lpstr>عناصر المحاضرة</vt:lpstr>
      <vt:lpstr>وسائل نقل الرسائل:</vt:lpstr>
      <vt:lpstr>وسائل نقل الرسائل:</vt:lpstr>
      <vt:lpstr>وسائل نقل الرسائل:</vt:lpstr>
      <vt:lpstr>وسائل نقل الرسائل:</vt:lpstr>
      <vt:lpstr>وسائل نقل الرسائل:</vt:lpstr>
      <vt:lpstr>وسائل نقل الرسائل:</vt:lpstr>
      <vt:lpstr>وسائل نقل الرسائل:</vt:lpstr>
      <vt:lpstr>وسائل نقل الرسائل:</vt:lpstr>
      <vt:lpstr>وسائل نقل الرسائل:</vt:lpstr>
      <vt:lpstr>وسائل نقل الرسائل:</vt:lpstr>
      <vt:lpstr>عنوان المحاضرة</vt:lpstr>
      <vt:lpstr>عناصر المحاضرة</vt:lpstr>
      <vt:lpstr>أهداف الاتصال :</vt:lpstr>
      <vt:lpstr>أهداف الاتصال :</vt:lpstr>
      <vt:lpstr>أهداف الاتصال :</vt:lpstr>
      <vt:lpstr>وسائل نقل الرسائل:</vt:lpstr>
      <vt:lpstr>وسائل نقل الرسائل:</vt:lpstr>
      <vt:lpstr>وسائل نقل الرسائل:</vt:lpstr>
      <vt:lpstr>عنوان المحاضرة</vt:lpstr>
      <vt:lpstr>عناصر المحاضرة</vt:lpstr>
      <vt:lpstr>وظائف الاتصال :</vt:lpstr>
      <vt:lpstr>وظائف الاتصال :</vt:lpstr>
      <vt:lpstr>وظائف الاتصال :</vt:lpstr>
      <vt:lpstr>وظائف الاتصال :</vt:lpstr>
      <vt:lpstr>وظائف الاتصال :</vt:lpstr>
      <vt:lpstr>وظائف الاتصال :</vt:lpstr>
      <vt:lpstr>خصائص الاتصال :</vt:lpstr>
      <vt:lpstr>خصائص الاتصال :</vt:lpstr>
      <vt:lpstr>خصائص الاتصال :</vt:lpstr>
      <vt:lpstr>خصائص الاتصال :</vt:lpstr>
      <vt:lpstr>عنوان المحاضرة</vt:lpstr>
      <vt:lpstr>عناصر المحاضرة</vt:lpstr>
      <vt:lpstr>أنماط الاتصال:</vt:lpstr>
      <vt:lpstr>أمثلة أنماط الاتصال:</vt:lpstr>
      <vt:lpstr>أمثلة أنماط الاتصال:</vt:lpstr>
      <vt:lpstr>أمثلة أنماط الاتصال:</vt:lpstr>
      <vt:lpstr>أمثلة أنماط الاتصال:</vt:lpstr>
      <vt:lpstr>أمثلة أنماط الاتصال:</vt:lpstr>
      <vt:lpstr>أمثلة أنماط الاتصال:</vt:lpstr>
      <vt:lpstr>أمثلة أنماط الاتصال:</vt:lpstr>
      <vt:lpstr>أمثلة أنماط الاتصال:</vt:lpstr>
      <vt:lpstr>أمثلة أنماط الاتصال:</vt:lpstr>
      <vt:lpstr>أمثلة أنماط الاتصال:</vt:lpstr>
      <vt:lpstr>أمثلة أنماط الاتصال:</vt:lpstr>
      <vt:lpstr>أمثلة أنماط الاتصال:</vt:lpstr>
      <vt:lpstr>عنوان المحاضرة</vt:lpstr>
      <vt:lpstr>عناصر المحاضرة</vt:lpstr>
      <vt:lpstr>العوامل التي تساعد على نجاح عملية الاتصال:</vt:lpstr>
      <vt:lpstr>العوامل التي تساعد على نجاح عملية الاتصال:</vt:lpstr>
      <vt:lpstr>العوامل التي تساعد على نجاح عملية الاتصال:</vt:lpstr>
      <vt:lpstr>العوامل التي تساعد على نجاح عملية الاتصال:</vt:lpstr>
      <vt:lpstr>العوامل التي تساعد على نجاح عملية الاتصال:</vt:lpstr>
      <vt:lpstr>العوامل التي تساعد على نجاح عملية الاتصال:</vt:lpstr>
      <vt:lpstr>العوامل التي تساعد على نجاح عملية الاتصال:</vt:lpstr>
      <vt:lpstr>العوامل التي تساعد على نجاح عملية الاتصال:</vt:lpstr>
      <vt:lpstr>العوامل التي تساعد على نجاح عملية الاتصال:</vt:lpstr>
      <vt:lpstr>معوقات الاتصال:</vt:lpstr>
      <vt:lpstr>عنوان المحاضرة</vt:lpstr>
      <vt:lpstr>عناصر المحاضرة</vt:lpstr>
      <vt:lpstr>تعريف الجمعية الوطنية في المملكة المتحدة :لاوجه عجز التواصل لدى الطفل التوحدي</vt:lpstr>
      <vt:lpstr>تعريف الجمعية الوطنية في المملكة المتحدة :لاوجه عجز التواصل لدى الطفل التوحدي</vt:lpstr>
      <vt:lpstr>تعريف الجمعية الوطنية في المملكة المتحدة :لاوجه عجز التواصل لدى الطفل التوحدي</vt:lpstr>
      <vt:lpstr>تعريف الجمعية الوطنية في المملكة المتحدة :لاوجه عجز التواصل لدى الطفل التوحدي</vt:lpstr>
      <vt:lpstr>تعريف الجمعية الوطنية في المملكة المتحدة :لاوجه عجز التواصل لدى الطفل التوحدي</vt:lpstr>
      <vt:lpstr>علاج اضطرابات التواصل لدى الطفل التوحدي</vt:lpstr>
      <vt:lpstr>علاج اضطرابات التواصل لدى الطفل التوحدي</vt:lpstr>
      <vt:lpstr>علاج اضطرابات التواصل لدى الطفل التوحدي</vt:lpstr>
      <vt:lpstr>علاج اضطرابات التواصل لدى الطفل التوحدي</vt:lpstr>
      <vt:lpstr>عنوان المحاضرة</vt:lpstr>
      <vt:lpstr>عناصر المحاضرة</vt:lpstr>
      <vt:lpstr>اضطرابات التواصل لدى الأطفال المعاقين عقلياً وعلاجها :</vt:lpstr>
      <vt:lpstr>اضطرابات التواصل لدى الأطفال المعاقين عقلياً وعلاجها :</vt:lpstr>
      <vt:lpstr>اضطرابات التواصل لدى الأطفال المعاقين عقلياً وعلاجها :</vt:lpstr>
      <vt:lpstr>اضطراب الانتباه  لدى الأطفال المعاقين عقلياً :</vt:lpstr>
      <vt:lpstr>اضطراب الانتباه  لدى الأطفال المعاقين عقلياً :</vt:lpstr>
      <vt:lpstr>اضطراب الانتباه  لدى الأطفال المعاقين عقلياً :</vt:lpstr>
      <vt:lpstr>اضطرابات الانتباه  لدى الأطفال المعاقين عقلياً :</vt:lpstr>
      <vt:lpstr>اضطرابات الانتباه  لدى الأطفال المعاقين عقلياً :</vt:lpstr>
      <vt:lpstr>اضطرابات الانتباه  لدى الأطفال المعاقين عقلياً :</vt:lpstr>
      <vt:lpstr>عنوان المحاضرة</vt:lpstr>
      <vt:lpstr>عناصر المحاضرة</vt:lpstr>
      <vt:lpstr>اضطرابات الذاكرة لدى الأطفال المعاقين عقلياً :</vt:lpstr>
      <vt:lpstr>اضطرابات الذاكرة لدى الأطفال المعاقين عقلياً :</vt:lpstr>
      <vt:lpstr>علاج اضطرابات التواصل لدى الأطفال المعاقين عقلياً:</vt:lpstr>
      <vt:lpstr>علاج اضطرابات التواصل لدى الأطفال المعاقين عقلياً:</vt:lpstr>
      <vt:lpstr>علاج اضطرابات التواصل لدى الأطفال المعاقين عقلياً:</vt:lpstr>
      <vt:lpstr>علاج اضطرابات التواصل لدى الأطفال المعاقين عقلياً:</vt:lpstr>
      <vt:lpstr>علاج اضطرابات التواصل لدى الأطفال المعاقين عقلياً:</vt:lpstr>
      <vt:lpstr>عنوان المحاضرة</vt:lpstr>
      <vt:lpstr>عناصر المحاضرة</vt:lpstr>
      <vt:lpstr>اضطرابات التواصل لدى المعاقين سمعياً:</vt:lpstr>
      <vt:lpstr>اضطرابات التواصل لدى المعاقين سمعياً:</vt:lpstr>
      <vt:lpstr>المشكلات الوجدانية لدى المعاقين سمعياً:</vt:lpstr>
      <vt:lpstr>ملامح اضطرابات التواصل لدى الأطفال ذوي الإعاقة السمعية :</vt:lpstr>
      <vt:lpstr>ملامح اضطرابات التواصل لدى الأطفال ذوي الإعاقة السمعية :</vt:lpstr>
      <vt:lpstr>ملامح اضطرابات التواصل لدى الأطفال ذوي الإعاقة السمعية :</vt:lpstr>
      <vt:lpstr>علاج اضطرابات التواصل لدى المعاقين سمعياً :</vt:lpstr>
      <vt:lpstr>علاج اضطرابات التواصل لدى المعاقين سمعياً :</vt:lpstr>
      <vt:lpstr>عنوان المحاضرة</vt:lpstr>
      <vt:lpstr>عناصر المحاضرة</vt:lpstr>
      <vt:lpstr>اضطرابات التواصل لدى المعاقين بصرياً:</vt:lpstr>
      <vt:lpstr>اضطرابات التواصل لدى المعاقين بصرياً:</vt:lpstr>
      <vt:lpstr>اضطرابات التواصل لدى المعاقين بصرياً:</vt:lpstr>
      <vt:lpstr>اضطرابات التواصل لدى المعاقين بصرياً:</vt:lpstr>
      <vt:lpstr>اضطرابات التواصل لدى المعاقين بصرياً:</vt:lpstr>
      <vt:lpstr>اضطرابات التواصل لدى المعاقين بصرياً:</vt:lpstr>
      <vt:lpstr>علاج معوقات التواصل لدى ذوي الإعاقة البصرية :</vt:lpstr>
      <vt:lpstr>علاج معوقات التواصل لدى ذوي الإعاقة البصرية :</vt:lpstr>
      <vt:lpstr>علاج معوقات التواصل لدى ذوي الإعاقة البصرية :</vt:lpstr>
      <vt:lpstr>عنوان المحاضرة</vt:lpstr>
      <vt:lpstr>عناصر المحاضرة</vt:lpstr>
      <vt:lpstr>اضطراب التواصل لدى الأطفال ذوي النشاط الزائد:</vt:lpstr>
      <vt:lpstr>اضطراب التواصل لدى الأطفال ذوي النشاط الزائد:</vt:lpstr>
      <vt:lpstr>اضطراب التواصل لدى الأطفال ذوي النشاط الزائد:</vt:lpstr>
      <vt:lpstr>اضطراب التواصل لدى الأطفال ذوي النشاط الزائد:</vt:lpstr>
      <vt:lpstr>اضطراب التواصل لدى الأطفال ذوي النشاط الزائد:</vt:lpstr>
      <vt:lpstr>اضطراب الانتباه لدى الأطفال :</vt:lpstr>
      <vt:lpstr>أعراض اضطراب الانتباه لدى الأطفال :</vt:lpstr>
      <vt:lpstr>أعراض النشاط الزائد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110</cp:revision>
  <dcterms:created xsi:type="dcterms:W3CDTF">2009-10-14T19:14:34Z</dcterms:created>
  <dcterms:modified xsi:type="dcterms:W3CDTF">2015-04-14T21:03:35Z</dcterms:modified>
</cp:coreProperties>
</file>