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229.xml" ContentType="application/vnd.openxmlformats-officedocument.presentationml.slide+xml"/>
  <Override PartName="/ppt/slides/slide276.xml" ContentType="application/vnd.openxmlformats-officedocument.presentationml.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18.xml" ContentType="application/vnd.openxmlformats-officedocument.presentationml.slide+xml"/>
  <Override PartName="/ppt/slides/slide265.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s/slide207.xml" ContentType="application/vnd.openxmlformats-officedocument.presentationml.slide+xml"/>
  <Override PartName="/ppt/slides/slide254.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slides/slide243.xml" ContentType="application/vnd.openxmlformats-officedocument.presentationml.slide+xml"/>
  <Override PartName="/ppt/slides/slide290.xml" ContentType="application/vnd.openxmlformats-officedocument.presentationml.slide+xml"/>
  <Override PartName="/ppt/notesMasters/notesMaster1.xml" ContentType="application/vnd.openxmlformats-officedocument.presentationml.notesMaster+xml"/>
  <Override PartName="/ppt/slides/slide169.xml" ContentType="application/vnd.openxmlformats-officedocument.presentationml.slide+xml"/>
  <Override PartName="/ppt/slides/slide221.xml" ContentType="application/vnd.openxmlformats-officedocument.presentationml.slide+xml"/>
  <Override PartName="/ppt/slides/slide308.xml" ContentType="application/vnd.openxmlformats-officedocument.presentationml.slide+xml"/>
  <Override PartName="/ppt/slides/slide319.xml" ContentType="application/vnd.openxmlformats-officedocument.presentationml.slide+xml"/>
  <Override PartName="/ppt/tableStyles.xml" ContentType="application/vnd.openxmlformats-officedocument.presentationml.tableStyles+xml"/>
  <Override PartName="/ppt/slides/slide147.xml" ContentType="application/vnd.openxmlformats-officedocument.presentationml.slide+xml"/>
  <Override PartName="/ppt/slides/slide158.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slides/slide333.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259.xml" ContentType="application/vnd.openxmlformats-officedocument.presentationml.slide+xml"/>
  <Override PartName="/ppt/slides/slide322.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s/slide248.xml" ContentType="application/vnd.openxmlformats-officedocument.presentationml.slide+xml"/>
  <Override PartName="/ppt/slides/slide295.xml" ContentType="application/vnd.openxmlformats-officedocument.presentationml.slide+xml"/>
  <Override PartName="/ppt/slides/slide300.xml" ContentType="application/vnd.openxmlformats-officedocument.presentationml.slide+xml"/>
  <Override PartName="/ppt/slides/slide311.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55.xml" ContentType="application/vnd.openxmlformats-officedocument.presentationml.slide+xml"/>
  <Override PartName="/ppt/slides/slide237.xml" ContentType="application/vnd.openxmlformats-officedocument.presentationml.slide+xml"/>
  <Override PartName="/ppt/slides/slide284.xml" ContentType="application/vnd.openxmlformats-officedocument.presentationml.slide+xml"/>
  <Override PartName="/ppt/theme/theme2.xml" ContentType="application/vnd.openxmlformats-officedocument.them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26.xml" ContentType="application/vnd.openxmlformats-officedocument.presentationml.slide+xml"/>
  <Override PartName="/ppt/slides/slide262.xml" ContentType="application/vnd.openxmlformats-officedocument.presentationml.slide+xml"/>
  <Override PartName="/ppt/slides/slide273.xml" ContentType="application/vnd.openxmlformats-officedocument.presentationml.slide+xml"/>
  <Override PartName="/ppt/presentation.xml" ContentType="application/vnd.openxmlformats-officedocument.presentationml.presentation.main+xml"/>
  <Override PartName="/ppt/slides/slide22.xml" ContentType="application/vnd.openxmlformats-officedocument.presentationml.slide+xml"/>
  <Override PartName="/ppt/slides/slide199.xml" ContentType="application/vnd.openxmlformats-officedocument.presentationml.slide+xml"/>
  <Override PartName="/ppt/slides/slide204.xml" ContentType="application/vnd.openxmlformats-officedocument.presentationml.slide+xml"/>
  <Override PartName="/ppt/slides/slide25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slides/slide240.xml" ContentType="application/vnd.openxmlformats-officedocument.presentationml.slide+xml"/>
  <Override PartName="/ppt/slides/slide327.xml" ContentType="application/vnd.openxmlformats-officedocument.presentationml.slide+xml"/>
  <Override PartName="/ppt/slides/slide338.xml" ContentType="application/vnd.openxmlformats-officedocument.presentationml.slide+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s/slide316.xml" ContentType="application/vnd.openxmlformats-officedocument.presentationml.slide+xml"/>
  <Override PartName="/ppt/slideLayouts/slideLayout10.xml" ContentType="application/vnd.openxmlformats-officedocument.presentationml.slideLayout+xml"/>
  <Override PartName="/ppt/slides/slide108.xml" ContentType="application/vnd.openxmlformats-officedocument.presentationml.slide+xml"/>
  <Override PartName="/ppt/slides/slide155.xml" ContentType="application/vnd.openxmlformats-officedocument.presentationml.slide+xml"/>
  <Override PartName="/ppt/slides/slide305.xml" ContentType="application/vnd.openxmlformats-officedocument.presentationml.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slides/slide278.xml" ContentType="application/vnd.openxmlformats-officedocument.presentationml.slide+xml"/>
  <Override PartName="/ppt/slides/slide289.xml" ContentType="application/vnd.openxmlformats-officedocument.presentationml.slide+xml"/>
  <Override PartName="/ppt/slides/slide330.xml" ContentType="application/vnd.openxmlformats-officedocument.presentationml.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slides/slide267.xml" ContentType="application/vnd.openxmlformats-officedocument.presentationml.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s/slide209.xml" ContentType="application/vnd.openxmlformats-officedocument.presentationml.slide+xml"/>
  <Override PartName="/ppt/slides/slide256.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slides/slide234.xml" ContentType="application/vnd.openxmlformats-officedocument.presentationml.slide+xml"/>
  <Override PartName="/ppt/slides/slide245.xml" ContentType="application/vnd.openxmlformats-officedocument.presentationml.slide+xml"/>
  <Override PartName="/ppt/slides/slide281.xml" ContentType="application/vnd.openxmlformats-officedocument.presentationml.slide+xml"/>
  <Override PartName="/ppt/slides/slide292.xml" ContentType="application/vnd.openxmlformats-officedocument.presentationml.slide+xml"/>
  <Override PartName="/ppt/slides/slide41.xml" ContentType="application/vnd.openxmlformats-officedocument.presentationml.slide+xml"/>
  <Override PartName="/ppt/slides/slide223.xml" ContentType="application/vnd.openxmlformats-officedocument.presentationml.slide+xml"/>
  <Override PartName="/ppt/slides/slide270.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slides/slide335.xml" ContentType="application/vnd.openxmlformats-officedocument.presentationml.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slides/slide324.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s/slide297.xml" ContentType="application/vnd.openxmlformats-officedocument.presentationml.slide+xml"/>
  <Override PartName="/ppt/slides/slide302.xml" ContentType="application/vnd.openxmlformats-officedocument.presentationml.slide+xml"/>
  <Override PartName="/ppt/slides/slide313.xml" ContentType="application/vnd.openxmlformats-officedocument.presentationml.slide+xml"/>
  <Override PartName="/ppt/slideLayouts/slideLayout9.xml" ContentType="application/vnd.openxmlformats-officedocument.presentationml.slideLayout+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239.xml" ContentType="application/vnd.openxmlformats-officedocument.presentationml.slide+xml"/>
  <Override PartName="/ppt/slides/slide286.xml" ContentType="application/vnd.openxmlformats-officedocument.presentationml.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slides/slide217.xml" ContentType="application/vnd.openxmlformats-officedocument.presentationml.slide+xml"/>
  <Override PartName="/ppt/slides/slide228.xml" ContentType="application/vnd.openxmlformats-officedocument.presentationml.slide+xml"/>
  <Override PartName="/ppt/slides/slide264.xml" ContentType="application/vnd.openxmlformats-officedocument.presentationml.slide+xml"/>
  <Override PartName="/ppt/slides/slide275.xml" ContentType="application/vnd.openxmlformats-officedocument.presentationml.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s/slide253.xml" ContentType="application/vnd.openxmlformats-officedocument.presentationml.slide+xml"/>
  <Override PartName="/ppt/slides/slide13.xml" ContentType="application/vnd.openxmlformats-officedocument.presentationml.slide+xml"/>
  <Override PartName="/ppt/slides/slide60.xml" ContentType="application/vnd.openxmlformats-officedocument.presentationml.slide+xml"/>
  <Override PartName="/ppt/slides/slide242.xml" ContentType="application/vnd.openxmlformats-officedocument.presentationml.slide+xml"/>
  <Override PartName="/ppt/slides/slide329.xml" ContentType="application/vnd.openxmlformats-officedocument.presentationml.slide+xml"/>
  <Override PartName="/ppt/slideLayouts/slideLayout1.xml" ContentType="application/vnd.openxmlformats-officedocument.presentationml.slideLayout+xml"/>
  <Override PartName="/ppt/slides/slide168.xml" ContentType="application/vnd.openxmlformats-officedocument.presentationml.slide+xml"/>
  <Override PartName="/ppt/slides/slide179.xml" ContentType="application/vnd.openxmlformats-officedocument.presentationml.slide+xml"/>
  <Override PartName="/ppt/slides/slide231.xml" ContentType="application/vnd.openxmlformats-officedocument.presentationml.slide+xml"/>
  <Override PartName="/ppt/slides/slide318.xml" ContentType="application/vnd.openxmlformats-officedocument.presentationml.slide+xml"/>
  <Override PartName="/ppt/slides/slide139.xml" ContentType="application/vnd.openxmlformats-officedocument.presentationml.slide+xml"/>
  <Override PartName="/ppt/slides/slide157.xml" ContentType="application/vnd.openxmlformats-officedocument.presentationml.slide+xml"/>
  <Override PartName="/ppt/slides/slide186.xml" ContentType="application/vnd.openxmlformats-officedocument.presentationml.slide+xml"/>
  <Override PartName="/ppt/slides/slide220.xml" ContentType="application/vnd.openxmlformats-officedocument.presentationml.slide+xml"/>
  <Override PartName="/ppt/slides/slide307.xml" ContentType="application/vnd.openxmlformats-officedocument.presentationml.slide+xml"/>
  <Override PartName="/ppt/slides/slide325.xml" ContentType="application/vnd.openxmlformats-officedocument.presentationml.slide+xml"/>
  <Override PartName="/ppt/slides/slide336.xml" ContentType="application/vnd.openxmlformats-officedocument.presentationml.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193.xml" ContentType="application/vnd.openxmlformats-officedocument.presentationml.slide+xml"/>
  <Override PartName="/ppt/slides/slide314.xml" ContentType="application/vnd.openxmlformats-officedocument.presentationml.slide+xml"/>
  <Override PartName="/ppt/slides/slide332.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slides/slide269.xml" ContentType="application/vnd.openxmlformats-officedocument.presentationml.slide+xml"/>
  <Override PartName="/ppt/slides/slide287.xml" ContentType="application/vnd.openxmlformats-officedocument.presentationml.slide+xml"/>
  <Override PartName="/ppt/slides/slide298.xml" ContentType="application/vnd.openxmlformats-officedocument.presentationml.slide+xml"/>
  <Override PartName="/ppt/slides/slide303.xml" ContentType="application/vnd.openxmlformats-officedocument.presentationml.slide+xml"/>
  <Override PartName="/ppt/slides/slide321.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258.xml" ContentType="application/vnd.openxmlformats-officedocument.presentationml.slide+xml"/>
  <Override PartName="/ppt/slides/slide310.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s/slide236.xml" ContentType="application/vnd.openxmlformats-officedocument.presentationml.slide+xml"/>
  <Override PartName="/ppt/slides/slide247.xml" ContentType="application/vnd.openxmlformats-officedocument.presentationml.slide+xml"/>
  <Override PartName="/ppt/slides/slide283.xml" ContentType="application/vnd.openxmlformats-officedocument.presentationml.slide+xml"/>
  <Override PartName="/ppt/slides/slide294.xml" ContentType="application/vnd.openxmlformats-officedocument.presentationml.slide+xml"/>
  <Override PartName="/ppt/slideLayouts/slideLayout6.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slides/slide225.xml" ContentType="application/vnd.openxmlformats-officedocument.presentationml.slide+xml"/>
  <Override PartName="/ppt/slides/slide272.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214.xml" ContentType="application/vnd.openxmlformats-officedocument.presentationml.slide+xml"/>
  <Override PartName="/ppt/slides/slide2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slides/slide250.xml" ContentType="application/vnd.openxmlformats-officedocument.presentationml.slide+xml"/>
  <Override PartName="/ppt/slides/slide337.xml" ContentType="application/vnd.openxmlformats-officedocument.presentationml.slide+xml"/>
  <Override PartName="/ppt/slides/slide129.xml" ContentType="application/vnd.openxmlformats-officedocument.presentationml.slide+xml"/>
  <Override PartName="/ppt/slides/slide176.xml" ContentType="application/vnd.openxmlformats-officedocument.presentationml.slide+xml"/>
  <Override PartName="/ppt/slides/slide326.xml" ContentType="application/vnd.openxmlformats-officedocument.presentationml.slide+xml"/>
  <Override PartName="/ppt/slides/slide118.xml" ContentType="application/vnd.openxmlformats-officedocument.presentationml.slide+xml"/>
  <Override PartName="/ppt/slides/slide165.xml" ContentType="application/vnd.openxmlformats-officedocument.presentationml.slide+xml"/>
  <Override PartName="/ppt/slides/slide299.xml" ContentType="application/vnd.openxmlformats-officedocument.presentationml.slide+xml"/>
  <Override PartName="/ppt/slides/slide304.xml" ContentType="application/vnd.openxmlformats-officedocument.presentationml.slide+xml"/>
  <Override PartName="/ppt/slides/slide315.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slides/slide288.xml" ContentType="application/vnd.openxmlformats-officedocument.presentationml.slide+xml"/>
  <Override PartName="/ppt/slides/slide340.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slides/slide27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slides/slide255.xml" ContentType="application/vnd.openxmlformats-officedocument.presentationml.slide+xml"/>
  <Override PartName="/ppt/slides/slide266.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s/slide244.xml" ContentType="application/vnd.openxmlformats-officedocument.presentationml.slide+xml"/>
  <Override PartName="/ppt/slides/slide291.xml" ContentType="application/vnd.openxmlformats-officedocument.presentationml.slide+xml"/>
  <Override PartName="/ppt/slideLayouts/slideLayout3.xml" ContentType="application/vnd.openxmlformats-officedocument.presentationml.slideLayout+xml"/>
  <Override PartName="/ppt/slides/slide51.xml" ContentType="application/vnd.openxmlformats-officedocument.presentationml.slide+xml"/>
  <Override PartName="/ppt/slides/slide233.xml" ContentType="application/vnd.openxmlformats-officedocument.presentationml.slide+xml"/>
  <Override PartName="/ppt/slides/slide280.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slides/slide309.xml" ContentType="application/vnd.openxmlformats-officedocument.presentationml.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slides/slide323.xml" ContentType="application/vnd.openxmlformats-officedocument.presentationml.slide+xml"/>
  <Override PartName="/ppt/slides/slide334.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slides/slide312.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38.xml" ContentType="application/vnd.openxmlformats-officedocument.presentationml.slide+xml"/>
  <Override PartName="/ppt/slides/slide249.xml" ContentType="application/vnd.openxmlformats-officedocument.presentationml.slide+xml"/>
  <Override PartName="/ppt/slides/slide285.xml" ContentType="application/vnd.openxmlformats-officedocument.presentationml.slide+xml"/>
  <Override PartName="/ppt/slides/slide296.xml" ContentType="application/vnd.openxmlformats-officedocument.presentationml.slide+xml"/>
  <Override PartName="/ppt/slides/slide301.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slides/slide227.xml" ContentType="application/vnd.openxmlformats-officedocument.presentationml.slide+xml"/>
  <Override PartName="/ppt/slides/slide274.xml" ContentType="application/vnd.openxmlformats-officedocument.presentationml.slid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slides/slide2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241.xml" ContentType="application/vnd.openxmlformats-officedocument.presentationml.slide+xml"/>
  <Override PartName="/ppt/slides/slide252.xml" ContentType="application/vnd.openxmlformats-officedocument.presentationml.slide+xml"/>
  <Override PartName="/ppt/slides/slide339.xml" ContentType="application/vnd.openxmlformats-officedocument.presentationml.slide+xml"/>
  <Override PartName="/ppt/slides/slide12.xml" ContentType="application/vnd.openxmlformats-officedocument.presentationml.slide+xml"/>
  <Override PartName="/ppt/slides/slide178.xml" ContentType="application/vnd.openxmlformats-officedocument.presentationml.slide+xml"/>
  <Override PartName="/ppt/slides/slide230.xml" ContentType="application/vnd.openxmlformats-officedocument.presentationml.slide+xml"/>
  <Override PartName="/ppt/slides/slide328.xml" ContentType="application/vnd.openxmlformats-officedocument.presentationml.slide+xml"/>
  <Override PartName="/ppt/slideLayouts/slideLayout11.xml" ContentType="application/vnd.openxmlformats-officedocument.presentationml.slideLayout+xml"/>
  <Override PartName="/ppt/slides/slide167.xml" ContentType="application/vnd.openxmlformats-officedocument.presentationml.slide+xml"/>
  <Override PartName="/ppt/slides/slide306.xml" ContentType="application/vnd.openxmlformats-officedocument.presentationml.slide+xml"/>
  <Override PartName="/ppt/slides/slide317.xml" ContentType="application/vnd.openxmlformats-officedocument.presentationml.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slides/slide279.xml" ContentType="application/vnd.openxmlformats-officedocument.presentationml.slide+xml"/>
  <Override PartName="/ppt/slides/slide331.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slides/slide257.xml" ContentType="application/vnd.openxmlformats-officedocument.presentationml.slide+xml"/>
  <Override PartName="/ppt/slides/slide268.xml" ContentType="application/vnd.openxmlformats-officedocument.presentationml.slide+xml"/>
  <Override PartName="/ppt/slides/slide320.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246.xml" ContentType="application/vnd.openxmlformats-officedocument.presentationml.slide+xml"/>
  <Override PartName="/ppt/slides/slide293.xml" ContentType="application/vnd.openxmlformats-officedocument.presentationml.slide+xml"/>
  <Override PartName="/ppt/slideLayouts/slideLayout5.xml" ContentType="application/vnd.openxmlformats-officedocument.presentationml.slideLayout+xml"/>
  <Override PartName="/ppt/slides/slide53.xml" ContentType="application/vnd.openxmlformats-officedocument.presentationml.slide+xml"/>
  <Override PartName="/ppt/slides/slide235.xml" ContentType="application/vnd.openxmlformats-officedocument.presentationml.slide+xml"/>
  <Override PartName="/ppt/slides/slide282.xml" ContentType="application/vnd.openxmlformats-officedocument.presentationml.slide+xml"/>
  <Default Extension="jpeg" ContentType="image/jpeg"/>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slides/slide260.xml" ContentType="application/vnd.openxmlformats-officedocument.presentationml.slide+xml"/>
  <Override PartName="/ppt/slides/slide271.xml" ContentType="application/vnd.openxmlformats-officedocument.presentationml.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2"/>
  </p:notesMasterIdLst>
  <p:sldIdLst>
    <p:sldId id="257" r:id="rId2"/>
    <p:sldId id="258" r:id="rId3"/>
    <p:sldId id="259" r:id="rId4"/>
    <p:sldId id="260" r:id="rId5"/>
    <p:sldId id="261" r:id="rId6"/>
    <p:sldId id="262" r:id="rId7"/>
    <p:sldId id="263" r:id="rId8"/>
    <p:sldId id="264" r:id="rId9"/>
    <p:sldId id="265" r:id="rId10"/>
    <p:sldId id="266"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 id="342" r:id="rId85"/>
    <p:sldId id="343" r:id="rId86"/>
    <p:sldId id="344" r:id="rId87"/>
    <p:sldId id="345" r:id="rId88"/>
    <p:sldId id="346" r:id="rId89"/>
    <p:sldId id="347" r:id="rId90"/>
    <p:sldId id="348" r:id="rId91"/>
    <p:sldId id="349" r:id="rId92"/>
    <p:sldId id="350" r:id="rId93"/>
    <p:sldId id="351" r:id="rId94"/>
    <p:sldId id="352" r:id="rId95"/>
    <p:sldId id="353" r:id="rId96"/>
    <p:sldId id="354" r:id="rId97"/>
    <p:sldId id="355" r:id="rId98"/>
    <p:sldId id="356" r:id="rId99"/>
    <p:sldId id="357" r:id="rId100"/>
    <p:sldId id="358" r:id="rId101"/>
    <p:sldId id="359" r:id="rId102"/>
    <p:sldId id="360" r:id="rId103"/>
    <p:sldId id="361" r:id="rId104"/>
    <p:sldId id="362" r:id="rId105"/>
    <p:sldId id="363" r:id="rId106"/>
    <p:sldId id="364" r:id="rId107"/>
    <p:sldId id="365" r:id="rId108"/>
    <p:sldId id="366" r:id="rId109"/>
    <p:sldId id="367" r:id="rId110"/>
    <p:sldId id="368" r:id="rId111"/>
    <p:sldId id="369" r:id="rId112"/>
    <p:sldId id="370" r:id="rId113"/>
    <p:sldId id="371" r:id="rId114"/>
    <p:sldId id="372" r:id="rId115"/>
    <p:sldId id="373" r:id="rId116"/>
    <p:sldId id="374" r:id="rId117"/>
    <p:sldId id="375" r:id="rId118"/>
    <p:sldId id="376" r:id="rId119"/>
    <p:sldId id="377" r:id="rId120"/>
    <p:sldId id="378" r:id="rId121"/>
    <p:sldId id="379" r:id="rId122"/>
    <p:sldId id="380" r:id="rId123"/>
    <p:sldId id="381" r:id="rId124"/>
    <p:sldId id="382" r:id="rId125"/>
    <p:sldId id="383" r:id="rId126"/>
    <p:sldId id="384" r:id="rId127"/>
    <p:sldId id="385" r:id="rId128"/>
    <p:sldId id="386" r:id="rId129"/>
    <p:sldId id="387" r:id="rId130"/>
    <p:sldId id="388" r:id="rId131"/>
    <p:sldId id="389" r:id="rId132"/>
    <p:sldId id="390" r:id="rId133"/>
    <p:sldId id="391" r:id="rId134"/>
    <p:sldId id="392" r:id="rId135"/>
    <p:sldId id="393" r:id="rId136"/>
    <p:sldId id="394" r:id="rId137"/>
    <p:sldId id="395" r:id="rId138"/>
    <p:sldId id="396" r:id="rId139"/>
    <p:sldId id="397" r:id="rId140"/>
    <p:sldId id="398" r:id="rId141"/>
    <p:sldId id="399" r:id="rId142"/>
    <p:sldId id="400" r:id="rId143"/>
    <p:sldId id="401" r:id="rId144"/>
    <p:sldId id="402" r:id="rId145"/>
    <p:sldId id="403" r:id="rId146"/>
    <p:sldId id="404" r:id="rId147"/>
    <p:sldId id="405" r:id="rId148"/>
    <p:sldId id="406" r:id="rId149"/>
    <p:sldId id="407" r:id="rId150"/>
    <p:sldId id="408" r:id="rId151"/>
    <p:sldId id="409" r:id="rId152"/>
    <p:sldId id="410" r:id="rId153"/>
    <p:sldId id="411" r:id="rId154"/>
    <p:sldId id="412" r:id="rId155"/>
    <p:sldId id="413" r:id="rId156"/>
    <p:sldId id="414" r:id="rId157"/>
    <p:sldId id="415" r:id="rId158"/>
    <p:sldId id="416" r:id="rId159"/>
    <p:sldId id="417" r:id="rId160"/>
    <p:sldId id="418" r:id="rId161"/>
    <p:sldId id="419" r:id="rId162"/>
    <p:sldId id="420" r:id="rId163"/>
    <p:sldId id="421" r:id="rId164"/>
    <p:sldId id="422" r:id="rId165"/>
    <p:sldId id="423" r:id="rId166"/>
    <p:sldId id="424" r:id="rId167"/>
    <p:sldId id="425" r:id="rId168"/>
    <p:sldId id="426" r:id="rId169"/>
    <p:sldId id="427" r:id="rId170"/>
    <p:sldId id="428" r:id="rId171"/>
    <p:sldId id="429" r:id="rId172"/>
    <p:sldId id="430" r:id="rId173"/>
    <p:sldId id="431" r:id="rId174"/>
    <p:sldId id="432" r:id="rId175"/>
    <p:sldId id="433" r:id="rId176"/>
    <p:sldId id="434" r:id="rId177"/>
    <p:sldId id="435" r:id="rId178"/>
    <p:sldId id="436" r:id="rId179"/>
    <p:sldId id="437" r:id="rId180"/>
    <p:sldId id="438" r:id="rId181"/>
    <p:sldId id="439" r:id="rId182"/>
    <p:sldId id="440" r:id="rId183"/>
    <p:sldId id="441" r:id="rId184"/>
    <p:sldId id="442" r:id="rId185"/>
    <p:sldId id="443" r:id="rId186"/>
    <p:sldId id="444" r:id="rId187"/>
    <p:sldId id="445" r:id="rId188"/>
    <p:sldId id="446" r:id="rId189"/>
    <p:sldId id="447" r:id="rId190"/>
    <p:sldId id="448" r:id="rId191"/>
    <p:sldId id="449" r:id="rId192"/>
    <p:sldId id="450" r:id="rId193"/>
    <p:sldId id="451" r:id="rId194"/>
    <p:sldId id="452" r:id="rId195"/>
    <p:sldId id="453" r:id="rId196"/>
    <p:sldId id="454" r:id="rId197"/>
    <p:sldId id="455" r:id="rId198"/>
    <p:sldId id="456" r:id="rId199"/>
    <p:sldId id="457" r:id="rId200"/>
    <p:sldId id="458" r:id="rId201"/>
    <p:sldId id="459" r:id="rId202"/>
    <p:sldId id="460" r:id="rId203"/>
    <p:sldId id="461" r:id="rId204"/>
    <p:sldId id="462" r:id="rId205"/>
    <p:sldId id="463" r:id="rId206"/>
    <p:sldId id="464" r:id="rId207"/>
    <p:sldId id="465" r:id="rId208"/>
    <p:sldId id="466" r:id="rId209"/>
    <p:sldId id="467" r:id="rId210"/>
    <p:sldId id="468" r:id="rId211"/>
    <p:sldId id="469" r:id="rId212"/>
    <p:sldId id="470" r:id="rId213"/>
    <p:sldId id="471" r:id="rId214"/>
    <p:sldId id="472" r:id="rId215"/>
    <p:sldId id="473" r:id="rId216"/>
    <p:sldId id="474" r:id="rId217"/>
    <p:sldId id="475" r:id="rId218"/>
    <p:sldId id="476" r:id="rId219"/>
    <p:sldId id="477" r:id="rId220"/>
    <p:sldId id="478" r:id="rId221"/>
    <p:sldId id="479" r:id="rId222"/>
    <p:sldId id="480" r:id="rId223"/>
    <p:sldId id="481" r:id="rId224"/>
    <p:sldId id="482" r:id="rId225"/>
    <p:sldId id="483" r:id="rId226"/>
    <p:sldId id="484" r:id="rId227"/>
    <p:sldId id="485" r:id="rId228"/>
    <p:sldId id="486" r:id="rId229"/>
    <p:sldId id="487" r:id="rId230"/>
    <p:sldId id="488" r:id="rId231"/>
    <p:sldId id="489" r:id="rId232"/>
    <p:sldId id="490" r:id="rId233"/>
    <p:sldId id="491" r:id="rId234"/>
    <p:sldId id="492" r:id="rId235"/>
    <p:sldId id="493" r:id="rId236"/>
    <p:sldId id="494" r:id="rId237"/>
    <p:sldId id="495" r:id="rId238"/>
    <p:sldId id="496" r:id="rId239"/>
    <p:sldId id="497" r:id="rId240"/>
    <p:sldId id="498" r:id="rId241"/>
    <p:sldId id="499" r:id="rId242"/>
    <p:sldId id="500" r:id="rId243"/>
    <p:sldId id="501" r:id="rId244"/>
    <p:sldId id="502" r:id="rId245"/>
    <p:sldId id="503" r:id="rId246"/>
    <p:sldId id="504" r:id="rId247"/>
    <p:sldId id="505" r:id="rId248"/>
    <p:sldId id="506" r:id="rId249"/>
    <p:sldId id="507" r:id="rId250"/>
    <p:sldId id="508" r:id="rId251"/>
    <p:sldId id="509" r:id="rId252"/>
    <p:sldId id="510" r:id="rId253"/>
    <p:sldId id="511" r:id="rId254"/>
    <p:sldId id="512" r:id="rId255"/>
    <p:sldId id="513" r:id="rId256"/>
    <p:sldId id="514" r:id="rId257"/>
    <p:sldId id="515" r:id="rId258"/>
    <p:sldId id="516" r:id="rId259"/>
    <p:sldId id="517" r:id="rId260"/>
    <p:sldId id="518" r:id="rId261"/>
    <p:sldId id="519" r:id="rId262"/>
    <p:sldId id="520" r:id="rId263"/>
    <p:sldId id="521" r:id="rId264"/>
    <p:sldId id="522" r:id="rId265"/>
    <p:sldId id="523" r:id="rId266"/>
    <p:sldId id="524" r:id="rId267"/>
    <p:sldId id="525" r:id="rId268"/>
    <p:sldId id="526" r:id="rId269"/>
    <p:sldId id="527" r:id="rId270"/>
    <p:sldId id="528" r:id="rId271"/>
    <p:sldId id="529" r:id="rId272"/>
    <p:sldId id="530" r:id="rId273"/>
    <p:sldId id="531" r:id="rId274"/>
    <p:sldId id="532" r:id="rId275"/>
    <p:sldId id="533" r:id="rId276"/>
    <p:sldId id="534" r:id="rId277"/>
    <p:sldId id="535" r:id="rId278"/>
    <p:sldId id="536" r:id="rId279"/>
    <p:sldId id="537" r:id="rId280"/>
    <p:sldId id="538" r:id="rId281"/>
    <p:sldId id="539" r:id="rId282"/>
    <p:sldId id="540" r:id="rId283"/>
    <p:sldId id="541" r:id="rId284"/>
    <p:sldId id="542" r:id="rId285"/>
    <p:sldId id="543" r:id="rId286"/>
    <p:sldId id="544" r:id="rId287"/>
    <p:sldId id="545" r:id="rId288"/>
    <p:sldId id="546" r:id="rId289"/>
    <p:sldId id="547" r:id="rId290"/>
    <p:sldId id="548" r:id="rId291"/>
    <p:sldId id="549" r:id="rId292"/>
    <p:sldId id="550" r:id="rId293"/>
    <p:sldId id="551" r:id="rId294"/>
    <p:sldId id="552" r:id="rId295"/>
    <p:sldId id="553" r:id="rId296"/>
    <p:sldId id="554" r:id="rId297"/>
    <p:sldId id="555" r:id="rId298"/>
    <p:sldId id="556" r:id="rId299"/>
    <p:sldId id="557" r:id="rId300"/>
    <p:sldId id="558" r:id="rId301"/>
    <p:sldId id="559" r:id="rId302"/>
    <p:sldId id="560" r:id="rId303"/>
    <p:sldId id="561" r:id="rId304"/>
    <p:sldId id="562" r:id="rId305"/>
    <p:sldId id="563" r:id="rId306"/>
    <p:sldId id="564" r:id="rId307"/>
    <p:sldId id="565" r:id="rId308"/>
    <p:sldId id="566" r:id="rId309"/>
    <p:sldId id="567" r:id="rId310"/>
    <p:sldId id="568" r:id="rId311"/>
    <p:sldId id="569" r:id="rId312"/>
    <p:sldId id="570" r:id="rId313"/>
    <p:sldId id="571" r:id="rId314"/>
    <p:sldId id="572" r:id="rId315"/>
    <p:sldId id="573" r:id="rId316"/>
    <p:sldId id="574" r:id="rId317"/>
    <p:sldId id="575" r:id="rId318"/>
    <p:sldId id="576" r:id="rId319"/>
    <p:sldId id="577" r:id="rId320"/>
    <p:sldId id="578" r:id="rId321"/>
    <p:sldId id="579" r:id="rId322"/>
    <p:sldId id="580" r:id="rId323"/>
    <p:sldId id="581" r:id="rId324"/>
    <p:sldId id="582" r:id="rId325"/>
    <p:sldId id="583" r:id="rId326"/>
    <p:sldId id="584" r:id="rId327"/>
    <p:sldId id="585" r:id="rId328"/>
    <p:sldId id="586" r:id="rId329"/>
    <p:sldId id="587" r:id="rId330"/>
    <p:sldId id="588" r:id="rId331"/>
    <p:sldId id="589" r:id="rId332"/>
    <p:sldId id="590" r:id="rId333"/>
    <p:sldId id="591" r:id="rId334"/>
    <p:sldId id="592" r:id="rId335"/>
    <p:sldId id="593" r:id="rId336"/>
    <p:sldId id="594" r:id="rId337"/>
    <p:sldId id="595" r:id="rId338"/>
    <p:sldId id="596" r:id="rId339"/>
    <p:sldId id="597" r:id="rId340"/>
    <p:sldId id="598" r:id="rId34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inimized">
    <p:restoredLeft sz="15619" autoAdjust="0"/>
    <p:restoredTop sz="94664" autoAdjust="0"/>
  </p:normalViewPr>
  <p:slideViewPr>
    <p:cSldViewPr>
      <p:cViewPr varScale="1">
        <p:scale>
          <a:sx n="69" d="100"/>
          <a:sy n="69" d="100"/>
        </p:scale>
        <p:origin x="-1680" y="-102"/>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303" Type="http://schemas.openxmlformats.org/officeDocument/2006/relationships/slide" Target="slides/slide302.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324" Type="http://schemas.openxmlformats.org/officeDocument/2006/relationships/slide" Target="slides/slide323.xml"/><Relationship Id="rId345" Type="http://schemas.openxmlformats.org/officeDocument/2006/relationships/theme" Target="theme/theme1.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289" Type="http://schemas.openxmlformats.org/officeDocument/2006/relationships/slide" Target="slides/slide288.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314" Type="http://schemas.openxmlformats.org/officeDocument/2006/relationships/slide" Target="slides/slide313.xml"/><Relationship Id="rId335" Type="http://schemas.openxmlformats.org/officeDocument/2006/relationships/slide" Target="slides/slide334.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25" Type="http://schemas.openxmlformats.org/officeDocument/2006/relationships/slide" Target="slides/slide324.xml"/><Relationship Id="rId346" Type="http://schemas.openxmlformats.org/officeDocument/2006/relationships/tableStyles" Target="tableStyles.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315" Type="http://schemas.openxmlformats.org/officeDocument/2006/relationships/slide" Target="slides/slide314.xml"/><Relationship Id="rId336" Type="http://schemas.openxmlformats.org/officeDocument/2006/relationships/slide" Target="slides/slide335.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305" Type="http://schemas.openxmlformats.org/officeDocument/2006/relationships/slide" Target="slides/slide304.xml"/><Relationship Id="rId326" Type="http://schemas.openxmlformats.org/officeDocument/2006/relationships/slide" Target="slides/slide325.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16" Type="http://schemas.openxmlformats.org/officeDocument/2006/relationships/slide" Target="slides/slide315.xml"/><Relationship Id="rId337" Type="http://schemas.openxmlformats.org/officeDocument/2006/relationships/slide" Target="slides/slide336.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327" Type="http://schemas.openxmlformats.org/officeDocument/2006/relationships/slide" Target="slides/slide326.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17" Type="http://schemas.openxmlformats.org/officeDocument/2006/relationships/slide" Target="slides/slide316.xml"/><Relationship Id="rId338" Type="http://schemas.openxmlformats.org/officeDocument/2006/relationships/slide" Target="slides/slide337.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72" Type="http://schemas.openxmlformats.org/officeDocument/2006/relationships/slide" Target="slides/slide271.xml"/><Relationship Id="rId293" Type="http://schemas.openxmlformats.org/officeDocument/2006/relationships/slide" Target="slides/slide292.xml"/><Relationship Id="rId302" Type="http://schemas.openxmlformats.org/officeDocument/2006/relationships/slide" Target="slides/slide301.xml"/><Relationship Id="rId307" Type="http://schemas.openxmlformats.org/officeDocument/2006/relationships/slide" Target="slides/slide306.xml"/><Relationship Id="rId323" Type="http://schemas.openxmlformats.org/officeDocument/2006/relationships/slide" Target="slides/slide322.xml"/><Relationship Id="rId328" Type="http://schemas.openxmlformats.org/officeDocument/2006/relationships/slide" Target="slides/slide327.xml"/><Relationship Id="rId344"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262" Type="http://schemas.openxmlformats.org/officeDocument/2006/relationships/slide" Target="slides/slide261.xml"/><Relationship Id="rId283" Type="http://schemas.openxmlformats.org/officeDocument/2006/relationships/slide" Target="slides/slide282.xml"/><Relationship Id="rId313" Type="http://schemas.openxmlformats.org/officeDocument/2006/relationships/slide" Target="slides/slide312.xml"/><Relationship Id="rId318" Type="http://schemas.openxmlformats.org/officeDocument/2006/relationships/slide" Target="slides/slide317.xml"/><Relationship Id="rId339" Type="http://schemas.openxmlformats.org/officeDocument/2006/relationships/slide" Target="slides/slide338.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334" Type="http://schemas.openxmlformats.org/officeDocument/2006/relationships/slide" Target="slides/slide333.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slide" Target="slides/slide339.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notesMaster" Target="notesMasters/notesMaster1.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4/21/2015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 xmlns:p14="http://schemas.microsoft.com/office/powerpoint/2010/main" val="228911673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6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9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  </a:t>
            </a:r>
            <a:r>
              <a:rPr lang="ar-EG" sz="2600" dirty="0" smtClean="0">
                <a:solidFill>
                  <a:srgbClr val="898989"/>
                </a:solidFill>
                <a:latin typeface="Calibri" pitchFamily="34" charset="0"/>
              </a:rPr>
              <a:t>كلية </a:t>
            </a:r>
            <a:r>
              <a:rPr lang="ar-SA" sz="2600" dirty="0" smtClean="0">
                <a:solidFill>
                  <a:srgbClr val="898989"/>
                </a:solidFill>
                <a:latin typeface="Calibri" pitchFamily="34" charset="0"/>
              </a:rPr>
              <a:t>التربية</a:t>
            </a:r>
            <a:r>
              <a:rPr lang="ar-EG" sz="2600" dirty="0" smtClean="0">
                <a:solidFill>
                  <a:srgbClr val="898989"/>
                </a:solidFill>
                <a:latin typeface="Calibri" pitchFamily="34" charset="0"/>
              </a:rPr>
              <a:t>– قس</a:t>
            </a:r>
            <a:r>
              <a:rPr lang="ar-SA" sz="2600" dirty="0" smtClean="0">
                <a:solidFill>
                  <a:srgbClr val="898989"/>
                </a:solidFill>
                <a:latin typeface="Calibri" pitchFamily="34" charset="0"/>
              </a:rPr>
              <a:t>م التربية وعلم النفس</a:t>
            </a:r>
            <a:endParaRPr lang="en-US" sz="2600"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r>
              <a:rPr lang="ar-SA" sz="4000" b="1" smtClean="0"/>
              <a:t>مبادئ </a:t>
            </a:r>
            <a:r>
              <a:rPr lang="ar-SA" sz="4000" b="1" smtClean="0"/>
              <a:t>البحث  </a:t>
            </a:r>
            <a:r>
              <a:rPr lang="ar-SA" sz="4000" b="1" dirty="0" smtClean="0"/>
              <a:t>التربوي</a:t>
            </a:r>
            <a:endParaRPr lang="en-US" sz="4000" dirty="0" smtClean="0"/>
          </a:p>
          <a:p>
            <a:pPr algn="l">
              <a:lnSpc>
                <a:spcPct val="80000"/>
              </a:lnSpc>
            </a:pPr>
            <a:r>
              <a:rPr lang="en-US" b="1" dirty="0" smtClean="0"/>
              <a:t>***************************</a:t>
            </a:r>
            <a:r>
              <a:rPr lang="ar-SA" b="1" dirty="0" smtClean="0"/>
              <a:t>) </a:t>
            </a: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r>
              <a:rPr lang="ar-EG" sz="2200" b="1" dirty="0" smtClean="0">
                <a:solidFill>
                  <a:srgbClr val="7F7F7F"/>
                </a:solidFill>
                <a:latin typeface="Calibri" pitchFamily="34" charset="0"/>
                <a:cs typeface="Times New Roman" pitchFamily="18" charset="0"/>
              </a:rPr>
              <a:t>الفصل </a:t>
            </a:r>
            <a:r>
              <a:rPr lang="ar-EG" sz="2200" b="1" dirty="0">
                <a:solidFill>
                  <a:srgbClr val="7F7F7F"/>
                </a:solidFill>
                <a:latin typeface="Calibri" pitchFamily="34" charset="0"/>
                <a:cs typeface="Times New Roman" pitchFamily="18" charset="0"/>
              </a:rPr>
              <a:t>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EG" sz="1700" b="1" dirty="0" smtClean="0">
                <a:solidFill>
                  <a:srgbClr val="7F7F7F"/>
                </a:solidFill>
                <a:latin typeface="Calibri" pitchFamily="34" charset="0"/>
                <a:cs typeface="Times New Roman" pitchFamily="18" charset="0"/>
              </a:rPr>
              <a:t>143</a:t>
            </a:r>
            <a:r>
              <a:rPr lang="ar-SA" sz="1700" b="1" dirty="0" smtClean="0">
                <a:solidFill>
                  <a:srgbClr val="7F7F7F"/>
                </a:solidFill>
                <a:latin typeface="Calibri" pitchFamily="34" charset="0"/>
                <a:cs typeface="Times New Roman" pitchFamily="18" charset="0"/>
              </a:rPr>
              <a:t>1</a:t>
            </a:r>
            <a:r>
              <a:rPr lang="ar-EG" sz="1700" b="1" dirty="0" smtClean="0">
                <a:solidFill>
                  <a:srgbClr val="7F7F7F"/>
                </a:solidFill>
                <a:latin typeface="Calibri" pitchFamily="34" charset="0"/>
                <a:cs typeface="Times New Roman" pitchFamily="18" charset="0"/>
              </a:rPr>
              <a:t> </a:t>
            </a:r>
            <a:r>
              <a:rPr lang="ar-EG" sz="1700" b="1" dirty="0">
                <a:solidFill>
                  <a:srgbClr val="7F7F7F"/>
                </a:solidFill>
                <a:latin typeface="Calibri" pitchFamily="34" charset="0"/>
                <a:cs typeface="Times New Roman" pitchFamily="18" charset="0"/>
              </a:rPr>
              <a:t>– </a:t>
            </a:r>
            <a:r>
              <a:rPr lang="ar-EG" sz="1700" b="1" dirty="0" smtClean="0">
                <a:solidFill>
                  <a:srgbClr val="7F7F7F"/>
                </a:solidFill>
                <a:latin typeface="Calibri" pitchFamily="34" charset="0"/>
                <a:cs typeface="Times New Roman" pitchFamily="18" charset="0"/>
              </a:rPr>
              <a:t>143</a:t>
            </a:r>
            <a:r>
              <a:rPr lang="ar-SA" sz="1700" b="1" dirty="0" smtClean="0">
                <a:solidFill>
                  <a:srgbClr val="7F7F7F"/>
                </a:solidFill>
                <a:latin typeface="Calibri" pitchFamily="34" charset="0"/>
                <a:cs typeface="Times New Roman" pitchFamily="18" charset="0"/>
              </a:rPr>
              <a:t>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عبد الله أحمد الدوغان</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عنوان المحاضرة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1066800" y="3276600"/>
            <a:ext cx="7429500" cy="1752600"/>
          </a:xfrm>
        </p:spPr>
        <p:txBody>
          <a:bodyPr/>
          <a:lstStyle/>
          <a:p>
            <a:pPr eaLnBrk="1" hangingPunct="1"/>
            <a:r>
              <a:rPr lang="ar-SA" b="1" dirty="0" smtClean="0">
                <a:solidFill>
                  <a:schemeClr val="tx1"/>
                </a:solidFill>
                <a:cs typeface="Arial" pitchFamily="34" charset="0"/>
              </a:rPr>
              <a:t>المحاضرة الأولى</a:t>
            </a:r>
          </a:p>
          <a:p>
            <a:pPr eaLnBrk="1" hangingPunct="1"/>
            <a:endParaRPr lang="ar-SA" b="1" dirty="0" smtClean="0">
              <a:solidFill>
                <a:schemeClr val="tx1"/>
              </a:solidFill>
              <a:cs typeface="Arial" pitchFamily="34" charset="0"/>
            </a:endParaRPr>
          </a:p>
          <a:p>
            <a:pPr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r>
              <a:rPr lang="ar-SA" b="1" dirty="0" smtClean="0"/>
              <a:t>تعريف البحث العلمي</a:t>
            </a:r>
            <a:r>
              <a:rPr lang="en-US" dirty="0" smtClean="0"/>
              <a:t/>
            </a:r>
            <a:br>
              <a:rPr lang="en-US" dirty="0" smtClean="0"/>
            </a:br>
            <a:r>
              <a:rPr lang="ar-SA" b="1" dirty="0" smtClean="0"/>
              <a:t> </a:t>
            </a:r>
            <a:r>
              <a:rPr lang="en-US" b="1" dirty="0" smtClean="0"/>
              <a:t>Scientific Research</a:t>
            </a:r>
            <a:endParaRPr lang="en-US" dirty="0" smtClean="0"/>
          </a:p>
        </p:txBody>
      </p:sp>
      <p:sp>
        <p:nvSpPr>
          <p:cNvPr id="7171" name="Text Placeholder 5"/>
          <p:cNvSpPr>
            <a:spLocks noGrp="1"/>
          </p:cNvSpPr>
          <p:nvPr>
            <p:ph idx="1"/>
          </p:nvPr>
        </p:nvSpPr>
        <p:spPr/>
        <p:txBody>
          <a:bodyPr/>
          <a:lstStyle/>
          <a:p>
            <a:pPr rtl="1"/>
            <a:r>
              <a:rPr lang="ar-SA" b="1" dirty="0" smtClean="0"/>
              <a:t>البحث العلمي: أسلوب علمي موضوعي منظم للحصول على المعرفة يعتمد على الملاحظة والتجربة والقياس</a:t>
            </a:r>
            <a:endParaRPr lang="en-US" dirty="0" smtClean="0"/>
          </a:p>
          <a:p>
            <a:pPr rtl="1"/>
            <a:r>
              <a:rPr lang="ar-SA" b="1" dirty="0" smtClean="0"/>
              <a:t>أو: محاولة منهجية موضوعية منظمة للكشف عن الحقائق وحل المشكلات بالاستناد إلى المنطق والملاحظة والتجربة</a:t>
            </a:r>
            <a:endParaRPr lang="en-US" dirty="0"/>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المهارات العلمية اللازمة للباحث العلمي:</a:t>
            </a:r>
            <a:endParaRPr lang="en-US" dirty="0" smtClean="0"/>
          </a:p>
        </p:txBody>
      </p:sp>
      <p:sp>
        <p:nvSpPr>
          <p:cNvPr id="3" name="عنصر نائب للمحتوى 2"/>
          <p:cNvSpPr>
            <a:spLocks noGrp="1"/>
          </p:cNvSpPr>
          <p:nvPr>
            <p:ph idx="1"/>
          </p:nvPr>
        </p:nvSpPr>
        <p:spPr/>
        <p:txBody>
          <a:bodyPr/>
          <a:lstStyle/>
          <a:p>
            <a:pPr rtl="1"/>
            <a:r>
              <a:rPr lang="ar-SA" dirty="0" smtClean="0"/>
              <a:t> </a:t>
            </a:r>
            <a:endParaRPr lang="en-US" dirty="0" smtClean="0"/>
          </a:p>
          <a:p>
            <a:pPr rtl="1"/>
            <a:r>
              <a:rPr lang="ar-SA" b="1" dirty="0" smtClean="0"/>
              <a:t>1 </a:t>
            </a:r>
            <a:r>
              <a:rPr lang="ar-SA" b="1" dirty="0" err="1" smtClean="0"/>
              <a:t>ـ</a:t>
            </a:r>
            <a:r>
              <a:rPr lang="ar-SA" b="1" dirty="0" smtClean="0"/>
              <a:t> المجال التخصصي للباحث (التكوين العلمي)</a:t>
            </a:r>
            <a:endParaRPr lang="en-US" dirty="0" smtClean="0"/>
          </a:p>
          <a:p>
            <a:pPr rtl="1"/>
            <a:r>
              <a:rPr lang="ar-SA" b="1" dirty="0" smtClean="0"/>
              <a:t>      2ـ مهارات البحث العلمي: مناهج البحث  والقياس </a:t>
            </a:r>
            <a:r>
              <a:rPr lang="ar-SA" b="1" dirty="0" err="1" smtClean="0"/>
              <a:t>و</a:t>
            </a:r>
            <a:r>
              <a:rPr lang="ar-SA" b="1" dirty="0" smtClean="0"/>
              <a:t> الإحصاء</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خصائص الطريقة العلمية: </a:t>
            </a:r>
            <a:endParaRPr lang="en-US" dirty="0" smtClean="0"/>
          </a:p>
        </p:txBody>
      </p:sp>
      <p:sp>
        <p:nvSpPr>
          <p:cNvPr id="3" name="عنصر نائب للمحتوى 2"/>
          <p:cNvSpPr>
            <a:spLocks noGrp="1"/>
          </p:cNvSpPr>
          <p:nvPr>
            <p:ph idx="1"/>
          </p:nvPr>
        </p:nvSpPr>
        <p:spPr/>
        <p:txBody>
          <a:bodyPr/>
          <a:lstStyle/>
          <a:p>
            <a:pPr rtl="1"/>
            <a:r>
              <a:rPr lang="ar-SA" dirty="0" smtClean="0"/>
              <a:t> </a:t>
            </a:r>
            <a:endParaRPr lang="en-US" dirty="0" smtClean="0"/>
          </a:p>
          <a:p>
            <a:pPr rtl="1"/>
            <a:r>
              <a:rPr lang="ar-SA" b="1" dirty="0" smtClean="0"/>
              <a:t>الموضوعية والأمانة والتوثيق </a:t>
            </a:r>
            <a:endParaRPr lang="en-US" dirty="0" smtClean="0"/>
          </a:p>
          <a:p>
            <a:pPr rtl="1"/>
            <a:r>
              <a:rPr lang="ar-SA" b="1" dirty="0" smtClean="0"/>
              <a:t>        الدقة/ القياس والإحصاء</a:t>
            </a:r>
            <a:endParaRPr lang="en-US" dirty="0" smtClean="0"/>
          </a:p>
          <a:p>
            <a:pPr rtl="1"/>
            <a:r>
              <a:rPr lang="ar-SA" b="1" dirty="0" smtClean="0"/>
              <a:t>        التنظيم والوضوح/ قابلية البحث للإعادة    </a:t>
            </a:r>
            <a:endParaRPr lang="en-US" dirty="0" smtClean="0"/>
          </a:p>
          <a:p>
            <a:pPr rtl="1"/>
            <a:r>
              <a:rPr lang="ar-SA" b="1" dirty="0" smtClean="0"/>
              <a:t>       الاعتماد على الملاحظة والخبرة الحسية</a:t>
            </a:r>
            <a:endParaRPr lang="en-US" dirty="0" smtClean="0"/>
          </a:p>
          <a:p>
            <a:pPr rtl="1"/>
            <a:r>
              <a:rPr lang="ar-SA" b="1" dirty="0" smtClean="0"/>
              <a:t>        صحة التعميم استناد النتائج إلى غينات ممثلة</a:t>
            </a:r>
            <a:endParaRPr lang="en-US" dirty="0" smtClean="0"/>
          </a:p>
          <a:p>
            <a:pPr rtl="1"/>
            <a:r>
              <a:rPr lang="ar-SA" b="1" dirty="0" smtClean="0"/>
              <a:t>       الضبط والتحكم</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خصائص الباحث العلمي:</a:t>
            </a:r>
            <a:endParaRPr lang="en-US" dirty="0" smtClean="0"/>
          </a:p>
        </p:txBody>
      </p:sp>
      <p:sp>
        <p:nvSpPr>
          <p:cNvPr id="3" name="عنصر نائب للمحتوى 2"/>
          <p:cNvSpPr>
            <a:spLocks noGrp="1"/>
          </p:cNvSpPr>
          <p:nvPr>
            <p:ph idx="1"/>
          </p:nvPr>
        </p:nvSpPr>
        <p:spPr/>
        <p:txBody>
          <a:bodyPr/>
          <a:lstStyle/>
          <a:p>
            <a:pPr rtl="1"/>
            <a:r>
              <a:rPr lang="ar-SA" b="1" dirty="0" smtClean="0"/>
              <a:t>أن يكون قارئا جيدا (كثرة القراءة)</a:t>
            </a:r>
            <a:endParaRPr lang="en-US" dirty="0" smtClean="0"/>
          </a:p>
          <a:p>
            <a:pPr rtl="1"/>
            <a:r>
              <a:rPr lang="ar-SA" b="1" dirty="0" smtClean="0"/>
              <a:t>أن يكون مرنا متفتح الذهن </a:t>
            </a:r>
            <a:endParaRPr lang="en-US" dirty="0" smtClean="0"/>
          </a:p>
          <a:p>
            <a:pPr rtl="1"/>
            <a:r>
              <a:rPr lang="ar-SA" b="1" dirty="0" smtClean="0"/>
              <a:t>أن يكون ناقدا جيدا قادرا على الحكم الصائب</a:t>
            </a:r>
            <a:endParaRPr lang="en-US" dirty="0" smtClean="0"/>
          </a:p>
          <a:p>
            <a:pPr rtl="1"/>
            <a:r>
              <a:rPr lang="ar-SA" b="1" dirty="0" smtClean="0"/>
              <a:t>أن يكون مبدعا</a:t>
            </a:r>
            <a:endParaRPr lang="en-US" dirty="0" smtClean="0"/>
          </a:p>
          <a:p>
            <a:pPr rtl="1"/>
            <a:r>
              <a:rPr lang="ar-SA" b="1" dirty="0" smtClean="0"/>
              <a:t>أن يكون صبورا</a:t>
            </a:r>
            <a:endParaRPr lang="en-US" dirty="0" smtClean="0"/>
          </a:p>
          <a:p>
            <a:pPr rtl="1"/>
            <a:r>
              <a:rPr lang="ar-SA" b="1" dirty="0" smtClean="0"/>
              <a:t>أن يكون منظما ومنطقيا</a:t>
            </a:r>
            <a:endParaRPr lang="en-US" dirty="0" smtClean="0"/>
          </a:p>
          <a:p>
            <a:pPr rtl="1"/>
            <a:r>
              <a:rPr lang="ar-SA" b="1" dirty="0" smtClean="0"/>
              <a:t>أن يكون موضوعيا أمينا</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أهداف العلم والبحث العلمي</a:t>
            </a:r>
            <a:endParaRPr lang="en-US" dirty="0" smtClean="0"/>
          </a:p>
        </p:txBody>
      </p:sp>
      <p:sp>
        <p:nvSpPr>
          <p:cNvPr id="3" name="عنصر نائب للمحتوى 2"/>
          <p:cNvSpPr>
            <a:spLocks noGrp="1"/>
          </p:cNvSpPr>
          <p:nvPr>
            <p:ph idx="1"/>
          </p:nvPr>
        </p:nvSpPr>
        <p:spPr/>
        <p:txBody>
          <a:bodyPr/>
          <a:lstStyle/>
          <a:p>
            <a:pPr rtl="1"/>
            <a:r>
              <a:rPr lang="ar-SA" b="1" dirty="0" smtClean="0"/>
              <a:t>ما أهداف العلم ولماذا نبحث؟</a:t>
            </a:r>
            <a:endParaRPr lang="en-US" dirty="0" smtClean="0"/>
          </a:p>
          <a:p>
            <a:pPr rtl="1"/>
            <a:r>
              <a:rPr lang="ar-SA" b="1" dirty="0" smtClean="0"/>
              <a:t>1ـ الفهم:</a:t>
            </a:r>
            <a:endParaRPr lang="en-US" dirty="0" smtClean="0"/>
          </a:p>
          <a:p>
            <a:pPr rtl="1"/>
            <a:r>
              <a:rPr lang="ar-SA" b="1" dirty="0" smtClean="0"/>
              <a:t>          أ </a:t>
            </a:r>
            <a:r>
              <a:rPr lang="ar-SA" b="1" dirty="0" err="1" smtClean="0"/>
              <a:t>ـ</a:t>
            </a:r>
            <a:r>
              <a:rPr lang="ar-SA" b="1" dirty="0" smtClean="0"/>
              <a:t>  الوصف</a:t>
            </a:r>
            <a:endParaRPr lang="en-US" dirty="0" smtClean="0"/>
          </a:p>
          <a:p>
            <a:pPr rtl="1"/>
            <a:r>
              <a:rPr lang="ar-SA" b="1" dirty="0" smtClean="0"/>
              <a:t>          ب </a:t>
            </a:r>
            <a:r>
              <a:rPr lang="ar-SA" b="1" dirty="0" err="1" smtClean="0"/>
              <a:t>ـ</a:t>
            </a:r>
            <a:r>
              <a:rPr lang="ar-SA" b="1" dirty="0" smtClean="0"/>
              <a:t> التفسير</a:t>
            </a:r>
            <a:endParaRPr lang="en-US" dirty="0" smtClean="0"/>
          </a:p>
          <a:p>
            <a:pPr rtl="1"/>
            <a:r>
              <a:rPr lang="ar-SA" b="1" dirty="0" smtClean="0"/>
              <a:t>2ـ التنبؤ</a:t>
            </a:r>
            <a:endParaRPr lang="en-US" dirty="0" smtClean="0"/>
          </a:p>
          <a:p>
            <a:pPr rtl="1"/>
            <a:r>
              <a:rPr lang="ar-SA" b="1" dirty="0" smtClean="0"/>
              <a:t>3ـ التحكم</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1ـ الفهم:</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b="1" dirty="0" smtClean="0"/>
              <a:t>ويقصد </a:t>
            </a:r>
            <a:r>
              <a:rPr lang="ar-SA" b="1" dirty="0" err="1" smtClean="0"/>
              <a:t>به</a:t>
            </a:r>
            <a:r>
              <a:rPr lang="ar-SA" b="1" dirty="0" smtClean="0"/>
              <a:t> فهم الظاهرة التي نبحثها. (والظاهرة تعني القضية التي نبحثها فنحن قد ندرس قضايا مثل التحصيل أو الرسوب أو التخلف العقلي أو الذكاء أو الغش أو التدخين)</a:t>
            </a:r>
            <a:endParaRPr lang="en-US" dirty="0" smtClean="0"/>
          </a:p>
          <a:p>
            <a:pPr rtl="1"/>
            <a:r>
              <a:rPr lang="ar-SA" b="1" dirty="0" smtClean="0"/>
              <a:t>فأول هدف لبحث هذه الأمور هو أن نتعرف عليها ونكشف حقيقتها عن طريق معرفة حجمها وأوصافها ومدى انتشارها وهذا هو وصف الظاهرة. ولا يكتمل فهم الظاهرة بمجرد وصفها بل لا بد من تفسير الظاهرة بمعرفة العوامل المرتبطة بها والعوامل المسببة لها.  فما هي أسباب الغش مثلا؟ وما هي العوامل التي تؤدي إلى التدخين؟</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2ـ التنبؤ:</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b="1" dirty="0" smtClean="0"/>
              <a:t>ويقصد </a:t>
            </a:r>
            <a:r>
              <a:rPr lang="ar-SA" b="1" dirty="0" err="1" smtClean="0"/>
              <a:t>به</a:t>
            </a:r>
            <a:r>
              <a:rPr lang="ar-SA" b="1" dirty="0" smtClean="0"/>
              <a:t> قدرة الباحث على أن يتوقع الظاهرة أو يستنتج ظواهر أخرى مرتبطة بها. وهذا يعني أنه قد يكون هدفنا من دراسة أو بحث الظاهرة هو أن نتمكن من توقعها مستقبلا أو التنبؤ بها كما يحاول المهتمون بالطقس التنبؤ بالرياح والأمطار ويهتم الفلكيون بالتنبؤ بالخسوف أو الكسوف. </a:t>
            </a:r>
            <a:endParaRPr lang="en-US" dirty="0" smtClean="0"/>
          </a:p>
          <a:p>
            <a:pPr rtl="1"/>
            <a:r>
              <a:rPr lang="ar-SA" b="1" dirty="0" smtClean="0"/>
              <a:t>وهذا التنبؤ لا يمكن أن يحصل إلا بعد تحقق الهدف الأول وهو الفهم. إذ أن فهم الظاهرة جيدا,  ومعرفة أسبابها, والعوامل المرتبطة بها يساعدنا على توقعها يدقه.</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3 </a:t>
            </a:r>
            <a:r>
              <a:rPr lang="ar-SA" b="1" dirty="0" err="1" smtClean="0"/>
              <a:t>ـ</a:t>
            </a:r>
            <a:r>
              <a:rPr lang="ar-SA" b="1" dirty="0" smtClean="0"/>
              <a:t> التحكم:</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b="1" dirty="0" smtClean="0"/>
              <a:t>ويعني الاستفادة من نتائج البحث العلمي في التطوير والتحسين وحل المشكلات. يعني أنن من خلال فهمنا للظاهرة ومعرفة العوامل المسببة لها والتي تؤدي إليها نستطيع أن نضبط هذه الظاهرة من خلال ضبط العوامل المؤدية إليها.</a:t>
            </a:r>
            <a:endParaRPr lang="en-US" dirty="0" smtClean="0"/>
          </a:p>
          <a:p>
            <a:pPr rtl="1"/>
            <a:r>
              <a:rPr lang="ar-SA" b="1" dirty="0" smtClean="0"/>
              <a:t>إذا عرفنا من خلال البحث العلمي أسباب انتشار مرض معين وفهمنا اللقاح المناسب وكذلك العلاج له, فإننا نستطيع بإذن الله التحكم والسيطرة على المرض من خلال منع أسبابه وتقديم اللقاح المضاد وعلاج المصابين بهذا المرض.</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عنوان المحاضرة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sz="4000" b="1" dirty="0" smtClean="0">
                <a:solidFill>
                  <a:schemeClr val="tx1"/>
                </a:solidFill>
                <a:cs typeface="Arial" pitchFamily="34" charset="0"/>
              </a:rPr>
              <a:t>المحاضرة الثانية </a:t>
            </a:r>
          </a:p>
          <a:p>
            <a:pPr eaLnBrk="1" hangingPunct="1"/>
            <a:r>
              <a:rPr lang="ar-SA" sz="4000" b="1" dirty="0" smtClean="0">
                <a:solidFill>
                  <a:schemeClr val="tx1"/>
                </a:solidFill>
                <a:cs typeface="Arial" pitchFamily="34" charset="0"/>
              </a:rPr>
              <a:t>مشكلة البحث</a:t>
            </a:r>
          </a:p>
          <a:p>
            <a:pPr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11</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مشكلة البحث</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b="1" dirty="0" smtClean="0"/>
              <a:t>تتلخص خطوات التفكير العلمي كما أورده عالم النفس والتربية جون ديوي في المراحل التالية:</a:t>
            </a:r>
            <a:endParaRPr lang="en-US" dirty="0" smtClean="0"/>
          </a:p>
          <a:p>
            <a:pPr rtl="1"/>
            <a:r>
              <a:rPr lang="ar-SA" b="1" dirty="0" smtClean="0"/>
              <a:t>ـ الشعور بالمشكلة</a:t>
            </a:r>
            <a:endParaRPr lang="en-US" dirty="0" smtClean="0"/>
          </a:p>
          <a:p>
            <a:pPr rtl="1"/>
            <a:r>
              <a:rPr lang="ar-SA" b="1" dirty="0" smtClean="0"/>
              <a:t>ـ وضع الفروض (اقتراح حلول محتملة للمشكلة)</a:t>
            </a:r>
            <a:endParaRPr lang="en-US" dirty="0" smtClean="0"/>
          </a:p>
          <a:p>
            <a:pPr rtl="1"/>
            <a:r>
              <a:rPr lang="ar-SA" b="1" dirty="0" smtClean="0"/>
              <a:t>ـ التحقق من الفروض أو اختبار الفروض من خلا الملاحظة أو التجربة</a:t>
            </a:r>
            <a:endParaRPr lang="en-US" dirty="0" smtClean="0"/>
          </a:p>
          <a:p>
            <a:pPr rtl="1"/>
            <a:r>
              <a:rPr lang="ar-SA" b="1" dirty="0" smtClean="0"/>
              <a:t>ـ الوصول إلى نتائج</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مشكلة البحث</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b="1" dirty="0" smtClean="0"/>
              <a:t>ومراحل البحث العلمي الذي يقوم به الباحثون في التخصصات المختلفة مقاربة لتلك الخطوات التي ذكرها ديوي</a:t>
            </a:r>
            <a:endParaRPr lang="en-US" dirty="0" smtClean="0"/>
          </a:p>
          <a:p>
            <a:pPr rtl="1"/>
            <a:r>
              <a:rPr lang="ar-SA" b="1" dirty="0" smtClean="0"/>
              <a:t> </a:t>
            </a:r>
            <a:endParaRPr lang="en-US" dirty="0" smtClean="0"/>
          </a:p>
          <a:p>
            <a:pPr rtl="1"/>
            <a:r>
              <a:rPr lang="ar-SA" b="1" dirty="0" smtClean="0"/>
              <a:t>وأول خطوة في أي بحث هو تحديد مشكلة البحث</a:t>
            </a:r>
            <a:endParaRPr lang="en-US" dirty="0" smtClean="0"/>
          </a:p>
          <a:p>
            <a:pPr rtl="1"/>
            <a:r>
              <a:rPr lang="ar-SA" b="1" dirty="0" smtClean="0"/>
              <a:t>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تعريف مشكلة البحث</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b="1" dirty="0" smtClean="0"/>
              <a:t>ماذا نقصد بكلمة مشكلة؟</a:t>
            </a:r>
            <a:endParaRPr lang="en-US" dirty="0" smtClean="0"/>
          </a:p>
          <a:p>
            <a:pPr rtl="1"/>
            <a:r>
              <a:rPr lang="ar-SA" b="1" dirty="0" smtClean="0"/>
              <a:t>قضية تحتاج إلى حل</a:t>
            </a:r>
            <a:endParaRPr lang="en-US" dirty="0" smtClean="0"/>
          </a:p>
          <a:p>
            <a:r>
              <a:rPr lang="ar-SA" b="1" dirty="0" smtClean="0"/>
              <a:t>سؤال أو أسئلة تحتاج إلى جواب</a:t>
            </a:r>
          </a:p>
          <a:p>
            <a:pPr rtl="1"/>
            <a:r>
              <a:rPr lang="ar-SA" b="1" dirty="0" smtClean="0"/>
              <a:t>موضوع نحتاج إلى اكتشافه </a:t>
            </a:r>
            <a:endParaRPr lang="en-US" dirty="0" smtClean="0"/>
          </a:p>
          <a:p>
            <a:pPr rtl="1"/>
            <a:r>
              <a:rPr lang="ar-SA" b="1" dirty="0" smtClean="0"/>
              <a:t>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مثال على مشكلة البحث</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b="1" dirty="0" smtClean="0"/>
              <a:t>يواجه تلاميذ المرحلة الابتدائية صعوبة في تعلم الرياضيات</a:t>
            </a:r>
            <a:endParaRPr lang="en-US" dirty="0" smtClean="0"/>
          </a:p>
          <a:p>
            <a:pPr rtl="1"/>
            <a:r>
              <a:rPr lang="ar-SA" b="1" dirty="0" smtClean="0"/>
              <a:t>كيف نتغلب على هذه الصعوبة؟</a:t>
            </a:r>
            <a:endParaRPr lang="en-US" dirty="0" smtClean="0"/>
          </a:p>
          <a:p>
            <a:pPr rtl="1"/>
            <a:r>
              <a:rPr lang="ar-SA" b="1" dirty="0" smtClean="0"/>
              <a:t>هذه مشكلة بحث</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مثال على مشكلة البحث</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b="1" dirty="0" smtClean="0"/>
              <a:t>هل زيادة حصص الرياضيات تحل المشكلة؟</a:t>
            </a:r>
            <a:endParaRPr lang="en-US" dirty="0" smtClean="0"/>
          </a:p>
          <a:p>
            <a:pPr rtl="1"/>
            <a:r>
              <a:rPr lang="ar-SA" b="1" dirty="0" smtClean="0"/>
              <a:t>هل هناك طريقة تدريس أو طرق تدريس بديلة لما هو متبع يمكن استخدامها لتحسين مستوى التلاميذ؟ </a:t>
            </a:r>
            <a:endParaRPr lang="en-US" dirty="0" smtClean="0"/>
          </a:p>
          <a:p>
            <a:pPr rtl="1"/>
            <a:r>
              <a:rPr lang="ar-SA" b="1" dirty="0" smtClean="0"/>
              <a:t>هل استخدام الكمبيوتر في تعليم الرياضيات يحسن من مستوى التلاميذ؟</a:t>
            </a:r>
            <a:endParaRPr lang="en-US" dirty="0" smtClean="0"/>
          </a:p>
          <a:p>
            <a:pPr rtl="1"/>
            <a:r>
              <a:rPr lang="ar-SA" b="1" dirty="0" smtClean="0"/>
              <a:t>هل ميول التلاميذ وموقفهم من الرياضيات له علاقة بتحصيلهم؟ </a:t>
            </a:r>
            <a:endParaRPr lang="en-US" dirty="0" smtClean="0"/>
          </a:p>
          <a:p>
            <a:pPr rtl="1"/>
            <a:r>
              <a:rPr lang="ar-SA" b="1" dirty="0" smtClean="0"/>
              <a:t>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تعريف مشكلة البحث</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b="1" dirty="0" smtClean="0"/>
              <a:t>فمشكلة البحث إذن:</a:t>
            </a:r>
            <a:endParaRPr lang="en-US" dirty="0" smtClean="0"/>
          </a:p>
          <a:p>
            <a:pPr rtl="1"/>
            <a:r>
              <a:rPr lang="ar-SA" b="1" dirty="0" smtClean="0"/>
              <a:t>موقف غامض يحتاج إلى توضيح</a:t>
            </a:r>
            <a:endParaRPr lang="en-US" dirty="0" smtClean="0"/>
          </a:p>
          <a:p>
            <a:pPr rtl="1"/>
            <a:r>
              <a:rPr lang="ar-SA" b="1" dirty="0" smtClean="0"/>
              <a:t>أو تساؤل يحتاج إلى إجابة</a:t>
            </a:r>
            <a:endParaRPr lang="en-US" dirty="0" smtClean="0"/>
          </a:p>
          <a:p>
            <a:pPr rtl="1"/>
            <a:r>
              <a:rPr lang="ar-SA" b="1" dirty="0" smtClean="0"/>
              <a:t>ويمكن أن نلخص تعريف المشكلة في العبارة التالية:</a:t>
            </a:r>
            <a:endParaRPr lang="en-US" dirty="0" smtClean="0"/>
          </a:p>
          <a:p>
            <a:pPr rtl="1"/>
            <a:r>
              <a:rPr lang="ar-SA" b="1" dirty="0" smtClean="0"/>
              <a:t>موقف أو تساؤل يواجهه الباحث ويحاول الباحث اكتشافه أو الإجابة عنه.</a:t>
            </a:r>
            <a:endParaRPr lang="en-US" dirty="0" smtClean="0"/>
          </a:p>
          <a:p>
            <a:pPr rtl="1"/>
            <a:r>
              <a:rPr lang="ar-SA" b="1" dirty="0" smtClean="0"/>
              <a:t>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مصادر الحصول على المشكلة</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b="1" dirty="0" smtClean="0"/>
              <a:t>مشكلة البحث هي الموضوع الذي يحاول الباحث دراسته</a:t>
            </a:r>
            <a:endParaRPr lang="en-US" dirty="0" smtClean="0"/>
          </a:p>
          <a:p>
            <a:pPr rtl="1"/>
            <a:r>
              <a:rPr lang="ar-SA" b="1" dirty="0" smtClean="0"/>
              <a:t>والعثور على مشكلة تستحق البحث أمر يتطلب معرفة وتأملا وجهدا</a:t>
            </a:r>
            <a:endParaRPr lang="en-US" dirty="0" smtClean="0"/>
          </a:p>
          <a:p>
            <a:pPr rtl="1"/>
            <a:r>
              <a:rPr lang="ar-SA" b="1" dirty="0" smtClean="0"/>
              <a:t>طلاب الماجستير غالبا وطلاب الدكتوراه مطالبون بالقيام ببحث علمي ويواجهون صعوبة في اختيار موضوع أو مشكلة بحث.</a:t>
            </a:r>
            <a:endParaRPr lang="en-US" dirty="0" smtClean="0"/>
          </a:p>
          <a:p>
            <a:pPr rtl="1"/>
            <a:r>
              <a:rPr lang="ar-SA" b="1" dirty="0" smtClean="0"/>
              <a:t>قد يقول الطالب: ليس في ذهني موضوع يستحق البحث</a:t>
            </a:r>
            <a:endParaRPr lang="en-US" dirty="0" smtClean="0"/>
          </a:p>
          <a:p>
            <a:pPr rtl="1"/>
            <a:r>
              <a:rPr lang="ar-SA" b="1" dirty="0" smtClean="0"/>
              <a:t>الباحثون سبقوني إلى الموضوعات المهمة </a:t>
            </a:r>
            <a:endParaRPr lang="en-US" dirty="0" smtClean="0"/>
          </a:p>
          <a:p>
            <a:pPr rtl="1"/>
            <a:r>
              <a:rPr lang="ar-SA" b="1" dirty="0" smtClean="0"/>
              <a:t>فمن أين يحصل الراغب في عمل بحث على موضوع لبحثه؟</a:t>
            </a:r>
            <a:endParaRPr lang="en-US" dirty="0" smtClean="0"/>
          </a:p>
          <a:p>
            <a:pPr rtl="1"/>
            <a:r>
              <a:rPr lang="ar-SA" b="1" dirty="0" smtClean="0"/>
              <a:t>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مصادر الحصول على المشكلة</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b="1" dirty="0" smtClean="0"/>
              <a:t>1ـ المعرفة الواسعة بمجال البحث من خلال التخصص</a:t>
            </a:r>
            <a:endParaRPr lang="en-US" dirty="0" smtClean="0"/>
          </a:p>
          <a:p>
            <a:pPr rtl="1"/>
            <a:r>
              <a:rPr lang="ar-SA" b="1" dirty="0" smtClean="0"/>
              <a:t>2ـ الخبرة العملية المرتبطة بالتخصص</a:t>
            </a:r>
            <a:endParaRPr lang="en-US" dirty="0" smtClean="0"/>
          </a:p>
          <a:p>
            <a:pPr rtl="1"/>
            <a:r>
              <a:rPr lang="ar-SA" b="1" dirty="0" smtClean="0"/>
              <a:t>3ـ الاستفادة من الأساتذة والخبراء والزملاء الباحثين الأكثر خبرة</a:t>
            </a:r>
            <a:endParaRPr lang="en-US" dirty="0" smtClean="0"/>
          </a:p>
          <a:p>
            <a:pPr rtl="1"/>
            <a:r>
              <a:rPr lang="ar-SA" b="1" dirty="0" smtClean="0"/>
              <a:t>4ـ الإطلاع والقراءة الواسعة في الكتب والمصادر والدراسات والأبحاث السابقة</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19</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457200"/>
            <a:ext cx="8915400" cy="1143000"/>
          </a:xfrm>
        </p:spPr>
        <p:txBody>
          <a:bodyPr/>
          <a:lstStyle/>
          <a:p>
            <a:pPr algn="ctr" rtl="1"/>
            <a:r>
              <a:rPr lang="ar-SA" sz="2400" b="1" dirty="0" smtClean="0"/>
              <a:t>مصادر الحصول على المشكلة</a:t>
            </a:r>
            <a:r>
              <a:rPr lang="en-US" sz="2400" dirty="0" smtClean="0"/>
              <a:t/>
            </a:r>
            <a:br>
              <a:rPr lang="en-US" sz="2400" dirty="0" smtClean="0"/>
            </a:br>
            <a:r>
              <a:rPr lang="ar-SA" sz="2400" b="1" dirty="0" smtClean="0"/>
              <a:t>"المصادر الثانوية"</a:t>
            </a:r>
            <a:r>
              <a:rPr lang="en-US" sz="2400" dirty="0" smtClean="0"/>
              <a:t/>
            </a:r>
            <a:br>
              <a:rPr lang="en-US" sz="2400" dirty="0" smtClean="0"/>
            </a:br>
            <a:r>
              <a:rPr lang="ar-SA" sz="2400" b="1" dirty="0" smtClean="0"/>
              <a:t>الكتب والمراجع </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endParaRPr lang="ar-SA" b="1" dirty="0" smtClean="0"/>
          </a:p>
          <a:p>
            <a:pPr rtl="1"/>
            <a:r>
              <a:rPr lang="ar-SA" b="1" dirty="0" smtClean="0"/>
              <a:t>أين نجد هذه المصادر الثانوية؟</a:t>
            </a:r>
          </a:p>
          <a:p>
            <a:pPr rtl="1"/>
            <a:endParaRPr lang="ar-SA" b="1" dirty="0" smtClean="0"/>
          </a:p>
          <a:p>
            <a:pPr rtl="1"/>
            <a:r>
              <a:rPr lang="ar-SA" b="1" dirty="0" smtClean="0"/>
              <a:t>ـ الكتب والمراجع المتخصصة</a:t>
            </a:r>
            <a:endParaRPr lang="en-US" dirty="0" smtClean="0"/>
          </a:p>
          <a:p>
            <a:pPr rtl="1"/>
            <a:r>
              <a:rPr lang="ar-SA" b="1" dirty="0" smtClean="0"/>
              <a:t>ـ الموسوعات</a:t>
            </a:r>
            <a:endParaRPr lang="en-US" dirty="0" smtClean="0"/>
          </a:p>
          <a:p>
            <a:pPr rtl="1"/>
            <a:r>
              <a:rPr lang="ar-SA" b="1" dirty="0" smtClean="0"/>
              <a:t>ـ المقالات العلمية</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152400"/>
            <a:ext cx="8915400" cy="1143000"/>
          </a:xfrm>
        </p:spPr>
        <p:txBody>
          <a:bodyPr/>
          <a:lstStyle/>
          <a:p>
            <a:pPr algn="ctr"/>
            <a:r>
              <a:rPr lang="ar-SA" sz="2400" b="1" dirty="0" smtClean="0"/>
              <a:t>مصادر الحصول على المشكلة</a:t>
            </a:r>
            <a:r>
              <a:rPr lang="en-US" sz="2400" dirty="0" smtClean="0"/>
              <a:t/>
            </a:r>
            <a:br>
              <a:rPr lang="en-US" sz="2400" dirty="0" smtClean="0"/>
            </a:br>
            <a:r>
              <a:rPr lang="ar-SA" sz="2400" b="1" dirty="0" smtClean="0"/>
              <a:t>"المصادر الثانوية"</a:t>
            </a:r>
            <a:r>
              <a:rPr lang="en-US" sz="2400" dirty="0" smtClean="0"/>
              <a:t/>
            </a:r>
            <a:br>
              <a:rPr lang="en-US" sz="2400" dirty="0" smtClean="0"/>
            </a:br>
            <a:r>
              <a:rPr lang="ar-SA" sz="2400" b="1" dirty="0" smtClean="0"/>
              <a:t>الكتب والمراجع</a:t>
            </a:r>
            <a:endParaRPr lang="ar-SA" sz="2400" dirty="0"/>
          </a:p>
        </p:txBody>
      </p:sp>
      <p:sp>
        <p:nvSpPr>
          <p:cNvPr id="3" name="عنصر نائب للمحتوى 2"/>
          <p:cNvSpPr>
            <a:spLocks noGrp="1"/>
          </p:cNvSpPr>
          <p:nvPr>
            <p:ph idx="1"/>
          </p:nvPr>
        </p:nvSpPr>
        <p:spPr/>
        <p:txBody>
          <a:bodyPr/>
          <a:lstStyle/>
          <a:p>
            <a:pPr rtl="1"/>
            <a:endParaRPr lang="ar-SA" b="1" dirty="0" smtClean="0"/>
          </a:p>
          <a:p>
            <a:pPr rtl="1"/>
            <a:r>
              <a:rPr lang="ar-SA" b="1" dirty="0" smtClean="0"/>
              <a:t>لماذا سميت الكتب والمراجع والمقالات مصادر ثانوية؟</a:t>
            </a:r>
            <a:endParaRPr lang="en-US" dirty="0" smtClean="0"/>
          </a:p>
          <a:p>
            <a:pPr rtl="1"/>
            <a:r>
              <a:rPr lang="ar-SA" b="1" dirty="0" smtClean="0"/>
              <a:t>لأنها لم تحصل على المعلومات بطريقة الخبرة المباشرة</a:t>
            </a:r>
            <a:endParaRPr lang="en-US" dirty="0" smtClean="0"/>
          </a:p>
          <a:p>
            <a:pPr rtl="1"/>
            <a:r>
              <a:rPr lang="ar-SA" b="1" dirty="0" smtClean="0"/>
              <a:t>لأنها تنقل المعرفة عن طريق المصادر الأخرى.</a:t>
            </a:r>
            <a:endParaRPr lang="en-US" dirty="0" smtClean="0"/>
          </a:p>
          <a:p>
            <a:r>
              <a:rPr lang="ar-SA" b="1" dirty="0" smtClean="0"/>
              <a:t>تنقل عن مصادر أولية كما تنقل عن مصادر ثانوية أخرى</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21</a:t>
            </a:fld>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2800" b="1" dirty="0" smtClean="0"/>
              <a:t/>
            </a:r>
            <a:br>
              <a:rPr lang="ar-SA" sz="2800" b="1" dirty="0" smtClean="0"/>
            </a:br>
            <a:r>
              <a:rPr lang="ar-SA" sz="2800" b="1" dirty="0" smtClean="0"/>
              <a:t>"المصادر الثانوية"</a:t>
            </a:r>
            <a:r>
              <a:rPr lang="en-US" sz="2800" dirty="0" smtClean="0"/>
              <a:t/>
            </a:r>
            <a:br>
              <a:rPr lang="en-US" sz="2800" dirty="0" smtClean="0"/>
            </a:br>
            <a:r>
              <a:rPr lang="ar-SA" sz="2800" b="1" dirty="0" smtClean="0"/>
              <a:t>الكتب والمراجع </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endParaRPr lang="ar-SA" b="1" dirty="0" smtClean="0"/>
          </a:p>
          <a:p>
            <a:pPr rtl="1"/>
            <a:r>
              <a:rPr lang="ar-SA" b="1" dirty="0" smtClean="0"/>
              <a:t>ما فائدة المصادر الثانوية وما ميزاتها مقارنة بالمصادر الأولية؟</a:t>
            </a:r>
            <a:endParaRPr lang="en-US" dirty="0" smtClean="0"/>
          </a:p>
          <a:p>
            <a:pPr rtl="1"/>
            <a:r>
              <a:rPr lang="ar-SA" b="1" dirty="0" smtClean="0"/>
              <a:t>ـ شمولها للموضوعات من جوانبها المتعدد</a:t>
            </a:r>
            <a:endParaRPr lang="en-US" dirty="0" smtClean="0"/>
          </a:p>
          <a:p>
            <a:pPr rtl="1"/>
            <a:r>
              <a:rPr lang="ar-SA" b="1" dirty="0" smtClean="0"/>
              <a:t>ـ العمق في التحليل والتفسير</a:t>
            </a:r>
            <a:endParaRPr lang="en-US" dirty="0" smtClean="0"/>
          </a:p>
          <a:p>
            <a:pPr rtl="1"/>
            <a:r>
              <a:rPr lang="ar-SA" b="1" dirty="0" smtClean="0"/>
              <a:t>ـ اشتمالها على النظريات في كل موضوع من موضوعاتها</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22</a:t>
            </a:fld>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2800" b="1" dirty="0" smtClean="0"/>
              <a:t/>
            </a:r>
            <a:br>
              <a:rPr lang="ar-SA" sz="2800" b="1" dirty="0" smtClean="0"/>
            </a:br>
            <a:r>
              <a:rPr lang="ar-SA" sz="2800" b="1" dirty="0" smtClean="0"/>
              <a:t>"المصادر الثانوية"</a:t>
            </a:r>
            <a:r>
              <a:rPr lang="en-US" sz="2800" dirty="0" smtClean="0"/>
              <a:t/>
            </a:r>
            <a:br>
              <a:rPr lang="en-US" sz="2800" dirty="0" smtClean="0"/>
            </a:br>
            <a:r>
              <a:rPr lang="ar-SA" sz="2800" b="1" dirty="0" smtClean="0"/>
              <a:t>الكتب والمراجع</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sz="2800" b="1" dirty="0" smtClean="0"/>
              <a:t>مثال: كتاب علم نفس النمو " مصدر ثانوي"</a:t>
            </a:r>
            <a:endParaRPr lang="en-US" sz="2800" dirty="0" smtClean="0"/>
          </a:p>
          <a:p>
            <a:pPr rtl="1"/>
            <a:r>
              <a:rPr lang="ar-SA" sz="2800" b="1" dirty="0" smtClean="0"/>
              <a:t>يشتمل هذا الكتاب عادة على موضوعات تتعلق بمرحلة الجنين ومرحلة المهد ومرحلة الطفولة المبكرة ومرحلة الطفولة المتأخرة ومرحلة المراهقة ومرحلة الشباب ثم مرحلة الكهولة والشيخوخة.</a:t>
            </a:r>
            <a:endParaRPr lang="en-US" sz="2800" dirty="0" smtClean="0"/>
          </a:p>
          <a:p>
            <a:pPr rtl="1"/>
            <a:r>
              <a:rPr lang="ar-SA" sz="2800" b="1" dirty="0" smtClean="0"/>
              <a:t>وفي كل مرحلة يستعرض جوانب النمو الجسمي والفسيولوجي والنفسي والاجتماعي الخ. ويستعرض النظريات المختلفة لكل جانب من جوانب النمو.</a:t>
            </a:r>
            <a:endParaRPr lang="en-US" sz="2800" dirty="0" smtClean="0"/>
          </a:p>
          <a:p>
            <a:pPr rtl="1"/>
            <a:r>
              <a:rPr lang="ar-SA" sz="2800" b="1" dirty="0" smtClean="0"/>
              <a:t> قس على هذا كتابا في "علم النفس التربوي" أو كتابا في "الإدارة المدرسية" </a:t>
            </a:r>
            <a:endParaRPr lang="en-US" sz="2800"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23</a:t>
            </a:fld>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2400" b="1" dirty="0" smtClean="0"/>
              <a:t/>
            </a:r>
            <a:br>
              <a:rPr lang="ar-SA" sz="2400" b="1" dirty="0" smtClean="0"/>
            </a:br>
            <a:r>
              <a:rPr lang="ar-SA" sz="2400" b="1" dirty="0" smtClean="0"/>
              <a:t>مصادر الحصول على المشكلة</a:t>
            </a:r>
            <a:r>
              <a:rPr lang="en-US" sz="2400" dirty="0" smtClean="0"/>
              <a:t/>
            </a:r>
            <a:br>
              <a:rPr lang="en-US" sz="2400" dirty="0" smtClean="0"/>
            </a:br>
            <a:r>
              <a:rPr lang="ar-SA" sz="2400" b="1" dirty="0" smtClean="0"/>
              <a:t>"المصادر الأولية"</a:t>
            </a:r>
            <a:r>
              <a:rPr lang="en-US" sz="2400" dirty="0" smtClean="0"/>
              <a:t/>
            </a:r>
            <a:br>
              <a:rPr lang="en-US" sz="2400" dirty="0" smtClean="0"/>
            </a:br>
            <a:r>
              <a:rPr lang="ar-SA" sz="2400" b="1" dirty="0" smtClean="0"/>
              <a:t>الدراسات والأبحاث السابقة</a:t>
            </a:r>
            <a:r>
              <a:rPr lang="en-US" sz="2400" dirty="0" smtClean="0"/>
              <a:t/>
            </a:r>
            <a:br>
              <a:rPr lang="en-US" sz="2400" dirty="0" smtClean="0"/>
            </a:br>
            <a:endParaRPr lang="ar-SA" sz="2400" dirty="0"/>
          </a:p>
        </p:txBody>
      </p:sp>
      <p:sp>
        <p:nvSpPr>
          <p:cNvPr id="3" name="عنصر نائب للمحتوى 2"/>
          <p:cNvSpPr>
            <a:spLocks noGrp="1"/>
          </p:cNvSpPr>
          <p:nvPr>
            <p:ph idx="1"/>
          </p:nvPr>
        </p:nvSpPr>
        <p:spPr/>
        <p:txBody>
          <a:bodyPr/>
          <a:lstStyle/>
          <a:p>
            <a:pPr rtl="1"/>
            <a:endParaRPr lang="ar-SA" b="1" dirty="0" smtClean="0"/>
          </a:p>
          <a:p>
            <a:pPr rtl="1"/>
            <a:r>
              <a:rPr lang="ar-SA" b="1" dirty="0" smtClean="0"/>
              <a:t>أين نجد هذه المصادر الأولية؟</a:t>
            </a:r>
          </a:p>
          <a:p>
            <a:pPr rtl="1"/>
            <a:r>
              <a:rPr lang="ar-SA" b="1" dirty="0" smtClean="0"/>
              <a:t>ـ البحوث المنشورة في المجلات العلمية</a:t>
            </a:r>
            <a:endParaRPr lang="en-US" dirty="0" smtClean="0"/>
          </a:p>
          <a:p>
            <a:pPr rtl="1"/>
            <a:r>
              <a:rPr lang="ar-SA" b="1" dirty="0" smtClean="0"/>
              <a:t>ـ البحوث المقدمة إلى المؤتمرات العلمية</a:t>
            </a:r>
            <a:endParaRPr lang="en-US" dirty="0" smtClean="0"/>
          </a:p>
          <a:p>
            <a:pPr rtl="1"/>
            <a:r>
              <a:rPr lang="ar-SA" b="1" dirty="0" smtClean="0"/>
              <a:t>ـ البحوث المنشورة </a:t>
            </a:r>
            <a:endParaRPr lang="en-US" dirty="0" smtClean="0"/>
          </a:p>
          <a:p>
            <a:pPr rtl="1"/>
            <a:r>
              <a:rPr lang="ar-SA" b="1" dirty="0" smtClean="0"/>
              <a:t>ـ رسائل الماجستير والدكتوراه وملخصاتها</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24</a:t>
            </a:fld>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2800" b="1" dirty="0" smtClean="0"/>
              <a:t>"المصادر الأولية"</a:t>
            </a:r>
            <a:r>
              <a:rPr lang="en-US" sz="2800" dirty="0" smtClean="0"/>
              <a:t/>
            </a:r>
            <a:br>
              <a:rPr lang="en-US" sz="2800" dirty="0" smtClean="0"/>
            </a:br>
            <a:r>
              <a:rPr lang="ar-SA" sz="2800" b="1" dirty="0" smtClean="0"/>
              <a:t>الدراسات والأبحاث السابقة</a:t>
            </a:r>
            <a:r>
              <a:rPr lang="en-US" sz="2800" dirty="0" smtClean="0"/>
              <a:t/>
            </a:r>
            <a:br>
              <a:rPr lang="en-US" sz="2800" dirty="0" smtClean="0"/>
            </a:br>
            <a:endParaRPr lang="ar-SA" sz="2800" dirty="0"/>
          </a:p>
        </p:txBody>
      </p:sp>
      <p:sp>
        <p:nvSpPr>
          <p:cNvPr id="3" name="عنصر نائب للمحتوى 2"/>
          <p:cNvSpPr>
            <a:spLocks noGrp="1"/>
          </p:cNvSpPr>
          <p:nvPr>
            <p:ph idx="1"/>
          </p:nvPr>
        </p:nvSpPr>
        <p:spPr/>
        <p:txBody>
          <a:bodyPr/>
          <a:lstStyle/>
          <a:p>
            <a:pPr rtl="1"/>
            <a:r>
              <a:rPr lang="ar-SA" b="1" dirty="0" smtClean="0"/>
              <a:t>  يرجع الباحث إلى هذه المصادر بعد اختياره  مجال يحثه وتركيزه على جانب من جوانب التخصص. كأن يختار مثلا  جانب مشكلات الأطفال من تخصص علم نفس النمو. أو طرق تدريس العلوم من تخصص المناهج وطرق التدريس. فإذا اختار الباحث مجال مشكلات الأطفال يمكنه أن يفتش في الدراسات والبحوث ذات العلاقة ليجد موضوعا محددا في هذا المجال</a:t>
            </a:r>
            <a:endParaRPr lang="en-US" dirty="0" smtClean="0"/>
          </a:p>
          <a:p>
            <a:pPr rtl="1"/>
            <a:r>
              <a:rPr lang="ar-SA" b="1" dirty="0" smtClean="0"/>
              <a:t>فقد يختار مثلا بحثا يقارن فيه بين طريقتين من طرق علاج التبول اللاإرادي عند الأطفال.</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25</a:t>
            </a:fld>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2800" b="1" dirty="0" smtClean="0"/>
              <a:t/>
            </a:r>
            <a:br>
              <a:rPr lang="ar-SA" sz="2800" b="1" dirty="0" smtClean="0"/>
            </a:br>
            <a:r>
              <a:rPr lang="ar-SA" sz="2800" b="1" dirty="0" smtClean="0"/>
              <a:t>"المصادر الأولية"</a:t>
            </a:r>
            <a:r>
              <a:rPr lang="en-US" sz="2800" dirty="0" smtClean="0"/>
              <a:t/>
            </a:r>
            <a:br>
              <a:rPr lang="en-US" sz="2800" dirty="0" smtClean="0"/>
            </a:br>
            <a:r>
              <a:rPr lang="ar-SA" sz="2800" b="1" dirty="0" smtClean="0"/>
              <a:t>الدراسات والأبحاث السابقة</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b="1" dirty="0" smtClean="0"/>
              <a:t>ما مميزات الدراسات والأبحاث السابقة؟</a:t>
            </a:r>
            <a:endParaRPr lang="en-US" dirty="0" smtClean="0"/>
          </a:p>
          <a:p>
            <a:pPr rtl="1"/>
            <a:r>
              <a:rPr lang="ar-SA" sz="2800" b="1" dirty="0" smtClean="0"/>
              <a:t>ـ ذات عنوان وموضوع محدد مثل "أثر استخدام الحاسب الآلي في تدريس العلوم على تحصيل طلبة الصف السادس الابتدائي في محافظة الأحساء"</a:t>
            </a:r>
            <a:endParaRPr lang="en-US" sz="2800" dirty="0" smtClean="0"/>
          </a:p>
          <a:p>
            <a:pPr rtl="1"/>
            <a:r>
              <a:rPr lang="ar-SA" sz="2800" b="1" dirty="0" smtClean="0"/>
              <a:t>ـ تحتوي على معلومات تفصيلية لخطوات البحث  تتعلق بتحديد المشكلة وأسئلة البحث والعينة وكيفية جمع المعلومات وتحليلها وتفسير النتائج. </a:t>
            </a:r>
            <a:endParaRPr lang="en-US" sz="2800" dirty="0" smtClean="0"/>
          </a:p>
          <a:p>
            <a:r>
              <a:rPr lang="ar-SA" sz="2800" b="1" dirty="0" smtClean="0"/>
              <a:t>ـ تزود القارئ بأفكار وموضوعات مقترحة بصورة مباشرة وغير مباشرة</a:t>
            </a:r>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26</a:t>
            </a:fld>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200" b="1" dirty="0" smtClean="0"/>
              <a:t/>
            </a:r>
            <a:br>
              <a:rPr lang="ar-SA" sz="3200" b="1" dirty="0" smtClean="0"/>
            </a:br>
            <a:r>
              <a:rPr lang="ar-SA" sz="3200" b="1" dirty="0" smtClean="0"/>
              <a:t>"المصادر الأولية"</a:t>
            </a:r>
            <a:r>
              <a:rPr lang="en-US" sz="3200" dirty="0" smtClean="0"/>
              <a:t/>
            </a:r>
            <a:br>
              <a:rPr lang="en-US" sz="3200" dirty="0" smtClean="0"/>
            </a:br>
            <a:r>
              <a:rPr lang="ar-SA" sz="3200" b="1" dirty="0" smtClean="0"/>
              <a:t>الدراسات والأبحاث السابقة</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b="1" dirty="0" smtClean="0"/>
              <a:t>نقاط أخرى حول أهمية وفوائد الدراسات السابقة:</a:t>
            </a:r>
            <a:endParaRPr lang="en-US" dirty="0" smtClean="0"/>
          </a:p>
          <a:p>
            <a:pPr rtl="1"/>
            <a:r>
              <a:rPr lang="ar-SA" sz="2800" b="1" dirty="0" smtClean="0"/>
              <a:t>ـ تساعد على بلورة وتحديد مشكلة البحث</a:t>
            </a:r>
            <a:endParaRPr lang="en-US" sz="2800" dirty="0" smtClean="0"/>
          </a:p>
          <a:p>
            <a:pPr rtl="1"/>
            <a:r>
              <a:rPr lang="ar-SA" sz="2800" b="1" dirty="0" smtClean="0"/>
              <a:t>ـ يكتسب القارئ مهارة البحث العلمي</a:t>
            </a:r>
            <a:endParaRPr lang="en-US" sz="2800" dirty="0" smtClean="0"/>
          </a:p>
          <a:p>
            <a:pPr rtl="1"/>
            <a:r>
              <a:rPr lang="ar-SA" sz="2800" b="1" dirty="0" smtClean="0"/>
              <a:t>ـ يستفيد من نقاط القوة ويتجنب نقاط الضعف</a:t>
            </a:r>
            <a:endParaRPr lang="en-US" sz="2800" dirty="0" smtClean="0"/>
          </a:p>
          <a:p>
            <a:pPr rtl="1"/>
            <a:r>
              <a:rPr lang="ar-SA" sz="2800" b="1" dirty="0" smtClean="0"/>
              <a:t>ـ يمكن للباحث الاستفادة من بعض الأدوات والاختبارات التي استخدمها الباحثون.</a:t>
            </a:r>
            <a:endParaRPr lang="en-US" sz="2800" dirty="0" smtClean="0"/>
          </a:p>
          <a:p>
            <a:r>
              <a:rPr lang="ar-SA" sz="2800" b="1" dirty="0" smtClean="0"/>
              <a:t>ـ ترشد الباحث إلى كتب ومراجع ودراسات رجع إليها صاحب البحث</a:t>
            </a:r>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27</a:t>
            </a:fld>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600" b="1" dirty="0" smtClean="0"/>
              <a:t>معايير اختيار المشكلة</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sz="2800" b="1" dirty="0" smtClean="0"/>
              <a:t>لا بد أن يتوفر في موضوع أو مشكلة البحث التي يرغب الباحث في دراستها عدد من الخصائص أو المعايير وهي:</a:t>
            </a:r>
            <a:endParaRPr lang="en-US" sz="2800" dirty="0" smtClean="0"/>
          </a:p>
          <a:p>
            <a:pPr rtl="1"/>
            <a:r>
              <a:rPr lang="ar-SA" sz="2800" b="1" dirty="0" smtClean="0"/>
              <a:t>ـ الجدة والحداثة</a:t>
            </a:r>
            <a:endParaRPr lang="en-US" sz="2800" dirty="0" smtClean="0"/>
          </a:p>
          <a:p>
            <a:pPr rtl="1"/>
            <a:r>
              <a:rPr lang="ar-SA" sz="2800" b="1" dirty="0" smtClean="0"/>
              <a:t>ـ الفائدة والأهمية</a:t>
            </a:r>
            <a:endParaRPr lang="en-US" sz="2800" dirty="0" smtClean="0"/>
          </a:p>
          <a:p>
            <a:pPr rtl="1"/>
            <a:r>
              <a:rPr lang="ar-SA" sz="2800" b="1" dirty="0" smtClean="0"/>
              <a:t>ـ التحديد والوضوح</a:t>
            </a:r>
            <a:endParaRPr lang="en-US" sz="2800" dirty="0" smtClean="0"/>
          </a:p>
          <a:p>
            <a:pPr rtl="1"/>
            <a:r>
              <a:rPr lang="ar-SA" sz="2800" b="1" dirty="0" smtClean="0"/>
              <a:t>ـ قابلية الموضوع للبحث "من الناحية الاجتماعية أو </a:t>
            </a:r>
            <a:endParaRPr lang="en-US" sz="2800" dirty="0" smtClean="0"/>
          </a:p>
          <a:p>
            <a:pPr rtl="1"/>
            <a:r>
              <a:rPr lang="ar-SA" sz="2800" b="1" dirty="0" smtClean="0"/>
              <a:t>ـ توفر المعلومات</a:t>
            </a:r>
            <a:endParaRPr lang="en-US" sz="2800" dirty="0" smtClean="0"/>
          </a:p>
          <a:p>
            <a:pPr rtl="1"/>
            <a:r>
              <a:rPr lang="ar-SA" sz="2800" b="1" dirty="0" smtClean="0"/>
              <a:t>ـ إمكانية الباحث العلمية</a:t>
            </a:r>
            <a:endParaRPr lang="en-US" sz="2800" dirty="0" smtClean="0"/>
          </a:p>
          <a:p>
            <a:pPr rtl="1"/>
            <a:r>
              <a:rPr lang="ar-SA" sz="2800" b="1" dirty="0" smtClean="0"/>
              <a:t>ـ إمكانية الباحث المادية والزمنية</a:t>
            </a:r>
            <a:endParaRPr lang="en-US" sz="2800"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28</a:t>
            </a:fld>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معايير اختيار المشكلة</a:t>
            </a:r>
            <a:endParaRPr lang="ar-SA" dirty="0"/>
          </a:p>
        </p:txBody>
      </p:sp>
      <p:sp>
        <p:nvSpPr>
          <p:cNvPr id="3" name="عنصر نائب للمحتوى 2"/>
          <p:cNvSpPr>
            <a:spLocks noGrp="1"/>
          </p:cNvSpPr>
          <p:nvPr>
            <p:ph idx="1"/>
          </p:nvPr>
        </p:nvSpPr>
        <p:spPr/>
        <p:txBody>
          <a:bodyPr/>
          <a:lstStyle/>
          <a:p>
            <a:pPr rtl="1"/>
            <a:r>
              <a:rPr lang="ar-SA" b="1" dirty="0" smtClean="0"/>
              <a:t>ـ   الجدة والحداثة: ويعني أن يكون الموضوع جديدا مبتكرا وليس مكررا</a:t>
            </a:r>
            <a:endParaRPr lang="en-US" dirty="0" smtClean="0"/>
          </a:p>
          <a:p>
            <a:pPr rtl="1"/>
            <a:r>
              <a:rPr lang="ar-SA" b="1" dirty="0" smtClean="0"/>
              <a:t> </a:t>
            </a:r>
            <a:endParaRPr lang="en-US" dirty="0" smtClean="0"/>
          </a:p>
          <a:p>
            <a:pPr rtl="1"/>
            <a:r>
              <a:rPr lang="ar-SA" b="1" dirty="0" smtClean="0"/>
              <a:t>ـ الفائدة والأهمية: ويعني أن يكون البحث مهما وقيما إما من الناحية العلمية النظرية أي أنه يساهم في تقدم العلم بالوصول إلى قوانين علمية أو نظريات. أو مهم من الناحية العملية التطبيقية أي يساهم في حل مشكلات أو تطوير برامج  تربوية أو طبية أو اقتصادية.</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29</a:t>
            </a:fld>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معايير اختيار المشكلة</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endParaRPr lang="ar-SA" b="1" dirty="0" smtClean="0"/>
          </a:p>
          <a:p>
            <a:pPr rtl="1"/>
            <a:r>
              <a:rPr lang="ar-SA" b="1" dirty="0" smtClean="0"/>
              <a:t>ـ  التحديد والوضوح أن يكون الموضوع محددا وليس عاما </a:t>
            </a:r>
            <a:endParaRPr lang="en-US" dirty="0" smtClean="0"/>
          </a:p>
          <a:p>
            <a:pPr rtl="1"/>
            <a:r>
              <a:rPr lang="ar-SA" b="1" dirty="0" smtClean="0"/>
              <a:t>مثل "التعليم ما له وما عليه" أو غامضا مثل " الاحتراق التربوي"</a:t>
            </a:r>
            <a:endParaRPr lang="en-US" dirty="0" smtClean="0"/>
          </a:p>
          <a:p>
            <a:pPr rtl="1"/>
            <a:r>
              <a:rPr lang="ar-SA" b="1" dirty="0" smtClean="0"/>
              <a:t> </a:t>
            </a:r>
            <a:endParaRPr lang="en-US" dirty="0" smtClean="0"/>
          </a:p>
          <a:p>
            <a:pPr rtl="1"/>
            <a:r>
              <a:rPr lang="ar-SA" b="1" dirty="0" smtClean="0"/>
              <a:t>ـ قابلية الموضوع للبحث: أن يكون الموضوع قابلا للبحث من الناحية الاجتماعية أو الدينية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30</a:t>
            </a:fld>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معايير اختيار المشكلة</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b="1" dirty="0" smtClean="0"/>
              <a:t>ـ توفر المعلومات: أن تكون المعلومات التي يريدها الباحث متوفرة غير مفقودة أو سرية لا يمكن الاطلاع عليها. </a:t>
            </a:r>
            <a:endParaRPr lang="en-US" dirty="0" smtClean="0"/>
          </a:p>
          <a:p>
            <a:pPr rtl="1"/>
            <a:r>
              <a:rPr lang="ar-SA" b="1" dirty="0" smtClean="0"/>
              <a:t>ـ إمكانية الباحث العلمية: أن يكون البحث قادرا علميا وتقنيا على تنفيذ البحث</a:t>
            </a:r>
            <a:endParaRPr lang="en-US" dirty="0" smtClean="0"/>
          </a:p>
          <a:p>
            <a:pPr rtl="1"/>
            <a:r>
              <a:rPr lang="ar-SA" b="1" dirty="0" smtClean="0"/>
              <a:t>ـ إمكانية الباحث المادية والزمنية: أن لا تكون التكلفة المادية للبحث فوق طاقة الباحث أو أن المدة اللازمة لتنفيذ البحث تحتاج وقتا طويلا.</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31</a:t>
            </a:fld>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32</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33</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  </a:t>
            </a:r>
            <a:r>
              <a:rPr lang="ar-EG" sz="2600" dirty="0" smtClean="0">
                <a:solidFill>
                  <a:srgbClr val="898989"/>
                </a:solidFill>
                <a:latin typeface="Calibri" pitchFamily="34" charset="0"/>
              </a:rPr>
              <a:t>كلية </a:t>
            </a:r>
            <a:r>
              <a:rPr lang="ar-SA" sz="2600" dirty="0" smtClean="0">
                <a:solidFill>
                  <a:srgbClr val="898989"/>
                </a:solidFill>
                <a:latin typeface="Calibri" pitchFamily="34" charset="0"/>
              </a:rPr>
              <a:t>التربية</a:t>
            </a:r>
            <a:r>
              <a:rPr lang="ar-EG" sz="2600" dirty="0" smtClean="0">
                <a:solidFill>
                  <a:srgbClr val="898989"/>
                </a:solidFill>
                <a:latin typeface="Calibri" pitchFamily="34" charset="0"/>
              </a:rPr>
              <a:t>– قس</a:t>
            </a:r>
            <a:r>
              <a:rPr lang="ar-SA" sz="2600" dirty="0" smtClean="0">
                <a:solidFill>
                  <a:srgbClr val="898989"/>
                </a:solidFill>
                <a:latin typeface="Calibri" pitchFamily="34" charset="0"/>
              </a:rPr>
              <a:t>م التربية وعلم النفس</a:t>
            </a:r>
            <a:endParaRPr lang="en-US" sz="2600"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r>
              <a:rPr lang="ar-SA" sz="4000" b="1" dirty="0" smtClean="0"/>
              <a:t>مبادئ البحث التربوي</a:t>
            </a:r>
            <a:endParaRPr lang="en-US" sz="4000" dirty="0" smtClean="0"/>
          </a:p>
          <a:p>
            <a:pPr algn="l">
              <a:lnSpc>
                <a:spcPct val="80000"/>
              </a:lnSpc>
            </a:pPr>
            <a:r>
              <a:rPr lang="en-US" b="1" dirty="0" smtClean="0"/>
              <a:t>***************************</a:t>
            </a:r>
            <a:r>
              <a:rPr lang="ar-SA" b="1" dirty="0" smtClean="0"/>
              <a:t>) </a:t>
            </a: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r>
              <a:rPr lang="ar-EG" sz="2200" b="1" dirty="0" smtClean="0">
                <a:solidFill>
                  <a:srgbClr val="7F7F7F"/>
                </a:solidFill>
                <a:latin typeface="Calibri" pitchFamily="34" charset="0"/>
                <a:cs typeface="Times New Roman" pitchFamily="18" charset="0"/>
              </a:rPr>
              <a:t>الفصل </a:t>
            </a:r>
            <a:r>
              <a:rPr lang="ar-EG" sz="2200" b="1" dirty="0">
                <a:solidFill>
                  <a:srgbClr val="7F7F7F"/>
                </a:solidFill>
                <a:latin typeface="Calibri" pitchFamily="34" charset="0"/>
                <a:cs typeface="Times New Roman" pitchFamily="18" charset="0"/>
              </a:rPr>
              <a:t>الدراسي </a:t>
            </a:r>
            <a:r>
              <a:rPr lang="ar-SA" sz="2200" b="1" dirty="0" smtClean="0">
                <a:solidFill>
                  <a:srgbClr val="7F7F7F"/>
                </a:solidFill>
                <a:latin typeface="Calibri" pitchFamily="34" charset="0"/>
                <a:cs typeface="Times New Roman" pitchFamily="18" charset="0"/>
              </a:rPr>
              <a:t>الثاني</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EG" sz="1700" b="1" dirty="0" smtClean="0">
                <a:solidFill>
                  <a:srgbClr val="7F7F7F"/>
                </a:solidFill>
                <a:latin typeface="Calibri" pitchFamily="34" charset="0"/>
                <a:cs typeface="Times New Roman" pitchFamily="18" charset="0"/>
              </a:rPr>
              <a:t>143</a:t>
            </a:r>
            <a:r>
              <a:rPr lang="ar-SA" sz="1700" b="1" dirty="0" smtClean="0">
                <a:solidFill>
                  <a:srgbClr val="7F7F7F"/>
                </a:solidFill>
                <a:latin typeface="Calibri" pitchFamily="34" charset="0"/>
                <a:cs typeface="Times New Roman" pitchFamily="18" charset="0"/>
              </a:rPr>
              <a:t>1</a:t>
            </a:r>
            <a:r>
              <a:rPr lang="ar-EG" sz="1700" b="1" dirty="0" smtClean="0">
                <a:solidFill>
                  <a:srgbClr val="7F7F7F"/>
                </a:solidFill>
                <a:latin typeface="Calibri" pitchFamily="34" charset="0"/>
                <a:cs typeface="Times New Roman" pitchFamily="18" charset="0"/>
              </a:rPr>
              <a:t> </a:t>
            </a:r>
            <a:r>
              <a:rPr lang="ar-EG" sz="1700" b="1" dirty="0">
                <a:solidFill>
                  <a:srgbClr val="7F7F7F"/>
                </a:solidFill>
                <a:latin typeface="Calibri" pitchFamily="34" charset="0"/>
                <a:cs typeface="Times New Roman" pitchFamily="18" charset="0"/>
              </a:rPr>
              <a:t>– </a:t>
            </a:r>
            <a:r>
              <a:rPr lang="ar-EG" sz="1700" b="1" dirty="0" smtClean="0">
                <a:solidFill>
                  <a:srgbClr val="7F7F7F"/>
                </a:solidFill>
                <a:latin typeface="Calibri" pitchFamily="34" charset="0"/>
                <a:cs typeface="Times New Roman" pitchFamily="18" charset="0"/>
              </a:rPr>
              <a:t>143</a:t>
            </a:r>
            <a:r>
              <a:rPr lang="ar-SA" sz="1700" b="1" dirty="0" smtClean="0">
                <a:solidFill>
                  <a:srgbClr val="7F7F7F"/>
                </a:solidFill>
                <a:latin typeface="Calibri" pitchFamily="34" charset="0"/>
                <a:cs typeface="Times New Roman" pitchFamily="18" charset="0"/>
              </a:rPr>
              <a:t>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عبد الله أحمد الدوغان</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33</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عنوان المحاضرة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1066800" y="3276600"/>
            <a:ext cx="7429500" cy="1752600"/>
          </a:xfrm>
        </p:spPr>
        <p:txBody>
          <a:bodyPr/>
          <a:lstStyle/>
          <a:p>
            <a:pPr rtl="1"/>
            <a:r>
              <a:rPr lang="ar-SA" b="1" dirty="0" smtClean="0">
                <a:solidFill>
                  <a:schemeClr val="tx1"/>
                </a:solidFill>
              </a:rPr>
              <a:t>المحاضرة الثالثة</a:t>
            </a:r>
            <a:endParaRPr lang="en-US" dirty="0" smtClean="0">
              <a:solidFill>
                <a:schemeClr val="tx1"/>
              </a:solidFill>
            </a:endParaRPr>
          </a:p>
          <a:p>
            <a:pPr rtl="1"/>
            <a:r>
              <a:rPr lang="ar-SA" b="1" dirty="0" smtClean="0">
                <a:solidFill>
                  <a:schemeClr val="tx1"/>
                </a:solidFill>
              </a:rPr>
              <a:t>أولا: المتغيرات</a:t>
            </a:r>
            <a:endParaRPr lang="en-US" dirty="0" smtClean="0">
              <a:solidFill>
                <a:schemeClr val="tx1"/>
              </a:solidFill>
            </a:endParaRPr>
          </a:p>
          <a:p>
            <a:pPr rtl="1"/>
            <a:r>
              <a:rPr lang="ar-SA" b="1" dirty="0" smtClean="0">
                <a:solidFill>
                  <a:schemeClr val="tx1"/>
                </a:solidFill>
              </a:rPr>
              <a:t>ثانيا:إعداد خطة البحث</a:t>
            </a:r>
            <a:endParaRPr lang="en-US" dirty="0" smtClean="0">
              <a:solidFill>
                <a:schemeClr val="tx1"/>
              </a:solidFill>
            </a:endParaRPr>
          </a:p>
          <a:p>
            <a:pPr eaLnBrk="1" hangingPunct="1"/>
            <a:endParaRPr lang="ar-SA" b="1" dirty="0" smtClean="0">
              <a:solidFill>
                <a:schemeClr val="tx1"/>
              </a:solidFill>
              <a:cs typeface="Arial" pitchFamily="34" charset="0"/>
            </a:endParaRPr>
          </a:p>
          <a:p>
            <a:pPr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34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rtl="1"/>
            <a:r>
              <a:rPr lang="ar-SA" b="1" dirty="0" smtClean="0"/>
              <a:t>أولا:المتغيرات</a:t>
            </a:r>
            <a:endParaRPr lang="en-US" dirty="0"/>
          </a:p>
        </p:txBody>
      </p:sp>
      <p:sp>
        <p:nvSpPr>
          <p:cNvPr id="7171" name="Text Placeholder 5"/>
          <p:cNvSpPr>
            <a:spLocks noGrp="1"/>
          </p:cNvSpPr>
          <p:nvPr>
            <p:ph idx="1"/>
          </p:nvPr>
        </p:nvSpPr>
        <p:spPr/>
        <p:txBody>
          <a:bodyPr/>
          <a:lstStyle/>
          <a:p>
            <a:pPr rtl="1"/>
            <a:r>
              <a:rPr lang="ar-SA" b="1" dirty="0" smtClean="0"/>
              <a:t>لفظ "متغير" من الألفاظ التي يتكرر ورودها في التربية وعلم النفس والبحوث وكتب مناهج البحث والإحصاء والقياس.. ولا يمكنك التعامل مع البحوث والتواصل مع الآخرين دون استخدام هذه الكلمة أو ما يراد بها. المتغيرات هي أحجار البناء لأسئلة البحث وفروضه.</a:t>
            </a:r>
            <a:endParaRPr lang="en-US" dirty="0"/>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35</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تعريف المتغير</a:t>
            </a:r>
            <a:endParaRPr lang="en-US" dirty="0"/>
          </a:p>
        </p:txBody>
      </p:sp>
      <p:sp>
        <p:nvSpPr>
          <p:cNvPr id="3" name="عنصر نائب للمحتوى 2"/>
          <p:cNvSpPr>
            <a:spLocks noGrp="1"/>
          </p:cNvSpPr>
          <p:nvPr>
            <p:ph idx="1"/>
          </p:nvPr>
        </p:nvSpPr>
        <p:spPr/>
        <p:txBody>
          <a:bodyPr/>
          <a:lstStyle/>
          <a:p>
            <a:pPr rtl="1"/>
            <a:r>
              <a:rPr lang="ar-SA" dirty="0" smtClean="0"/>
              <a:t> </a:t>
            </a:r>
            <a:endParaRPr lang="en-US" dirty="0" smtClean="0"/>
          </a:p>
          <a:p>
            <a:pPr rtl="1"/>
            <a:r>
              <a:rPr lang="ar-SA" b="1" dirty="0" smtClean="0"/>
              <a:t>المتغير :هو أي صفة لإنسان أو لشيء تختلف أو تتفاوت. أما الصفة التي لا تختلف ولا يوجد بين الأفراد فيها فروق فذلك الثابت</a:t>
            </a:r>
            <a:endParaRPr lang="en-US" dirty="0" smtClean="0"/>
          </a:p>
          <a:p>
            <a:r>
              <a:rPr lang="ar-SA" b="1" dirty="0" smtClean="0"/>
              <a:t>فالمتغير هو: أي صفة أو سلوك أو ظاهرة أو برنامج يمكن أن تختلف في المستوى أو المقدار أو في النوع من فرد إلى آخر أو </a:t>
            </a:r>
            <a:endParaRPr lang="en-US" b="1" dirty="0" smtClean="0"/>
          </a:p>
          <a:p>
            <a:r>
              <a:rPr lang="ar-SA" b="1" dirty="0" smtClean="0"/>
              <a:t>من مجموعة إلى أخرى .</a:t>
            </a:r>
            <a:endParaRPr lang="en-US" dirty="0" smtClean="0"/>
          </a:p>
          <a:p>
            <a:r>
              <a:rPr lang="ar-SA" b="1" dirty="0" smtClean="0"/>
              <a:t>الصفة التي تتفاوت كما أو كيفا مقدارا أو نوعا</a:t>
            </a:r>
            <a:endParaRPr lang="en-US" dirty="0" smtClean="0"/>
          </a:p>
          <a:p>
            <a:endParaRPr lang="ar-SA"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أمثلة على المتغير</a:t>
            </a:r>
            <a:endParaRPr lang="en-US" dirty="0"/>
          </a:p>
        </p:txBody>
      </p:sp>
      <p:sp>
        <p:nvSpPr>
          <p:cNvPr id="3" name="عنصر نائب للمحتوى 2"/>
          <p:cNvSpPr>
            <a:spLocks noGrp="1"/>
          </p:cNvSpPr>
          <p:nvPr>
            <p:ph idx="1"/>
          </p:nvPr>
        </p:nvSpPr>
        <p:spPr>
          <a:xfrm>
            <a:off x="0" y="838200"/>
            <a:ext cx="9372600" cy="5257800"/>
          </a:xfrm>
        </p:spPr>
        <p:txBody>
          <a:bodyPr/>
          <a:lstStyle/>
          <a:p>
            <a:pPr rtl="1"/>
            <a:r>
              <a:rPr lang="ar-SA" dirty="0" smtClean="0"/>
              <a:t> </a:t>
            </a:r>
            <a:endParaRPr lang="en-US" dirty="0" smtClean="0"/>
          </a:p>
          <a:p>
            <a:pPr rtl="1"/>
            <a:r>
              <a:rPr lang="ar-SA" b="1" dirty="0" smtClean="0"/>
              <a:t>مثل العمر,  هل يتساوى العمر بين الأفراد؟ كلا . إنه يختلف من فرد لآخر    20سنة ــ 21 سنة ــ 17 سنةـ 54 سنة</a:t>
            </a:r>
            <a:endParaRPr lang="en-US" dirty="0" smtClean="0"/>
          </a:p>
          <a:p>
            <a:pPr rtl="1"/>
            <a:r>
              <a:rPr lang="ar-SA" b="1" dirty="0" smtClean="0"/>
              <a:t>الجنس: ذكور </a:t>
            </a:r>
            <a:r>
              <a:rPr lang="ar-SA" b="1" dirty="0" err="1" smtClean="0"/>
              <a:t>ـ</a:t>
            </a:r>
            <a:r>
              <a:rPr lang="ar-SA" b="1" dirty="0" smtClean="0"/>
              <a:t> إناث</a:t>
            </a:r>
            <a:endParaRPr lang="en-US" dirty="0" smtClean="0"/>
          </a:p>
          <a:p>
            <a:pPr rtl="1"/>
            <a:r>
              <a:rPr lang="ar-SA" b="1" dirty="0" smtClean="0"/>
              <a:t>الذكاء</a:t>
            </a:r>
            <a:endParaRPr lang="en-US" dirty="0" smtClean="0"/>
          </a:p>
          <a:p>
            <a:pPr rtl="1"/>
            <a:r>
              <a:rPr lang="ar-SA" b="1" dirty="0" smtClean="0"/>
              <a:t>الراتب الشهري   7650 ريالا  ــ 5500 ريال ــ  الخ</a:t>
            </a:r>
            <a:endParaRPr lang="en-US" dirty="0" smtClean="0"/>
          </a:p>
          <a:p>
            <a:pPr rtl="1"/>
            <a:r>
              <a:rPr lang="ar-SA" b="1" dirty="0" smtClean="0"/>
              <a:t>الديانة: مسلم/ نصراني/ بوذي... الخ</a:t>
            </a:r>
            <a:endParaRPr lang="en-US" dirty="0" smtClean="0"/>
          </a:p>
          <a:p>
            <a:pPr rtl="1"/>
            <a:r>
              <a:rPr lang="ar-SA" b="1" dirty="0" smtClean="0"/>
              <a:t>الطول 122 سم  ــ 177 سم ــ 179 سم</a:t>
            </a:r>
            <a:endParaRPr lang="en-US" dirty="0" smtClean="0"/>
          </a:p>
          <a:p>
            <a:pPr rtl="1"/>
            <a:r>
              <a:rPr lang="ar-SA" b="1" dirty="0" smtClean="0"/>
              <a:t>نوع المدرسة: حكومية/ أهلية</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أنواع المتغيرات</a:t>
            </a:r>
            <a:endParaRPr lang="en-US" dirty="0"/>
          </a:p>
        </p:txBody>
      </p:sp>
      <p:sp>
        <p:nvSpPr>
          <p:cNvPr id="3" name="عنصر نائب للمحتوى 2"/>
          <p:cNvSpPr>
            <a:spLocks noGrp="1"/>
          </p:cNvSpPr>
          <p:nvPr>
            <p:ph idx="1"/>
          </p:nvPr>
        </p:nvSpPr>
        <p:spPr/>
        <p:txBody>
          <a:bodyPr/>
          <a:lstStyle/>
          <a:p>
            <a:pPr rtl="1"/>
            <a:r>
              <a:rPr lang="ar-SA" b="1" dirty="0" smtClean="0"/>
              <a:t>المتغير الكمي                         </a:t>
            </a:r>
            <a:endParaRPr lang="en-US" dirty="0" smtClean="0"/>
          </a:p>
          <a:p>
            <a:pPr rtl="1"/>
            <a:r>
              <a:rPr lang="ar-SA" b="1" dirty="0" smtClean="0"/>
              <a:t>أي صفة يكون الاختلاف من فرد إلى فرد كميا يتفاوت الأفراد بحسب حجم الصفة أو مقدارها, فهذا الفرد يختلف عن ذاك لأنه يمتلك أقل أو أكثر من الصفة كالعمر والوزن والذكاء والراتب </a:t>
            </a:r>
            <a:endParaRPr lang="en-US" dirty="0" smtClean="0"/>
          </a:p>
          <a:p>
            <a:pPr rtl="1"/>
            <a:r>
              <a:rPr lang="ar-SA" b="1" dirty="0" smtClean="0"/>
              <a:t>فهو يزداد تدريجيا, ويمكن ترتيب الأفراد فيه.</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أنواع المتغيرات</a:t>
            </a:r>
            <a:endParaRPr lang="en-US" dirty="0"/>
          </a:p>
        </p:txBody>
      </p:sp>
      <p:sp>
        <p:nvSpPr>
          <p:cNvPr id="3" name="عنصر نائب للمحتوى 2"/>
          <p:cNvSpPr>
            <a:spLocks noGrp="1"/>
          </p:cNvSpPr>
          <p:nvPr>
            <p:ph idx="1"/>
          </p:nvPr>
        </p:nvSpPr>
        <p:spPr/>
        <p:txBody>
          <a:bodyPr/>
          <a:lstStyle/>
          <a:p>
            <a:pPr rtl="1"/>
            <a:r>
              <a:rPr lang="ar-SA" b="1" dirty="0" smtClean="0"/>
              <a:t>المتغير النوعي                         </a:t>
            </a:r>
            <a:endParaRPr lang="en-US" dirty="0" smtClean="0"/>
          </a:p>
          <a:p>
            <a:pPr rtl="1"/>
            <a:r>
              <a:rPr lang="ar-SA" b="1" dirty="0" smtClean="0"/>
              <a:t>أي صفة يكون الاختلاف من فرد إلى فرد نوعيا وليس بحسب حجم الصفة أو مقدارها, وإنما يختلف الأفراد  بحسب انتمائهم إلى فئات فهذا الفرد يختلف عن ذاك لأنه ينتمي إلى فئة خلاف الفئة التي ينتمي إليها الآخر, وليس لأنه يمتلك أقل أو أكثر من الصفة مثل الجنسية والجنس والديانة </a:t>
            </a:r>
            <a:endParaRPr lang="en-US" dirty="0" smtClean="0"/>
          </a:p>
          <a:p>
            <a:pPr rtl="1"/>
            <a:r>
              <a:rPr lang="ar-SA" b="1" dirty="0" smtClean="0"/>
              <a:t>يتم تصنيف الأفراد بحسب المتغير النوعي  إلى مجموعات ولا يعبر عن حجم أو مقدار.</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أنواع المتغيرات</a:t>
            </a:r>
            <a:endParaRPr lang="en-US" dirty="0"/>
          </a:p>
        </p:txBody>
      </p:sp>
      <p:sp>
        <p:nvSpPr>
          <p:cNvPr id="3" name="عنصر نائب للمحتوى 2"/>
          <p:cNvSpPr>
            <a:spLocks noGrp="1"/>
          </p:cNvSpPr>
          <p:nvPr>
            <p:ph idx="1"/>
          </p:nvPr>
        </p:nvSpPr>
        <p:spPr/>
        <p:txBody>
          <a:bodyPr/>
          <a:lstStyle/>
          <a:p>
            <a:pPr rtl="1"/>
            <a:r>
              <a:rPr lang="ar-SA" b="1" dirty="0" smtClean="0"/>
              <a:t>هناك نوع ثالث يلحق بالمتغير النوعي وهو وسط بين الكمي والنوعي , أصله كمي لكن الباحث تعامل معه على أنه نوعي.</a:t>
            </a:r>
            <a:endParaRPr lang="en-US" dirty="0" smtClean="0"/>
          </a:p>
          <a:p>
            <a:r>
              <a:rPr lang="ar-SA" b="1" dirty="0" smtClean="0"/>
              <a:t>لذلك يسمى النوعي الأصلي كالجنس والتخصص والدين بالمتغير النوعي الطبيعي ويسمى المتغير الكمي المحول إلى نوعى بمتغير نوعي غير طبيعي أو متغير شبه نوعي كتصنيف المستوى الاقتصادي إلى مرتفع ومتوسط ومنخفض والتحصيل إلى ناجح وراسب أو إلى ممتاز , جيد جدا ,  جيد , مقبول</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ثانيا:إعداد خطة البحث</a:t>
            </a:r>
            <a:endParaRPr lang="en-US" dirty="0"/>
          </a:p>
        </p:txBody>
      </p:sp>
      <p:sp>
        <p:nvSpPr>
          <p:cNvPr id="3" name="عنصر نائب للمحتوى 2"/>
          <p:cNvSpPr>
            <a:spLocks noGrp="1"/>
          </p:cNvSpPr>
          <p:nvPr>
            <p:ph idx="1"/>
          </p:nvPr>
        </p:nvSpPr>
        <p:spPr/>
        <p:txBody>
          <a:bodyPr/>
          <a:lstStyle/>
          <a:p>
            <a:pPr rtl="1"/>
            <a:r>
              <a:rPr lang="ar-SA" b="1" dirty="0" smtClean="0"/>
              <a:t>تعريف خطة البحث</a:t>
            </a:r>
            <a:endParaRPr lang="en-US" dirty="0" smtClean="0"/>
          </a:p>
          <a:p>
            <a:pPr rtl="1"/>
            <a:r>
              <a:rPr lang="ar-SA" b="1" dirty="0" smtClean="0"/>
              <a:t>فوائد خطة البحث</a:t>
            </a:r>
            <a:endParaRPr lang="en-US" dirty="0" smtClean="0"/>
          </a:p>
          <a:p>
            <a:pPr rtl="1"/>
            <a:r>
              <a:rPr lang="ar-SA" b="1" dirty="0" smtClean="0"/>
              <a:t>مكونات خطة البحث                  </a:t>
            </a:r>
            <a:endParaRPr lang="en-US" dirty="0" smtClean="0"/>
          </a:p>
          <a:p>
            <a:pPr rtl="1"/>
            <a:r>
              <a:rPr lang="ar-SA" b="1" dirty="0" smtClean="0"/>
              <a:t>مقارنة بين خطة البحث وبين التقرير النهائي للبحث</a:t>
            </a:r>
            <a:endParaRPr lang="en-US" dirty="0" smtClean="0"/>
          </a:p>
          <a:p>
            <a:pPr rtl="1"/>
            <a:r>
              <a:rPr lang="ar-SA" dirty="0" smtClean="0"/>
              <a:t>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إعداد خطة البحث</a:t>
            </a:r>
            <a:endParaRPr lang="en-US" dirty="0"/>
          </a:p>
        </p:txBody>
      </p:sp>
      <p:sp>
        <p:nvSpPr>
          <p:cNvPr id="3" name="عنصر نائب للمحتوى 2"/>
          <p:cNvSpPr>
            <a:spLocks noGrp="1"/>
          </p:cNvSpPr>
          <p:nvPr>
            <p:ph idx="1"/>
          </p:nvPr>
        </p:nvSpPr>
        <p:spPr/>
        <p:txBody>
          <a:bodyPr/>
          <a:lstStyle/>
          <a:p>
            <a:pPr rtl="1"/>
            <a:r>
              <a:rPr lang="ar-SA" b="1" dirty="0" smtClean="0"/>
              <a:t>مثلما يقوم مهندس البناء بتصميم مخطط للمبنى قبل الشروع في عملية البناء,  يقوم الباحثون كذلك بتصميم خطة للبحث الذي سوف يقومون بإجرائه قبل شروعهم الفعلي في البحث.</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إعداد خطة البحث</a:t>
            </a:r>
            <a:endParaRPr lang="en-US" dirty="0"/>
          </a:p>
        </p:txBody>
      </p:sp>
      <p:sp>
        <p:nvSpPr>
          <p:cNvPr id="3" name="عنصر نائب للمحتوى 2"/>
          <p:cNvSpPr>
            <a:spLocks noGrp="1"/>
          </p:cNvSpPr>
          <p:nvPr>
            <p:ph idx="1"/>
          </p:nvPr>
        </p:nvSpPr>
        <p:spPr/>
        <p:txBody>
          <a:bodyPr/>
          <a:lstStyle/>
          <a:p>
            <a:pPr rtl="1"/>
            <a:r>
              <a:rPr lang="ar-SA" b="1" u="sng" dirty="0" smtClean="0"/>
              <a:t>تعريف خطة البحث:</a:t>
            </a:r>
            <a:endParaRPr lang="en-US" dirty="0" smtClean="0"/>
          </a:p>
          <a:p>
            <a:pPr rtl="1"/>
            <a:r>
              <a:rPr lang="ar-SA" dirty="0" smtClean="0"/>
              <a:t> </a:t>
            </a:r>
            <a:r>
              <a:rPr lang="ar-SA" b="1" dirty="0" smtClean="0"/>
              <a:t>وصف واضح ومحدد ومتكامل لبحث مقترح يحدد الباحث فيه مشكلة ينوي القيام بدراستها ويحدد قيمة هذه الدراسة ومكانها بين الدراسات السابقة والخطوات التي سوف يتبعها لتنفيذها.</a:t>
            </a:r>
            <a:endParaRPr lang="en-US" dirty="0" smtClean="0"/>
          </a:p>
          <a:p>
            <a:pPr rtl="1"/>
            <a:r>
              <a:rPr lang="ar-SA" b="1" u="sng" dirty="0" smtClean="0"/>
              <a:t>تعريف آخر</a:t>
            </a:r>
            <a:endParaRPr lang="en-US" dirty="0" smtClean="0"/>
          </a:p>
          <a:p>
            <a:r>
              <a:rPr lang="ar-SA" b="1" dirty="0" smtClean="0"/>
              <a:t>هي تصور قبلي (قبل عملية البحث) يكتبه الباحث يتضمن تحديد مشكلة البحث والخطوات التي سوف يتبعها الباحث لحل مشكلته.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فائدة كتابة الخطة</a:t>
            </a:r>
            <a:endParaRPr lang="en-US" dirty="0"/>
          </a:p>
        </p:txBody>
      </p:sp>
      <p:sp>
        <p:nvSpPr>
          <p:cNvPr id="3" name="عنصر نائب للمحتوى 2"/>
          <p:cNvSpPr>
            <a:spLocks noGrp="1"/>
          </p:cNvSpPr>
          <p:nvPr>
            <p:ph idx="1"/>
          </p:nvPr>
        </p:nvSpPr>
        <p:spPr/>
        <p:txBody>
          <a:bodyPr/>
          <a:lstStyle/>
          <a:p>
            <a:pPr rtl="1"/>
            <a:r>
              <a:rPr lang="ar-SA" b="1" dirty="0" smtClean="0"/>
              <a:t>ما فائدة كتابة الخطة للطالب؟ </a:t>
            </a:r>
            <a:endParaRPr lang="en-US" dirty="0" smtClean="0"/>
          </a:p>
          <a:p>
            <a:pPr rtl="1"/>
            <a:r>
              <a:rPr lang="ar-SA" b="1" dirty="0" smtClean="0"/>
              <a:t>ـ تساعد على تقييد الأفكار وتثبيتها</a:t>
            </a:r>
            <a:endParaRPr lang="en-US" dirty="0" smtClean="0"/>
          </a:p>
          <a:p>
            <a:pPr rtl="1"/>
            <a:r>
              <a:rPr lang="ar-SA" b="1" dirty="0" smtClean="0"/>
              <a:t>ـ  دليل يسترشد بها الباحث في تنفيذ بحثه</a:t>
            </a:r>
            <a:endParaRPr lang="en-US" dirty="0" smtClean="0"/>
          </a:p>
          <a:p>
            <a:pPr rtl="1"/>
            <a:r>
              <a:rPr lang="ar-SA" b="1" dirty="0" smtClean="0"/>
              <a:t>ـ تساعد الخطة المكتوبة على تعديل وتطوير البحث </a:t>
            </a:r>
            <a:endParaRPr lang="en-US" dirty="0" smtClean="0"/>
          </a:p>
          <a:p>
            <a:pPr rtl="1"/>
            <a:r>
              <a:rPr lang="ar-SA" b="1" dirty="0" smtClean="0"/>
              <a:t>ـ طمأنة الباحث وأنه في الاتجاه الصحيح</a:t>
            </a:r>
            <a:endParaRPr lang="en-US" dirty="0" smtClean="0"/>
          </a:p>
          <a:p>
            <a:pPr rtl="1"/>
            <a:r>
              <a:rPr lang="ar-SA" b="1" dirty="0" smtClean="0"/>
              <a:t>ـ تساعد في التقييم النهائي للبحث بعد إنجازه</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فائدة كتابة الخطة</a:t>
            </a:r>
            <a:endParaRPr lang="en-US" dirty="0"/>
          </a:p>
        </p:txBody>
      </p:sp>
      <p:sp>
        <p:nvSpPr>
          <p:cNvPr id="3" name="عنصر نائب للمحتوى 2"/>
          <p:cNvSpPr>
            <a:spLocks noGrp="1"/>
          </p:cNvSpPr>
          <p:nvPr>
            <p:ph idx="1"/>
          </p:nvPr>
        </p:nvSpPr>
        <p:spPr/>
        <p:txBody>
          <a:bodyPr/>
          <a:lstStyle/>
          <a:p>
            <a:pPr rtl="1"/>
            <a:r>
              <a:rPr lang="ar-SA" b="1" dirty="0" smtClean="0"/>
              <a:t>ما فائدة كتابة الخطة للجامعة أو المؤسسة التي تمول البحث؟ </a:t>
            </a:r>
            <a:endParaRPr lang="en-US" dirty="0" smtClean="0"/>
          </a:p>
          <a:p>
            <a:pPr rtl="1"/>
            <a:r>
              <a:rPr lang="ar-SA" b="1" dirty="0" smtClean="0"/>
              <a:t>أي بحث يقوم به الباحث أو طالب الماجستير أو الدكتوراه فسيكون باسم الجامعة أو المؤسسة ويمثلها ويعطي صورة عنها. لذلك تحرص الجامعة على أن يكون البحث جيدا وتطلب من الباحث تقديم خطة للأمور التالية:</a:t>
            </a:r>
            <a:endParaRPr lang="en-US" dirty="0" smtClean="0"/>
          </a:p>
          <a:p>
            <a:pPr rtl="1"/>
            <a:r>
              <a:rPr lang="ar-SA" b="1" dirty="0" smtClean="0"/>
              <a:t>ـ للتأكد من كفاءة الطالب وقدراته العلمية وأن بإمكانه إنجاز البحث</a:t>
            </a:r>
            <a:endParaRPr lang="en-US" dirty="0" smtClean="0"/>
          </a:p>
          <a:p>
            <a:pPr rtl="1"/>
            <a:r>
              <a:rPr lang="ar-SA" b="1" dirty="0" smtClean="0"/>
              <a:t>ـ للتأكد من حسن اختيار الطالب لمشكلة بحث ملائمة وقيمة</a:t>
            </a:r>
            <a:endParaRPr lang="en-US" dirty="0" smtClean="0"/>
          </a:p>
          <a:p>
            <a:pPr rtl="1"/>
            <a:r>
              <a:rPr lang="ar-SA" b="1" dirty="0" smtClean="0"/>
              <a:t>ـ مراجعة الخطة من قبل أساتذة متخصصين لتقويمها وتطويرها.</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ما الجوانب التي تشتمل عليها الخطة؟</a:t>
            </a:r>
            <a:endParaRPr lang="en-US" dirty="0"/>
          </a:p>
        </p:txBody>
      </p:sp>
      <p:sp>
        <p:nvSpPr>
          <p:cNvPr id="3" name="عنصر نائب للمحتوى 2"/>
          <p:cNvSpPr>
            <a:spLocks noGrp="1"/>
          </p:cNvSpPr>
          <p:nvPr>
            <p:ph idx="1"/>
          </p:nvPr>
        </p:nvSpPr>
        <p:spPr/>
        <p:txBody>
          <a:bodyPr/>
          <a:lstStyle/>
          <a:p>
            <a:pPr rtl="1"/>
            <a:r>
              <a:rPr lang="ar-SA" b="1" dirty="0" smtClean="0"/>
              <a:t> </a:t>
            </a:r>
            <a:endParaRPr lang="en-US" dirty="0" smtClean="0"/>
          </a:p>
          <a:p>
            <a:pPr rtl="1"/>
            <a:r>
              <a:rPr lang="ar-SA" b="1" dirty="0" smtClean="0"/>
              <a:t>تتضمن خطة البحث عنوانا ومقدمة وتحديدا واضحا لمشكلة البحث وتفصيلا للموضوع من أسئلة البحث وفروضه وبيانا لأهمية الموضوع والجدوى من بحثه ومصطلحات البحث وعرضا مناسبا للنظريات والأبحاث السابقة ذات العلاقة بموضوع بحثه ومجتمع بحثه وعينة البحث وتصميم البحث والأدوات المستخدمة في البحث والأساليب الإحصائية.</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ما الجوانب التي تشتمل عليها الخطة؟</a:t>
            </a:r>
            <a:endParaRPr lang="en-US" dirty="0"/>
          </a:p>
        </p:txBody>
      </p:sp>
      <p:sp>
        <p:nvSpPr>
          <p:cNvPr id="3" name="عنصر نائب للمحتوى 2"/>
          <p:cNvSpPr>
            <a:spLocks noGrp="1"/>
          </p:cNvSpPr>
          <p:nvPr>
            <p:ph idx="1"/>
          </p:nvPr>
        </p:nvSpPr>
        <p:spPr/>
        <p:txBody>
          <a:bodyPr/>
          <a:lstStyle/>
          <a:p>
            <a:pPr rtl="1"/>
            <a:r>
              <a:rPr lang="ar-SA" b="1" dirty="0" smtClean="0"/>
              <a:t>ـ العنوان</a:t>
            </a:r>
            <a:endParaRPr lang="en-US" dirty="0" smtClean="0"/>
          </a:p>
          <a:p>
            <a:pPr rtl="1"/>
            <a:r>
              <a:rPr lang="ar-SA" b="1" dirty="0" smtClean="0"/>
              <a:t>ـ قسم التعريف بالمشكلة</a:t>
            </a:r>
            <a:endParaRPr lang="en-US" dirty="0" smtClean="0"/>
          </a:p>
          <a:p>
            <a:pPr rtl="1"/>
            <a:r>
              <a:rPr lang="ar-SA" b="1" dirty="0" smtClean="0"/>
              <a:t>ـ قسم النظريات والأبحاث السابقة</a:t>
            </a:r>
            <a:endParaRPr lang="en-US" dirty="0" smtClean="0"/>
          </a:p>
          <a:p>
            <a:pPr rtl="1"/>
            <a:r>
              <a:rPr lang="ar-SA" b="1" dirty="0" smtClean="0"/>
              <a:t>ـ قسم المنهج وإجراءات البحث</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4800" y="76200"/>
            <a:ext cx="8915400" cy="1143000"/>
          </a:xfrm>
        </p:spPr>
        <p:txBody>
          <a:bodyPr/>
          <a:lstStyle/>
          <a:p>
            <a:pPr algn="ctr" rtl="1"/>
            <a:r>
              <a:rPr lang="ar-SA" b="1" dirty="0" smtClean="0"/>
              <a:t>ما الجوانب التي تشتمل عليها الخطة؟</a:t>
            </a:r>
            <a:r>
              <a:rPr lang="en-US" dirty="0" smtClean="0"/>
              <a:t/>
            </a:r>
            <a:br>
              <a:rPr lang="en-US" dirty="0" smtClean="0"/>
            </a:br>
            <a:r>
              <a:rPr lang="ar-SA" b="1" dirty="0" smtClean="0"/>
              <a:t>قسم التعريف بالمشكلة</a:t>
            </a:r>
            <a:endParaRPr lang="en-US" dirty="0"/>
          </a:p>
        </p:txBody>
      </p:sp>
      <p:sp>
        <p:nvSpPr>
          <p:cNvPr id="3" name="عنصر نائب للمحتوى 2"/>
          <p:cNvSpPr>
            <a:spLocks noGrp="1"/>
          </p:cNvSpPr>
          <p:nvPr>
            <p:ph idx="1"/>
          </p:nvPr>
        </p:nvSpPr>
        <p:spPr/>
        <p:txBody>
          <a:bodyPr/>
          <a:lstStyle/>
          <a:p>
            <a:pPr rtl="1"/>
            <a:r>
              <a:rPr lang="ar-SA" b="1" dirty="0" smtClean="0"/>
              <a:t>ـ مقدمة </a:t>
            </a:r>
            <a:endParaRPr lang="en-US" dirty="0" smtClean="0"/>
          </a:p>
          <a:p>
            <a:pPr rtl="1"/>
            <a:r>
              <a:rPr lang="ar-SA" b="1" dirty="0" smtClean="0"/>
              <a:t>ـ تحديد المشكلة </a:t>
            </a:r>
            <a:endParaRPr lang="en-US" dirty="0" smtClean="0"/>
          </a:p>
          <a:p>
            <a:pPr rtl="1"/>
            <a:r>
              <a:rPr lang="ar-SA" b="1" dirty="0" smtClean="0"/>
              <a:t>ـ أسئلة البحث</a:t>
            </a:r>
            <a:endParaRPr lang="en-US" dirty="0" smtClean="0"/>
          </a:p>
          <a:p>
            <a:pPr rtl="1"/>
            <a:r>
              <a:rPr lang="ar-SA" b="1" dirty="0" smtClean="0"/>
              <a:t>ـ فروض البحث</a:t>
            </a:r>
            <a:endParaRPr lang="en-US" dirty="0" smtClean="0"/>
          </a:p>
          <a:p>
            <a:pPr rtl="1"/>
            <a:r>
              <a:rPr lang="ar-SA" b="1" dirty="0" smtClean="0"/>
              <a:t>ـ أهمية البحث</a:t>
            </a:r>
            <a:endParaRPr lang="en-US" dirty="0" smtClean="0"/>
          </a:p>
          <a:p>
            <a:pPr rtl="1"/>
            <a:r>
              <a:rPr lang="ar-SA" b="1" dirty="0" smtClean="0"/>
              <a:t>ـ مصطلحات البحث</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6200"/>
            <a:ext cx="8915400" cy="1143000"/>
          </a:xfrm>
        </p:spPr>
        <p:txBody>
          <a:bodyPr/>
          <a:lstStyle/>
          <a:p>
            <a:pPr algn="ctr" rtl="1"/>
            <a:r>
              <a:rPr lang="ar-SA" b="1" dirty="0" smtClean="0"/>
              <a:t>ما الجوانب التي تشتمل عليها الخطة؟</a:t>
            </a:r>
            <a:r>
              <a:rPr lang="en-US" dirty="0" smtClean="0"/>
              <a:t/>
            </a:r>
            <a:br>
              <a:rPr lang="en-US" dirty="0" smtClean="0"/>
            </a:br>
            <a:r>
              <a:rPr lang="ar-SA" b="1" dirty="0" smtClean="0"/>
              <a:t>قسم النظريات والأبحاث السابقة</a:t>
            </a:r>
            <a:endParaRPr lang="en-US" dirty="0"/>
          </a:p>
        </p:txBody>
      </p:sp>
      <p:sp>
        <p:nvSpPr>
          <p:cNvPr id="3" name="عنصر نائب للمحتوى 2"/>
          <p:cNvSpPr>
            <a:spLocks noGrp="1"/>
          </p:cNvSpPr>
          <p:nvPr>
            <p:ph idx="1"/>
          </p:nvPr>
        </p:nvSpPr>
        <p:spPr/>
        <p:txBody>
          <a:bodyPr/>
          <a:lstStyle/>
          <a:p>
            <a:pPr rtl="1"/>
            <a:r>
              <a:rPr lang="ar-SA" b="1" dirty="0" smtClean="0"/>
              <a:t>الإطار النظري</a:t>
            </a:r>
            <a:endParaRPr lang="en-US" dirty="0" smtClean="0"/>
          </a:p>
          <a:p>
            <a:pPr rtl="1"/>
            <a:r>
              <a:rPr lang="ar-SA" b="1" dirty="0" smtClean="0"/>
              <a:t>الدراسات السابقة (الأبحاث السابقة)</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6200"/>
            <a:ext cx="8915400" cy="1143000"/>
          </a:xfrm>
        </p:spPr>
        <p:txBody>
          <a:bodyPr/>
          <a:lstStyle/>
          <a:p>
            <a:pPr algn="ctr" rtl="1"/>
            <a:r>
              <a:rPr lang="ar-SA" b="1" dirty="0" smtClean="0"/>
              <a:t>ما الجوانب التي تشتمل عليها الخطة؟</a:t>
            </a:r>
            <a:r>
              <a:rPr lang="en-US" dirty="0" smtClean="0"/>
              <a:t/>
            </a:r>
            <a:br>
              <a:rPr lang="en-US" dirty="0" smtClean="0"/>
            </a:br>
            <a:r>
              <a:rPr lang="ar-SA" b="1" dirty="0" smtClean="0"/>
              <a:t>قسم المنهج وإجراءات البحث</a:t>
            </a:r>
            <a:endParaRPr lang="en-US" dirty="0"/>
          </a:p>
        </p:txBody>
      </p:sp>
      <p:sp>
        <p:nvSpPr>
          <p:cNvPr id="3" name="عنصر نائب للمحتوى 2"/>
          <p:cNvSpPr>
            <a:spLocks noGrp="1"/>
          </p:cNvSpPr>
          <p:nvPr>
            <p:ph idx="1"/>
          </p:nvPr>
        </p:nvSpPr>
        <p:spPr/>
        <p:txBody>
          <a:bodyPr/>
          <a:lstStyle/>
          <a:p>
            <a:pPr rtl="1"/>
            <a:r>
              <a:rPr lang="ar-SA" b="1" dirty="0" smtClean="0"/>
              <a:t>ـ مجتمع البحث </a:t>
            </a:r>
            <a:endParaRPr lang="en-US" dirty="0" smtClean="0"/>
          </a:p>
          <a:p>
            <a:pPr rtl="1"/>
            <a:r>
              <a:rPr lang="ar-SA" b="1" dirty="0" smtClean="0"/>
              <a:t>ـ عينة البحث </a:t>
            </a:r>
            <a:endParaRPr lang="en-US" dirty="0" smtClean="0"/>
          </a:p>
          <a:p>
            <a:pPr rtl="1"/>
            <a:r>
              <a:rPr lang="ar-SA" b="1" dirty="0" smtClean="0"/>
              <a:t>ـ تصميم البحث </a:t>
            </a:r>
            <a:endParaRPr lang="en-US" dirty="0" smtClean="0"/>
          </a:p>
          <a:p>
            <a:pPr rtl="1"/>
            <a:r>
              <a:rPr lang="ar-SA" b="1" dirty="0" smtClean="0"/>
              <a:t>ـ الأدوات </a:t>
            </a:r>
            <a:endParaRPr lang="en-US" dirty="0" smtClean="0"/>
          </a:p>
          <a:p>
            <a:pPr rtl="1"/>
            <a:r>
              <a:rPr lang="ar-SA" b="1" dirty="0" smtClean="0"/>
              <a:t>ـ الأساليب الإحصائية.</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20762"/>
          </a:xfrm>
        </p:spPr>
        <p:txBody>
          <a:bodyPr/>
          <a:lstStyle/>
          <a:p>
            <a:pPr rtl="1"/>
            <a:r>
              <a:rPr lang="ar-SA" b="1" dirty="0" smtClean="0"/>
              <a:t>هل تشتمل خطة البحث على نتائج؟</a:t>
            </a:r>
            <a:endParaRPr lang="en-US" dirty="0"/>
          </a:p>
        </p:txBody>
      </p:sp>
      <p:sp>
        <p:nvSpPr>
          <p:cNvPr id="3" name="عنصر نائب للمحتوى 2"/>
          <p:cNvSpPr>
            <a:spLocks noGrp="1"/>
          </p:cNvSpPr>
          <p:nvPr>
            <p:ph idx="1"/>
          </p:nvPr>
        </p:nvSpPr>
        <p:spPr>
          <a:xfrm>
            <a:off x="685800" y="1676400"/>
            <a:ext cx="8915400" cy="4525963"/>
          </a:xfrm>
        </p:spPr>
        <p:txBody>
          <a:bodyPr/>
          <a:lstStyle/>
          <a:p>
            <a:pPr rtl="1"/>
            <a:r>
              <a:rPr lang="ar-SA" b="1" dirty="0" smtClean="0"/>
              <a:t>بالتأكيد لا. لأن الخطة تصور لما سوف يقوم الباحث بعمله. ونتائج البحث تكون بعد إجراء البحث وتنفيذه.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0"/>
            <a:ext cx="8915400" cy="1295400"/>
          </a:xfrm>
        </p:spPr>
        <p:txBody>
          <a:bodyPr/>
          <a:lstStyle/>
          <a:p>
            <a:pPr algn="ctr" rtl="1"/>
            <a:r>
              <a:rPr lang="ar-SA" b="1" dirty="0" smtClean="0"/>
              <a:t>ما الفرق بين خطة البحث</a:t>
            </a:r>
            <a:br>
              <a:rPr lang="ar-SA" b="1" dirty="0" smtClean="0"/>
            </a:br>
            <a:r>
              <a:rPr lang="ar-SA" b="1" dirty="0" smtClean="0"/>
              <a:t> والبحث المنتهي (تقرير البحث)؟</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52</a:t>
            </a:fld>
            <a:endParaRPr lang="en-US"/>
          </a:p>
        </p:txBody>
      </p:sp>
      <p:graphicFrame>
        <p:nvGraphicFramePr>
          <p:cNvPr id="6" name="جدول 5"/>
          <p:cNvGraphicFramePr>
            <a:graphicFrameLocks noGrp="1"/>
          </p:cNvGraphicFramePr>
          <p:nvPr/>
        </p:nvGraphicFramePr>
        <p:xfrm>
          <a:off x="304800" y="1905000"/>
          <a:ext cx="9372600" cy="3962399"/>
        </p:xfrm>
        <a:graphic>
          <a:graphicData uri="http://schemas.openxmlformats.org/drawingml/2006/table">
            <a:tbl>
              <a:tblPr rtl="1"/>
              <a:tblGrid>
                <a:gridCol w="4560425"/>
                <a:gridCol w="4812175"/>
              </a:tblGrid>
              <a:tr h="619125">
                <a:tc>
                  <a:txBody>
                    <a:bodyPr/>
                    <a:lstStyle/>
                    <a:p>
                      <a:pPr algn="ctr" rtl="1">
                        <a:spcAft>
                          <a:spcPts val="0"/>
                        </a:spcAft>
                      </a:pPr>
                      <a:r>
                        <a:rPr lang="ar-SA" sz="3200" b="1">
                          <a:latin typeface="Times New Roman"/>
                          <a:ea typeface="Times New Roman"/>
                          <a:cs typeface="Arial"/>
                        </a:rPr>
                        <a:t>خطة البحث(البحث المقترح)</a:t>
                      </a:r>
                      <a:endParaRPr lang="en-US" sz="18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3200" b="1">
                          <a:latin typeface="Times New Roman"/>
                          <a:ea typeface="Times New Roman"/>
                          <a:cs typeface="Arial"/>
                        </a:rPr>
                        <a:t>البحث المنتهي (تقرير البحث)</a:t>
                      </a:r>
                      <a:endParaRPr lang="en-US" sz="18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43274">
                <a:tc>
                  <a:txBody>
                    <a:bodyPr/>
                    <a:lstStyle/>
                    <a:p>
                      <a:pPr algn="just" rtl="1">
                        <a:spcAft>
                          <a:spcPts val="0"/>
                        </a:spcAft>
                      </a:pPr>
                      <a:r>
                        <a:rPr lang="ar-SA" sz="2800" b="1">
                          <a:latin typeface="Times New Roman"/>
                          <a:ea typeface="Times New Roman"/>
                          <a:cs typeface="Arial"/>
                        </a:rPr>
                        <a:t>ـ العنوان</a:t>
                      </a:r>
                      <a:endParaRPr lang="en-US" sz="1800">
                        <a:latin typeface="Times New Roman"/>
                        <a:ea typeface="Times New Roman"/>
                        <a:cs typeface="Arial"/>
                      </a:endParaRPr>
                    </a:p>
                    <a:p>
                      <a:pPr algn="just" rtl="1">
                        <a:spcAft>
                          <a:spcPts val="0"/>
                        </a:spcAft>
                      </a:pPr>
                      <a:r>
                        <a:rPr lang="ar-SA" sz="2800" b="1">
                          <a:latin typeface="Times New Roman"/>
                          <a:ea typeface="Times New Roman"/>
                          <a:cs typeface="Arial"/>
                        </a:rPr>
                        <a:t>ـ قسم التعريف بالمشكلة</a:t>
                      </a:r>
                      <a:endParaRPr lang="en-US" sz="1800">
                        <a:latin typeface="Times New Roman"/>
                        <a:ea typeface="Times New Roman"/>
                        <a:cs typeface="Arial"/>
                      </a:endParaRPr>
                    </a:p>
                    <a:p>
                      <a:pPr algn="r" rtl="1">
                        <a:spcAft>
                          <a:spcPts val="0"/>
                        </a:spcAft>
                      </a:pPr>
                      <a:r>
                        <a:rPr lang="ar-SA" sz="2800" b="1">
                          <a:latin typeface="Times New Roman"/>
                          <a:ea typeface="Times New Roman"/>
                          <a:cs typeface="Arial"/>
                        </a:rPr>
                        <a:t>ـ قسم النظريات والأبحاث السابقة</a:t>
                      </a:r>
                      <a:endParaRPr lang="en-US" sz="1800">
                        <a:latin typeface="Times New Roman"/>
                        <a:ea typeface="Times New Roman"/>
                        <a:cs typeface="Arial"/>
                      </a:endParaRPr>
                    </a:p>
                    <a:p>
                      <a:pPr algn="r" rtl="1">
                        <a:spcAft>
                          <a:spcPts val="0"/>
                        </a:spcAft>
                      </a:pPr>
                      <a:r>
                        <a:rPr lang="ar-SA" sz="2800" b="1">
                          <a:latin typeface="Times New Roman"/>
                          <a:ea typeface="Times New Roman"/>
                          <a:cs typeface="Arial"/>
                        </a:rPr>
                        <a:t>ـ قسم المنهج وإجراءات البحث</a:t>
                      </a:r>
                      <a:endParaRPr lang="en-US" sz="18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ar-SA" sz="2800" b="1" dirty="0">
                          <a:latin typeface="Times New Roman"/>
                          <a:ea typeface="Times New Roman"/>
                          <a:cs typeface="Arial"/>
                        </a:rPr>
                        <a:t>ـ العنوان</a:t>
                      </a:r>
                      <a:endParaRPr lang="en-US" sz="1800" dirty="0">
                        <a:latin typeface="Times New Roman"/>
                        <a:ea typeface="Times New Roman"/>
                        <a:cs typeface="Arial"/>
                      </a:endParaRPr>
                    </a:p>
                    <a:p>
                      <a:pPr algn="just" rtl="1">
                        <a:spcAft>
                          <a:spcPts val="0"/>
                        </a:spcAft>
                      </a:pPr>
                      <a:r>
                        <a:rPr lang="ar-SA" sz="2800" b="1" dirty="0">
                          <a:latin typeface="Times New Roman"/>
                          <a:ea typeface="Times New Roman"/>
                          <a:cs typeface="Arial"/>
                        </a:rPr>
                        <a:t>ـ قسم التعريف بالمشكلة</a:t>
                      </a:r>
                      <a:endParaRPr lang="en-US" sz="1800" dirty="0">
                        <a:latin typeface="Times New Roman"/>
                        <a:ea typeface="Times New Roman"/>
                        <a:cs typeface="Arial"/>
                      </a:endParaRPr>
                    </a:p>
                    <a:p>
                      <a:pPr algn="r" rtl="1">
                        <a:spcAft>
                          <a:spcPts val="0"/>
                        </a:spcAft>
                      </a:pPr>
                      <a:r>
                        <a:rPr lang="ar-SA" sz="2800" b="1" dirty="0">
                          <a:latin typeface="Times New Roman"/>
                          <a:ea typeface="Times New Roman"/>
                          <a:cs typeface="Arial"/>
                        </a:rPr>
                        <a:t>ـ قسم النظريات والأبحاث السابقة</a:t>
                      </a:r>
                      <a:endParaRPr lang="en-US" sz="1800" dirty="0">
                        <a:latin typeface="Times New Roman"/>
                        <a:ea typeface="Times New Roman"/>
                        <a:cs typeface="Arial"/>
                      </a:endParaRPr>
                    </a:p>
                    <a:p>
                      <a:pPr algn="r" rtl="1">
                        <a:spcAft>
                          <a:spcPts val="0"/>
                        </a:spcAft>
                      </a:pPr>
                      <a:r>
                        <a:rPr lang="ar-SA" sz="2800" b="1" dirty="0">
                          <a:latin typeface="Times New Roman"/>
                          <a:ea typeface="Times New Roman"/>
                          <a:cs typeface="Arial"/>
                        </a:rPr>
                        <a:t>ـ قسم المنهج وإجراءات البحث</a:t>
                      </a:r>
                      <a:endParaRPr lang="en-US" sz="1800" dirty="0">
                        <a:latin typeface="Times New Roman"/>
                        <a:ea typeface="Times New Roman"/>
                        <a:cs typeface="Arial"/>
                      </a:endParaRPr>
                    </a:p>
                    <a:p>
                      <a:pPr algn="just" rtl="1">
                        <a:spcAft>
                          <a:spcPts val="0"/>
                        </a:spcAft>
                      </a:pPr>
                      <a:r>
                        <a:rPr lang="ar-SA" sz="2800" b="1" dirty="0">
                          <a:latin typeface="Times New Roman"/>
                          <a:ea typeface="Times New Roman"/>
                          <a:cs typeface="Arial"/>
                        </a:rPr>
                        <a:t>ـ عرض النتائج ومناقشتها</a:t>
                      </a:r>
                      <a:endParaRPr lang="en-US" sz="1800" dirty="0">
                        <a:latin typeface="Times New Roman"/>
                        <a:ea typeface="Times New Roman"/>
                        <a:cs typeface="Arial"/>
                      </a:endParaRPr>
                    </a:p>
                    <a:p>
                      <a:pPr algn="just" rtl="1">
                        <a:spcAft>
                          <a:spcPts val="0"/>
                        </a:spcAft>
                      </a:pPr>
                      <a:r>
                        <a:rPr lang="ar-SA" sz="2800" b="1" dirty="0">
                          <a:latin typeface="Times New Roman"/>
                          <a:ea typeface="Times New Roman"/>
                          <a:cs typeface="Arial"/>
                        </a:rPr>
                        <a:t>ـ الخلاصة والتوصيات</a:t>
                      </a:r>
                      <a:endParaRPr lang="en-US" sz="1800" dirty="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20762"/>
          </a:xfrm>
        </p:spPr>
        <p:txBody>
          <a:bodyPr/>
          <a:lstStyle/>
          <a:p>
            <a:pPr algn="ctr" rtl="1"/>
            <a:r>
              <a:rPr lang="ar-SA" b="1" dirty="0" smtClean="0"/>
              <a:t>هل يستغني الباحث عما كتبه في الخطة في البحث النهائي؟</a:t>
            </a:r>
            <a:endParaRPr lang="en-US" dirty="0"/>
          </a:p>
        </p:txBody>
      </p:sp>
      <p:sp>
        <p:nvSpPr>
          <p:cNvPr id="3" name="عنصر نائب للمحتوى 2"/>
          <p:cNvSpPr>
            <a:spLocks noGrp="1"/>
          </p:cNvSpPr>
          <p:nvPr>
            <p:ph idx="1"/>
          </p:nvPr>
        </p:nvSpPr>
        <p:spPr>
          <a:xfrm>
            <a:off x="685800" y="1676400"/>
            <a:ext cx="8915400" cy="4525963"/>
          </a:xfrm>
        </p:spPr>
        <p:txBody>
          <a:bodyPr/>
          <a:lstStyle/>
          <a:p>
            <a:pPr rtl="1"/>
            <a:r>
              <a:rPr lang="ar-SA" b="1" dirty="0" smtClean="0"/>
              <a:t>الإجابة هي لا. لأن كل ما كتبه الباحث في خطة بحثه سيكون جزءا مهما من البحث في صورته النهائية (التقرير النهائي للبحث) مع ما قد يضيفه الباحث من إعادة صياغة أو تعديل أو إضافة فالمحتوى الذي اشتملت عليه الخطة هو جزء من البحث النهائي والجزء الباقي هو عرض وتحليل للنتائج التي توصل إليها الباحث, إضافة إلى ما يقدمه الباحث من استنتاجات وفوائد وتوصيات مستفادة من البحث.</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54</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55</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  </a:t>
            </a:r>
            <a:r>
              <a:rPr lang="ar-EG" sz="2600" dirty="0" smtClean="0">
                <a:solidFill>
                  <a:srgbClr val="898989"/>
                </a:solidFill>
                <a:latin typeface="Calibri" pitchFamily="34" charset="0"/>
              </a:rPr>
              <a:t>كلية </a:t>
            </a:r>
            <a:r>
              <a:rPr lang="ar-SA" sz="2600" dirty="0" smtClean="0">
                <a:solidFill>
                  <a:srgbClr val="898989"/>
                </a:solidFill>
                <a:latin typeface="Calibri" pitchFamily="34" charset="0"/>
              </a:rPr>
              <a:t>التربية</a:t>
            </a:r>
            <a:r>
              <a:rPr lang="ar-EG" sz="2600" dirty="0" smtClean="0">
                <a:solidFill>
                  <a:srgbClr val="898989"/>
                </a:solidFill>
                <a:latin typeface="Calibri" pitchFamily="34" charset="0"/>
              </a:rPr>
              <a:t>– قس</a:t>
            </a:r>
            <a:r>
              <a:rPr lang="ar-SA" sz="2600" dirty="0" smtClean="0">
                <a:solidFill>
                  <a:srgbClr val="898989"/>
                </a:solidFill>
                <a:latin typeface="Calibri" pitchFamily="34" charset="0"/>
              </a:rPr>
              <a:t>م التربية وعلم النفس</a:t>
            </a:r>
            <a:endParaRPr lang="en-US" sz="2600"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r>
              <a:rPr lang="ar-SA" sz="4000" b="1" dirty="0" smtClean="0"/>
              <a:t>مبادئ البحث التربوي</a:t>
            </a:r>
            <a:endParaRPr lang="en-US" sz="4000" dirty="0" smtClean="0"/>
          </a:p>
          <a:p>
            <a:pPr algn="l">
              <a:lnSpc>
                <a:spcPct val="80000"/>
              </a:lnSpc>
            </a:pPr>
            <a:r>
              <a:rPr lang="en-US" b="1" dirty="0" smtClean="0"/>
              <a:t>***************************</a:t>
            </a:r>
            <a:r>
              <a:rPr lang="ar-SA" b="1" dirty="0" smtClean="0"/>
              <a:t>) </a:t>
            </a: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r>
              <a:rPr lang="ar-EG" sz="2200" b="1" dirty="0" smtClean="0">
                <a:solidFill>
                  <a:srgbClr val="7F7F7F"/>
                </a:solidFill>
                <a:latin typeface="Calibri" pitchFamily="34" charset="0"/>
                <a:cs typeface="Times New Roman" pitchFamily="18" charset="0"/>
              </a:rPr>
              <a:t>الفصل </a:t>
            </a:r>
            <a:r>
              <a:rPr lang="ar-EG" sz="2200" b="1" dirty="0">
                <a:solidFill>
                  <a:srgbClr val="7F7F7F"/>
                </a:solidFill>
                <a:latin typeface="Calibri" pitchFamily="34" charset="0"/>
                <a:cs typeface="Times New Roman" pitchFamily="18" charset="0"/>
              </a:rPr>
              <a:t>الدراسي </a:t>
            </a:r>
            <a:r>
              <a:rPr lang="ar-SA" sz="2200" b="1" dirty="0" smtClean="0">
                <a:solidFill>
                  <a:srgbClr val="7F7F7F"/>
                </a:solidFill>
                <a:latin typeface="Calibri" pitchFamily="34" charset="0"/>
                <a:cs typeface="Times New Roman" pitchFamily="18" charset="0"/>
              </a:rPr>
              <a:t>الثاني</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EG" sz="1700" b="1" dirty="0" smtClean="0">
                <a:solidFill>
                  <a:srgbClr val="7F7F7F"/>
                </a:solidFill>
                <a:latin typeface="Calibri" pitchFamily="34" charset="0"/>
                <a:cs typeface="Times New Roman" pitchFamily="18" charset="0"/>
              </a:rPr>
              <a:t>143</a:t>
            </a:r>
            <a:r>
              <a:rPr lang="ar-SA" sz="1700" b="1" dirty="0" smtClean="0">
                <a:solidFill>
                  <a:srgbClr val="7F7F7F"/>
                </a:solidFill>
                <a:latin typeface="Calibri" pitchFamily="34" charset="0"/>
                <a:cs typeface="Times New Roman" pitchFamily="18" charset="0"/>
              </a:rPr>
              <a:t>1</a:t>
            </a:r>
            <a:r>
              <a:rPr lang="ar-EG" sz="1700" b="1" dirty="0" smtClean="0">
                <a:solidFill>
                  <a:srgbClr val="7F7F7F"/>
                </a:solidFill>
                <a:latin typeface="Calibri" pitchFamily="34" charset="0"/>
                <a:cs typeface="Times New Roman" pitchFamily="18" charset="0"/>
              </a:rPr>
              <a:t> </a:t>
            </a:r>
            <a:r>
              <a:rPr lang="ar-EG" sz="1700" b="1" dirty="0">
                <a:solidFill>
                  <a:srgbClr val="7F7F7F"/>
                </a:solidFill>
                <a:latin typeface="Calibri" pitchFamily="34" charset="0"/>
                <a:cs typeface="Times New Roman" pitchFamily="18" charset="0"/>
              </a:rPr>
              <a:t>– </a:t>
            </a:r>
            <a:r>
              <a:rPr lang="ar-EG" sz="1700" b="1" dirty="0" smtClean="0">
                <a:solidFill>
                  <a:srgbClr val="7F7F7F"/>
                </a:solidFill>
                <a:latin typeface="Calibri" pitchFamily="34" charset="0"/>
                <a:cs typeface="Times New Roman" pitchFamily="18" charset="0"/>
              </a:rPr>
              <a:t>143</a:t>
            </a:r>
            <a:r>
              <a:rPr lang="ar-SA" sz="1700" b="1" dirty="0" smtClean="0">
                <a:solidFill>
                  <a:srgbClr val="7F7F7F"/>
                </a:solidFill>
                <a:latin typeface="Calibri" pitchFamily="34" charset="0"/>
                <a:cs typeface="Times New Roman" pitchFamily="18" charset="0"/>
              </a:rPr>
              <a:t>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عبد الله أحمد الدوغان</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55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عنوان المحاضرة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1066800" y="3276600"/>
            <a:ext cx="7429500" cy="1752600"/>
          </a:xfrm>
        </p:spPr>
        <p:txBody>
          <a:bodyPr/>
          <a:lstStyle/>
          <a:p>
            <a:pPr eaLnBrk="1" hangingPunct="1"/>
            <a:r>
              <a:rPr lang="ar-SA" b="1" dirty="0" smtClean="0">
                <a:solidFill>
                  <a:schemeClr val="tx1"/>
                </a:solidFill>
                <a:cs typeface="Arial" pitchFamily="34" charset="0"/>
              </a:rPr>
              <a:t>المحاضرة الرابعة</a:t>
            </a:r>
          </a:p>
          <a:p>
            <a:pPr eaLnBrk="1" hangingPunct="1"/>
            <a:r>
              <a:rPr lang="ar-SA" b="1" dirty="0" smtClean="0">
                <a:solidFill>
                  <a:schemeClr val="tx1"/>
                </a:solidFill>
                <a:cs typeface="Arial" pitchFamily="34" charset="0"/>
              </a:rPr>
              <a:t>مكونات خطة البحث</a:t>
            </a:r>
          </a:p>
          <a:p>
            <a:pPr eaLnBrk="1" hangingPunct="1"/>
            <a:endParaRPr lang="ar-SA" b="1" dirty="0" smtClean="0">
              <a:solidFill>
                <a:schemeClr val="tx1"/>
              </a:solidFill>
              <a:cs typeface="Arial" pitchFamily="34" charset="0"/>
            </a:endParaRPr>
          </a:p>
          <a:p>
            <a:pPr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56</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152400"/>
            <a:ext cx="8915400" cy="1143000"/>
          </a:xfrm>
        </p:spPr>
        <p:txBody>
          <a:bodyPr/>
          <a:lstStyle/>
          <a:p>
            <a:pPr algn="ctr" rtl="1"/>
            <a:r>
              <a:rPr lang="ar-SA" b="1" dirty="0" smtClean="0"/>
              <a:t>ما الجوانب التي تشتمل عليها الخطة؟</a:t>
            </a:r>
            <a:r>
              <a:rPr lang="en-US" dirty="0" smtClean="0"/>
              <a:t/>
            </a:r>
            <a:br>
              <a:rPr lang="en-US" dirty="0" smtClean="0"/>
            </a:br>
            <a:r>
              <a:rPr lang="ar-SA" b="1" dirty="0" smtClean="0"/>
              <a:t>عنوان البحث</a:t>
            </a:r>
            <a:endParaRPr lang="en-US" dirty="0"/>
          </a:p>
        </p:txBody>
      </p:sp>
      <p:sp>
        <p:nvSpPr>
          <p:cNvPr id="7171" name="Text Placeholder 5"/>
          <p:cNvSpPr>
            <a:spLocks noGrp="1"/>
          </p:cNvSpPr>
          <p:nvPr>
            <p:ph idx="1"/>
          </p:nvPr>
        </p:nvSpPr>
        <p:spPr/>
        <p:txBody>
          <a:bodyPr/>
          <a:lstStyle/>
          <a:p>
            <a:pPr rtl="1"/>
            <a:r>
              <a:rPr lang="ar-SA" b="1" dirty="0" smtClean="0"/>
              <a:t>هو اسم البحث وهو عبارة مختصرة تدل على موضوع البحث وينبغي أن يتصف عنوان البحث بما يلي:</a:t>
            </a:r>
            <a:endParaRPr lang="en-US" dirty="0" smtClean="0"/>
          </a:p>
          <a:p>
            <a:pPr rtl="1"/>
            <a:r>
              <a:rPr lang="ar-SA" b="1" dirty="0" smtClean="0"/>
              <a:t>ـ أن يكون واضحا</a:t>
            </a:r>
            <a:endParaRPr lang="en-US" dirty="0" smtClean="0"/>
          </a:p>
          <a:p>
            <a:pPr rtl="1"/>
            <a:r>
              <a:rPr lang="ar-SA" b="1" dirty="0" smtClean="0"/>
              <a:t>ـ أن يكون سهلا</a:t>
            </a:r>
            <a:endParaRPr lang="en-US" dirty="0" smtClean="0"/>
          </a:p>
          <a:p>
            <a:pPr rtl="1"/>
            <a:r>
              <a:rPr lang="ar-SA" b="1" dirty="0" smtClean="0"/>
              <a:t>ـ أن يكون مختصرا</a:t>
            </a:r>
            <a:endParaRPr lang="en-US" dirty="0" smtClean="0"/>
          </a:p>
          <a:p>
            <a:pPr rtl="1"/>
            <a:r>
              <a:rPr lang="ar-SA" b="1" dirty="0" smtClean="0"/>
              <a:t>أن يعكس موضوع البحث بدقة ووضوح وبأقل مقدار من الكلمات</a:t>
            </a:r>
            <a:endParaRPr lang="en-US" dirty="0" smtClean="0"/>
          </a:p>
          <a:p>
            <a:pPr rtl="1"/>
            <a:r>
              <a:rPr lang="ar-SA" b="1" dirty="0" smtClean="0"/>
              <a:t>خير العناوين ما قل ودل.</a:t>
            </a:r>
            <a:endParaRPr lang="en-US" dirty="0"/>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57</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ما الجوانب التي تشتمل عليها الخطة؟</a:t>
            </a:r>
            <a:r>
              <a:rPr lang="en-US" dirty="0" smtClean="0"/>
              <a:t/>
            </a:r>
            <a:br>
              <a:rPr lang="en-US" dirty="0" smtClean="0"/>
            </a:br>
            <a:r>
              <a:rPr lang="ar-SA" b="1" dirty="0" smtClean="0"/>
              <a:t>قسم التعريف بالمشكلة</a:t>
            </a:r>
            <a:endParaRPr lang="en-US" dirty="0"/>
          </a:p>
        </p:txBody>
      </p:sp>
      <p:sp>
        <p:nvSpPr>
          <p:cNvPr id="3" name="عنصر نائب للمحتوى 2"/>
          <p:cNvSpPr>
            <a:spLocks noGrp="1"/>
          </p:cNvSpPr>
          <p:nvPr>
            <p:ph idx="1"/>
          </p:nvPr>
        </p:nvSpPr>
        <p:spPr/>
        <p:txBody>
          <a:bodyPr/>
          <a:lstStyle/>
          <a:p>
            <a:pPr rtl="1"/>
            <a:r>
              <a:rPr lang="ar-SA" dirty="0" smtClean="0"/>
              <a:t> </a:t>
            </a:r>
            <a:r>
              <a:rPr lang="ar-SA" b="1" dirty="0" smtClean="0"/>
              <a:t>المقدمة:</a:t>
            </a:r>
            <a:endParaRPr lang="en-US" dirty="0" smtClean="0"/>
          </a:p>
          <a:p>
            <a:r>
              <a:rPr lang="ar-SA" b="1" dirty="0" smtClean="0"/>
              <a:t>المقدمة عبارة عن تمهيد للبحث, لذلك تتناول المشكلة في مجالها الأوسع فالباحث يتحدث عن الإطار العام للمشكلة وليس عن الموضوع المحدد الذي سيبحثه.</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مثال على مقدمة البحث</a:t>
            </a:r>
            <a:endParaRPr lang="en-US" dirty="0"/>
          </a:p>
        </p:txBody>
      </p:sp>
      <p:sp>
        <p:nvSpPr>
          <p:cNvPr id="3" name="عنصر نائب للمحتوى 2"/>
          <p:cNvSpPr>
            <a:spLocks noGrp="1"/>
          </p:cNvSpPr>
          <p:nvPr>
            <p:ph idx="1"/>
          </p:nvPr>
        </p:nvSpPr>
        <p:spPr/>
        <p:txBody>
          <a:bodyPr/>
          <a:lstStyle/>
          <a:p>
            <a:pPr rtl="1"/>
            <a:r>
              <a:rPr lang="ar-SA" b="1" dirty="0" smtClean="0"/>
              <a:t>فإذا افترضنا أن عنوان بحثنا هو:</a:t>
            </a:r>
            <a:endParaRPr lang="en-US" dirty="0" smtClean="0"/>
          </a:p>
          <a:p>
            <a:pPr rtl="1"/>
            <a:r>
              <a:rPr lang="ar-SA" b="1" dirty="0" smtClean="0"/>
              <a:t>  "علاقة الموقف من الغش بخصائص طلبة المرحلة الثانوية في محافظة الأحساء"</a:t>
            </a:r>
            <a:endParaRPr lang="en-US" dirty="0" smtClean="0"/>
          </a:p>
          <a:p>
            <a:r>
              <a:rPr lang="ar-SA" b="1" dirty="0" smtClean="0"/>
              <a:t>ففي هذا المثال سوف يتناول الباحث في مقدمة بحثه موضوع الغش يصوره عامة كمشكلة تربوية ويتحدث عن أضرار الغش الدينية والاجتماعية والتربوية ثم بعد ذلك يتدرج إلى توضيح موضوع بحثه. تحت عنوان تحديد المشكلة.</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143000"/>
          </a:xfrm>
        </p:spPr>
        <p:txBody>
          <a:bodyPr/>
          <a:lstStyle/>
          <a:p>
            <a:pPr algn="ctr" rtl="1"/>
            <a:r>
              <a:rPr lang="ar-SA" b="1" dirty="0" smtClean="0"/>
              <a:t>ما الجوانب التي تشتمل عليها الخطة؟</a:t>
            </a:r>
            <a:r>
              <a:rPr lang="en-US" dirty="0" smtClean="0"/>
              <a:t/>
            </a:r>
            <a:br>
              <a:rPr lang="en-US" dirty="0" smtClean="0"/>
            </a:br>
            <a:r>
              <a:rPr lang="ar-SA" b="1" dirty="0" smtClean="0"/>
              <a:t>قسم التعريف بالمشكلة</a:t>
            </a:r>
            <a:endParaRPr lang="en-US" dirty="0"/>
          </a:p>
        </p:txBody>
      </p:sp>
      <p:sp>
        <p:nvSpPr>
          <p:cNvPr id="3" name="عنصر نائب للمحتوى 2"/>
          <p:cNvSpPr>
            <a:spLocks noGrp="1"/>
          </p:cNvSpPr>
          <p:nvPr>
            <p:ph idx="1"/>
          </p:nvPr>
        </p:nvSpPr>
        <p:spPr/>
        <p:txBody>
          <a:bodyPr/>
          <a:lstStyle/>
          <a:p>
            <a:pPr rtl="1"/>
            <a:r>
              <a:rPr lang="ar-SA" b="1" dirty="0" smtClean="0"/>
              <a:t>تحديد المشكلة (توضيح موضوع البحث)</a:t>
            </a:r>
            <a:endParaRPr lang="en-US" dirty="0" smtClean="0"/>
          </a:p>
          <a:p>
            <a:pPr rtl="1"/>
            <a:r>
              <a:rPr lang="ar-SA" b="1" dirty="0" smtClean="0"/>
              <a:t>تحت عنوان تحديد المشكلة يقوم الباحث بكتابة عبارة محددة توضح موضوع البحث بتحديد أكثر من المقدمة وبتفصيل أكثر مما هو موجود في العنوان. </a:t>
            </a:r>
            <a:endParaRPr lang="en-US" dirty="0" smtClean="0"/>
          </a:p>
          <a:p>
            <a:pPr rtl="1"/>
            <a:r>
              <a:rPr lang="ar-SA" b="1" dirty="0" smtClean="0"/>
              <a:t>مثل: تحاول الدراسة الحالية الكشف عن موقف طالب الثانوية بمحافظة الأحساء من الغش وعلاقة موقفه ببعض خصائص الطالب مثل: جنس الطالب (ذكر/أنثى) وتخصصه (أدبي /علمي) وتحصيله الدراسي وعمره ومستوى تدينه.</a:t>
            </a:r>
            <a:endParaRPr lang="en-US" dirty="0" smtClean="0"/>
          </a:p>
          <a:p>
            <a:pPr rtl="1"/>
            <a:r>
              <a:rPr lang="ar-SA" b="1" dirty="0" smtClean="0"/>
              <a:t>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143000"/>
          </a:xfrm>
        </p:spPr>
        <p:txBody>
          <a:bodyPr/>
          <a:lstStyle/>
          <a:p>
            <a:pPr algn="ctr" rtl="1"/>
            <a:r>
              <a:rPr lang="ar-SA" b="1" dirty="0" smtClean="0"/>
              <a:t>ما الجوانب التي تشتمل عليها الخطة؟</a:t>
            </a:r>
            <a:r>
              <a:rPr lang="en-US" dirty="0" smtClean="0"/>
              <a:t/>
            </a:r>
            <a:br>
              <a:rPr lang="en-US" dirty="0" smtClean="0"/>
            </a:br>
            <a:r>
              <a:rPr lang="ar-SA" b="1" dirty="0" smtClean="0"/>
              <a:t>قسم التعريف بالمشكلة</a:t>
            </a:r>
            <a:endParaRPr lang="en-US" dirty="0"/>
          </a:p>
        </p:txBody>
      </p:sp>
      <p:sp>
        <p:nvSpPr>
          <p:cNvPr id="3" name="عنصر نائب للمحتوى 2"/>
          <p:cNvSpPr>
            <a:spLocks noGrp="1"/>
          </p:cNvSpPr>
          <p:nvPr>
            <p:ph idx="1"/>
          </p:nvPr>
        </p:nvSpPr>
        <p:spPr>
          <a:xfrm>
            <a:off x="0" y="1600200"/>
            <a:ext cx="9753600" cy="4525963"/>
          </a:xfrm>
        </p:spPr>
        <p:txBody>
          <a:bodyPr/>
          <a:lstStyle/>
          <a:p>
            <a:pPr rtl="1"/>
            <a:r>
              <a:rPr lang="ar-SA" sz="2800" b="1" dirty="0" smtClean="0"/>
              <a:t>أسئلة الدراسة</a:t>
            </a:r>
            <a:endParaRPr lang="en-US" sz="2800" dirty="0" smtClean="0"/>
          </a:p>
          <a:p>
            <a:pPr rtl="1"/>
            <a:r>
              <a:rPr lang="ar-SA" sz="2800" b="1" dirty="0" smtClean="0"/>
              <a:t>يقوم الباحث بصياغة مشكلته على شكل أسئلة يهدف الباحث إلى الإجابة عنها.</a:t>
            </a:r>
            <a:endParaRPr lang="en-US" sz="2800" dirty="0" smtClean="0"/>
          </a:p>
          <a:p>
            <a:pPr rtl="1"/>
            <a:r>
              <a:rPr lang="ar-SA" sz="2800" b="1" dirty="0" smtClean="0"/>
              <a:t>وفيما يلي أمثلة على أسئلة تناسب العنوان السابق:</a:t>
            </a:r>
            <a:endParaRPr lang="en-US" sz="2800" dirty="0" smtClean="0"/>
          </a:p>
          <a:p>
            <a:pPr rtl="1"/>
            <a:r>
              <a:rPr lang="ar-SA" sz="2800" b="1" dirty="0" smtClean="0"/>
              <a:t>هل يختلف الموقف من الغش بين طلاب وطالبات المرحلة الثانوية؟</a:t>
            </a:r>
            <a:endParaRPr lang="en-US" sz="2800" dirty="0" smtClean="0"/>
          </a:p>
          <a:p>
            <a:pPr rtl="1"/>
            <a:r>
              <a:rPr lang="ar-SA" sz="2800" b="1" dirty="0" smtClean="0"/>
              <a:t>هل يختلف الموقف من الغش بين طلبة القسم العلمي وطلبة القسم الأدبي؟</a:t>
            </a:r>
            <a:endParaRPr lang="en-US" sz="2800" dirty="0" smtClean="0"/>
          </a:p>
          <a:p>
            <a:pPr rtl="1"/>
            <a:r>
              <a:rPr lang="ar-SA" sz="2800" b="1" dirty="0" smtClean="0"/>
              <a:t>هل هناك علاقة بين الموقف من الغش وبين مستوى تحصيل طلبة المرحلة الثانوية؟  </a:t>
            </a:r>
            <a:endParaRPr lang="en-US" sz="2800" dirty="0" smtClean="0"/>
          </a:p>
          <a:p>
            <a:pPr rtl="1"/>
            <a:r>
              <a:rPr lang="ar-SA" sz="2800" b="1" dirty="0" smtClean="0"/>
              <a:t>هل هناك علاقة بين الموقف من الغش وبين عمر طلبة المرحلة الثانوية؟</a:t>
            </a:r>
            <a:endParaRPr lang="en-US" sz="2800" dirty="0" smtClean="0"/>
          </a:p>
          <a:p>
            <a:pPr rtl="1"/>
            <a:r>
              <a:rPr lang="ar-SA" sz="2800" b="1" dirty="0" smtClean="0"/>
              <a:t>هل هناك علاقة بين الموقف من الغش وبين مستوى تدين طلبة المرحلة الثانوية؟ </a:t>
            </a:r>
            <a:endParaRPr lang="en-US" sz="2800"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1143000"/>
          </a:xfrm>
        </p:spPr>
        <p:txBody>
          <a:bodyPr/>
          <a:lstStyle/>
          <a:p>
            <a:pPr algn="ctr" rtl="1"/>
            <a:r>
              <a:rPr lang="ar-SA" sz="3600" b="1" dirty="0" smtClean="0"/>
              <a:t>ما الجوانب التي تشتمل عليها الخطة؟</a:t>
            </a:r>
            <a:r>
              <a:rPr lang="en-US" sz="3600" dirty="0" smtClean="0"/>
              <a:t/>
            </a:r>
            <a:br>
              <a:rPr lang="en-US" sz="3600" dirty="0" smtClean="0"/>
            </a:br>
            <a:r>
              <a:rPr lang="ar-SA" sz="3600" b="1" dirty="0" smtClean="0"/>
              <a:t>قسم التعريف بالمشكلة</a:t>
            </a:r>
            <a:endParaRPr lang="en-US" sz="3600" dirty="0"/>
          </a:p>
        </p:txBody>
      </p:sp>
      <p:sp>
        <p:nvSpPr>
          <p:cNvPr id="3" name="عنصر نائب للمحتوى 2"/>
          <p:cNvSpPr>
            <a:spLocks noGrp="1"/>
          </p:cNvSpPr>
          <p:nvPr>
            <p:ph idx="1"/>
          </p:nvPr>
        </p:nvSpPr>
        <p:spPr>
          <a:xfrm>
            <a:off x="533400" y="1600200"/>
            <a:ext cx="8915400" cy="4525963"/>
          </a:xfrm>
        </p:spPr>
        <p:txBody>
          <a:bodyPr/>
          <a:lstStyle/>
          <a:p>
            <a:pPr rtl="1"/>
            <a:r>
              <a:rPr lang="ar-SA" b="1" dirty="0" smtClean="0"/>
              <a:t>فروض البحث</a:t>
            </a:r>
            <a:endParaRPr lang="en-US" dirty="0" smtClean="0"/>
          </a:p>
          <a:p>
            <a:pPr rtl="1"/>
            <a:r>
              <a:rPr lang="ar-SA" b="1" dirty="0" smtClean="0"/>
              <a:t>تعريف الفرض:إجابة مؤقتة عن سؤال البحث.</a:t>
            </a:r>
            <a:endParaRPr lang="en-US" dirty="0" smtClean="0"/>
          </a:p>
          <a:p>
            <a:pPr rtl="1"/>
            <a:r>
              <a:rPr lang="ar-SA" b="1" dirty="0" smtClean="0"/>
              <a:t>جملة يتوقع من خلالها الباحث طبيعة العلاقة بين متغيرين</a:t>
            </a:r>
            <a:endParaRPr lang="en-US" dirty="0" smtClean="0"/>
          </a:p>
          <a:p>
            <a:r>
              <a:rPr lang="ar-SA" b="1" dirty="0" smtClean="0"/>
              <a:t>تخمين ذكي يوضح علاقة متغير بمتغير أو أثر متغير في متغير</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ما الجوانب التي تشتمل عليها الخطة؟</a:t>
            </a:r>
            <a:r>
              <a:rPr lang="en-US" dirty="0" smtClean="0"/>
              <a:t/>
            </a:r>
            <a:br>
              <a:rPr lang="en-US" dirty="0" smtClean="0"/>
            </a:br>
            <a:r>
              <a:rPr lang="ar-SA" b="1" dirty="0" smtClean="0"/>
              <a:t>قسم التعريف بالمشكلة</a:t>
            </a:r>
            <a:endParaRPr lang="ar-SA" dirty="0"/>
          </a:p>
        </p:txBody>
      </p:sp>
      <p:sp>
        <p:nvSpPr>
          <p:cNvPr id="3" name="عنصر نائب للمحتوى 2"/>
          <p:cNvSpPr>
            <a:spLocks noGrp="1"/>
          </p:cNvSpPr>
          <p:nvPr>
            <p:ph idx="1"/>
          </p:nvPr>
        </p:nvSpPr>
        <p:spPr/>
        <p:txBody>
          <a:bodyPr/>
          <a:lstStyle/>
          <a:p>
            <a:pPr rtl="1"/>
            <a:r>
              <a:rPr lang="ar-SA" sz="2800" b="1" dirty="0" smtClean="0"/>
              <a:t>فروض البحث</a:t>
            </a:r>
            <a:endParaRPr lang="en-US" sz="2800" dirty="0" smtClean="0"/>
          </a:p>
          <a:p>
            <a:pPr rtl="1"/>
            <a:r>
              <a:rPr lang="ar-SA" sz="2800" b="1" dirty="0" smtClean="0"/>
              <a:t>مثال على صياغة الفرض:</a:t>
            </a:r>
            <a:endParaRPr lang="en-US" sz="2800" dirty="0" smtClean="0"/>
          </a:p>
          <a:p>
            <a:pPr rtl="1"/>
            <a:r>
              <a:rPr lang="ar-SA" sz="2800" b="1" dirty="0" smtClean="0"/>
              <a:t>عنوان البحث:</a:t>
            </a:r>
            <a:endParaRPr lang="en-US" sz="2800" dirty="0" smtClean="0"/>
          </a:p>
          <a:p>
            <a:pPr rtl="1"/>
            <a:r>
              <a:rPr lang="ar-SA" sz="2800" b="1" dirty="0" smtClean="0"/>
              <a:t>"الفروق في مستوى الذكاء بين طلاب وطالبات المرحلة الابتدائية"</a:t>
            </a:r>
            <a:endParaRPr lang="en-US" sz="2800" dirty="0" smtClean="0"/>
          </a:p>
          <a:p>
            <a:pPr rtl="1"/>
            <a:r>
              <a:rPr lang="ar-SA" sz="2800" b="1" dirty="0" smtClean="0"/>
              <a:t> سؤال البحث:</a:t>
            </a:r>
            <a:endParaRPr lang="en-US" sz="2800" dirty="0" smtClean="0"/>
          </a:p>
          <a:p>
            <a:pPr rtl="1"/>
            <a:r>
              <a:rPr lang="ar-SA" sz="2800" b="1" dirty="0" smtClean="0"/>
              <a:t>هل يوجد فرق في مستوى الذكاء بين طلاب وطالبات المرحلة الابتدائية؟</a:t>
            </a:r>
            <a:endParaRPr lang="en-US" sz="2800" dirty="0" smtClean="0"/>
          </a:p>
          <a:p>
            <a:pPr rtl="1"/>
            <a:r>
              <a:rPr lang="ar-SA" sz="2800" b="1" dirty="0" smtClean="0"/>
              <a:t>فرض البحث:</a:t>
            </a:r>
            <a:endParaRPr lang="en-US" sz="2800" dirty="0" smtClean="0"/>
          </a:p>
          <a:p>
            <a:pPr rtl="1"/>
            <a:r>
              <a:rPr lang="ar-SA" sz="2800" b="1" dirty="0" smtClean="0"/>
              <a:t>لا يوجد فرق في مستوى الذكاء بين طلاب وطالبات المرحلة الابتدائية</a:t>
            </a:r>
            <a:endParaRPr lang="en-US" sz="2800" dirty="0" smtClean="0"/>
          </a:p>
          <a:p>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فروض البحث</a:t>
            </a:r>
            <a:endParaRPr lang="en-US" dirty="0"/>
          </a:p>
        </p:txBody>
      </p:sp>
      <p:sp>
        <p:nvSpPr>
          <p:cNvPr id="3" name="عنصر نائب للمحتوى 2"/>
          <p:cNvSpPr>
            <a:spLocks noGrp="1"/>
          </p:cNvSpPr>
          <p:nvPr>
            <p:ph idx="1"/>
          </p:nvPr>
        </p:nvSpPr>
        <p:spPr/>
        <p:txBody>
          <a:bodyPr/>
          <a:lstStyle/>
          <a:p>
            <a:pPr rtl="1"/>
            <a:r>
              <a:rPr lang="ar-SA" b="1" dirty="0" smtClean="0"/>
              <a:t>الفروض الممكن صياغتها:</a:t>
            </a:r>
            <a:endParaRPr lang="en-US" dirty="0" smtClean="0"/>
          </a:p>
          <a:p>
            <a:pPr rtl="1"/>
            <a:r>
              <a:rPr lang="ar-SA" b="1" dirty="0" smtClean="0"/>
              <a:t>1ـ لا يوجد فرق في مستوى الذكاء بين طلاب وطالبات المرحلة الابتدائية</a:t>
            </a:r>
            <a:endParaRPr lang="en-US" dirty="0" smtClean="0"/>
          </a:p>
          <a:p>
            <a:pPr rtl="1"/>
            <a:r>
              <a:rPr lang="ar-SA" b="1" dirty="0" smtClean="0"/>
              <a:t>2ـ يوجد فرق في مستوى الذكاء بين طلاب وطالبات المرحلة الابتدائية لصالح الطالبات. أي أن الطالبات أعلى ذكاء.</a:t>
            </a:r>
            <a:endParaRPr lang="en-US" dirty="0" smtClean="0"/>
          </a:p>
          <a:p>
            <a:pPr rtl="1"/>
            <a:r>
              <a:rPr lang="ar-SA" b="1" dirty="0" smtClean="0"/>
              <a:t>3ـ يوجد فرق في مستوى الذكاء بين طلاب وطالبات المرحلة الابتدائية لصالح الطلاب. أي أن الطلاب أعلى ذكاء.</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فروض البحث</a:t>
            </a:r>
            <a:endParaRPr lang="en-US" dirty="0"/>
          </a:p>
        </p:txBody>
      </p:sp>
      <p:sp>
        <p:nvSpPr>
          <p:cNvPr id="3" name="عنصر نائب للمحتوى 2"/>
          <p:cNvSpPr>
            <a:spLocks noGrp="1"/>
          </p:cNvSpPr>
          <p:nvPr>
            <p:ph idx="1"/>
          </p:nvPr>
        </p:nvSpPr>
        <p:spPr/>
        <p:txBody>
          <a:bodyPr/>
          <a:lstStyle/>
          <a:p>
            <a:pPr rtl="1"/>
            <a:r>
              <a:rPr lang="ar-SA" b="1" dirty="0" smtClean="0"/>
              <a:t>مثال آخر على صياغة الفروض:</a:t>
            </a:r>
            <a:endParaRPr lang="en-US" dirty="0" smtClean="0"/>
          </a:p>
          <a:p>
            <a:pPr rtl="1"/>
            <a:r>
              <a:rPr lang="ar-SA" b="1" dirty="0" smtClean="0"/>
              <a:t>عنوان البحث:</a:t>
            </a:r>
            <a:endParaRPr lang="en-US" dirty="0" smtClean="0"/>
          </a:p>
          <a:p>
            <a:pPr rtl="1"/>
            <a:r>
              <a:rPr lang="ar-SA" b="1" dirty="0" smtClean="0"/>
              <a:t>"العلاقة بين الغياب والتحصيل الدراسي لدى طلبة المرحلة المتوسطة"</a:t>
            </a:r>
            <a:endParaRPr lang="en-US" dirty="0" smtClean="0"/>
          </a:p>
          <a:p>
            <a:pPr rtl="1"/>
            <a:r>
              <a:rPr lang="ar-SA" b="1" dirty="0" smtClean="0"/>
              <a:t>سؤال البحث: </a:t>
            </a:r>
            <a:endParaRPr lang="en-US" dirty="0" smtClean="0"/>
          </a:p>
          <a:p>
            <a:pPr rtl="1"/>
            <a:r>
              <a:rPr lang="ar-SA" b="1" dirty="0" smtClean="0"/>
              <a:t>هل توجد علاقة بين الغياب والتحصيل الدراسي لدى طلبة المرحلة المتوسطة؟</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فروض البحث</a:t>
            </a:r>
            <a:endParaRPr lang="en-US" dirty="0"/>
          </a:p>
        </p:txBody>
      </p:sp>
      <p:sp>
        <p:nvSpPr>
          <p:cNvPr id="3" name="عنصر نائب للمحتوى 2"/>
          <p:cNvSpPr>
            <a:spLocks noGrp="1"/>
          </p:cNvSpPr>
          <p:nvPr>
            <p:ph idx="1"/>
          </p:nvPr>
        </p:nvSpPr>
        <p:spPr/>
        <p:txBody>
          <a:bodyPr/>
          <a:lstStyle/>
          <a:p>
            <a:pPr rtl="1"/>
            <a:r>
              <a:rPr lang="ar-SA" b="1" dirty="0" smtClean="0"/>
              <a:t>الفروض الممكن صياغتها:</a:t>
            </a:r>
            <a:endParaRPr lang="en-US" dirty="0" smtClean="0"/>
          </a:p>
          <a:p>
            <a:pPr rtl="1"/>
            <a:r>
              <a:rPr lang="ar-SA" b="1" dirty="0" smtClean="0"/>
              <a:t>1 </a:t>
            </a:r>
            <a:r>
              <a:rPr lang="ar-SA" b="1" dirty="0" err="1" smtClean="0"/>
              <a:t>ـ</a:t>
            </a:r>
            <a:r>
              <a:rPr lang="ar-SA" b="1" dirty="0" smtClean="0"/>
              <a:t> لا توجد علاقة بين الغياب والتحصيل الدراسي لدى طلبة المرحلة المتوسطة</a:t>
            </a:r>
            <a:endParaRPr lang="en-US" dirty="0" smtClean="0"/>
          </a:p>
          <a:p>
            <a:pPr rtl="1"/>
            <a:r>
              <a:rPr lang="ar-SA" b="1" dirty="0" smtClean="0"/>
              <a:t>2 </a:t>
            </a:r>
            <a:r>
              <a:rPr lang="ar-SA" b="1" dirty="0" err="1" smtClean="0"/>
              <a:t>ـ</a:t>
            </a:r>
            <a:r>
              <a:rPr lang="ar-SA" b="1" dirty="0" smtClean="0"/>
              <a:t> توجد علاقة إيجابية بين الغياب والتحصيل الدراسي لدى طلبة المرحلة المتوسطة</a:t>
            </a:r>
            <a:endParaRPr lang="en-US" dirty="0" smtClean="0"/>
          </a:p>
          <a:p>
            <a:pPr rtl="1"/>
            <a:r>
              <a:rPr lang="ar-SA" b="1" dirty="0" smtClean="0"/>
              <a:t>3 </a:t>
            </a:r>
            <a:r>
              <a:rPr lang="ar-SA" b="1" dirty="0" err="1" smtClean="0"/>
              <a:t>ـ</a:t>
            </a:r>
            <a:r>
              <a:rPr lang="ar-SA" b="1" dirty="0" smtClean="0"/>
              <a:t> توجد علاقة سلبية بين الغياب والتحصيل الدراسي لدى طلبة المرحلة المتوسطة.</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فروض البحث</a:t>
            </a:r>
            <a:endParaRPr lang="en-US" dirty="0"/>
          </a:p>
        </p:txBody>
      </p:sp>
      <p:sp>
        <p:nvSpPr>
          <p:cNvPr id="3" name="عنصر نائب للمحتوى 2"/>
          <p:cNvSpPr>
            <a:spLocks noGrp="1"/>
          </p:cNvSpPr>
          <p:nvPr>
            <p:ph idx="1"/>
          </p:nvPr>
        </p:nvSpPr>
        <p:spPr/>
        <p:txBody>
          <a:bodyPr/>
          <a:lstStyle/>
          <a:p>
            <a:pPr rtl="1"/>
            <a:r>
              <a:rPr lang="ar-SA" b="1" dirty="0" smtClean="0"/>
              <a:t> أنواع الفروض: إما فرض صفري أو فرض اتجاهي (مباشر)</a:t>
            </a:r>
            <a:endParaRPr lang="en-US" dirty="0" smtClean="0"/>
          </a:p>
          <a:p>
            <a:pPr rtl="1"/>
            <a:r>
              <a:rPr lang="ar-SA" b="1" dirty="0" smtClean="0"/>
              <a:t>الفرض الصفري: الفرض الذي ينفي وجود فرق بين مجموعتين</a:t>
            </a:r>
            <a:endParaRPr lang="en-US" dirty="0" smtClean="0"/>
          </a:p>
          <a:p>
            <a:pPr rtl="1"/>
            <a:r>
              <a:rPr lang="ar-SA" b="1" dirty="0" smtClean="0"/>
              <a:t>أو الفرض الذي ينفي وجود علاقة بين متغيرين</a:t>
            </a:r>
            <a:endParaRPr lang="en-US" dirty="0" smtClean="0"/>
          </a:p>
          <a:p>
            <a:pPr rtl="1"/>
            <a:r>
              <a:rPr lang="ar-SA" b="1" dirty="0" smtClean="0"/>
              <a:t>مثال على الأول: لا يوجد فرق في الذكاء بين طلاب وطالبات المرحلة الابتدائية</a:t>
            </a:r>
            <a:endParaRPr lang="en-US" dirty="0" smtClean="0"/>
          </a:p>
          <a:p>
            <a:pPr rtl="1"/>
            <a:r>
              <a:rPr lang="ar-SA" b="1" dirty="0" smtClean="0"/>
              <a:t>مثال على الثاني: لا توجد علاقة بين الغياب والتحصيل الدراسي لدى طلبة المرحلة المتوسطة</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فروض البحث</a:t>
            </a:r>
            <a:endParaRPr lang="en-US" dirty="0"/>
          </a:p>
        </p:txBody>
      </p:sp>
      <p:sp>
        <p:nvSpPr>
          <p:cNvPr id="3" name="عنصر نائب للمحتوى 2"/>
          <p:cNvSpPr>
            <a:spLocks noGrp="1"/>
          </p:cNvSpPr>
          <p:nvPr>
            <p:ph idx="1"/>
          </p:nvPr>
        </p:nvSpPr>
        <p:spPr/>
        <p:txBody>
          <a:bodyPr/>
          <a:lstStyle/>
          <a:p>
            <a:pPr rtl="1"/>
            <a:r>
              <a:rPr lang="ar-SA" b="1" dirty="0" smtClean="0"/>
              <a:t>الفرض </a:t>
            </a:r>
            <a:r>
              <a:rPr lang="ar-SA" b="1" dirty="0" err="1" smtClean="0"/>
              <a:t>الإتجاهي</a:t>
            </a:r>
            <a:r>
              <a:rPr lang="ar-SA" b="1" dirty="0" smtClean="0"/>
              <a:t> (المباشر)</a:t>
            </a:r>
            <a:endParaRPr lang="en-US" dirty="0" smtClean="0"/>
          </a:p>
          <a:p>
            <a:pPr rtl="1"/>
            <a:r>
              <a:rPr lang="ar-SA" b="1" dirty="0" smtClean="0"/>
              <a:t>الفرض الذي يتوقع وجود فرق بين مجموعتين </a:t>
            </a:r>
            <a:endParaRPr lang="en-US" dirty="0" smtClean="0"/>
          </a:p>
          <a:p>
            <a:pPr rtl="1"/>
            <a:r>
              <a:rPr lang="ar-SA" b="1" dirty="0" smtClean="0"/>
              <a:t>أو الفرض الذي يتوقع وجود علاقة بين متغيرين (صفتين)</a:t>
            </a:r>
            <a:endParaRPr lang="en-US" dirty="0" smtClean="0"/>
          </a:p>
          <a:p>
            <a:pPr rtl="1"/>
            <a:r>
              <a:rPr lang="ar-SA" b="1" dirty="0" smtClean="0"/>
              <a:t>مثال على الأول: يوجد فرق في مستوى الذكاء بين طلاب وطالبات المرحلة الابتدائية لصالح الطالبات. أي أن الطالبات أعلى ذكاء.</a:t>
            </a:r>
            <a:endParaRPr lang="en-US" dirty="0" smtClean="0"/>
          </a:p>
          <a:p>
            <a:pPr rtl="1"/>
            <a:r>
              <a:rPr lang="ar-SA" b="1" dirty="0" smtClean="0"/>
              <a:t>مثال على الثاني: </a:t>
            </a:r>
            <a:r>
              <a:rPr lang="ar-SA" b="1" dirty="0" err="1" smtClean="0"/>
              <a:t>ـ</a:t>
            </a:r>
            <a:r>
              <a:rPr lang="ar-SA" b="1" dirty="0" smtClean="0"/>
              <a:t> توجد علاقة سلبية بين الغياب والتحصيل الدراسي لدى طلبة المرحلة المتوسطة.</a:t>
            </a:r>
            <a:endParaRPr lang="en-US" dirty="0" smtClean="0"/>
          </a:p>
          <a:p>
            <a:pPr rtl="1"/>
            <a:r>
              <a:rPr lang="ar-SA" b="1" dirty="0" smtClean="0"/>
              <a:t>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الفروض</a:t>
            </a:r>
            <a:endParaRPr lang="en-US" dirty="0"/>
          </a:p>
        </p:txBody>
      </p:sp>
      <p:sp>
        <p:nvSpPr>
          <p:cNvPr id="3" name="عنصر نائب للمحتوى 2"/>
          <p:cNvSpPr>
            <a:spLocks noGrp="1"/>
          </p:cNvSpPr>
          <p:nvPr>
            <p:ph idx="1"/>
          </p:nvPr>
        </p:nvSpPr>
        <p:spPr/>
        <p:txBody>
          <a:bodyPr/>
          <a:lstStyle/>
          <a:p>
            <a:pPr rtl="1"/>
            <a:r>
              <a:rPr lang="ar-SA" sz="2800" b="1" dirty="0" smtClean="0"/>
              <a:t>كيف يختار البحث فرضه؟ هل يجعله صفريا أم اتجاهيا؟</a:t>
            </a:r>
            <a:endParaRPr lang="en-US" sz="2800" dirty="0" smtClean="0"/>
          </a:p>
          <a:p>
            <a:pPr rtl="1"/>
            <a:r>
              <a:rPr lang="ar-SA" sz="2800" b="1" dirty="0" smtClean="0"/>
              <a:t>يختار الباحث الفرض أو الإجابة التي يتوقعها بناء على خبرته العلمية وقراءاته في البحوث السابقة.</a:t>
            </a:r>
            <a:endParaRPr lang="en-US" sz="2800" dirty="0" smtClean="0"/>
          </a:p>
          <a:p>
            <a:pPr rtl="1"/>
            <a:r>
              <a:rPr lang="ar-SA" sz="2800" b="1" dirty="0" smtClean="0"/>
              <a:t>فإذا دلت النظريات والأبحاث السابقة على وجود علاقة إيجابية بين الظاهرتين أو المتغيرين اللذين يدرسهما الباحث, فإن الباحث يكتب فرضه متوقعا علاقة إيجابية, </a:t>
            </a:r>
            <a:r>
              <a:rPr lang="ar-SA" sz="2800" b="1" dirty="0" err="1" smtClean="0"/>
              <a:t>و</a:t>
            </a:r>
            <a:r>
              <a:rPr lang="ar-SA" sz="2800" b="1" dirty="0" smtClean="0"/>
              <a:t> إذا دلت النظريات والأبحاث السابقة على وجود علاقة سلبية بين الظاهرتين أو المتغيرين,فإن الباحث يكتب فرضه متوقعا علاقة سلبية, فإذا لم يوجد في النظريات والأبحاث السابقة ما يؤيد وجود علاقة إيجابية أو سلبية بين الظاهرتين أو المتغيرين,أو كانت نتائج البحوث غير كافية, فإن الباحث يكتب فرضه منفيا أو صفريا.</a:t>
            </a:r>
            <a:endParaRPr lang="en-US" sz="2800" dirty="0" smtClean="0"/>
          </a:p>
          <a:p>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الفروض</a:t>
            </a:r>
            <a:endParaRPr lang="en-US" dirty="0"/>
          </a:p>
        </p:txBody>
      </p:sp>
      <p:sp>
        <p:nvSpPr>
          <p:cNvPr id="3" name="عنصر نائب للمحتوى 2"/>
          <p:cNvSpPr>
            <a:spLocks noGrp="1"/>
          </p:cNvSpPr>
          <p:nvPr>
            <p:ph idx="1"/>
          </p:nvPr>
        </p:nvSpPr>
        <p:spPr/>
        <p:txBody>
          <a:bodyPr/>
          <a:lstStyle/>
          <a:p>
            <a:pPr rtl="1"/>
            <a:r>
              <a:rPr lang="ar-SA" b="1" dirty="0" smtClean="0"/>
              <a:t>أي الجمل التالية يمكن أن نسميه فرضا؟</a:t>
            </a:r>
            <a:endParaRPr lang="en-US" dirty="0" smtClean="0"/>
          </a:p>
          <a:p>
            <a:pPr rtl="1"/>
            <a:r>
              <a:rPr lang="ar-SA" b="1" dirty="0" smtClean="0"/>
              <a:t>أ </a:t>
            </a:r>
            <a:r>
              <a:rPr lang="ar-SA" b="1" dirty="0" err="1" smtClean="0"/>
              <a:t>ـ</a:t>
            </a:r>
            <a:r>
              <a:rPr lang="ar-SA" b="1" dirty="0" smtClean="0"/>
              <a:t>  هل توجد علاقة بين مستوى الذكاء والتحصيل؟</a:t>
            </a:r>
            <a:endParaRPr lang="en-US" dirty="0" smtClean="0"/>
          </a:p>
          <a:p>
            <a:pPr rtl="1"/>
            <a:r>
              <a:rPr lang="ar-SA" b="1" dirty="0" smtClean="0"/>
              <a:t>ب </a:t>
            </a:r>
            <a:r>
              <a:rPr lang="ar-SA" b="1" dirty="0" err="1" smtClean="0"/>
              <a:t>ـ</a:t>
            </a:r>
            <a:r>
              <a:rPr lang="ar-SA" b="1" dirty="0" smtClean="0"/>
              <a:t> لا توجد علاقة بين مستوى الذكاء والتحصيل</a:t>
            </a:r>
            <a:endParaRPr lang="en-US" dirty="0" smtClean="0"/>
          </a:p>
          <a:p>
            <a:pPr rtl="1"/>
            <a:r>
              <a:rPr lang="ar-SA" b="1" dirty="0" smtClean="0"/>
              <a:t>ج </a:t>
            </a:r>
            <a:r>
              <a:rPr lang="ar-SA" b="1" dirty="0" err="1" smtClean="0"/>
              <a:t>ـ</a:t>
            </a:r>
            <a:r>
              <a:rPr lang="ar-SA" b="1" dirty="0" smtClean="0"/>
              <a:t> العلاقة بين مستوى الذكاء والتحصيل</a:t>
            </a:r>
            <a:endParaRPr lang="en-US" dirty="0" smtClean="0"/>
          </a:p>
          <a:p>
            <a:r>
              <a:rPr lang="ar-SA" b="1" dirty="0" smtClean="0"/>
              <a:t>د </a:t>
            </a:r>
            <a:r>
              <a:rPr lang="ar-SA" b="1" dirty="0" err="1" smtClean="0"/>
              <a:t>ـ</a:t>
            </a:r>
            <a:r>
              <a:rPr lang="ar-SA" b="1" dirty="0" smtClean="0"/>
              <a:t> هل يوجد فرق في مستوى الذكاء بين طلاب وطالبات الثانوية؟ </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6200"/>
            <a:ext cx="8915400" cy="1143000"/>
          </a:xfrm>
        </p:spPr>
        <p:txBody>
          <a:bodyPr/>
          <a:lstStyle/>
          <a:p>
            <a:pPr algn="ctr" rtl="1"/>
            <a:r>
              <a:rPr lang="ar-SA" b="1" dirty="0" smtClean="0"/>
              <a:t>ما الجوانب التي تشتمل عليها الخطة؟</a:t>
            </a:r>
            <a:r>
              <a:rPr lang="en-US" dirty="0" smtClean="0"/>
              <a:t/>
            </a:r>
            <a:br>
              <a:rPr lang="en-US" dirty="0" smtClean="0"/>
            </a:br>
            <a:r>
              <a:rPr lang="ar-SA" b="1" dirty="0" smtClean="0"/>
              <a:t>قسم التعريف بالمشكلة</a:t>
            </a:r>
            <a:endParaRPr lang="en-US" dirty="0"/>
          </a:p>
        </p:txBody>
      </p:sp>
      <p:sp>
        <p:nvSpPr>
          <p:cNvPr id="3" name="عنصر نائب للمحتوى 2"/>
          <p:cNvSpPr>
            <a:spLocks noGrp="1"/>
          </p:cNvSpPr>
          <p:nvPr>
            <p:ph idx="1"/>
          </p:nvPr>
        </p:nvSpPr>
        <p:spPr/>
        <p:txBody>
          <a:bodyPr/>
          <a:lstStyle/>
          <a:p>
            <a:pPr rtl="1"/>
            <a:r>
              <a:rPr lang="ar-SA" b="1" dirty="0" smtClean="0"/>
              <a:t>أهمية البحث</a:t>
            </a:r>
            <a:endParaRPr lang="en-US" dirty="0" smtClean="0"/>
          </a:p>
          <a:p>
            <a:pPr rtl="1"/>
            <a:r>
              <a:rPr lang="ar-SA" b="1" dirty="0" smtClean="0"/>
              <a:t>ينبغي على الباحث أن يبين للقارئ قيمة بحثه والفوائد المتوقعة منه. ويمكن أن يكون البحث مفيدا إما </a:t>
            </a:r>
            <a:r>
              <a:rPr lang="ar-SA" b="1" u="sng" dirty="0" smtClean="0"/>
              <a:t>من الناحية العلمية النظرية</a:t>
            </a:r>
            <a:r>
              <a:rPr lang="ar-SA" b="1" dirty="0" smtClean="0"/>
              <a:t> أو </a:t>
            </a:r>
            <a:r>
              <a:rPr lang="ar-SA" b="1" u="sng" dirty="0" smtClean="0"/>
              <a:t>من الناحية التطبيقية العملية</a:t>
            </a:r>
            <a:r>
              <a:rPr lang="ar-SA" b="1" dirty="0" smtClean="0"/>
              <a:t> أو </a:t>
            </a:r>
            <a:r>
              <a:rPr lang="ar-SA" b="1" u="sng" dirty="0" smtClean="0"/>
              <a:t>من الناحيتين</a:t>
            </a:r>
            <a:r>
              <a:rPr lang="ar-SA" b="1" dirty="0" smtClean="0"/>
              <a:t>.</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6200"/>
            <a:ext cx="8915400" cy="1143000"/>
          </a:xfrm>
        </p:spPr>
        <p:txBody>
          <a:bodyPr/>
          <a:lstStyle/>
          <a:p>
            <a:pPr algn="ctr" rtl="1"/>
            <a:r>
              <a:rPr lang="ar-SA" b="1" dirty="0" smtClean="0"/>
              <a:t>أهمية البحث</a:t>
            </a:r>
            <a:endParaRPr lang="en-US" dirty="0"/>
          </a:p>
        </p:txBody>
      </p:sp>
      <p:sp>
        <p:nvSpPr>
          <p:cNvPr id="3" name="عنصر نائب للمحتوى 2"/>
          <p:cNvSpPr>
            <a:spLocks noGrp="1"/>
          </p:cNvSpPr>
          <p:nvPr>
            <p:ph idx="1"/>
          </p:nvPr>
        </p:nvSpPr>
        <p:spPr/>
        <p:txBody>
          <a:bodyPr/>
          <a:lstStyle/>
          <a:p>
            <a:pPr rtl="1"/>
            <a:r>
              <a:rPr lang="ar-SA" b="1" dirty="0" smtClean="0"/>
              <a:t>الأهمية العلمية ( مدى مساهمة البحث في العلم وتقدم المعرفة)</a:t>
            </a:r>
            <a:endParaRPr lang="en-US" dirty="0" smtClean="0"/>
          </a:p>
          <a:p>
            <a:pPr rtl="1"/>
            <a:r>
              <a:rPr lang="ar-SA" b="1" dirty="0" smtClean="0"/>
              <a:t>حيث تكون للبحث فائدة أو أهمية علمية, بمعنى أن البحث قد يضيف شيئا أو يبتكر جديدا في مجاله ويساهم في تطور العلم فقد يكتشف قانونا أو يطور نظرية علمية. وهذا ينطبق بالدرجة الأولى على الأبحاث التي تختبر نظرية معينة أو تعمل على توسيعها وتعميمها على نطاق أوسع.</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6200"/>
            <a:ext cx="8915400" cy="1143000"/>
          </a:xfrm>
        </p:spPr>
        <p:txBody>
          <a:bodyPr/>
          <a:lstStyle/>
          <a:p>
            <a:pPr algn="ctr" rtl="1"/>
            <a:r>
              <a:rPr lang="ar-SA" b="1" dirty="0" smtClean="0"/>
              <a:t>أهمية البحث</a:t>
            </a:r>
            <a:endParaRPr lang="en-US" dirty="0"/>
          </a:p>
        </p:txBody>
      </p:sp>
      <p:sp>
        <p:nvSpPr>
          <p:cNvPr id="3" name="عنصر نائب للمحتوى 2"/>
          <p:cNvSpPr>
            <a:spLocks noGrp="1"/>
          </p:cNvSpPr>
          <p:nvPr>
            <p:ph idx="1"/>
          </p:nvPr>
        </p:nvSpPr>
        <p:spPr/>
        <p:txBody>
          <a:bodyPr/>
          <a:lstStyle/>
          <a:p>
            <a:pPr rtl="1"/>
            <a:r>
              <a:rPr lang="ar-SA" b="1" dirty="0" smtClean="0"/>
              <a:t>الأهمية التطبيقية(المساهمة العملية للبحث في علاج المشكلات وتحسين البيئة من حولنا)</a:t>
            </a:r>
            <a:endParaRPr lang="en-US" dirty="0" smtClean="0"/>
          </a:p>
          <a:p>
            <a:pPr rtl="1"/>
            <a:r>
              <a:rPr lang="ar-SA" b="1" dirty="0" smtClean="0"/>
              <a:t>حيث تكون فائدة البحث في حل مشكلة عملية واقعة مثل البحوث الطبية التي تحاول إيجاد علاج لمرض متفشي. أو بحث تربوي يدرس أسباب ضعف الطلاب في الرياضيات وطرق علاجها. أو يقترح تطوير تدريس أو تطوير وسائل مواصلات. فوائد ملموسة ومباشرة في الواقع الذي نعيشه.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8915400" cy="1143000"/>
          </a:xfrm>
        </p:spPr>
        <p:txBody>
          <a:bodyPr/>
          <a:lstStyle/>
          <a:p>
            <a:pPr algn="ctr" rtl="1"/>
            <a:r>
              <a:rPr lang="ar-SA" b="1" dirty="0" smtClean="0"/>
              <a:t>ما الجوانب التي تشتمل عليها الخطة؟</a:t>
            </a:r>
            <a:r>
              <a:rPr lang="en-US" dirty="0" smtClean="0"/>
              <a:t/>
            </a:r>
            <a:br>
              <a:rPr lang="en-US" dirty="0" smtClean="0"/>
            </a:br>
            <a:r>
              <a:rPr lang="ar-SA" b="1" dirty="0" smtClean="0"/>
              <a:t>قسم التعريف بالمشكلة</a:t>
            </a:r>
            <a:endParaRPr lang="en-US" dirty="0"/>
          </a:p>
        </p:txBody>
      </p:sp>
      <p:sp>
        <p:nvSpPr>
          <p:cNvPr id="3" name="عنصر نائب للمحتوى 2"/>
          <p:cNvSpPr>
            <a:spLocks noGrp="1"/>
          </p:cNvSpPr>
          <p:nvPr>
            <p:ph idx="1"/>
          </p:nvPr>
        </p:nvSpPr>
        <p:spPr/>
        <p:txBody>
          <a:bodyPr/>
          <a:lstStyle/>
          <a:p>
            <a:pPr rtl="1"/>
            <a:r>
              <a:rPr lang="ar-SA" b="1" dirty="0" smtClean="0"/>
              <a:t>مصطلحات البحث</a:t>
            </a:r>
            <a:endParaRPr lang="en-US" dirty="0" smtClean="0"/>
          </a:p>
          <a:p>
            <a:r>
              <a:rPr lang="ar-SA" b="1" dirty="0" smtClean="0"/>
              <a:t>وهنا يقوم الباحث بتعريف المفاهيم والمتغيرات الواردة في البحث. فقد يكون في البحث مصطلحات غير مألوفة عند القارئ فيقوم الباحث بشرحها أو مصطلحات معروفة لكن المقصود منها غير محدد وقد يختلف قياسها من باحث إلى آخر.</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6200"/>
            <a:ext cx="8915400" cy="1143000"/>
          </a:xfrm>
        </p:spPr>
        <p:txBody>
          <a:bodyPr/>
          <a:lstStyle/>
          <a:p>
            <a:pPr algn="ctr" rtl="1"/>
            <a:r>
              <a:rPr lang="ar-SA" b="1" dirty="0" smtClean="0"/>
              <a:t>مصطلحات البحث</a:t>
            </a:r>
            <a:endParaRPr lang="en-US" dirty="0"/>
          </a:p>
        </p:txBody>
      </p:sp>
      <p:sp>
        <p:nvSpPr>
          <p:cNvPr id="3" name="عنصر نائب للمحتوى 2"/>
          <p:cNvSpPr>
            <a:spLocks noGrp="1"/>
          </p:cNvSpPr>
          <p:nvPr>
            <p:ph idx="1"/>
          </p:nvPr>
        </p:nvSpPr>
        <p:spPr/>
        <p:txBody>
          <a:bodyPr/>
          <a:lstStyle/>
          <a:p>
            <a:pPr rtl="1"/>
            <a:r>
              <a:rPr lang="ar-SA" sz="2800" b="1" dirty="0" smtClean="0"/>
              <a:t>مثال:"العلاقة بين الدافعية والإنجاز الدراسي لدى طلاب المرحلة الثانوية"</a:t>
            </a:r>
            <a:endParaRPr lang="en-US" sz="2800" dirty="0" smtClean="0"/>
          </a:p>
          <a:p>
            <a:pPr rtl="1"/>
            <a:r>
              <a:rPr lang="ar-SA" sz="2800" b="1" dirty="0" smtClean="0"/>
              <a:t>يحتاج الباحث هنا إلى تعريف كلمة"الدافعية" وكلمة "الإنجاز الدراسي" ولا يحتاج إلى تعريف كلمة"طلاب" ولا كلمة "المرحلة الثانوية" لأن الكلمتين الأخريين لا تحتاجان إلى شرح.</a:t>
            </a:r>
            <a:endParaRPr lang="en-US" sz="2800" dirty="0" smtClean="0"/>
          </a:p>
          <a:p>
            <a:pPr rtl="1"/>
            <a:r>
              <a:rPr lang="ar-SA" sz="2800" b="1" dirty="0" smtClean="0"/>
              <a:t>تعريف الدافعية:  هي حالة تعمل على استثارة السلوك وتنشيطه وتوجيهه نحو هدف معين.</a:t>
            </a:r>
            <a:endParaRPr lang="en-US" sz="2800" dirty="0" smtClean="0"/>
          </a:p>
          <a:p>
            <a:pPr rtl="1"/>
            <a:r>
              <a:rPr lang="ar-SA" sz="2800" b="1" dirty="0" smtClean="0"/>
              <a:t>تعريف الإنجاز الدراسي: يقصد به المعدل الذي يحصل عليه الطالب في نهاية العام الدراسي.</a:t>
            </a:r>
            <a:endParaRPr lang="en-US" sz="2800" dirty="0" smtClean="0"/>
          </a:p>
          <a:p>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76</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77</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  </a:t>
            </a:r>
            <a:r>
              <a:rPr lang="ar-EG" sz="2600" dirty="0" smtClean="0">
                <a:solidFill>
                  <a:srgbClr val="898989"/>
                </a:solidFill>
                <a:latin typeface="Calibri" pitchFamily="34" charset="0"/>
              </a:rPr>
              <a:t>كلية </a:t>
            </a:r>
            <a:r>
              <a:rPr lang="ar-SA" sz="2600" dirty="0" smtClean="0">
                <a:solidFill>
                  <a:srgbClr val="898989"/>
                </a:solidFill>
                <a:latin typeface="Calibri" pitchFamily="34" charset="0"/>
              </a:rPr>
              <a:t>التربية</a:t>
            </a:r>
            <a:r>
              <a:rPr lang="ar-EG" sz="2600" dirty="0" smtClean="0">
                <a:solidFill>
                  <a:srgbClr val="898989"/>
                </a:solidFill>
                <a:latin typeface="Calibri" pitchFamily="34" charset="0"/>
              </a:rPr>
              <a:t>– قس</a:t>
            </a:r>
            <a:r>
              <a:rPr lang="ar-SA" sz="2600" dirty="0" smtClean="0">
                <a:solidFill>
                  <a:srgbClr val="898989"/>
                </a:solidFill>
                <a:latin typeface="Calibri" pitchFamily="34" charset="0"/>
              </a:rPr>
              <a:t>م التربية وعلم النفس</a:t>
            </a:r>
            <a:endParaRPr lang="en-US" sz="2600"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r>
              <a:rPr lang="ar-SA" sz="4000" b="1" dirty="0" smtClean="0"/>
              <a:t>مبادئ البحث التربوي</a:t>
            </a:r>
            <a:endParaRPr lang="en-US" sz="4000" dirty="0" smtClean="0"/>
          </a:p>
          <a:p>
            <a:pPr algn="l">
              <a:lnSpc>
                <a:spcPct val="80000"/>
              </a:lnSpc>
            </a:pPr>
            <a:r>
              <a:rPr lang="en-US" b="1" dirty="0" smtClean="0"/>
              <a:t>***************************</a:t>
            </a:r>
            <a:r>
              <a:rPr lang="ar-SA" b="1" dirty="0" smtClean="0"/>
              <a:t>) </a:t>
            </a: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r>
              <a:rPr lang="ar-EG" sz="2200" b="1" dirty="0" smtClean="0">
                <a:solidFill>
                  <a:srgbClr val="7F7F7F"/>
                </a:solidFill>
                <a:latin typeface="Calibri" pitchFamily="34" charset="0"/>
                <a:cs typeface="Times New Roman" pitchFamily="18" charset="0"/>
              </a:rPr>
              <a:t>الفصل </a:t>
            </a:r>
            <a:r>
              <a:rPr lang="ar-EG" sz="2200" b="1" dirty="0">
                <a:solidFill>
                  <a:srgbClr val="7F7F7F"/>
                </a:solidFill>
                <a:latin typeface="Calibri" pitchFamily="34" charset="0"/>
                <a:cs typeface="Times New Roman" pitchFamily="18" charset="0"/>
              </a:rPr>
              <a:t>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EG" sz="1700" b="1" dirty="0" smtClean="0">
                <a:solidFill>
                  <a:srgbClr val="7F7F7F"/>
                </a:solidFill>
                <a:latin typeface="Calibri" pitchFamily="34" charset="0"/>
                <a:cs typeface="Times New Roman" pitchFamily="18" charset="0"/>
              </a:rPr>
              <a:t>143</a:t>
            </a:r>
            <a:r>
              <a:rPr lang="ar-SA" sz="1700" b="1" dirty="0" smtClean="0">
                <a:solidFill>
                  <a:srgbClr val="7F7F7F"/>
                </a:solidFill>
                <a:latin typeface="Calibri" pitchFamily="34" charset="0"/>
                <a:cs typeface="Times New Roman" pitchFamily="18" charset="0"/>
              </a:rPr>
              <a:t>1</a:t>
            </a:r>
            <a:r>
              <a:rPr lang="ar-EG" sz="1700" b="1" dirty="0" smtClean="0">
                <a:solidFill>
                  <a:srgbClr val="7F7F7F"/>
                </a:solidFill>
                <a:latin typeface="Calibri" pitchFamily="34" charset="0"/>
                <a:cs typeface="Times New Roman" pitchFamily="18" charset="0"/>
              </a:rPr>
              <a:t> </a:t>
            </a:r>
            <a:r>
              <a:rPr lang="ar-EG" sz="1700" b="1" dirty="0">
                <a:solidFill>
                  <a:srgbClr val="7F7F7F"/>
                </a:solidFill>
                <a:latin typeface="Calibri" pitchFamily="34" charset="0"/>
                <a:cs typeface="Times New Roman" pitchFamily="18" charset="0"/>
              </a:rPr>
              <a:t>– </a:t>
            </a:r>
            <a:r>
              <a:rPr lang="ar-EG" sz="1700" b="1" dirty="0" smtClean="0">
                <a:solidFill>
                  <a:srgbClr val="7F7F7F"/>
                </a:solidFill>
                <a:latin typeface="Calibri" pitchFamily="34" charset="0"/>
                <a:cs typeface="Times New Roman" pitchFamily="18" charset="0"/>
              </a:rPr>
              <a:t>143</a:t>
            </a:r>
            <a:r>
              <a:rPr lang="ar-SA" sz="1700" b="1" dirty="0" smtClean="0">
                <a:solidFill>
                  <a:srgbClr val="7F7F7F"/>
                </a:solidFill>
                <a:latin typeface="Calibri" pitchFamily="34" charset="0"/>
                <a:cs typeface="Times New Roman" pitchFamily="18" charset="0"/>
              </a:rPr>
              <a:t>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عبد الله أحمد الدوغان</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77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عنوان المحاضرة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sz="2800" b="1" dirty="0" smtClean="0">
                <a:solidFill>
                  <a:schemeClr val="tx1"/>
                </a:solidFill>
                <a:cs typeface="Arial" pitchFamily="34" charset="0"/>
              </a:rPr>
              <a:t>المحاضرة الخامسة</a:t>
            </a:r>
          </a:p>
          <a:p>
            <a:pPr eaLnBrk="1" hangingPunct="1"/>
            <a:r>
              <a:rPr lang="ar-SA" sz="2400" b="1" dirty="0" smtClean="0">
                <a:solidFill>
                  <a:schemeClr val="tx1"/>
                </a:solidFill>
                <a:cs typeface="Arial" pitchFamily="34" charset="0"/>
              </a:rPr>
              <a:t>الإطار النظري والدراسات السابقة</a:t>
            </a:r>
            <a:endParaRPr lang="en-US" sz="2400" b="1" dirty="0" smtClean="0">
              <a:solidFill>
                <a:schemeClr val="tx1"/>
              </a:solidFill>
              <a:cs typeface="Arial" pitchFamily="34" charset="0"/>
            </a:endParaRPr>
          </a:p>
          <a:p>
            <a:pPr eaLnBrk="1" hangingPunct="1"/>
            <a:r>
              <a:rPr lang="ar-SA" sz="2400" b="1" dirty="0" smtClean="0">
                <a:solidFill>
                  <a:schemeClr val="tx1"/>
                </a:solidFill>
                <a:cs typeface="Arial" pitchFamily="34" charset="0"/>
              </a:rPr>
              <a:t>المعاينة</a:t>
            </a:r>
            <a:r>
              <a:rPr lang="en-US" sz="2400" b="1" dirty="0" smtClean="0">
                <a:solidFill>
                  <a:schemeClr val="tx1"/>
                </a:solidFill>
                <a:cs typeface="Arial" pitchFamily="34" charset="0"/>
              </a:rPr>
              <a:t>+</a:t>
            </a: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78</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
            </a:r>
            <a:br>
              <a:rPr lang="en-US" dirty="0" smtClean="0"/>
            </a:br>
            <a:r>
              <a:rPr lang="ar-SA" b="1" dirty="0" smtClean="0"/>
              <a:t>أقسام  البحث </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b="1" dirty="0" smtClean="0"/>
              <a:t>ـ العنوان</a:t>
            </a:r>
            <a:endParaRPr lang="en-US" dirty="0" smtClean="0"/>
          </a:p>
          <a:p>
            <a:pPr rtl="1"/>
            <a:r>
              <a:rPr lang="ar-SA" b="1" dirty="0" smtClean="0"/>
              <a:t>ـ قسم التعريف بالمشكلة</a:t>
            </a:r>
            <a:endParaRPr lang="en-US" dirty="0" smtClean="0"/>
          </a:p>
          <a:p>
            <a:pPr rtl="1"/>
            <a:r>
              <a:rPr lang="ar-SA" b="1" dirty="0" smtClean="0"/>
              <a:t>ـ قسم النظريات والأبحاث السابقة</a:t>
            </a:r>
            <a:endParaRPr lang="en-US" dirty="0" smtClean="0"/>
          </a:p>
          <a:p>
            <a:pPr rtl="1"/>
            <a:r>
              <a:rPr lang="ar-SA" b="1" dirty="0" smtClean="0"/>
              <a:t>ـ قسم المنهج وإجراءات البحث </a:t>
            </a:r>
            <a:endParaRPr lang="en-US" dirty="0" smtClean="0"/>
          </a:p>
          <a:p>
            <a:pPr rtl="1"/>
            <a:r>
              <a:rPr lang="ar-SA" b="1" dirty="0" smtClean="0"/>
              <a:t>ـ عرض النتائج ومناقشتها</a:t>
            </a:r>
            <a:endParaRPr lang="en-US" dirty="0" smtClean="0"/>
          </a:p>
          <a:p>
            <a:pPr rtl="1"/>
            <a:r>
              <a:rPr lang="ar-SA" b="1" dirty="0" smtClean="0"/>
              <a:t>ـ الخلاصة والتوصيات</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79</a:t>
            </a:fld>
            <a:endParaRPr lang="en-US"/>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
            </a:r>
            <a:br>
              <a:rPr lang="en-US" dirty="0" smtClean="0"/>
            </a:br>
            <a:r>
              <a:rPr lang="ar-SA" b="1" dirty="0" smtClean="0"/>
              <a:t>الإطار النظري</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b="1" dirty="0" smtClean="0"/>
              <a:t>الأسس النظرية والفلسفية للبحث</a:t>
            </a:r>
            <a:endParaRPr lang="en-US" dirty="0" smtClean="0"/>
          </a:p>
          <a:p>
            <a:pPr rtl="1"/>
            <a:r>
              <a:rPr lang="ar-SA" b="1" dirty="0" smtClean="0"/>
              <a:t>تتعلق بتعريف المفهوم والتأصيل للمفهوم وتفسير المفهوم</a:t>
            </a:r>
            <a:endParaRPr lang="en-US" dirty="0" smtClean="0"/>
          </a:p>
          <a:p>
            <a:pPr rtl="1"/>
            <a:r>
              <a:rPr lang="ar-SA" b="1" dirty="0" smtClean="0"/>
              <a:t>أمثلة: </a:t>
            </a:r>
            <a:endParaRPr lang="en-US" dirty="0" smtClean="0"/>
          </a:p>
          <a:p>
            <a:pPr rtl="1"/>
            <a:r>
              <a:rPr lang="ar-SA" b="1" dirty="0" smtClean="0"/>
              <a:t>ـ الذكاء:تعريفات الذكاء, تطور مفهوم الذكاء نظريات الذكاء</a:t>
            </a:r>
            <a:endParaRPr lang="en-US" dirty="0" smtClean="0"/>
          </a:p>
          <a:p>
            <a:pPr rtl="1"/>
            <a:r>
              <a:rPr lang="ar-SA" b="1" dirty="0" smtClean="0"/>
              <a:t>ـ الجريمة عند الأطفال:</a:t>
            </a:r>
            <a:endParaRPr lang="en-US" dirty="0" smtClean="0"/>
          </a:p>
          <a:p>
            <a:pPr rtl="1"/>
            <a:r>
              <a:rPr lang="ar-SA" b="1" dirty="0" smtClean="0"/>
              <a:t>مفهوم الجريمة في الشريعة والقانون ونظرياتها في علم النفس وعلم الاجتماع ونظريات الطفولة ومشكلات الطفولة ....الخ</a:t>
            </a:r>
            <a:endParaRPr lang="en-US" dirty="0" smtClean="0"/>
          </a:p>
          <a:p>
            <a:pPr rtl="1"/>
            <a:r>
              <a:rPr lang="ar-SA" b="1" dirty="0" smtClean="0"/>
              <a:t>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80</a:t>
            </a:fld>
            <a:endParaRPr lang="en-US"/>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الإطار النظري</a:t>
            </a:r>
            <a:endParaRPr lang="ar-SA" dirty="0"/>
          </a:p>
        </p:txBody>
      </p:sp>
      <p:sp>
        <p:nvSpPr>
          <p:cNvPr id="3" name="عنصر نائب للمحتوى 2"/>
          <p:cNvSpPr>
            <a:spLocks noGrp="1"/>
          </p:cNvSpPr>
          <p:nvPr>
            <p:ph idx="1"/>
          </p:nvPr>
        </p:nvSpPr>
        <p:spPr/>
        <p:txBody>
          <a:bodyPr/>
          <a:lstStyle/>
          <a:p>
            <a:pPr rtl="1"/>
            <a:r>
              <a:rPr lang="ar-SA" b="1" dirty="0" smtClean="0"/>
              <a:t>ـ التعلم بالمحاكاة وأثره على تنمية الأخلاق عند الأطفال</a:t>
            </a:r>
            <a:endParaRPr lang="en-US" dirty="0" smtClean="0"/>
          </a:p>
          <a:p>
            <a:pPr rtl="1"/>
            <a:r>
              <a:rPr lang="ar-SA" b="1" dirty="0" smtClean="0"/>
              <a:t>نظريات التعلم, التعلم الاجتماعي, نظريات النمو الخلقي</a:t>
            </a:r>
            <a:endParaRPr lang="en-US" dirty="0" smtClean="0"/>
          </a:p>
          <a:p>
            <a:pPr rtl="1"/>
            <a:r>
              <a:rPr lang="ar-SA" b="1" dirty="0" smtClean="0"/>
              <a:t>ـ الغش</a:t>
            </a:r>
            <a:endParaRPr lang="en-US" dirty="0" smtClean="0"/>
          </a:p>
          <a:p>
            <a:pPr rtl="1"/>
            <a:r>
              <a:rPr lang="ar-SA" b="1" dirty="0" smtClean="0"/>
              <a:t>التفسير النفسي للغش التفسير التربوي للغش الآراء التربوية</a:t>
            </a:r>
            <a:endParaRPr lang="en-US" dirty="0" smtClean="0"/>
          </a:p>
          <a:p>
            <a:pPr rtl="1"/>
            <a:r>
              <a:rPr lang="ar-SA" b="1" dirty="0" smtClean="0"/>
              <a:t>حول الغش موقف الشرع وعلماء الدين من الغش</a:t>
            </a:r>
            <a:endParaRPr lang="en-US" dirty="0" smtClean="0"/>
          </a:p>
          <a:p>
            <a:pPr rtl="1"/>
            <a:r>
              <a:rPr lang="ar-SA" b="1" u="sng" dirty="0" smtClean="0"/>
              <a:t>الفائدة من النظريات</a:t>
            </a:r>
            <a:r>
              <a:rPr lang="ar-SA" b="1" dirty="0" smtClean="0"/>
              <a:t>:يستنبط الباحث أسئلته وفروض بحثه من هذه النظريات </a:t>
            </a:r>
            <a:endParaRPr lang="en-US" dirty="0" smtClean="0"/>
          </a:p>
          <a:p>
            <a:pPr rtl="1"/>
            <a:r>
              <a:rPr lang="ar-SA" b="1" dirty="0" smtClean="0"/>
              <a:t>كما يستخدمها الباحث في تفسير النتائج</a:t>
            </a:r>
            <a:endParaRPr lang="en-US" dirty="0" smtClean="0"/>
          </a:p>
          <a:p>
            <a:pPr rtl="1"/>
            <a:r>
              <a:rPr lang="ar-SA" b="1" dirty="0" smtClean="0"/>
              <a:t> </a:t>
            </a:r>
            <a:endParaRPr lang="en-US" dirty="0" smtClean="0"/>
          </a:p>
          <a:p>
            <a:pPr rtl="1"/>
            <a:r>
              <a:rPr lang="ar-SA" b="1" dirty="0" smtClean="0"/>
              <a:t> </a:t>
            </a:r>
            <a:endParaRPr lang="en-US" dirty="0" smtClean="0"/>
          </a:p>
          <a:p>
            <a:pPr rtl="1"/>
            <a:endParaRPr lang="en-US" dirty="0" smtClean="0"/>
          </a:p>
          <a:p>
            <a:pPr rtl="1"/>
            <a:r>
              <a:rPr lang="ar-SA" b="1" dirty="0" smtClean="0"/>
              <a:t>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81</a:t>
            </a:fld>
            <a:endParaRPr lang="en-US"/>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الدراسات السابقة (الأبحاث السابقة)</a:t>
            </a:r>
            <a:endParaRPr lang="en-US" dirty="0"/>
          </a:p>
        </p:txBody>
      </p:sp>
      <p:sp>
        <p:nvSpPr>
          <p:cNvPr id="3" name="عنصر نائب للمحتوى 2"/>
          <p:cNvSpPr>
            <a:spLocks noGrp="1"/>
          </p:cNvSpPr>
          <p:nvPr>
            <p:ph idx="1"/>
          </p:nvPr>
        </p:nvSpPr>
        <p:spPr/>
        <p:txBody>
          <a:bodyPr/>
          <a:lstStyle/>
          <a:p>
            <a:pPr rtl="1"/>
            <a:r>
              <a:rPr lang="ar-SA" sz="2400" b="1" dirty="0" smtClean="0"/>
              <a:t>الأبحاث الميدانية ذات العلاقة بموضوع البحث. وهنا يقوم الباحث</a:t>
            </a:r>
            <a:endParaRPr lang="en-US" sz="2400" dirty="0" smtClean="0"/>
          </a:p>
          <a:p>
            <a:pPr rtl="1"/>
            <a:r>
              <a:rPr lang="ar-SA" sz="2400" b="1" dirty="0" smtClean="0"/>
              <a:t>بتلخيص نتائج الدراسات العلمية الميدانية  في مجال بحثه وعرضها ومناقشتها</a:t>
            </a:r>
            <a:endParaRPr lang="en-US" sz="2400" dirty="0" smtClean="0"/>
          </a:p>
          <a:p>
            <a:pPr rtl="1"/>
            <a:r>
              <a:rPr lang="ar-SA" sz="2400" b="1" dirty="0" smtClean="0"/>
              <a:t>البحث عن البحوث السابقة في أماكنها</a:t>
            </a:r>
            <a:endParaRPr lang="en-US" sz="2400" dirty="0" smtClean="0"/>
          </a:p>
          <a:p>
            <a:pPr rtl="1"/>
            <a:r>
              <a:rPr lang="ar-SA" sz="2400" b="1" dirty="0" smtClean="0"/>
              <a:t>ـ اختيار المناسب منها لدراسته</a:t>
            </a:r>
            <a:endParaRPr lang="en-US" sz="2400" dirty="0" smtClean="0"/>
          </a:p>
          <a:p>
            <a:pPr rtl="1"/>
            <a:r>
              <a:rPr lang="ar-SA" sz="2400" b="1" dirty="0" smtClean="0"/>
              <a:t>ـ قراءتها وفهمها جيدا</a:t>
            </a:r>
            <a:endParaRPr lang="en-US" sz="2400" dirty="0" smtClean="0"/>
          </a:p>
          <a:p>
            <a:pPr rtl="1"/>
            <a:r>
              <a:rPr lang="ar-SA" sz="2400" b="1" dirty="0" smtClean="0"/>
              <a:t>ـ تلخيصها تلخيصا علميا موضوعيا</a:t>
            </a:r>
            <a:endParaRPr lang="en-US" sz="2400" dirty="0" smtClean="0"/>
          </a:p>
          <a:p>
            <a:pPr rtl="1"/>
            <a:r>
              <a:rPr lang="ar-SA" sz="2400" b="1" dirty="0" smtClean="0"/>
              <a:t>ـ التنسيق بينها وعرضها بنظام متقن</a:t>
            </a:r>
            <a:endParaRPr lang="en-US" sz="2400" dirty="0" smtClean="0"/>
          </a:p>
          <a:p>
            <a:pPr rtl="1"/>
            <a:r>
              <a:rPr lang="ar-SA" sz="2400" b="1" dirty="0" smtClean="0"/>
              <a:t>ـ التوثيق الجيد لها</a:t>
            </a:r>
            <a:endParaRPr lang="en-US" sz="2400" dirty="0" smtClean="0"/>
          </a:p>
          <a:p>
            <a:pPr rtl="1"/>
            <a:r>
              <a:rPr lang="ar-SA" sz="2400" b="1" dirty="0" smtClean="0"/>
              <a:t>ـ التعقيب عليها ونقدها نقدا موضوعيا</a:t>
            </a:r>
            <a:endParaRPr lang="en-US" sz="2400" dirty="0" smtClean="0"/>
          </a:p>
          <a:p>
            <a:pPr rtl="1"/>
            <a:r>
              <a:rPr lang="ar-SA" sz="2400" b="1" dirty="0" smtClean="0"/>
              <a:t>ـ بيان علاقتها ببحثه</a:t>
            </a:r>
            <a:endParaRPr lang="en-US" sz="2400" dirty="0" smtClean="0"/>
          </a:p>
          <a:p>
            <a:endParaRPr lang="ar-SA" sz="24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82</a:t>
            </a:fld>
            <a:endParaRPr lang="en-US"/>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المعاينة   </a:t>
            </a:r>
            <a:endParaRPr lang="en-US" dirty="0"/>
          </a:p>
        </p:txBody>
      </p:sp>
      <p:sp>
        <p:nvSpPr>
          <p:cNvPr id="3" name="عنصر نائب للمحتوى 2"/>
          <p:cNvSpPr>
            <a:spLocks noGrp="1"/>
          </p:cNvSpPr>
          <p:nvPr>
            <p:ph idx="1"/>
          </p:nvPr>
        </p:nvSpPr>
        <p:spPr/>
        <p:txBody>
          <a:bodyPr/>
          <a:lstStyle/>
          <a:p>
            <a:pPr rtl="1"/>
            <a:r>
              <a:rPr lang="ar-SA" sz="2400" b="1" dirty="0" smtClean="0"/>
              <a:t>في هذه المحاضرة يتم التطرق إلى موضوع اختيار أفراد البحث من المجتمع المرغوب دراسته. </a:t>
            </a:r>
            <a:r>
              <a:rPr lang="ar-SA" sz="2400" b="1" dirty="0" err="1" smtClean="0"/>
              <a:t>ويشتمل</a:t>
            </a:r>
            <a:r>
              <a:rPr lang="ar-SA" sz="2400" b="1" dirty="0" smtClean="0"/>
              <a:t> هذا الموضوع على النقاط التالية:</a:t>
            </a:r>
            <a:endParaRPr lang="en-US" sz="2400" dirty="0" smtClean="0"/>
          </a:p>
          <a:p>
            <a:pPr rtl="1"/>
            <a:r>
              <a:rPr lang="ar-SA" sz="2400" b="1" dirty="0" smtClean="0"/>
              <a:t>المعاينة</a:t>
            </a:r>
            <a:endParaRPr lang="en-US" sz="2400" dirty="0" smtClean="0"/>
          </a:p>
          <a:p>
            <a:pPr rtl="1"/>
            <a:r>
              <a:rPr lang="ar-SA" sz="2400" b="1" dirty="0" smtClean="0"/>
              <a:t>مجتمع البحث</a:t>
            </a:r>
            <a:endParaRPr lang="en-US" sz="2400" dirty="0" smtClean="0"/>
          </a:p>
          <a:p>
            <a:pPr rtl="1"/>
            <a:r>
              <a:rPr lang="ar-SA" sz="2400" b="1" dirty="0" smtClean="0"/>
              <a:t>العينة</a:t>
            </a:r>
            <a:endParaRPr lang="en-US" sz="2400" dirty="0" smtClean="0"/>
          </a:p>
          <a:p>
            <a:pPr rtl="1"/>
            <a:r>
              <a:rPr lang="ar-SA" sz="2400" b="1" dirty="0" smtClean="0"/>
              <a:t>العينة الممثلة</a:t>
            </a:r>
            <a:endParaRPr lang="en-US" sz="2400" dirty="0" smtClean="0"/>
          </a:p>
          <a:p>
            <a:pPr rtl="1"/>
            <a:r>
              <a:rPr lang="ar-SA" sz="2400" b="1" dirty="0" smtClean="0"/>
              <a:t>العينة العشوائية</a:t>
            </a:r>
            <a:endParaRPr lang="en-US" sz="2400" dirty="0" smtClean="0"/>
          </a:p>
          <a:p>
            <a:pPr rtl="1"/>
            <a:r>
              <a:rPr lang="ar-SA" sz="2400" b="1" dirty="0" smtClean="0"/>
              <a:t>أخطاء العينة</a:t>
            </a:r>
            <a:endParaRPr lang="en-US" sz="24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83</a:t>
            </a:fld>
            <a:endParaRPr lang="en-US"/>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المعاينة</a:t>
            </a:r>
            <a:endParaRPr lang="en-US" dirty="0"/>
          </a:p>
        </p:txBody>
      </p:sp>
      <p:sp>
        <p:nvSpPr>
          <p:cNvPr id="3" name="عنصر نائب للمحتوى 2"/>
          <p:cNvSpPr>
            <a:spLocks noGrp="1"/>
          </p:cNvSpPr>
          <p:nvPr>
            <p:ph idx="1"/>
          </p:nvPr>
        </p:nvSpPr>
        <p:spPr/>
        <p:txBody>
          <a:bodyPr/>
          <a:lstStyle/>
          <a:p>
            <a:pPr rtl="1"/>
            <a:r>
              <a:rPr lang="ar-SA" b="1" dirty="0" smtClean="0"/>
              <a:t>تحديد حجم العينة</a:t>
            </a:r>
            <a:endParaRPr lang="en-US" dirty="0" smtClean="0"/>
          </a:p>
          <a:p>
            <a:pPr rtl="1"/>
            <a:r>
              <a:rPr lang="ar-SA" b="1" dirty="0" smtClean="0"/>
              <a:t>خطوات اختيار العينة</a:t>
            </a:r>
            <a:endParaRPr lang="en-US" dirty="0" smtClean="0"/>
          </a:p>
          <a:p>
            <a:pPr rtl="1"/>
            <a:r>
              <a:rPr lang="ar-SA" b="1" dirty="0" smtClean="0"/>
              <a:t>طرق اختيار العينة</a:t>
            </a:r>
            <a:endParaRPr lang="en-US" dirty="0" smtClean="0"/>
          </a:p>
          <a:p>
            <a:pPr rtl="1"/>
            <a:r>
              <a:rPr lang="ar-SA" b="1" dirty="0" smtClean="0"/>
              <a:t>الطرق العشوائية (الاحتمالية):</a:t>
            </a:r>
            <a:endParaRPr lang="en-US" dirty="0" smtClean="0"/>
          </a:p>
          <a:p>
            <a:pPr rtl="1"/>
            <a:r>
              <a:rPr lang="ar-SA" b="1" dirty="0" smtClean="0"/>
              <a:t>                   البسيطة, المنتظمة, الطبقية, المجموعات(العنقودية)</a:t>
            </a:r>
            <a:endParaRPr lang="en-US" dirty="0" smtClean="0"/>
          </a:p>
          <a:p>
            <a:pPr rtl="1"/>
            <a:r>
              <a:rPr lang="ar-SA" b="1" dirty="0" smtClean="0"/>
              <a:t>الطرق غير العشوائية (غير الاحتمالية):</a:t>
            </a:r>
            <a:endParaRPr lang="en-US" dirty="0" smtClean="0"/>
          </a:p>
          <a:p>
            <a:pPr rtl="1"/>
            <a:r>
              <a:rPr lang="ar-SA" b="1" dirty="0" smtClean="0"/>
              <a:t>                  الصدفة, </a:t>
            </a:r>
            <a:r>
              <a:rPr lang="ar-SA" b="1" dirty="0" err="1" smtClean="0"/>
              <a:t>القصدية</a:t>
            </a:r>
            <a:r>
              <a:rPr lang="ar-SA" b="1" dirty="0" smtClean="0"/>
              <a:t>, </a:t>
            </a:r>
            <a:r>
              <a:rPr lang="ar-SA" b="1" dirty="0" err="1" smtClean="0"/>
              <a:t>الحصصية</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84</a:t>
            </a:fld>
            <a:endParaRPr lang="en-US"/>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المعاينة</a:t>
            </a:r>
            <a:endParaRPr lang="en-US" dirty="0" smtClean="0"/>
          </a:p>
        </p:txBody>
      </p:sp>
      <p:sp>
        <p:nvSpPr>
          <p:cNvPr id="3" name="عنصر نائب للمحتوى 2"/>
          <p:cNvSpPr>
            <a:spLocks noGrp="1"/>
          </p:cNvSpPr>
          <p:nvPr>
            <p:ph idx="1"/>
          </p:nvPr>
        </p:nvSpPr>
        <p:spPr/>
        <p:txBody>
          <a:bodyPr/>
          <a:lstStyle/>
          <a:p>
            <a:pPr rtl="1"/>
            <a:r>
              <a:rPr lang="ar-SA" b="1" dirty="0" smtClean="0"/>
              <a:t>المعاينة: يقصد بالمعاينة عملية اختيار أفراد أو عناصر البحث</a:t>
            </a:r>
            <a:endParaRPr lang="en-US" dirty="0" smtClean="0"/>
          </a:p>
          <a:p>
            <a:pPr rtl="1"/>
            <a:r>
              <a:rPr lang="ar-SA" b="1" dirty="0" smtClean="0"/>
              <a:t>ويوجد طرق علمية لاختيار العينة من مجتمع البحث</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85</a:t>
            </a:fld>
            <a:endParaRPr lang="en-US"/>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مجتمع البحث</a:t>
            </a:r>
            <a:endParaRPr lang="en-US" dirty="0" smtClean="0"/>
          </a:p>
        </p:txBody>
      </p:sp>
      <p:sp>
        <p:nvSpPr>
          <p:cNvPr id="3" name="عنصر نائب للمحتوى 2"/>
          <p:cNvSpPr>
            <a:spLocks noGrp="1"/>
          </p:cNvSpPr>
          <p:nvPr>
            <p:ph idx="1"/>
          </p:nvPr>
        </p:nvSpPr>
        <p:spPr/>
        <p:txBody>
          <a:bodyPr/>
          <a:lstStyle/>
          <a:p>
            <a:pPr rtl="1"/>
            <a:r>
              <a:rPr lang="ar-SA" sz="2400" b="1" dirty="0" smtClean="0"/>
              <a:t>مجتمع البحث: جميع المفردات ( أفراد, مؤسسات, أشياء...الخ ) المستهدفة بالبحث الذين يريد الباحث دراستهم وتعميم نتائج البحث عليهم.</a:t>
            </a:r>
          </a:p>
          <a:p>
            <a:pPr rtl="1"/>
            <a:r>
              <a:rPr lang="ar-SA" sz="2400" b="1" dirty="0" smtClean="0"/>
              <a:t>وهم الأفراد الذين ينبغي اختيار العينة منهم</a:t>
            </a:r>
            <a:endParaRPr lang="en-US" sz="2400" dirty="0" smtClean="0"/>
          </a:p>
          <a:p>
            <a:pPr rtl="1"/>
            <a:r>
              <a:rPr lang="ar-SA" sz="2400" b="1" dirty="0" smtClean="0"/>
              <a:t>مثال" قلق الاختبار لدى طالبات المرحلة الثانوية بمدينة </a:t>
            </a:r>
            <a:r>
              <a:rPr lang="ar-SA" sz="2400" b="1" dirty="0" err="1" smtClean="0"/>
              <a:t>الدمام</a:t>
            </a:r>
            <a:r>
              <a:rPr lang="ar-SA" sz="2400" b="1" dirty="0" smtClean="0"/>
              <a:t>"</a:t>
            </a:r>
            <a:endParaRPr lang="en-US" sz="2400" dirty="0" smtClean="0"/>
          </a:p>
          <a:p>
            <a:pPr rtl="1"/>
            <a:r>
              <a:rPr lang="ar-SA" sz="2400" b="1" dirty="0" smtClean="0"/>
              <a:t>هل مجتمع البحث هم سكان </a:t>
            </a:r>
            <a:r>
              <a:rPr lang="ar-SA" sz="2400" b="1" dirty="0" err="1" smtClean="0"/>
              <a:t>الدمام</a:t>
            </a:r>
            <a:r>
              <a:rPr lang="ar-SA" sz="2400" b="1" dirty="0" smtClean="0"/>
              <a:t>؟  لا</a:t>
            </a:r>
            <a:endParaRPr lang="en-US" sz="2400" dirty="0" smtClean="0"/>
          </a:p>
          <a:p>
            <a:pPr rtl="1"/>
            <a:r>
              <a:rPr lang="ar-SA" sz="2400" b="1" dirty="0" smtClean="0"/>
              <a:t>هل مجتمع البحث هم جميع طلاب وطالبات </a:t>
            </a:r>
            <a:r>
              <a:rPr lang="ar-SA" sz="2400" b="1" dirty="0" err="1" smtClean="0"/>
              <a:t>الدمام</a:t>
            </a:r>
            <a:r>
              <a:rPr lang="ar-SA" sz="2400" b="1" dirty="0" smtClean="0"/>
              <a:t>؟  لا</a:t>
            </a:r>
            <a:endParaRPr lang="en-US" sz="2400" dirty="0" smtClean="0"/>
          </a:p>
          <a:p>
            <a:pPr rtl="1"/>
            <a:r>
              <a:rPr lang="ar-SA" sz="2400" b="1" dirty="0" smtClean="0"/>
              <a:t>هل مجتمع البحث هم جميع طالبات </a:t>
            </a:r>
            <a:r>
              <a:rPr lang="ar-SA" sz="2400" b="1" dirty="0" err="1" smtClean="0"/>
              <a:t>الدمام</a:t>
            </a:r>
            <a:r>
              <a:rPr lang="ar-SA" sz="2400" b="1" dirty="0" smtClean="0"/>
              <a:t>؟  لا</a:t>
            </a:r>
            <a:endParaRPr lang="en-US" sz="2400" dirty="0" smtClean="0"/>
          </a:p>
          <a:p>
            <a:pPr rtl="1"/>
            <a:r>
              <a:rPr lang="ar-SA" sz="2400" b="1" dirty="0" smtClean="0"/>
              <a:t>هل مجتمع البحث هو جميع طالبات المرحلة الثانوية </a:t>
            </a:r>
            <a:r>
              <a:rPr lang="ar-SA" sz="2400" b="1" dirty="0" err="1" smtClean="0"/>
              <a:t>بالدمام</a:t>
            </a:r>
            <a:r>
              <a:rPr lang="ar-SA" sz="2400" b="1" dirty="0" smtClean="0"/>
              <a:t>؟ نعم</a:t>
            </a:r>
            <a:endParaRPr lang="en-US" sz="2400" dirty="0" smtClean="0"/>
          </a:p>
          <a:p>
            <a:pPr rtl="1"/>
            <a:endParaRPr lang="en-US" sz="24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86</a:t>
            </a:fld>
            <a:endParaRPr lang="en-US"/>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العينة</a:t>
            </a:r>
            <a:endParaRPr lang="en-US" dirty="0" smtClean="0"/>
          </a:p>
        </p:txBody>
      </p:sp>
      <p:sp>
        <p:nvSpPr>
          <p:cNvPr id="3" name="عنصر نائب للمحتوى 2"/>
          <p:cNvSpPr>
            <a:spLocks noGrp="1"/>
          </p:cNvSpPr>
          <p:nvPr>
            <p:ph idx="1"/>
          </p:nvPr>
        </p:nvSpPr>
        <p:spPr/>
        <p:txBody>
          <a:bodyPr/>
          <a:lstStyle/>
          <a:p>
            <a:pPr rtl="1"/>
            <a:r>
              <a:rPr lang="ar-SA" b="1" dirty="0" smtClean="0"/>
              <a:t>العينة: جزء من مجتمع البحث تجرى عليهم الدراسة وينوبون عن المجتمع.</a:t>
            </a:r>
            <a:endParaRPr lang="en-US" dirty="0" smtClean="0"/>
          </a:p>
          <a:p>
            <a:pPr rtl="1"/>
            <a:r>
              <a:rPr lang="ar-SA" b="1" dirty="0" smtClean="0"/>
              <a:t>ويفترض في هذه العينة أن تكون ممثلة للمجتمع الذي تنوب عنه.</a:t>
            </a:r>
            <a:endParaRPr lang="en-US" dirty="0" smtClean="0"/>
          </a:p>
          <a:p>
            <a:pPr rtl="1"/>
            <a:r>
              <a:rPr lang="ar-SA" b="1" dirty="0" smtClean="0"/>
              <a:t>مثال" قلق الاختبار لدى طالبات المرحلة الثانوية بمدينة </a:t>
            </a:r>
            <a:r>
              <a:rPr lang="ar-SA" b="1" dirty="0" err="1" smtClean="0"/>
              <a:t>الدمام</a:t>
            </a:r>
            <a:r>
              <a:rPr lang="ar-SA" b="1" dirty="0" smtClean="0"/>
              <a:t>"</a:t>
            </a:r>
            <a:endParaRPr lang="en-US" dirty="0" smtClean="0"/>
          </a:p>
          <a:p>
            <a:pPr rtl="1"/>
            <a:r>
              <a:rPr lang="ar-SA" b="1" dirty="0" smtClean="0"/>
              <a:t>العينة جزء من طالبات  الثانوية </a:t>
            </a:r>
            <a:r>
              <a:rPr lang="ar-SA" b="1" dirty="0" err="1" smtClean="0"/>
              <a:t>بالدمام</a:t>
            </a:r>
            <a:r>
              <a:rPr lang="ar-SA" b="1" dirty="0" smtClean="0"/>
              <a:t> وقد بكون عدد العينة 100 طالبة أو120 طالبة أو200 طالبة نختارهم من طالبات الثانوية ونطبق البحث عليهم</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87</a:t>
            </a:fld>
            <a:endParaRPr lang="en-US"/>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smtClean="0"/>
              <a:t>العينة</a:t>
            </a:r>
            <a:endParaRPr lang="en-US" sz="4000" dirty="0" smtClean="0"/>
          </a:p>
        </p:txBody>
      </p:sp>
      <p:sp>
        <p:nvSpPr>
          <p:cNvPr id="3" name="عنصر نائب للمحتوى 2"/>
          <p:cNvSpPr>
            <a:spLocks noGrp="1"/>
          </p:cNvSpPr>
          <p:nvPr>
            <p:ph idx="1"/>
          </p:nvPr>
        </p:nvSpPr>
        <p:spPr/>
        <p:txBody>
          <a:bodyPr/>
          <a:lstStyle/>
          <a:p>
            <a:pPr rtl="1"/>
            <a:r>
              <a:rPr lang="ar-SA" b="1" dirty="0" smtClean="0"/>
              <a:t>سؤال: لماذا نجري البحث على عينة بدلا من المجتمع؟</a:t>
            </a:r>
            <a:endParaRPr lang="en-US" b="1" dirty="0" smtClean="0"/>
          </a:p>
          <a:p>
            <a:pPr rtl="1"/>
            <a:r>
              <a:rPr lang="ar-SA" b="1" dirty="0" smtClean="0"/>
              <a:t>لأن دراسة كافة مجتمع البحث مكلف ماليا وزمنا وقد يكون مستحيلا</a:t>
            </a:r>
            <a:endParaRPr lang="en-US" dirty="0" smtClean="0"/>
          </a:p>
          <a:p>
            <a:pPr rtl="1"/>
            <a:r>
              <a:rPr lang="ar-SA" b="1" dirty="0" smtClean="0"/>
              <a:t>كما أن الاختيار الجيد للعينة يكفي عن بقية المجتمع</a:t>
            </a:r>
            <a:endParaRPr lang="en-US" dirty="0" smtClean="0"/>
          </a:p>
          <a:p>
            <a:pPr rtl="1"/>
            <a:r>
              <a:rPr lang="ar-SA" b="1" dirty="0" smtClean="0"/>
              <a:t> </a:t>
            </a:r>
            <a:endParaRPr lang="en-US" dirty="0" smtClean="0"/>
          </a:p>
          <a:p>
            <a:pPr rtl="1"/>
            <a:r>
              <a:rPr lang="ar-SA" b="1" dirty="0" smtClean="0"/>
              <a:t>لكن لا بد أن تكون العينة ممثلة</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88</a:t>
            </a:fld>
            <a:endParaRPr lang="en-US"/>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200" b="1" dirty="0" smtClean="0"/>
              <a:t>العينة الممثلة</a:t>
            </a:r>
            <a:endParaRPr lang="en-US" sz="3200" dirty="0"/>
          </a:p>
        </p:txBody>
      </p:sp>
      <p:sp>
        <p:nvSpPr>
          <p:cNvPr id="3" name="عنصر نائب للمحتوى 2"/>
          <p:cNvSpPr>
            <a:spLocks noGrp="1"/>
          </p:cNvSpPr>
          <p:nvPr>
            <p:ph idx="1"/>
          </p:nvPr>
        </p:nvSpPr>
        <p:spPr/>
        <p:txBody>
          <a:bodyPr/>
          <a:lstStyle/>
          <a:p>
            <a:pPr rtl="1"/>
            <a:r>
              <a:rPr lang="ar-SA" sz="2800" b="1" dirty="0" smtClean="0"/>
              <a:t>ما معنى عينة ممثلة؟</a:t>
            </a:r>
            <a:endParaRPr lang="en-US" sz="2800" dirty="0" smtClean="0"/>
          </a:p>
          <a:p>
            <a:pPr rtl="1"/>
            <a:r>
              <a:rPr lang="ar-SA" sz="2800" b="1" dirty="0" smtClean="0"/>
              <a:t>هي العينة التي تشابه المجتمع في صفاته</a:t>
            </a:r>
            <a:endParaRPr lang="en-US" sz="2800" dirty="0" smtClean="0"/>
          </a:p>
          <a:p>
            <a:pPr rtl="1"/>
            <a:r>
              <a:rPr lang="ar-SA" sz="2800" b="1" dirty="0" smtClean="0"/>
              <a:t>سؤال: ما ضرورة أن تكون العينة ممثلة؟</a:t>
            </a:r>
            <a:endParaRPr lang="en-US" sz="2800" dirty="0" smtClean="0"/>
          </a:p>
          <a:p>
            <a:pPr rtl="1"/>
            <a:r>
              <a:rPr lang="ar-SA" sz="2800" b="1" dirty="0" smtClean="0"/>
              <a:t>حتى نستطيع تعميم النتائج التي نحصل عليها من العينة على المجتمع</a:t>
            </a:r>
            <a:endParaRPr lang="en-US" sz="2800" dirty="0" smtClean="0"/>
          </a:p>
          <a:p>
            <a:pPr rtl="1"/>
            <a:r>
              <a:rPr lang="ar-SA" sz="2800" b="1" dirty="0" smtClean="0"/>
              <a:t> </a:t>
            </a:r>
            <a:endParaRPr lang="en-US" sz="2800" dirty="0" smtClean="0"/>
          </a:p>
          <a:p>
            <a:pPr rtl="1"/>
            <a:r>
              <a:rPr lang="ar-SA" sz="2800" b="1" dirty="0" smtClean="0"/>
              <a:t>وما خطورة عدم تمثيلها للمجتمع؟</a:t>
            </a:r>
            <a:endParaRPr lang="en-US" sz="2800" dirty="0" smtClean="0"/>
          </a:p>
          <a:p>
            <a:pPr rtl="1"/>
            <a:r>
              <a:rPr lang="ar-SA" sz="2800" b="1" dirty="0" smtClean="0"/>
              <a:t>إذا كانت العينة غير ممثلة فإن التعميم من العينة إلى المجتمع لا يكون صحيحا</a:t>
            </a:r>
            <a:endParaRPr lang="en-US"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89</a:t>
            </a:fld>
            <a:endParaRPr lang="en-US"/>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b="1" dirty="0" smtClean="0"/>
              <a:t>العينة الممثلة</a:t>
            </a:r>
            <a:endParaRPr lang="ar-SA" sz="3600" dirty="0"/>
          </a:p>
        </p:txBody>
      </p:sp>
      <p:sp>
        <p:nvSpPr>
          <p:cNvPr id="3" name="عنصر نائب للمحتوى 2"/>
          <p:cNvSpPr>
            <a:spLocks noGrp="1"/>
          </p:cNvSpPr>
          <p:nvPr>
            <p:ph idx="1"/>
          </p:nvPr>
        </p:nvSpPr>
        <p:spPr/>
        <p:txBody>
          <a:bodyPr/>
          <a:lstStyle/>
          <a:p>
            <a:pPr rtl="1"/>
            <a:r>
              <a:rPr lang="ar-SA" sz="2800" b="1" dirty="0" smtClean="0"/>
              <a:t>سؤال: هل يمكن الحصول على عينة ممثلة؟ الإجابة نعم</a:t>
            </a:r>
            <a:endParaRPr lang="en-US" sz="2800" dirty="0" smtClean="0"/>
          </a:p>
          <a:p>
            <a:pPr rtl="1"/>
            <a:r>
              <a:rPr lang="ar-SA" sz="2800" b="1" dirty="0" smtClean="0"/>
              <a:t>سؤال: كيف يمكن الحصول على عينة ممثلة؟</a:t>
            </a:r>
            <a:endParaRPr lang="en-US" sz="2800" dirty="0" smtClean="0"/>
          </a:p>
          <a:p>
            <a:pPr rtl="1"/>
            <a:r>
              <a:rPr lang="ar-SA" sz="2800" b="1" dirty="0" smtClean="0"/>
              <a:t>أن يتم اختيار العينة بطريقة علمية موضوعية لا تحيز فيها</a:t>
            </a:r>
            <a:endParaRPr lang="en-US" sz="2800" dirty="0" smtClean="0"/>
          </a:p>
          <a:p>
            <a:pPr rtl="1"/>
            <a:r>
              <a:rPr lang="ar-SA" sz="2800" b="1" dirty="0" smtClean="0"/>
              <a:t>وهناك عدة طرق وأفضل اختيار للعينة لكي تكون ممثلة أن يكون الاختيار بطريقة عشوائية.</a:t>
            </a:r>
            <a:endParaRPr lang="en-US" sz="2800" dirty="0" smtClean="0"/>
          </a:p>
          <a:p>
            <a:pPr rtl="1"/>
            <a:r>
              <a:rPr lang="ar-SA" sz="2800" b="1" dirty="0" smtClean="0"/>
              <a:t>كما أن حجم العينة لابد أن بكون كبيرا بقدر كاف</a:t>
            </a:r>
            <a:endParaRPr lang="en-US" sz="2800" dirty="0" smtClean="0"/>
          </a:p>
          <a:p>
            <a:pPr rtl="1"/>
            <a:r>
              <a:rPr lang="ar-SA" sz="2800" b="1" dirty="0" smtClean="0"/>
              <a:t> </a:t>
            </a:r>
            <a:endParaRPr lang="en-US"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90</a:t>
            </a:fld>
            <a:endParaRPr lang="en-US"/>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b="1" dirty="0" smtClean="0"/>
              <a:t>العينة الممثلة</a:t>
            </a:r>
            <a:endParaRPr lang="ar-SA" sz="3600" dirty="0"/>
          </a:p>
        </p:txBody>
      </p:sp>
      <p:sp>
        <p:nvSpPr>
          <p:cNvPr id="3" name="عنصر نائب للمحتوى 2"/>
          <p:cNvSpPr>
            <a:spLocks noGrp="1"/>
          </p:cNvSpPr>
          <p:nvPr>
            <p:ph idx="1"/>
          </p:nvPr>
        </p:nvSpPr>
        <p:spPr/>
        <p:txBody>
          <a:bodyPr/>
          <a:lstStyle/>
          <a:p>
            <a:pPr rtl="1"/>
            <a:r>
              <a:rPr lang="ar-SA" b="1" dirty="0" smtClean="0"/>
              <a:t>سؤال: هل يمكن الحصول على عينة ممثلة 100% ؟</a:t>
            </a:r>
            <a:endParaRPr lang="en-US" dirty="0" smtClean="0"/>
          </a:p>
          <a:p>
            <a:pPr rtl="1"/>
            <a:r>
              <a:rPr lang="ar-SA" b="1" dirty="0" smtClean="0"/>
              <a:t>الإجابة لا . </a:t>
            </a:r>
            <a:endParaRPr lang="en-US" dirty="0" smtClean="0"/>
          </a:p>
          <a:p>
            <a:pPr rtl="1"/>
            <a:r>
              <a:rPr lang="ar-SA" b="1" dirty="0" smtClean="0"/>
              <a:t>يمكن الحصول على عينة ممثلة إلى حد كبير لكن الحصول على عينة ممثلة 100%  أمر صعب, وذلك لأن مجتمعات البحث تشتمل غالبا على أفراد متنوعين فمهما تكون العينة جيدة فإن من الصعب أن تكون مطابقة في أوصافها للمجتمع.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91</a:t>
            </a:fld>
            <a:endParaRPr lang="en-US"/>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b="1" dirty="0" smtClean="0"/>
              <a:t>خطأ العينة</a:t>
            </a:r>
            <a:endParaRPr lang="en-US" sz="3600" dirty="0" smtClean="0"/>
          </a:p>
        </p:txBody>
      </p:sp>
      <p:sp>
        <p:nvSpPr>
          <p:cNvPr id="3" name="عنصر نائب للمحتوى 2"/>
          <p:cNvSpPr>
            <a:spLocks noGrp="1"/>
          </p:cNvSpPr>
          <p:nvPr>
            <p:ph idx="1"/>
          </p:nvPr>
        </p:nvSpPr>
        <p:spPr/>
        <p:txBody>
          <a:bodyPr/>
          <a:lstStyle/>
          <a:p>
            <a:pPr rtl="1"/>
            <a:r>
              <a:rPr lang="ar-SA" sz="2800" b="1" dirty="0" smtClean="0"/>
              <a:t>أنواع خطأ المعاينة</a:t>
            </a:r>
            <a:endParaRPr lang="en-US" sz="2800" dirty="0" smtClean="0"/>
          </a:p>
          <a:p>
            <a:pPr rtl="1"/>
            <a:r>
              <a:rPr lang="ar-SA" sz="2800" b="1" dirty="0" smtClean="0"/>
              <a:t>سؤال: ما أنواع خطأ المعاينة؟</a:t>
            </a:r>
            <a:endParaRPr lang="en-US" sz="2800" dirty="0" smtClean="0"/>
          </a:p>
          <a:p>
            <a:pPr rtl="1"/>
            <a:r>
              <a:rPr lang="ar-SA" sz="2800" b="1" dirty="0" smtClean="0"/>
              <a:t>أ) خطأ عشوائي (غير منتظم)</a:t>
            </a:r>
            <a:endParaRPr lang="en-US" sz="2800" dirty="0" smtClean="0"/>
          </a:p>
          <a:p>
            <a:pPr rtl="1"/>
            <a:r>
              <a:rPr lang="ar-SA" sz="2800" b="1" dirty="0" smtClean="0"/>
              <a:t>خطأ يحدث في العينات العشوائية وهو غير مقصود وغير منتظم ويمكن تقديره ومعالجته إحصائيا ويقل بزيادة حجم العينة</a:t>
            </a:r>
            <a:endParaRPr lang="en-US" sz="2800" dirty="0" smtClean="0"/>
          </a:p>
          <a:p>
            <a:pPr rtl="1"/>
            <a:r>
              <a:rPr lang="ar-SA" sz="2800" b="1" dirty="0" smtClean="0"/>
              <a:t> </a:t>
            </a:r>
            <a:endParaRPr lang="en-US" sz="2800" dirty="0" smtClean="0"/>
          </a:p>
          <a:p>
            <a:pPr rtl="1"/>
            <a:r>
              <a:rPr lang="ar-SA" sz="2800" b="1" dirty="0" smtClean="0"/>
              <a:t>ب) خطأ تحيز(منتظم): خطأ لا يمكن تقديره ويصعب معالجته وهو أسوأ من الخطأ العشوائي  </a:t>
            </a:r>
            <a:endParaRPr lang="en-US"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92</a:t>
            </a:fld>
            <a:endParaRPr lang="en-US"/>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200" b="1" dirty="0" smtClean="0"/>
              <a:t>خطأ العينة</a:t>
            </a:r>
            <a:endParaRPr lang="en-US" sz="3200" dirty="0" smtClean="0"/>
          </a:p>
        </p:txBody>
      </p:sp>
      <p:sp>
        <p:nvSpPr>
          <p:cNvPr id="3" name="عنصر نائب للمحتوى 2"/>
          <p:cNvSpPr>
            <a:spLocks noGrp="1"/>
          </p:cNvSpPr>
          <p:nvPr>
            <p:ph idx="1"/>
          </p:nvPr>
        </p:nvSpPr>
        <p:spPr/>
        <p:txBody>
          <a:bodyPr/>
          <a:lstStyle/>
          <a:p>
            <a:pPr rtl="1"/>
            <a:r>
              <a:rPr lang="ar-SA" sz="2400" b="1" dirty="0" smtClean="0"/>
              <a:t> </a:t>
            </a:r>
            <a:endParaRPr lang="en-US" sz="2400" dirty="0" smtClean="0"/>
          </a:p>
          <a:p>
            <a:pPr rtl="1"/>
            <a:r>
              <a:rPr lang="ar-SA" sz="2400" b="1" dirty="0" smtClean="0"/>
              <a:t>سؤال: كيف يمكن التخلص أو التخفيف من خطأ المعاينة؟</a:t>
            </a:r>
            <a:endParaRPr lang="en-US" sz="2400" dirty="0" smtClean="0"/>
          </a:p>
          <a:p>
            <a:pPr rtl="1"/>
            <a:r>
              <a:rPr lang="ar-SA" sz="2400" b="1" dirty="0" smtClean="0"/>
              <a:t>لا يمكن التخلص نهائيا من خطأ المعاينة لكن بمكن تقليله عن طريق:</a:t>
            </a:r>
            <a:endParaRPr lang="en-US" sz="2400" dirty="0" smtClean="0"/>
          </a:p>
          <a:p>
            <a:pPr rtl="1"/>
            <a:r>
              <a:rPr lang="ar-SA" sz="2400" b="1" dirty="0" smtClean="0"/>
              <a:t>أ </a:t>
            </a:r>
            <a:r>
              <a:rPr lang="ar-SA" sz="2400" b="1" dirty="0" err="1" smtClean="0"/>
              <a:t>ـ</a:t>
            </a:r>
            <a:r>
              <a:rPr lang="ar-SA" sz="2400" b="1" dirty="0" smtClean="0"/>
              <a:t> الاختيار العشوائي للعينة وهناك طرق عشوائية أفضل من غيرها في هذه الناحية</a:t>
            </a:r>
            <a:endParaRPr lang="en-US" sz="2400" dirty="0" smtClean="0"/>
          </a:p>
          <a:p>
            <a:pPr rtl="1"/>
            <a:r>
              <a:rPr lang="ar-SA" sz="2400" b="1" dirty="0" smtClean="0"/>
              <a:t>ب </a:t>
            </a:r>
            <a:r>
              <a:rPr lang="ar-SA" sz="2400" b="1" dirty="0" err="1" smtClean="0"/>
              <a:t>ـ</a:t>
            </a:r>
            <a:r>
              <a:rPr lang="ar-SA" sz="2400" b="1" dirty="0" smtClean="0"/>
              <a:t> زيادة حجم العينة</a:t>
            </a:r>
            <a:endParaRPr lang="en-US" sz="2400" dirty="0" smtClean="0"/>
          </a:p>
          <a:p>
            <a:pPr rtl="1"/>
            <a:r>
              <a:rPr lang="ar-SA" sz="2400" b="1" dirty="0" smtClean="0"/>
              <a:t> </a:t>
            </a:r>
            <a:endParaRPr lang="en-US" sz="2400"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93</a:t>
            </a:fld>
            <a:endParaRPr lang="en-US"/>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200" b="1" dirty="0" smtClean="0"/>
              <a:t>العينة العشوائية</a:t>
            </a:r>
            <a:endParaRPr lang="en-US" sz="3200" dirty="0" smtClean="0"/>
          </a:p>
        </p:txBody>
      </p:sp>
      <p:sp>
        <p:nvSpPr>
          <p:cNvPr id="3" name="عنصر نائب للمحتوى 2"/>
          <p:cNvSpPr>
            <a:spLocks noGrp="1"/>
          </p:cNvSpPr>
          <p:nvPr>
            <p:ph idx="1"/>
          </p:nvPr>
        </p:nvSpPr>
        <p:spPr/>
        <p:txBody>
          <a:bodyPr/>
          <a:lstStyle/>
          <a:p>
            <a:pPr rtl="1"/>
            <a:r>
              <a:rPr lang="ar-SA" b="1" dirty="0" smtClean="0"/>
              <a:t>العينة العشوائية: هي العينة التي يتم اختيارها بطريقة تتكافأ فيها الفرص أمام جميع مفردات المجتمع بأن يكونوا ضمن العينة.</a:t>
            </a:r>
            <a:endParaRPr lang="en-US" dirty="0" smtClean="0"/>
          </a:p>
          <a:p>
            <a:pPr rtl="1"/>
            <a:r>
              <a:rPr lang="ar-SA" b="1" dirty="0" smtClean="0"/>
              <a:t>هي العينة التي يتم اختيارها بحيث يكون احتمال اختيار أي فرد من أفراد المجتمع في العينة مساو لاحتمال اختيار أي فرد آخر.</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94</a:t>
            </a:fld>
            <a:endParaRPr lang="en-US"/>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b="1" dirty="0" smtClean="0"/>
              <a:t>تحديد حجم العينة</a:t>
            </a:r>
            <a:endParaRPr lang="en-US" sz="3600" b="1" dirty="0" smtClean="0"/>
          </a:p>
        </p:txBody>
      </p:sp>
      <p:sp>
        <p:nvSpPr>
          <p:cNvPr id="3" name="عنصر نائب للمحتوى 2"/>
          <p:cNvSpPr>
            <a:spLocks noGrp="1"/>
          </p:cNvSpPr>
          <p:nvPr>
            <p:ph idx="1"/>
          </p:nvPr>
        </p:nvSpPr>
        <p:spPr/>
        <p:txBody>
          <a:bodyPr/>
          <a:lstStyle/>
          <a:p>
            <a:pPr rtl="1"/>
            <a:r>
              <a:rPr lang="ar-SA" sz="2800" b="1" dirty="0" smtClean="0"/>
              <a:t>ما الحجم المناسب لعينة البحث؟ </a:t>
            </a:r>
            <a:endParaRPr lang="en-US" sz="2800" dirty="0" smtClean="0"/>
          </a:p>
          <a:p>
            <a:pPr rtl="1"/>
            <a:r>
              <a:rPr lang="ar-SA" sz="2800" b="1" dirty="0" smtClean="0"/>
              <a:t>ينبغي أن يكون حجم العينة كبيرا بما يكفي أن تكون ممثلة للمجتمع</a:t>
            </a:r>
            <a:endParaRPr lang="en-US" sz="2800" dirty="0" smtClean="0"/>
          </a:p>
          <a:p>
            <a:pPr rtl="1"/>
            <a:r>
              <a:rPr lang="ar-SA" sz="2800" b="1" dirty="0" smtClean="0"/>
              <a:t>وهناك عوامل يمكن أن تؤثر في تحديد حجم العينة</a:t>
            </a:r>
            <a:endParaRPr lang="en-US" sz="2800" dirty="0" smtClean="0"/>
          </a:p>
          <a:p>
            <a:pPr rtl="1"/>
            <a:r>
              <a:rPr lang="ar-SA" sz="2800" b="1" dirty="0" smtClean="0"/>
              <a:t>1ـ مستوى تباين المجتمع في متغيرات البحث </a:t>
            </a:r>
            <a:endParaRPr lang="en-US" sz="2800" dirty="0" smtClean="0"/>
          </a:p>
          <a:p>
            <a:pPr rtl="1"/>
            <a:r>
              <a:rPr lang="ar-SA" sz="2800" b="1" dirty="0" smtClean="0"/>
              <a:t>2ـ طريقة البحث وتصميمه </a:t>
            </a:r>
            <a:endParaRPr lang="en-US" sz="2800" dirty="0" smtClean="0"/>
          </a:p>
          <a:p>
            <a:pPr rtl="1"/>
            <a:r>
              <a:rPr lang="ar-SA" sz="2800" b="1" dirty="0" smtClean="0"/>
              <a:t>3ـ مستوى الدقة والثقة المطلوبة في النتائج</a:t>
            </a:r>
            <a:endParaRPr lang="en-US" sz="2800" dirty="0" smtClean="0"/>
          </a:p>
          <a:p>
            <a:pPr rtl="1"/>
            <a:r>
              <a:rPr lang="ar-SA" sz="2800" b="1" dirty="0" smtClean="0"/>
              <a:t>4ـ تكلفة العينة</a:t>
            </a:r>
            <a:endParaRPr lang="en-US" sz="2800" dirty="0" smtClean="0"/>
          </a:p>
          <a:p>
            <a:pPr rtl="1"/>
            <a:r>
              <a:rPr lang="ar-SA" sz="2800" b="1" dirty="0" smtClean="0"/>
              <a:t>5ـ توفر العينة</a:t>
            </a:r>
            <a:endParaRPr lang="en-US"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95</a:t>
            </a:fld>
            <a:endParaRPr lang="en-US"/>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96</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97</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181600" y="4648200"/>
            <a:ext cx="4387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  </a:t>
            </a:r>
            <a:r>
              <a:rPr lang="ar-EG" sz="2600" dirty="0" smtClean="0">
                <a:solidFill>
                  <a:srgbClr val="898989"/>
                </a:solidFill>
                <a:latin typeface="Calibri" pitchFamily="34" charset="0"/>
              </a:rPr>
              <a:t>كلية </a:t>
            </a:r>
            <a:r>
              <a:rPr lang="ar-SA" sz="2600" dirty="0" smtClean="0">
                <a:solidFill>
                  <a:srgbClr val="898989"/>
                </a:solidFill>
                <a:latin typeface="Calibri" pitchFamily="34" charset="0"/>
              </a:rPr>
              <a:t>التربية </a:t>
            </a:r>
            <a:r>
              <a:rPr lang="ar-EG" sz="2600" dirty="0" smtClean="0">
                <a:solidFill>
                  <a:srgbClr val="898989"/>
                </a:solidFill>
                <a:latin typeface="Calibri" pitchFamily="34" charset="0"/>
              </a:rPr>
              <a:t>– قس</a:t>
            </a:r>
            <a:r>
              <a:rPr lang="ar-SA" sz="2600" dirty="0" smtClean="0">
                <a:solidFill>
                  <a:srgbClr val="898989"/>
                </a:solidFill>
                <a:latin typeface="Calibri" pitchFamily="34" charset="0"/>
              </a:rPr>
              <a:t>م التربية وعلم النفس</a:t>
            </a:r>
            <a:endParaRPr lang="en-US" sz="2600"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r>
              <a:rPr lang="ar-SA" sz="2800" b="1" dirty="0" smtClean="0"/>
              <a:t>مبادئ البحث التربوي</a:t>
            </a:r>
            <a:r>
              <a:rPr lang="ar-EG" sz="1100" b="1" dirty="0" smtClean="0">
                <a:solidFill>
                  <a:srgbClr val="7F7F7F"/>
                </a:solidFill>
                <a:latin typeface="Calibri" pitchFamily="34" charset="0"/>
                <a:cs typeface="Times New Roman" pitchFamily="18" charset="0"/>
              </a:rPr>
              <a:t/>
            </a:r>
            <a:br>
              <a:rPr lang="ar-EG" sz="1100" b="1" dirty="0" smtClean="0">
                <a:solidFill>
                  <a:srgbClr val="7F7F7F"/>
                </a:solidFill>
                <a:latin typeface="Calibri" pitchFamily="34" charset="0"/>
                <a:cs typeface="Times New Roman" pitchFamily="18" charset="0"/>
              </a:rPr>
            </a:br>
            <a:r>
              <a:rPr lang="ar-EG" sz="2400" b="1" dirty="0" smtClean="0">
                <a:solidFill>
                  <a:srgbClr val="7F7F7F"/>
                </a:solidFill>
                <a:latin typeface="Calibri" pitchFamily="34" charset="0"/>
                <a:cs typeface="Times New Roman" pitchFamily="18" charset="0"/>
              </a:rPr>
              <a:t>الفصل الدراسي </a:t>
            </a:r>
            <a:r>
              <a:rPr lang="ar-SA" sz="2400" b="1" dirty="0" smtClean="0">
                <a:solidFill>
                  <a:srgbClr val="7F7F7F"/>
                </a:solidFill>
                <a:latin typeface="Calibri" pitchFamily="34" charset="0"/>
                <a:cs typeface="Times New Roman" pitchFamily="18" charset="0"/>
              </a:rPr>
              <a:t>الأول</a:t>
            </a:r>
          </a:p>
          <a:p>
            <a:pPr algn="l">
              <a:lnSpc>
                <a:spcPct val="80000"/>
              </a:lnSpc>
            </a:pPr>
            <a:r>
              <a:rPr lang="ar-EG" b="1" dirty="0" smtClean="0">
                <a:solidFill>
                  <a:srgbClr val="7F7F7F"/>
                </a:solidFill>
                <a:latin typeface="Calibri" pitchFamily="34" charset="0"/>
                <a:cs typeface="Times New Roman" pitchFamily="18" charset="0"/>
              </a:rPr>
              <a:t>العام الدراسي 143</a:t>
            </a:r>
            <a:r>
              <a:rPr lang="ar-SA" b="1" dirty="0" smtClean="0">
                <a:solidFill>
                  <a:srgbClr val="7F7F7F"/>
                </a:solidFill>
                <a:latin typeface="Calibri" pitchFamily="34" charset="0"/>
                <a:cs typeface="Times New Roman" pitchFamily="18" charset="0"/>
              </a:rPr>
              <a:t>1</a:t>
            </a:r>
            <a:r>
              <a:rPr lang="ar-EG" b="1" dirty="0" smtClean="0">
                <a:solidFill>
                  <a:srgbClr val="7F7F7F"/>
                </a:solidFill>
                <a:latin typeface="Calibri" pitchFamily="34" charset="0"/>
                <a:cs typeface="Times New Roman" pitchFamily="18" charset="0"/>
              </a:rPr>
              <a:t> – 143</a:t>
            </a:r>
            <a:r>
              <a:rPr lang="ar-SA" b="1" dirty="0" smtClean="0">
                <a:solidFill>
                  <a:srgbClr val="7F7F7F"/>
                </a:solidFill>
                <a:latin typeface="Calibri" pitchFamily="34" charset="0"/>
                <a:cs typeface="Times New Roman" pitchFamily="18" charset="0"/>
              </a:rPr>
              <a:t>2هـ</a:t>
            </a:r>
            <a:endParaRPr lang="en-US" b="1" dirty="0" smtClean="0">
              <a:solidFill>
                <a:srgbClr val="7F7F7F"/>
              </a:solidFill>
              <a:latin typeface="Calibri" pitchFamily="34" charset="0"/>
            </a:endParaRPr>
          </a:p>
          <a:p>
            <a:pPr algn="l">
              <a:lnSpc>
                <a:spcPct val="80000"/>
              </a:lnSpc>
            </a:pPr>
            <a:r>
              <a:rPr lang="ar-SA" sz="2800" b="1" dirty="0" smtClean="0">
                <a:solidFill>
                  <a:srgbClr val="7F7F7F"/>
                </a:solidFill>
                <a:latin typeface="Calibri" pitchFamily="34" charset="0"/>
                <a:cs typeface="Times New Roman" pitchFamily="18" charset="0"/>
              </a:rPr>
              <a:t>د. عبد الله أحمد الدوغان</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97</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عنوان المحاضرة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a:r>
              <a:rPr lang="ar-SA" sz="4000" b="1" smtClean="0">
                <a:solidFill>
                  <a:schemeClr val="tx1"/>
                </a:solidFill>
              </a:rPr>
              <a:t>المحاضرة السادسة</a:t>
            </a:r>
            <a:endParaRPr lang="en-US" sz="4000" dirty="0" smtClean="0">
              <a:solidFill>
                <a:schemeClr val="tx1"/>
              </a:solidFill>
            </a:endParaRPr>
          </a:p>
          <a:p>
            <a:pPr rtl="1"/>
            <a:r>
              <a:rPr lang="ar-SA" sz="4000" b="1" dirty="0" smtClean="0">
                <a:solidFill>
                  <a:schemeClr val="tx1"/>
                </a:solidFill>
              </a:rPr>
              <a:t>تحديد حجم العينة</a:t>
            </a:r>
            <a:endParaRPr lang="en-US" sz="4000" b="1" dirty="0" smtClean="0">
              <a:solidFill>
                <a:schemeClr val="tx1"/>
              </a:solidFill>
            </a:endParaRPr>
          </a:p>
          <a:p>
            <a:pPr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98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smtClean="0"/>
              <a:t>ما الحجم المناسب لعينة البحث؟ </a:t>
            </a:r>
            <a:endParaRPr lang="en-US" sz="4000" dirty="0"/>
          </a:p>
        </p:txBody>
      </p:sp>
      <p:sp>
        <p:nvSpPr>
          <p:cNvPr id="3" name="عنصر نائب للمحتوى 2"/>
          <p:cNvSpPr>
            <a:spLocks noGrp="1"/>
          </p:cNvSpPr>
          <p:nvPr>
            <p:ph idx="1"/>
          </p:nvPr>
        </p:nvSpPr>
        <p:spPr/>
        <p:txBody>
          <a:bodyPr/>
          <a:lstStyle/>
          <a:p>
            <a:pPr rtl="1"/>
            <a:r>
              <a:rPr lang="ar-SA" sz="2800" b="1" dirty="0" smtClean="0"/>
              <a:t>ينبغي أن يكون حجم العينة كبيرا بما يكفي أن تكون ممثلة للمجتمع</a:t>
            </a:r>
            <a:endParaRPr lang="en-US" sz="2800" b="1" dirty="0" smtClean="0"/>
          </a:p>
          <a:p>
            <a:pPr rtl="1"/>
            <a:r>
              <a:rPr lang="ar-SA" sz="2800" b="1" dirty="0" smtClean="0"/>
              <a:t>وهناك عوامل يمكن أن تؤثر في تحديد حجم العينة وهي:</a:t>
            </a:r>
            <a:endParaRPr lang="en-US" sz="2800" b="1" dirty="0" smtClean="0"/>
          </a:p>
          <a:p>
            <a:pPr rtl="1"/>
            <a:r>
              <a:rPr lang="ar-SA" sz="2800" b="1" dirty="0" smtClean="0"/>
              <a:t>عوامل تحديد حجم العينة:</a:t>
            </a:r>
            <a:endParaRPr lang="en-US" sz="2800" b="1" i="1" dirty="0" smtClean="0"/>
          </a:p>
          <a:p>
            <a:pPr rtl="1"/>
            <a:r>
              <a:rPr lang="ar-SA" sz="2800" b="1" dirty="0" smtClean="0"/>
              <a:t>1ـ مستوى تباين المجتمع في متغيرات البحث </a:t>
            </a:r>
            <a:endParaRPr lang="en-US" sz="2800" b="1" dirty="0" smtClean="0"/>
          </a:p>
          <a:p>
            <a:pPr rtl="1"/>
            <a:r>
              <a:rPr lang="ar-SA" sz="2800" b="1" dirty="0" smtClean="0"/>
              <a:t>2ـ طريقة البحث وتصميمه </a:t>
            </a:r>
            <a:endParaRPr lang="en-US" sz="2800" b="1" dirty="0" smtClean="0"/>
          </a:p>
          <a:p>
            <a:pPr rtl="1"/>
            <a:r>
              <a:rPr lang="ar-SA" sz="2800" b="1" dirty="0" smtClean="0"/>
              <a:t>3ـ مستوى الدقة والثقة المطلوبة في النتائج</a:t>
            </a:r>
            <a:endParaRPr lang="en-US" sz="2800" b="1" dirty="0" smtClean="0"/>
          </a:p>
          <a:p>
            <a:pPr rtl="1"/>
            <a:r>
              <a:rPr lang="ar-SA" sz="2800" b="1" dirty="0" smtClean="0"/>
              <a:t>4ـ تكلفة زيادة الحجم (تكلفة الفرد)</a:t>
            </a:r>
            <a:endParaRPr lang="en-US" sz="2800" b="1" dirty="0" smtClean="0"/>
          </a:p>
          <a:p>
            <a:pPr rtl="1"/>
            <a:r>
              <a:rPr lang="ar-SA" sz="2800" b="1" dirty="0" smtClean="0"/>
              <a:t>5ـ توفر العينة</a:t>
            </a:r>
            <a:endParaRPr lang="en-US" sz="2800" b="1" dirty="0" smtClean="0"/>
          </a:p>
          <a:p>
            <a:pPr rtl="1"/>
            <a:r>
              <a:rPr lang="ar-SA" b="1" dirty="0" smtClean="0"/>
              <a:t>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99</a:t>
            </a:fld>
            <a:endParaRPr lang="en-US" dirty="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066800"/>
          </a:xfrm>
        </p:spPr>
        <p:txBody>
          <a:bodyPr/>
          <a:lstStyle/>
          <a:p>
            <a:pPr algn="ctr" rtl="1"/>
            <a:r>
              <a:rPr lang="ar-SA" sz="3600" b="1" dirty="0" smtClean="0"/>
              <a:t>عوامل تحديد حجم العينة</a:t>
            </a:r>
            <a:r>
              <a:rPr lang="en-US" sz="3600" b="1" i="1" dirty="0" smtClean="0"/>
              <a:t/>
            </a:r>
            <a:br>
              <a:rPr lang="en-US" sz="3600" b="1" i="1" dirty="0" smtClean="0"/>
            </a:br>
            <a:endParaRPr lang="en-US" sz="3600" b="1" dirty="0"/>
          </a:p>
        </p:txBody>
      </p:sp>
      <p:sp>
        <p:nvSpPr>
          <p:cNvPr id="3" name="عنصر نائب للمحتوى 2"/>
          <p:cNvSpPr>
            <a:spLocks noGrp="1"/>
          </p:cNvSpPr>
          <p:nvPr>
            <p:ph idx="1"/>
          </p:nvPr>
        </p:nvSpPr>
        <p:spPr/>
        <p:txBody>
          <a:bodyPr/>
          <a:lstStyle/>
          <a:p>
            <a:pPr rtl="1"/>
            <a:r>
              <a:rPr lang="ar-SA" sz="2800" b="1" dirty="0" smtClean="0"/>
              <a:t>1ـ مستوى تباين المجتمع في متغيرات البحث</a:t>
            </a:r>
            <a:endParaRPr lang="en-US" sz="2800" b="1" dirty="0" smtClean="0"/>
          </a:p>
          <a:p>
            <a:pPr rtl="1"/>
            <a:r>
              <a:rPr lang="ar-SA" sz="2800" b="1" dirty="0" smtClean="0"/>
              <a:t> ويقصد به مدى اختلاف أفراد مجتمع البحث فيما بينهم. فكلما كان أفراد المجتمع متباينين في صفاتهم وخاصة الصفات المتعلقة بالبحث كلما احتاج الباحث إلى زيادة في حجم العينة.</a:t>
            </a:r>
            <a:endParaRPr lang="en-US" sz="2800" b="1" dirty="0" smtClean="0"/>
          </a:p>
          <a:p>
            <a:pPr rtl="1"/>
            <a:r>
              <a:rPr lang="ar-SA" sz="2800" b="1" dirty="0" smtClean="0"/>
              <a:t>فإن كانوا متشابهين في الصفات فإنه يمكننا تقليل العينة.</a:t>
            </a:r>
            <a:endParaRPr lang="en-US" sz="2800" b="1" dirty="0" smtClean="0"/>
          </a:p>
          <a:p>
            <a:pPr rtl="1"/>
            <a:r>
              <a:rPr lang="ar-SA" b="1" dirty="0" smtClean="0"/>
              <a:t>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100</a:t>
            </a:fld>
            <a:endParaRPr lang="en-US" dirty="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600200" y="274638"/>
            <a:ext cx="7239000" cy="1143000"/>
          </a:xfrm>
        </p:spPr>
        <p:txBody>
          <a:bodyPr/>
          <a:lstStyle/>
          <a:p>
            <a:pPr algn="ctr"/>
            <a:r>
              <a:rPr lang="en-US" i="1" dirty="0" smtClean="0"/>
              <a:t/>
            </a:r>
            <a:br>
              <a:rPr lang="en-US" i="1" dirty="0" smtClean="0"/>
            </a:br>
            <a:r>
              <a:rPr lang="ar-SA" b="1" dirty="0" smtClean="0"/>
              <a:t>عوامل تحديد حجم العينة</a:t>
            </a:r>
            <a:endParaRPr lang="ar-SA" dirty="0"/>
          </a:p>
        </p:txBody>
      </p:sp>
      <p:sp>
        <p:nvSpPr>
          <p:cNvPr id="3" name="عنصر نائب للمحتوى 2"/>
          <p:cNvSpPr>
            <a:spLocks noGrp="1"/>
          </p:cNvSpPr>
          <p:nvPr>
            <p:ph idx="1"/>
          </p:nvPr>
        </p:nvSpPr>
        <p:spPr/>
        <p:txBody>
          <a:bodyPr/>
          <a:lstStyle/>
          <a:p>
            <a:pPr algn="just" rtl="1"/>
            <a:r>
              <a:rPr lang="ar-SA" sz="2400" b="1" dirty="0" smtClean="0"/>
              <a:t>2ـ طريقة البحث وتصميمه</a:t>
            </a:r>
            <a:endParaRPr lang="en-US" sz="2400" b="1" dirty="0" smtClean="0"/>
          </a:p>
          <a:p>
            <a:pPr algn="just" rtl="1"/>
            <a:r>
              <a:rPr lang="ar-SA" sz="2400" b="1" dirty="0" smtClean="0"/>
              <a:t>تختلف الحاجة إلى زيادة حجم العينة باختلاف طريقة البحث. فالبحوث المسحية التي تهدف إلى دراسة حجم ظاهرة ومدى انتشارها تحتاج إلى عينة أكبر من البحوث التجريبية. </a:t>
            </a:r>
            <a:endParaRPr lang="en-US" sz="2400" b="1" dirty="0" smtClean="0"/>
          </a:p>
          <a:p>
            <a:pPr algn="just" rtl="1"/>
            <a:r>
              <a:rPr lang="ar-SA" sz="2400" b="1" dirty="0" smtClean="0"/>
              <a:t>البحوث المسحية تحتاج إلى عينة كبيرة والبحوث الارتباطية تحتاج إلى عينة متوسطة, أما البحوث التجريبية فيمكن أن تعتمد على عينات قليلة. مع أن الأصل هو أن زيادة حجم العينة بصورة عامة يزيد من تمثيل العينة للمجتمع. </a:t>
            </a:r>
          </a:p>
          <a:p>
            <a:pPr algn="just" rtl="1"/>
            <a:r>
              <a:rPr lang="ar-SA" sz="2400" b="1" dirty="0" smtClean="0"/>
              <a:t>كذلك فإن تصميم البحث له دور في تحديد حجم العينة فإذا كان تصميم البحث بسيطا ليس فيه عدد كبير من المتغيرات فيمكن الاكتفاء بعينة محدودة أما التصميمات المعقدة أو البحوث ذات الأسئلة الكثيرة فتحتاج إلى عدد أكبر.</a:t>
            </a:r>
            <a:endParaRPr lang="en-US" sz="2400" b="1" dirty="0" smtClean="0"/>
          </a:p>
          <a:p>
            <a:pPr rtl="1"/>
            <a:endParaRPr lang="en-US" sz="2800" dirty="0" smtClean="0"/>
          </a:p>
          <a:p>
            <a:pPr rtl="1"/>
            <a:r>
              <a:rPr lang="ar-SA" sz="2800" b="1" dirty="0" smtClean="0"/>
              <a:t> </a:t>
            </a:r>
            <a:endParaRPr lang="en-US" sz="2800"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101</a:t>
            </a:fld>
            <a:endParaRPr lang="en-US" dirty="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600" b="1" dirty="0" smtClean="0"/>
              <a:t>عوامل تحديد حجم العينة</a:t>
            </a:r>
            <a:r>
              <a:rPr lang="en-US" sz="3600" b="1" i="1" dirty="0" smtClean="0"/>
              <a:t/>
            </a:r>
            <a:br>
              <a:rPr lang="en-US" sz="3600" b="1" i="1" dirty="0" smtClean="0"/>
            </a:br>
            <a:endParaRPr lang="ar-SA" sz="3600" b="1" dirty="0"/>
          </a:p>
        </p:txBody>
      </p:sp>
      <p:sp>
        <p:nvSpPr>
          <p:cNvPr id="3" name="عنصر نائب للمحتوى 2"/>
          <p:cNvSpPr>
            <a:spLocks noGrp="1"/>
          </p:cNvSpPr>
          <p:nvPr>
            <p:ph idx="1"/>
          </p:nvPr>
        </p:nvSpPr>
        <p:spPr/>
        <p:txBody>
          <a:bodyPr/>
          <a:lstStyle/>
          <a:p>
            <a:pPr rtl="1"/>
            <a:r>
              <a:rPr lang="ar-SA" sz="2800" dirty="0" smtClean="0"/>
              <a:t>3</a:t>
            </a:r>
            <a:r>
              <a:rPr lang="ar-SA" sz="2800" b="1" dirty="0" smtClean="0"/>
              <a:t>ـ مستوى الدقة والثقة المطلوبة في النتائج</a:t>
            </a:r>
            <a:endParaRPr lang="en-US" sz="2800" b="1" dirty="0" smtClean="0"/>
          </a:p>
          <a:p>
            <a:pPr rtl="1"/>
            <a:r>
              <a:rPr lang="ar-SA" sz="2800" b="1" dirty="0" smtClean="0"/>
              <a:t>كلما كان حجم العينة أكبر فإن النتائج التي نصل إليها تكون أكثر دقة ونسبة الثقة في النتائج تكون أكبر مع زيادة حجم العينة. وهناك بعض الأبحاث يترتب عليها قرارات مهمة  وتحتاج نتائج شبه مؤكدة في هذه الحالة نحتاج إلى عينة أكبر.</a:t>
            </a:r>
            <a:endParaRPr lang="en-US" sz="2800" b="1" dirty="0" smtClean="0"/>
          </a:p>
          <a:p>
            <a:pPr rtl="1"/>
            <a:r>
              <a:rPr lang="ar-SA" sz="2800" b="1" dirty="0" smtClean="0"/>
              <a:t> </a:t>
            </a:r>
            <a:endParaRPr lang="en-US" sz="2800" b="1" dirty="0" smtClean="0"/>
          </a:p>
          <a:p>
            <a:endParaRPr lang="ar-SA" sz="24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102</a:t>
            </a:fld>
            <a:endParaRPr lang="en-US"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600" b="1" dirty="0" smtClean="0"/>
              <a:t>عوامل تحديد حجم العينة </a:t>
            </a:r>
            <a:r>
              <a:rPr lang="en-US" i="1" dirty="0" smtClean="0"/>
              <a:t/>
            </a:r>
            <a:br>
              <a:rPr lang="en-US" i="1" dirty="0" smtClean="0"/>
            </a:br>
            <a:endParaRPr lang="ar-SA" dirty="0"/>
          </a:p>
        </p:txBody>
      </p:sp>
      <p:sp>
        <p:nvSpPr>
          <p:cNvPr id="3" name="عنصر نائب للمحتوى 2"/>
          <p:cNvSpPr>
            <a:spLocks noGrp="1"/>
          </p:cNvSpPr>
          <p:nvPr>
            <p:ph idx="1"/>
          </p:nvPr>
        </p:nvSpPr>
        <p:spPr/>
        <p:txBody>
          <a:bodyPr/>
          <a:lstStyle/>
          <a:p>
            <a:pPr rtl="1"/>
            <a:r>
              <a:rPr lang="ar-SA" sz="2800" b="1" dirty="0" smtClean="0"/>
              <a:t>4ـ تكلفة العينة: في بعض البحوث يكون زيادة أي فرد من العينة مكلفا من الناحية المادية مثل بعض البحوث التي تستخدم أجهزة تقنية غالية الثمن لكل فرد. فزيادة أفراد العينة يعني زيادة الأجهزة, لذلك فإن الباحث يكتفي بعدد أقل حتى يوفر ثمن الأجهزة.</a:t>
            </a:r>
          </a:p>
          <a:p>
            <a:pPr rtl="1"/>
            <a:endParaRPr lang="en-US" sz="2800" b="1" dirty="0" smtClean="0"/>
          </a:p>
          <a:p>
            <a:pPr rtl="1"/>
            <a:r>
              <a:rPr lang="ar-SA" sz="2800" b="1" dirty="0" smtClean="0"/>
              <a:t>5ـ توفر العينة: في بعض البحوث يكون أفراد البحث قليلين أو غير متوفرين لدى الباحث مثل دراسة العباقرة وهؤلاء يكونون محدودي العدد.</a:t>
            </a:r>
            <a:endParaRPr lang="en-US" sz="2800" b="1" dirty="0" smtClean="0"/>
          </a:p>
          <a:p>
            <a:pPr rtl="1"/>
            <a:r>
              <a:rPr lang="ar-SA" b="1" dirty="0" smtClean="0"/>
              <a:t> </a:t>
            </a:r>
            <a:endParaRPr lang="en-US"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103</a:t>
            </a:fld>
            <a:endParaRPr lang="en-US"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خطوات اختيار العينة</a:t>
            </a:r>
            <a:endParaRPr lang="ar-SA" dirty="0"/>
          </a:p>
        </p:txBody>
      </p:sp>
      <p:sp>
        <p:nvSpPr>
          <p:cNvPr id="3" name="عنصر نائب للمحتوى 2"/>
          <p:cNvSpPr>
            <a:spLocks noGrp="1"/>
          </p:cNvSpPr>
          <p:nvPr>
            <p:ph idx="1"/>
          </p:nvPr>
        </p:nvSpPr>
        <p:spPr/>
        <p:txBody>
          <a:bodyPr/>
          <a:lstStyle/>
          <a:p>
            <a:pPr rtl="1"/>
            <a:endParaRPr lang="ar-SA" sz="2800" dirty="0" smtClean="0"/>
          </a:p>
          <a:p>
            <a:pPr rtl="1"/>
            <a:r>
              <a:rPr lang="ar-SA" sz="2800" dirty="0" smtClean="0"/>
              <a:t>1</a:t>
            </a:r>
            <a:r>
              <a:rPr lang="ar-SA" sz="2800" b="1" dirty="0" smtClean="0"/>
              <a:t>ـ تحديد مجتمع البحث</a:t>
            </a:r>
            <a:endParaRPr lang="en-US" sz="2800" b="1" dirty="0" smtClean="0"/>
          </a:p>
          <a:p>
            <a:pPr rtl="1"/>
            <a:r>
              <a:rPr lang="ar-SA" sz="2800" b="1" dirty="0" smtClean="0"/>
              <a:t>2ـ الحصول على قائمة بأفراد المجتمع</a:t>
            </a:r>
            <a:endParaRPr lang="en-US" sz="2800" b="1" dirty="0" smtClean="0"/>
          </a:p>
          <a:p>
            <a:pPr rtl="1"/>
            <a:r>
              <a:rPr lang="ar-SA" sz="2800" b="1" dirty="0" smtClean="0"/>
              <a:t>3ـ تحديد حجم العينة</a:t>
            </a:r>
            <a:endParaRPr lang="en-US" sz="2800" b="1" dirty="0" smtClean="0"/>
          </a:p>
          <a:p>
            <a:pPr rtl="1"/>
            <a:r>
              <a:rPr lang="ar-SA" sz="2800" b="1" dirty="0" smtClean="0"/>
              <a:t>4ـ تحديد طريقة اختيار العينة</a:t>
            </a:r>
            <a:endParaRPr lang="en-US" sz="2800" b="1" dirty="0" smtClean="0"/>
          </a:p>
          <a:p>
            <a:pPr rtl="1"/>
            <a:r>
              <a:rPr lang="ar-SA" sz="2800" b="1" dirty="0" smtClean="0"/>
              <a:t>5ـ اختيار العينة</a:t>
            </a:r>
            <a:endParaRPr lang="en-US" sz="2800" b="1" dirty="0" smtClean="0"/>
          </a:p>
          <a:p>
            <a:pPr rtl="1"/>
            <a:r>
              <a:rPr lang="ar-SA" b="1" dirty="0" smtClean="0"/>
              <a:t>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104</a:t>
            </a:fld>
            <a:endParaRPr lang="en-US"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طرق اختيار العينة</a:t>
            </a:r>
            <a:r>
              <a:rPr lang="en-US" dirty="0" smtClean="0"/>
              <a:t/>
            </a:r>
            <a:br>
              <a:rPr lang="en-US" dirty="0" smtClean="0"/>
            </a:br>
            <a:endParaRPr lang="ar-SA" dirty="0"/>
          </a:p>
        </p:txBody>
      </p:sp>
      <p:sp>
        <p:nvSpPr>
          <p:cNvPr id="3" name="عنصر نائب للمحتوى 2"/>
          <p:cNvSpPr>
            <a:spLocks noGrp="1"/>
          </p:cNvSpPr>
          <p:nvPr>
            <p:ph idx="1"/>
          </p:nvPr>
        </p:nvSpPr>
        <p:spPr>
          <a:xfrm>
            <a:off x="228600" y="1447800"/>
            <a:ext cx="8915400" cy="4525963"/>
          </a:xfrm>
        </p:spPr>
        <p:txBody>
          <a:bodyPr/>
          <a:lstStyle/>
          <a:p>
            <a:pPr rtl="1"/>
            <a:r>
              <a:rPr lang="ar-SA" sz="2400" b="1" dirty="0" smtClean="0"/>
              <a:t>أ </a:t>
            </a:r>
            <a:r>
              <a:rPr lang="ar-SA" sz="2400" b="1" dirty="0" err="1" smtClean="0"/>
              <a:t>ـ</a:t>
            </a:r>
            <a:r>
              <a:rPr lang="ar-SA" sz="2400" b="1" dirty="0" smtClean="0"/>
              <a:t> الطرق العشوائية (الاحتمالية):</a:t>
            </a:r>
            <a:endParaRPr lang="en-US" sz="2400" b="1" dirty="0" smtClean="0"/>
          </a:p>
          <a:p>
            <a:pPr rtl="1"/>
            <a:r>
              <a:rPr lang="ar-SA" sz="2400" b="1" dirty="0" smtClean="0"/>
              <a:t>1ـ البسيطة</a:t>
            </a:r>
            <a:endParaRPr lang="en-US" sz="2400" b="1" dirty="0" smtClean="0"/>
          </a:p>
          <a:p>
            <a:pPr rtl="1"/>
            <a:r>
              <a:rPr lang="ar-SA" sz="2400" b="1" dirty="0" smtClean="0"/>
              <a:t>2ـالمنتظمة</a:t>
            </a:r>
            <a:endParaRPr lang="en-US" sz="2400" b="1" dirty="0" smtClean="0"/>
          </a:p>
          <a:p>
            <a:pPr rtl="1"/>
            <a:r>
              <a:rPr lang="ar-SA" sz="2400" b="1" dirty="0" smtClean="0"/>
              <a:t>3ـالطبقية</a:t>
            </a:r>
            <a:endParaRPr lang="en-US" sz="2400" b="1" dirty="0" smtClean="0"/>
          </a:p>
          <a:p>
            <a:pPr rtl="1"/>
            <a:r>
              <a:rPr lang="ar-SA" sz="2400" b="1" dirty="0" smtClean="0"/>
              <a:t>4ـالمجموعات(العنقودية)</a:t>
            </a:r>
            <a:endParaRPr lang="en-US" sz="2400" b="1" dirty="0" smtClean="0"/>
          </a:p>
          <a:p>
            <a:pPr rtl="1"/>
            <a:r>
              <a:rPr lang="ar-SA" sz="2400" b="1" dirty="0" smtClean="0"/>
              <a:t> </a:t>
            </a:r>
            <a:endParaRPr lang="en-US" sz="2400" b="1" dirty="0" smtClean="0"/>
          </a:p>
          <a:p>
            <a:pPr rtl="1"/>
            <a:r>
              <a:rPr lang="ar-SA" sz="2400" b="1" dirty="0" smtClean="0"/>
              <a:t>ب </a:t>
            </a:r>
            <a:r>
              <a:rPr lang="ar-SA" sz="2400" b="1" dirty="0" err="1" smtClean="0"/>
              <a:t>ـ</a:t>
            </a:r>
            <a:r>
              <a:rPr lang="ar-SA" sz="2400" b="1" dirty="0" smtClean="0"/>
              <a:t> الطرق غير العشوائية (غير الاحتمالية):</a:t>
            </a:r>
            <a:endParaRPr lang="en-US" sz="2400" b="1" dirty="0" smtClean="0"/>
          </a:p>
          <a:p>
            <a:pPr rtl="1"/>
            <a:r>
              <a:rPr lang="ar-SA" sz="2400" b="1" dirty="0" smtClean="0"/>
              <a:t>أ </a:t>
            </a:r>
            <a:r>
              <a:rPr lang="ar-SA" sz="2400" b="1" dirty="0" err="1" smtClean="0"/>
              <a:t>ـ</a:t>
            </a:r>
            <a:r>
              <a:rPr lang="ar-SA" sz="2400" b="1" dirty="0" smtClean="0"/>
              <a:t> الصدفة</a:t>
            </a:r>
            <a:endParaRPr lang="en-US" sz="2400" b="1" dirty="0" smtClean="0"/>
          </a:p>
          <a:p>
            <a:pPr rtl="1"/>
            <a:r>
              <a:rPr lang="ar-SA" sz="2400" b="1" dirty="0" smtClean="0"/>
              <a:t>2ـالقصدية</a:t>
            </a:r>
            <a:endParaRPr lang="en-US" sz="2400" b="1" dirty="0" smtClean="0"/>
          </a:p>
          <a:p>
            <a:pPr rtl="1"/>
            <a:r>
              <a:rPr lang="ar-SA" sz="2400" b="1" dirty="0" smtClean="0"/>
              <a:t>3ـالحصصية</a:t>
            </a:r>
            <a:endParaRPr lang="en-US" sz="2400" b="1" dirty="0" smtClean="0"/>
          </a:p>
          <a:p>
            <a:pPr rtl="1"/>
            <a:r>
              <a:rPr lang="ar-SA" sz="2400" dirty="0" smtClean="0"/>
              <a:t> </a:t>
            </a:r>
            <a:endParaRPr lang="en-US" sz="2400" dirty="0" smtClean="0"/>
          </a:p>
          <a:p>
            <a:endParaRPr lang="ar-SA" sz="24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105</a:t>
            </a:fld>
            <a:endParaRPr lang="en-US"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الطرق العشوائية</a:t>
            </a:r>
            <a:r>
              <a:rPr lang="en-US" b="1" i="1" dirty="0" smtClean="0"/>
              <a:t/>
            </a:r>
            <a:br>
              <a:rPr lang="en-US" b="1" i="1" dirty="0" smtClean="0"/>
            </a:br>
            <a:r>
              <a:rPr lang="ar-SA" b="1" dirty="0" smtClean="0"/>
              <a:t> 1</a:t>
            </a:r>
            <a:r>
              <a:rPr lang="ar-SA" sz="2800" b="1" dirty="0" smtClean="0"/>
              <a:t>ـ الطريقة العشوائية البسيطة</a:t>
            </a:r>
            <a:endParaRPr lang="ar-SA" sz="2800" dirty="0"/>
          </a:p>
        </p:txBody>
      </p:sp>
      <p:sp>
        <p:nvSpPr>
          <p:cNvPr id="3" name="عنصر نائب للمحتوى 2"/>
          <p:cNvSpPr>
            <a:spLocks noGrp="1"/>
          </p:cNvSpPr>
          <p:nvPr>
            <p:ph idx="1"/>
          </p:nvPr>
        </p:nvSpPr>
        <p:spPr/>
        <p:txBody>
          <a:bodyPr/>
          <a:lstStyle/>
          <a:p>
            <a:pPr rtl="1"/>
            <a:r>
              <a:rPr lang="ar-SA" sz="2800" b="1" dirty="0" smtClean="0"/>
              <a:t>                                                    طريقة القرعة</a:t>
            </a:r>
            <a:endParaRPr lang="en-US" sz="2800" b="1" dirty="0" smtClean="0"/>
          </a:p>
          <a:p>
            <a:pPr rtl="1"/>
            <a:r>
              <a:rPr lang="ar-SA" sz="2800" b="1" dirty="0" smtClean="0"/>
              <a:t>1ـ الطريقة العشوائية البسيطة: </a:t>
            </a:r>
            <a:endParaRPr lang="en-US" sz="2800" b="1" dirty="0" smtClean="0"/>
          </a:p>
          <a:p>
            <a:pPr rtl="1"/>
            <a:r>
              <a:rPr lang="ar-SA" sz="2800" b="1" dirty="0" smtClean="0"/>
              <a:t>                				      طريقة الأرقام العشوائية</a:t>
            </a:r>
            <a:endParaRPr lang="en-US" sz="2800" b="1" dirty="0" smtClean="0"/>
          </a:p>
          <a:p>
            <a:pPr rtl="1"/>
            <a:r>
              <a:rPr lang="ar-SA" sz="2800" b="1" dirty="0" smtClean="0"/>
              <a:t> </a:t>
            </a:r>
            <a:endParaRPr lang="en-US" sz="2800" b="1" dirty="0" smtClean="0"/>
          </a:p>
          <a:p>
            <a:pPr rtl="1"/>
            <a:r>
              <a:rPr lang="ar-SA" sz="2800" b="1" dirty="0" smtClean="0"/>
              <a:t>أ </a:t>
            </a:r>
            <a:r>
              <a:rPr lang="ar-SA" sz="2800" b="1" dirty="0" err="1" smtClean="0"/>
              <a:t>ـ</a:t>
            </a:r>
            <a:r>
              <a:rPr lang="ar-SA" sz="2800" b="1" dirty="0" smtClean="0"/>
              <a:t> طريقة القرعة: وهي طريقة مألوفة وتستخدم كثيرا. في هذه الطريقة يقوم الباحث بوضع اسم أو رقم كل فرد من أفراد مجتمع البحث على ورقة أو بطاقة ويطويها بحيث لا ينكشف الاسم, ويضعها في صندوق أو علبة ثم يخلطها ويختار أول شخص ثم يعيد الخلط ويختار الثاني وهكذا حتى يكتمل العدد المطلوب.</a:t>
            </a:r>
            <a:endParaRPr lang="ar-SA" sz="2800"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106</a:t>
            </a:fld>
            <a:endParaRPr lang="en-US" dirty="0"/>
          </a:p>
        </p:txBody>
      </p:sp>
      <p:grpSp>
        <p:nvGrpSpPr>
          <p:cNvPr id="5" name="مجموعة 7"/>
          <p:cNvGrpSpPr/>
          <p:nvPr/>
        </p:nvGrpSpPr>
        <p:grpSpPr>
          <a:xfrm>
            <a:off x="4267200" y="1904999"/>
            <a:ext cx="1257300" cy="838201"/>
            <a:chOff x="4267200" y="1904999"/>
            <a:chExt cx="1257300" cy="838201"/>
          </a:xfrm>
        </p:grpSpPr>
        <p:sp>
          <p:nvSpPr>
            <p:cNvPr id="1027" name="Line 3"/>
            <p:cNvSpPr>
              <a:spLocks noChangeShapeType="1"/>
            </p:cNvSpPr>
            <p:nvPr/>
          </p:nvSpPr>
          <p:spPr bwMode="auto">
            <a:xfrm flipH="1" flipV="1">
              <a:off x="4267200" y="1904999"/>
              <a:ext cx="1257300" cy="339429"/>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1028" name="Line 4"/>
            <p:cNvSpPr>
              <a:spLocks noChangeShapeType="1"/>
            </p:cNvSpPr>
            <p:nvPr/>
          </p:nvSpPr>
          <p:spPr bwMode="auto">
            <a:xfrm flipH="1">
              <a:off x="4343400" y="2234057"/>
              <a:ext cx="1181100" cy="509143"/>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gr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8915400" cy="1371600"/>
          </a:xfrm>
        </p:spPr>
        <p:txBody>
          <a:bodyPr/>
          <a:lstStyle/>
          <a:p>
            <a:pPr algn="ctr" rtl="1"/>
            <a:r>
              <a:rPr lang="ar-SA" sz="3600" b="1" dirty="0" smtClean="0"/>
              <a:t>الطرق العشوائية</a:t>
            </a:r>
            <a:r>
              <a:rPr lang="en-US" sz="3600" b="1" dirty="0" smtClean="0"/>
              <a:t/>
            </a:r>
            <a:br>
              <a:rPr lang="en-US" sz="3600" b="1" dirty="0" smtClean="0"/>
            </a:br>
            <a:r>
              <a:rPr lang="ar-SA" b="1" dirty="0" smtClean="0"/>
              <a:t> 1</a:t>
            </a:r>
            <a:r>
              <a:rPr lang="ar-SA" sz="2800" b="1" dirty="0" smtClean="0"/>
              <a:t>ـ الطريقة العشوائية البسيطة</a:t>
            </a:r>
            <a:endParaRPr lang="ar-SA" sz="2800" dirty="0"/>
          </a:p>
        </p:txBody>
      </p:sp>
      <p:sp>
        <p:nvSpPr>
          <p:cNvPr id="3" name="عنصر نائب للمحتوى 2"/>
          <p:cNvSpPr>
            <a:spLocks noGrp="1"/>
          </p:cNvSpPr>
          <p:nvPr>
            <p:ph idx="1"/>
          </p:nvPr>
        </p:nvSpPr>
        <p:spPr>
          <a:xfrm>
            <a:off x="304800" y="1371600"/>
            <a:ext cx="8991600" cy="4678363"/>
          </a:xfrm>
        </p:spPr>
        <p:txBody>
          <a:bodyPr/>
          <a:lstStyle/>
          <a:p>
            <a:pPr rtl="1"/>
            <a:r>
              <a:rPr lang="ar-SA" sz="2800" b="1" dirty="0" smtClean="0"/>
              <a:t>ب </a:t>
            </a:r>
            <a:r>
              <a:rPr lang="ar-SA" sz="2800" b="1" dirty="0" err="1" smtClean="0"/>
              <a:t>ـ</a:t>
            </a:r>
            <a:r>
              <a:rPr lang="ar-SA" sz="2800" b="1" dirty="0" smtClean="0"/>
              <a:t> طريقة جداول الأرقام العشوائية: وهنا يستخدم الباحث جدولا يضم أرقاما من رقم 1 حتى رقم 100 ألف تقريبا موضوعة في جداول بغير ترتيب وإنما بصورة عشوائية.وهذه الجداول موجودة على شكل كتيب. </a:t>
            </a:r>
            <a:endParaRPr lang="en-US" sz="2800" b="1" dirty="0" smtClean="0"/>
          </a:p>
          <a:p>
            <a:pPr rtl="1"/>
            <a:r>
              <a:rPr lang="ar-SA" sz="2800" b="1" dirty="0" smtClean="0"/>
              <a:t>وهذه الطريقة تشترط وجود أسماء أفراد المجتمع مرقمين في تسلسل.</a:t>
            </a:r>
            <a:endParaRPr lang="en-US" sz="2800" b="1" dirty="0" smtClean="0"/>
          </a:p>
          <a:p>
            <a:pPr rtl="1"/>
            <a:r>
              <a:rPr lang="ar-SA" sz="2800" b="1" dirty="0" smtClean="0"/>
              <a:t>فيقوم الباحث بفتح أي صفحة من كتيب الأرقام العشوائية ويضع رأس القلم على أي رقم فإن كان الرقم  موافقا لرقم أحد أفراد المجتمع يختار ذلك الفرد ضمن العينة. ثم يذهب للرقم الذي يليه ثم الذي يليه وهكذا. وبالطبع الرقم والذي يليه لا يوجد تتابع بينهما لأن وضع الأرقام في الجدول عشوائي.</a:t>
            </a:r>
            <a:endParaRPr lang="en-US" sz="2800" b="1" dirty="0" smtClean="0"/>
          </a:p>
          <a:p>
            <a:pPr rtl="1"/>
            <a:r>
              <a:rPr lang="ar-SA" sz="2800" b="1" dirty="0" smtClean="0"/>
              <a:t>وهناك في الوقت الحالي برامج إحصائية تساعد على الاختيار العشوائي وفق هذه الطريقة. </a:t>
            </a:r>
            <a:endParaRPr lang="en-US" sz="2800" b="1" dirty="0" smtClean="0"/>
          </a:p>
          <a:p>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107</a:t>
            </a:fld>
            <a:endParaRPr lang="en-US"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152400"/>
            <a:ext cx="8915400" cy="1143000"/>
          </a:xfrm>
        </p:spPr>
        <p:txBody>
          <a:bodyPr/>
          <a:lstStyle/>
          <a:p>
            <a:pPr algn="ctr"/>
            <a:r>
              <a:rPr lang="ar-SA" sz="4000" b="1" dirty="0" smtClean="0"/>
              <a:t>الطرق العشوائية</a:t>
            </a:r>
            <a:r>
              <a:rPr lang="en-US" sz="3200" b="1" dirty="0" smtClean="0"/>
              <a:t/>
            </a:r>
            <a:br>
              <a:rPr lang="en-US" sz="3200" b="1" dirty="0" smtClean="0"/>
            </a:br>
            <a:r>
              <a:rPr lang="ar-SA" sz="3200" dirty="0" smtClean="0"/>
              <a:t>2</a:t>
            </a:r>
            <a:r>
              <a:rPr lang="ar-SA" sz="3200" b="1" dirty="0" smtClean="0"/>
              <a:t> </a:t>
            </a:r>
            <a:r>
              <a:rPr lang="ar-SA" sz="3200" b="1" dirty="0" err="1" smtClean="0"/>
              <a:t>ـ</a:t>
            </a:r>
            <a:r>
              <a:rPr lang="ar-SA" sz="3200" b="1" dirty="0" smtClean="0"/>
              <a:t> الطريقة العشوائية المنتظمة</a:t>
            </a:r>
            <a:r>
              <a:rPr lang="en-US" sz="3200" b="1" i="1" dirty="0" smtClean="0"/>
              <a:t/>
            </a:r>
            <a:br>
              <a:rPr lang="en-US" sz="3200" b="1" i="1" dirty="0" smtClean="0"/>
            </a:br>
            <a:endParaRPr lang="ar-SA" sz="3200" dirty="0"/>
          </a:p>
        </p:txBody>
      </p:sp>
      <p:sp>
        <p:nvSpPr>
          <p:cNvPr id="3" name="عنصر نائب للمحتوى 2"/>
          <p:cNvSpPr>
            <a:spLocks noGrp="1"/>
          </p:cNvSpPr>
          <p:nvPr>
            <p:ph idx="1"/>
          </p:nvPr>
        </p:nvSpPr>
        <p:spPr>
          <a:xfrm>
            <a:off x="495300" y="1371600"/>
            <a:ext cx="8915400" cy="4754563"/>
          </a:xfrm>
        </p:spPr>
        <p:txBody>
          <a:bodyPr/>
          <a:lstStyle/>
          <a:p>
            <a:pPr rtl="1"/>
            <a:r>
              <a:rPr lang="ar-SA" sz="2800" dirty="0" smtClean="0"/>
              <a:t>2</a:t>
            </a:r>
            <a:r>
              <a:rPr lang="ar-SA" sz="2800" b="1" dirty="0" smtClean="0"/>
              <a:t> </a:t>
            </a:r>
            <a:r>
              <a:rPr lang="ar-SA" sz="2800" b="1" dirty="0" err="1" smtClean="0"/>
              <a:t>ـ</a:t>
            </a:r>
            <a:r>
              <a:rPr lang="ar-SA" sz="2800" b="1" dirty="0" smtClean="0"/>
              <a:t> الطريقة العشوائية المنتظمة: </a:t>
            </a:r>
            <a:endParaRPr lang="en-US" sz="2800" b="1" dirty="0" smtClean="0"/>
          </a:p>
          <a:p>
            <a:pPr rtl="1"/>
            <a:r>
              <a:rPr lang="ar-SA" sz="2800" b="1" dirty="0" smtClean="0"/>
              <a:t>يحدد أفراد العينة من خلال قفزات منتظمة بين أرقام تسلسل أفراد المجتمع مثل أن نختار الأرقام 4 , 9 ,14 ,19 , 24,... و هلم جرا . أو 12 ,32 , 52 , 72 ...... وهكذا . وتحديد حجم القفزة أو المسافة الفاصلة بين رقم وآخر يتم عن طريق قسمة حجم المجتمع على حجم العينة.</a:t>
            </a:r>
            <a:endParaRPr lang="en-US" sz="2800" b="1" dirty="0" smtClean="0"/>
          </a:p>
          <a:p>
            <a:pPr rtl="1"/>
            <a:r>
              <a:rPr lang="ar-SA" sz="2800" b="1" dirty="0" smtClean="0"/>
              <a:t>            </a:t>
            </a:r>
          </a:p>
          <a:p>
            <a:pPr rtl="1"/>
            <a:r>
              <a:rPr lang="ar-SA" sz="2800" b="1" dirty="0" smtClean="0"/>
              <a:t>                          حجم المجتمع</a:t>
            </a:r>
            <a:endParaRPr lang="en-US" sz="2800" b="1" dirty="0" smtClean="0"/>
          </a:p>
          <a:p>
            <a:pPr rtl="1"/>
            <a:r>
              <a:rPr lang="ar-SA" sz="2800" b="1" dirty="0" smtClean="0"/>
              <a:t>المسافة الفاصلة=        حجم العينة	</a:t>
            </a:r>
            <a:endParaRPr lang="en-US" sz="2800" b="1" dirty="0" smtClean="0"/>
          </a:p>
          <a:p>
            <a:pPr rtl="1"/>
            <a:r>
              <a:rPr lang="ar-SA" b="1" dirty="0" smtClean="0"/>
              <a:t> </a:t>
            </a:r>
            <a:endParaRPr lang="en-US"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108</a:t>
            </a:fld>
            <a:endParaRPr lang="en-US" dirty="0"/>
          </a:p>
        </p:txBody>
      </p:sp>
      <p:cxnSp>
        <p:nvCxnSpPr>
          <p:cNvPr id="6" name="رابط مستقيم 5"/>
          <p:cNvCxnSpPr/>
          <p:nvPr/>
        </p:nvCxnSpPr>
        <p:spPr>
          <a:xfrm>
            <a:off x="5105400" y="4800600"/>
            <a:ext cx="1905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
            </a:r>
            <a:br>
              <a:rPr lang="ar-SA" b="1" dirty="0" smtClean="0"/>
            </a:br>
            <a:r>
              <a:rPr lang="ar-SA" sz="3600" b="1" dirty="0" smtClean="0"/>
              <a:t>الطرق العشوائية</a:t>
            </a:r>
            <a:r>
              <a:rPr lang="en-US" b="1" dirty="0" smtClean="0"/>
              <a:t/>
            </a:r>
            <a:br>
              <a:rPr lang="en-US" b="1" dirty="0" smtClean="0"/>
            </a:br>
            <a:r>
              <a:rPr lang="ar-SA" sz="2800" dirty="0" smtClean="0"/>
              <a:t>2</a:t>
            </a:r>
            <a:r>
              <a:rPr lang="ar-SA" sz="2800" b="1" dirty="0" smtClean="0"/>
              <a:t> </a:t>
            </a:r>
            <a:r>
              <a:rPr lang="ar-SA" sz="2800" b="1" dirty="0" err="1" smtClean="0"/>
              <a:t>ـ</a:t>
            </a:r>
            <a:r>
              <a:rPr lang="ar-SA" sz="2800" b="1" dirty="0" smtClean="0"/>
              <a:t> الطريقة العشوائية المنتظمة</a:t>
            </a:r>
            <a:r>
              <a:rPr lang="en-US" b="1" i="1" dirty="0" smtClean="0"/>
              <a:t/>
            </a:r>
            <a:br>
              <a:rPr lang="en-US" b="1" i="1" dirty="0" smtClean="0"/>
            </a:br>
            <a:endParaRPr lang="ar-SA" sz="6600" dirty="0"/>
          </a:p>
        </p:txBody>
      </p:sp>
      <p:sp>
        <p:nvSpPr>
          <p:cNvPr id="3" name="عنصر نائب للمحتوى 2"/>
          <p:cNvSpPr>
            <a:spLocks noGrp="1"/>
          </p:cNvSpPr>
          <p:nvPr>
            <p:ph idx="1"/>
          </p:nvPr>
        </p:nvSpPr>
        <p:spPr/>
        <p:txBody>
          <a:bodyPr/>
          <a:lstStyle/>
          <a:p>
            <a:pPr rtl="1"/>
            <a:r>
              <a:rPr lang="ar-SA" sz="2800" b="1" dirty="0" smtClean="0"/>
              <a:t>مثال: عدد معلمات الرياضيات في المرحلة الابتدائية في مدينة </a:t>
            </a:r>
            <a:r>
              <a:rPr lang="ar-SA" sz="2800" b="1" dirty="0" err="1" smtClean="0"/>
              <a:t>الدمام</a:t>
            </a:r>
            <a:r>
              <a:rPr lang="ar-SA" sz="2800" b="1" dirty="0" smtClean="0"/>
              <a:t> =600 وقد حددت الباحثة حجم العينة بأنه= 100 معلمة فكيف نحدد أفراد العينة؟ </a:t>
            </a:r>
            <a:endParaRPr lang="en-US" sz="2800" b="1" dirty="0" smtClean="0"/>
          </a:p>
          <a:p>
            <a:pPr rtl="1"/>
            <a:r>
              <a:rPr lang="ar-SA" sz="2800" b="1" dirty="0" smtClean="0"/>
              <a:t>أولا: نحصل على قائمة بأسماء معلمات الرياضيات مرقمين تسلسليا من 1 حتى 600      </a:t>
            </a:r>
            <a:endParaRPr lang="en-US" sz="2800" b="1" dirty="0" smtClean="0"/>
          </a:p>
          <a:p>
            <a:pPr rtl="1"/>
            <a:r>
              <a:rPr lang="ar-SA" sz="2800" b="1" dirty="0" smtClean="0"/>
              <a:t> ثانيا: نحدد حجم الفاصلة حسب المعادلة السابقة</a:t>
            </a:r>
            <a:endParaRPr lang="en-US" sz="2800" b="1" dirty="0" smtClean="0"/>
          </a:p>
          <a:p>
            <a:pPr rtl="1"/>
            <a:r>
              <a:rPr lang="ar-SA" sz="2800" b="1" dirty="0" smtClean="0"/>
              <a:t> </a:t>
            </a:r>
            <a:endParaRPr lang="en-US" sz="2800" b="1" dirty="0" smtClean="0"/>
          </a:p>
          <a:p>
            <a:pPr rtl="1"/>
            <a:r>
              <a:rPr lang="ar-SA" sz="2800" b="1" dirty="0" smtClean="0"/>
              <a:t>                              حجم المجتمع           600</a:t>
            </a:r>
            <a:endParaRPr lang="en-US" sz="2800" b="1" dirty="0" smtClean="0"/>
          </a:p>
          <a:p>
            <a:r>
              <a:rPr lang="ar-SA" sz="2800" b="1" dirty="0" smtClean="0"/>
              <a:t>المسافة الفاصلة=           حجم العينة    =       100      = 6</a:t>
            </a:r>
            <a:endParaRPr lang="ar-SA" sz="2800"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109</a:t>
            </a:fld>
            <a:endParaRPr lang="en-US" dirty="0"/>
          </a:p>
        </p:txBody>
      </p:sp>
      <p:cxnSp>
        <p:nvCxnSpPr>
          <p:cNvPr id="6" name="رابط مستقيم 5"/>
          <p:cNvCxnSpPr/>
          <p:nvPr/>
        </p:nvCxnSpPr>
        <p:spPr>
          <a:xfrm>
            <a:off x="3124200" y="5029200"/>
            <a:ext cx="838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رابط مستقيم 6"/>
          <p:cNvCxnSpPr/>
          <p:nvPr/>
        </p:nvCxnSpPr>
        <p:spPr>
          <a:xfrm>
            <a:off x="4724400" y="5029200"/>
            <a:ext cx="1828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b="1" dirty="0" smtClean="0"/>
              <a:t>الطرق العشوائية</a:t>
            </a:r>
            <a:r>
              <a:rPr lang="en-US" sz="2800" b="1" dirty="0" smtClean="0"/>
              <a:t/>
            </a:r>
            <a:br>
              <a:rPr lang="en-US" sz="2800" b="1" dirty="0" smtClean="0"/>
            </a:br>
            <a:r>
              <a:rPr lang="ar-SA" sz="2800" dirty="0" smtClean="0"/>
              <a:t>2</a:t>
            </a:r>
            <a:r>
              <a:rPr lang="ar-SA" sz="2800" b="1" dirty="0" smtClean="0"/>
              <a:t> </a:t>
            </a:r>
            <a:r>
              <a:rPr lang="ar-SA" sz="2800" b="1" dirty="0" err="1" smtClean="0"/>
              <a:t>ـ</a:t>
            </a:r>
            <a:r>
              <a:rPr lang="ar-SA" sz="2800" b="1" dirty="0" smtClean="0"/>
              <a:t> الطريقة العشوائية المنتظمة</a:t>
            </a:r>
            <a:r>
              <a:rPr lang="en-US" sz="2800" b="1" i="1" dirty="0" smtClean="0"/>
              <a:t/>
            </a:r>
            <a:br>
              <a:rPr lang="en-US" sz="2800" b="1" i="1" dirty="0" smtClean="0"/>
            </a:br>
            <a:endParaRPr lang="ar-SA" dirty="0"/>
          </a:p>
        </p:txBody>
      </p:sp>
      <p:sp>
        <p:nvSpPr>
          <p:cNvPr id="3" name="عنصر نائب للمحتوى 2"/>
          <p:cNvSpPr>
            <a:spLocks noGrp="1"/>
          </p:cNvSpPr>
          <p:nvPr>
            <p:ph idx="1"/>
          </p:nvPr>
        </p:nvSpPr>
        <p:spPr/>
        <p:txBody>
          <a:bodyPr/>
          <a:lstStyle/>
          <a:p>
            <a:pPr rtl="1"/>
            <a:r>
              <a:rPr lang="ar-SA" sz="2800" b="1" dirty="0" smtClean="0"/>
              <a:t>ثالثا: نختار من بين الستة الأرقام الأولى 1ـــ 6 بطريق القرعة , أو إغماض العين ثم وضع الإصبع عشوائيا على أي رقم من هذه المجموعة الأولى  ولنفرض أنه رقم  5 ويكون الشخص رقم 5 هو أول فرد تم تحديده, ثم نضيف حجم الفاصلة وهو 6  على الرقم الأول 5 ليصبح الرقم الثاني 11 ثم نضيف حجم الفاصلة على رقم الثاني للحصول على رقم الثالث وهو 17 وهكذا ليصبح الرابع 23 والخامس 29 والسادس 35 وتستمر العملية حتى نصل إلى الفرد المائة.</a:t>
            </a:r>
            <a:endParaRPr lang="en-US" sz="28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110</a:t>
            </a:fld>
            <a:endParaRPr lang="en-US"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200" b="1" dirty="0" smtClean="0"/>
              <a:t>الطرق العشوائية</a:t>
            </a:r>
            <a:r>
              <a:rPr lang="en-US" sz="2400" b="1" dirty="0" smtClean="0"/>
              <a:t/>
            </a:r>
            <a:br>
              <a:rPr lang="en-US" sz="2400" b="1" dirty="0" smtClean="0"/>
            </a:br>
            <a:r>
              <a:rPr lang="ar-SA" sz="2400" dirty="0" smtClean="0"/>
              <a:t>2</a:t>
            </a:r>
            <a:r>
              <a:rPr lang="ar-SA" sz="2400" b="1" dirty="0" smtClean="0"/>
              <a:t> </a:t>
            </a:r>
            <a:r>
              <a:rPr lang="ar-SA" sz="2400" b="1" dirty="0" err="1" smtClean="0"/>
              <a:t>ـ</a:t>
            </a:r>
            <a:r>
              <a:rPr lang="ar-SA" sz="2400" b="1" dirty="0" smtClean="0"/>
              <a:t> الطريقة العشوائية المنتظمة</a:t>
            </a:r>
            <a:r>
              <a:rPr lang="en-US" sz="2400" b="1" i="1" dirty="0" smtClean="0"/>
              <a:t/>
            </a:r>
            <a:br>
              <a:rPr lang="en-US" sz="2400" b="1" i="1" dirty="0" smtClean="0"/>
            </a:br>
            <a:endParaRPr lang="ar-SA" sz="2400" dirty="0"/>
          </a:p>
        </p:txBody>
      </p:sp>
      <p:sp>
        <p:nvSpPr>
          <p:cNvPr id="3" name="عنصر نائب للمحتوى 2"/>
          <p:cNvSpPr>
            <a:spLocks noGrp="1"/>
          </p:cNvSpPr>
          <p:nvPr>
            <p:ph idx="1"/>
          </p:nvPr>
        </p:nvSpPr>
        <p:spPr/>
        <p:txBody>
          <a:bodyPr/>
          <a:lstStyle/>
          <a:p>
            <a:pPr rtl="1"/>
            <a:r>
              <a:rPr lang="ar-SA" sz="2800" b="1" dirty="0" smtClean="0"/>
              <a:t>مثال آخر: عدد مديري المدارس الابتدائية في المنطقة الشرقية =800 وقد حددت الباحثة حجم العينة بأنه= 40 مديرا فكيف نحدد أفراد العينة؟ </a:t>
            </a:r>
            <a:endParaRPr lang="en-US" sz="2800" b="1" dirty="0" smtClean="0"/>
          </a:p>
          <a:p>
            <a:pPr rtl="1"/>
            <a:r>
              <a:rPr lang="ar-SA" sz="2800" b="1" dirty="0" smtClean="0"/>
              <a:t>أولا: نحصل على قائمة بأسماء مديري المدارس الابتدائية في المنطقة الشرقية مرقمين تسلسليا من 1 حتى 800      </a:t>
            </a:r>
            <a:endParaRPr lang="en-US" sz="2800" b="1" dirty="0" smtClean="0"/>
          </a:p>
          <a:p>
            <a:pPr rtl="1"/>
            <a:r>
              <a:rPr lang="ar-SA" sz="2800" b="1" dirty="0" smtClean="0"/>
              <a:t> ثانيا: نحدد حجم الفاصلة حسب المعادلة السابقة</a:t>
            </a:r>
            <a:endParaRPr lang="en-US" sz="2800" b="1" dirty="0" smtClean="0"/>
          </a:p>
          <a:p>
            <a:pPr rtl="1"/>
            <a:r>
              <a:rPr lang="ar-SA" sz="2800" b="1" dirty="0" smtClean="0"/>
              <a:t> </a:t>
            </a:r>
            <a:endParaRPr lang="en-US" sz="2800" b="1" dirty="0" smtClean="0"/>
          </a:p>
          <a:p>
            <a:pPr rtl="1"/>
            <a:r>
              <a:rPr lang="ar-SA" sz="2800" b="1" dirty="0" smtClean="0"/>
              <a:t>                              حجم المجتمع           800</a:t>
            </a:r>
            <a:endParaRPr lang="en-US" sz="2800" b="1" dirty="0" smtClean="0"/>
          </a:p>
          <a:p>
            <a:r>
              <a:rPr lang="ar-SA" sz="2800" b="1" dirty="0" smtClean="0"/>
              <a:t>المسافة الفاصلة=         حجم العينة    =       40        =20</a:t>
            </a:r>
            <a:r>
              <a:rPr lang="ar-SA" sz="2800" dirty="0" smtClean="0"/>
              <a:t>	</a:t>
            </a:r>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111</a:t>
            </a:fld>
            <a:endParaRPr lang="en-US" dirty="0"/>
          </a:p>
        </p:txBody>
      </p:sp>
      <p:cxnSp>
        <p:nvCxnSpPr>
          <p:cNvPr id="6" name="رابط مستقيم 5"/>
          <p:cNvCxnSpPr/>
          <p:nvPr/>
        </p:nvCxnSpPr>
        <p:spPr>
          <a:xfrm>
            <a:off x="3124200" y="5029200"/>
            <a:ext cx="76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رابط مستقيم 6"/>
          <p:cNvCxnSpPr/>
          <p:nvPr/>
        </p:nvCxnSpPr>
        <p:spPr>
          <a:xfrm>
            <a:off x="4724400" y="5029200"/>
            <a:ext cx="1752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b="1" dirty="0" smtClean="0"/>
              <a:t>الطرق العشوائية</a:t>
            </a:r>
            <a:r>
              <a:rPr lang="en-US" sz="2800" b="1" dirty="0" smtClean="0"/>
              <a:t/>
            </a:r>
            <a:br>
              <a:rPr lang="en-US" sz="2800" b="1" dirty="0" smtClean="0"/>
            </a:br>
            <a:r>
              <a:rPr lang="ar-SA" sz="2800" dirty="0" smtClean="0"/>
              <a:t>2</a:t>
            </a:r>
            <a:r>
              <a:rPr lang="ar-SA" sz="2800" b="1" dirty="0" smtClean="0"/>
              <a:t> </a:t>
            </a:r>
            <a:r>
              <a:rPr lang="ar-SA" sz="2800" b="1" dirty="0" err="1" smtClean="0"/>
              <a:t>ـ</a:t>
            </a:r>
            <a:r>
              <a:rPr lang="ar-SA" sz="2800" b="1" dirty="0" smtClean="0"/>
              <a:t> الطريقة العشوائية المنتظمة</a:t>
            </a:r>
            <a:r>
              <a:rPr lang="en-US" sz="2800" b="1" i="1" dirty="0" smtClean="0"/>
              <a:t/>
            </a:r>
            <a:br>
              <a:rPr lang="en-US" sz="2800" b="1" i="1" dirty="0" smtClean="0"/>
            </a:br>
            <a:endParaRPr lang="ar-SA" sz="2800" dirty="0"/>
          </a:p>
        </p:txBody>
      </p:sp>
      <p:sp>
        <p:nvSpPr>
          <p:cNvPr id="3" name="عنصر نائب للمحتوى 2"/>
          <p:cNvSpPr>
            <a:spLocks noGrp="1"/>
          </p:cNvSpPr>
          <p:nvPr>
            <p:ph idx="1"/>
          </p:nvPr>
        </p:nvSpPr>
        <p:spPr/>
        <p:txBody>
          <a:bodyPr/>
          <a:lstStyle/>
          <a:p>
            <a:pPr rtl="1"/>
            <a:r>
              <a:rPr lang="ar-SA" sz="2800" b="1" dirty="0" smtClean="0"/>
              <a:t>ثالثا: نختار من بين الستة الأرقام الأولى 1ـــ 20 بطريق القرعة , أو إغماض العين ثم وضع الإصبع عشوائيا على أي رقم من هذه المجموعة الأولى  ولنفرض أنه رقم  11 ويكون الشخص رقم 11 هو أول فرد تم تحديده, ثم نضيف حجم الفاصلة وهو 20  على الرقم الأول 11 ليصبح الرقم الثاني 31 ثم نضيف حجم الفاصلة على رقم الثاني للحصول على رقم الثالث وهو 51 وهكذا ليصبح الرابع 71 والخامس 91 والسادس 111 وتستمر العملية حتى نصل إلى تمام العينة.</a:t>
            </a:r>
            <a:endParaRPr lang="en-US" sz="2800" b="1" dirty="0" smtClean="0"/>
          </a:p>
          <a:p>
            <a:endParaRPr lang="ar-SA" sz="2800"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112</a:t>
            </a:fld>
            <a:endParaRPr lang="en-US"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b="1" dirty="0" smtClean="0"/>
              <a:t>الطرق العشوائية</a:t>
            </a:r>
            <a:r>
              <a:rPr lang="en-US" sz="2800" b="1" dirty="0" smtClean="0"/>
              <a:t/>
            </a:r>
            <a:br>
              <a:rPr lang="en-US" sz="2800" b="1" dirty="0" smtClean="0"/>
            </a:br>
            <a:r>
              <a:rPr lang="ar-SA" sz="2800" dirty="0" smtClean="0"/>
              <a:t>3</a:t>
            </a:r>
            <a:r>
              <a:rPr lang="ar-SA" sz="2800" b="1" dirty="0" smtClean="0"/>
              <a:t> </a:t>
            </a:r>
            <a:r>
              <a:rPr lang="ar-SA" sz="2800" b="1" dirty="0" err="1" smtClean="0"/>
              <a:t>ـ</a:t>
            </a:r>
            <a:r>
              <a:rPr lang="ar-SA" sz="2800" b="1" dirty="0" smtClean="0"/>
              <a:t> الطريقة العشوائية الطبقية</a:t>
            </a:r>
            <a:r>
              <a:rPr lang="en-US" sz="2800" b="1" i="1" dirty="0" smtClean="0"/>
              <a:t/>
            </a:r>
            <a:br>
              <a:rPr lang="en-US" sz="2800" b="1" i="1" dirty="0" smtClean="0"/>
            </a:br>
            <a:endParaRPr lang="ar-SA" dirty="0"/>
          </a:p>
        </p:txBody>
      </p:sp>
      <p:sp>
        <p:nvSpPr>
          <p:cNvPr id="3" name="عنصر نائب للمحتوى 2"/>
          <p:cNvSpPr>
            <a:spLocks noGrp="1"/>
          </p:cNvSpPr>
          <p:nvPr>
            <p:ph idx="1"/>
          </p:nvPr>
        </p:nvSpPr>
        <p:spPr>
          <a:xfrm>
            <a:off x="533400" y="1371600"/>
            <a:ext cx="8915400" cy="4525963"/>
          </a:xfrm>
        </p:spPr>
        <p:txBody>
          <a:bodyPr/>
          <a:lstStyle/>
          <a:p>
            <a:pPr rtl="1"/>
            <a:r>
              <a:rPr lang="ar-SA" sz="2800" dirty="0" smtClean="0"/>
              <a:t>3</a:t>
            </a:r>
            <a:r>
              <a:rPr lang="ar-SA" sz="2800" b="1" dirty="0" smtClean="0"/>
              <a:t> </a:t>
            </a:r>
            <a:r>
              <a:rPr lang="ar-SA" sz="2800" b="1" dirty="0" err="1" smtClean="0"/>
              <a:t>ـ</a:t>
            </a:r>
            <a:r>
              <a:rPr lang="ar-SA" sz="2800" b="1" dirty="0" smtClean="0"/>
              <a:t> الطريقة العشوائية الطبقية</a:t>
            </a:r>
            <a:endParaRPr lang="en-US" sz="2800" b="1" dirty="0" smtClean="0"/>
          </a:p>
          <a:p>
            <a:pPr rtl="1"/>
            <a:r>
              <a:rPr lang="ar-SA" sz="2800" b="1" dirty="0" smtClean="0"/>
              <a:t>وتستخدم في حالة تفاوت المجتمع وتباينه في بعض المتغيرات ذات العلاقة بالبحث والني يخشى الباحث أن يكون الاختيار بالطرق السابقة غير محقق لتمثيل العينة لتلك التباينات. </a:t>
            </a:r>
            <a:endParaRPr lang="en-US" sz="2800" b="1" dirty="0" smtClean="0"/>
          </a:p>
          <a:p>
            <a:pPr rtl="1"/>
            <a:r>
              <a:rPr lang="ar-SA" sz="2800" b="1" dirty="0" smtClean="0"/>
              <a:t>مثال ذلك مجتمع الجامعة مكون من طبقات حسب الجنس : ذكور وإناث , ومكون من طبقات حسب المستوى الدراسي , ومكون من طبقات حسب التخصصات. فإذا أراد الباحث تمثيل هذه الفئات أو الطبقات في العينة بما يتناسب مع حجمها في المجتمع فإنه يستخدم هذه الطريقة.</a:t>
            </a:r>
            <a:endParaRPr lang="en-US" sz="2800"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113</a:t>
            </a:fld>
            <a:endParaRPr lang="en-US"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smtClean="0"/>
              <a:t>الطرق العشوائية</a:t>
            </a:r>
            <a:r>
              <a:rPr lang="en-US" sz="3200" b="1" dirty="0" smtClean="0"/>
              <a:t/>
            </a:r>
            <a:br>
              <a:rPr lang="en-US" sz="3200" b="1" dirty="0" smtClean="0"/>
            </a:br>
            <a:r>
              <a:rPr lang="ar-SA" sz="3200" dirty="0" smtClean="0"/>
              <a:t>3</a:t>
            </a:r>
            <a:r>
              <a:rPr lang="ar-SA" sz="3200" b="1" dirty="0" smtClean="0"/>
              <a:t> </a:t>
            </a:r>
            <a:r>
              <a:rPr lang="ar-SA" sz="3200" b="1" dirty="0" err="1" smtClean="0"/>
              <a:t>ـ</a:t>
            </a:r>
            <a:r>
              <a:rPr lang="ar-SA" sz="3200" b="1" dirty="0" smtClean="0"/>
              <a:t> الطريقة العشوائية الطبقية</a:t>
            </a:r>
            <a:endParaRPr lang="ar-SA" dirty="0"/>
          </a:p>
        </p:txBody>
      </p:sp>
      <p:sp>
        <p:nvSpPr>
          <p:cNvPr id="3" name="عنصر نائب للمحتوى 2"/>
          <p:cNvSpPr>
            <a:spLocks noGrp="1"/>
          </p:cNvSpPr>
          <p:nvPr>
            <p:ph idx="1"/>
          </p:nvPr>
        </p:nvSpPr>
        <p:spPr/>
        <p:txBody>
          <a:bodyPr/>
          <a:lstStyle/>
          <a:p>
            <a:pPr rtl="1"/>
            <a:r>
              <a:rPr lang="ar-SA" sz="2800" b="1" dirty="0" smtClean="0"/>
              <a:t>خطوات اختيار العينة الطبقية:</a:t>
            </a:r>
            <a:endParaRPr lang="en-US" sz="2800" b="1" dirty="0" smtClean="0"/>
          </a:p>
          <a:p>
            <a:pPr rtl="1"/>
            <a:r>
              <a:rPr lang="ar-SA" sz="2800" b="1" dirty="0" smtClean="0"/>
              <a:t>1ـ تحديد طبقات المجتمع حسب متغير أو متغيرات</a:t>
            </a:r>
            <a:endParaRPr lang="en-US" sz="2800" b="1" dirty="0" smtClean="0"/>
          </a:p>
          <a:p>
            <a:pPr rtl="1"/>
            <a:r>
              <a:rPr lang="ar-SA" sz="2800" b="1" dirty="0" smtClean="0"/>
              <a:t>2ـ تحديد حجم كل طبقة في المجتمع</a:t>
            </a:r>
            <a:endParaRPr lang="en-US" sz="2800" b="1" dirty="0" smtClean="0"/>
          </a:p>
          <a:p>
            <a:pPr rtl="1"/>
            <a:r>
              <a:rPr lang="ar-SA" sz="2800" b="1" dirty="0" smtClean="0"/>
              <a:t>3ـ تحديد العدد المناسب من كل طبقة بحيث يكون هناك تناسب</a:t>
            </a:r>
            <a:endParaRPr lang="en-US" sz="2800" b="1" dirty="0" smtClean="0"/>
          </a:p>
          <a:p>
            <a:pPr rtl="1"/>
            <a:r>
              <a:rPr lang="ar-SA" sz="2800" b="1" dirty="0" smtClean="0"/>
              <a:t>بين ما نختاره من هذه الطبقة للبحث مع حجمها في المجتمع </a:t>
            </a:r>
            <a:endParaRPr lang="en-US" sz="2800" b="1" dirty="0" smtClean="0"/>
          </a:p>
          <a:p>
            <a:pPr rtl="1"/>
            <a:r>
              <a:rPr lang="ar-SA" sz="2800" b="1" dirty="0" smtClean="0"/>
              <a:t>4ـ اختيار العدد المحدد من كل طبقة بالطريقة العشوائية</a:t>
            </a:r>
            <a:endParaRPr lang="en-US" sz="2800" b="1" dirty="0" smtClean="0"/>
          </a:p>
          <a:p>
            <a:pPr rtl="1"/>
            <a:r>
              <a:rPr lang="ar-SA" sz="2800" b="1" dirty="0" smtClean="0"/>
              <a:t>                                    حجم العينة</a:t>
            </a:r>
            <a:endParaRPr lang="en-US" sz="2800" b="1" dirty="0" smtClean="0"/>
          </a:p>
          <a:p>
            <a:pPr rtl="1"/>
            <a:r>
              <a:rPr lang="ar-SA" sz="2800" b="1" dirty="0" smtClean="0"/>
              <a:t>العدد المختار من كل طبقة=   ــــــــــــــــــــ  </a:t>
            </a:r>
            <a:r>
              <a:rPr lang="en-US" sz="2800" b="1" dirty="0" smtClean="0"/>
              <a:t>x</a:t>
            </a:r>
            <a:r>
              <a:rPr lang="ar-SA" sz="2800" b="1" dirty="0" smtClean="0"/>
              <a:t> حجم الطبقة</a:t>
            </a:r>
            <a:endParaRPr lang="en-US" sz="2800" b="1" dirty="0" smtClean="0"/>
          </a:p>
          <a:p>
            <a:pPr rtl="1"/>
            <a:r>
              <a:rPr lang="ar-SA" sz="2800" b="1" dirty="0" smtClean="0"/>
              <a:t>                                   حجم المجتمع</a:t>
            </a:r>
            <a:endParaRPr lang="en-US" sz="2800"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114</a:t>
            </a:fld>
            <a:endParaRPr lang="en-US"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4000" b="1" dirty="0" smtClean="0"/>
              <a:t>الطرق العشوائية</a:t>
            </a:r>
            <a:r>
              <a:rPr lang="en-US" b="1" dirty="0" smtClean="0"/>
              <a:t/>
            </a:r>
            <a:br>
              <a:rPr lang="en-US" b="1" dirty="0" smtClean="0"/>
            </a:br>
            <a:r>
              <a:rPr lang="ar-SA" sz="3200" dirty="0" smtClean="0"/>
              <a:t>3</a:t>
            </a:r>
            <a:r>
              <a:rPr lang="ar-SA" sz="3200" b="1" dirty="0" smtClean="0"/>
              <a:t> </a:t>
            </a:r>
            <a:r>
              <a:rPr lang="ar-SA" sz="3200" b="1" dirty="0" err="1" smtClean="0"/>
              <a:t>ـ</a:t>
            </a:r>
            <a:r>
              <a:rPr lang="ar-SA" sz="3200" b="1" dirty="0" smtClean="0"/>
              <a:t> الطريقة العشوائية الطبقية</a:t>
            </a:r>
            <a:endParaRPr lang="ar-SA" sz="3200" dirty="0"/>
          </a:p>
        </p:txBody>
      </p:sp>
      <p:sp>
        <p:nvSpPr>
          <p:cNvPr id="3" name="عنصر نائب للمحتوى 2"/>
          <p:cNvSpPr>
            <a:spLocks noGrp="1"/>
          </p:cNvSpPr>
          <p:nvPr>
            <p:ph idx="1"/>
          </p:nvPr>
        </p:nvSpPr>
        <p:spPr>
          <a:xfrm>
            <a:off x="495300" y="1447800"/>
            <a:ext cx="8915400" cy="4525963"/>
          </a:xfrm>
        </p:spPr>
        <p:txBody>
          <a:bodyPr/>
          <a:lstStyle/>
          <a:p>
            <a:pPr rtl="1"/>
            <a:r>
              <a:rPr lang="ar-SA" sz="2800" b="1" dirty="0" smtClean="0"/>
              <a:t>مثال حسابي: أراد باحث اختيار عينة مكونة من 200 طالب وطالبة من كلية التربية بالطريقة الطبقية وكان عدد طلبة الكلية 800  منهم 300 ذكور و500 إناث</a:t>
            </a:r>
            <a:endParaRPr lang="en-US" sz="2800" b="1" dirty="0" smtClean="0"/>
          </a:p>
          <a:p>
            <a:pPr rtl="1"/>
            <a:r>
              <a:rPr lang="ar-SA" sz="2800" b="1" dirty="0" smtClean="0"/>
              <a:t>                                200</a:t>
            </a:r>
            <a:endParaRPr lang="en-US" sz="2800" b="1" dirty="0" smtClean="0"/>
          </a:p>
          <a:p>
            <a:pPr rtl="1"/>
            <a:r>
              <a:rPr lang="ar-SA" sz="2800" b="1" dirty="0" smtClean="0"/>
              <a:t>العدد المختار من الذكور=  800  </a:t>
            </a:r>
            <a:r>
              <a:rPr lang="en-US" sz="2800" b="1" dirty="0" smtClean="0"/>
              <a:t>x </a:t>
            </a:r>
            <a:r>
              <a:rPr lang="ar-SA" sz="2800" b="1" dirty="0" smtClean="0"/>
              <a:t>300 = 75</a:t>
            </a:r>
            <a:endParaRPr lang="en-US" sz="2800" b="1" dirty="0" smtClean="0"/>
          </a:p>
          <a:p>
            <a:pPr rtl="1"/>
            <a:r>
              <a:rPr lang="ar-SA" sz="2800" b="1" dirty="0" smtClean="0"/>
              <a:t>                                 </a:t>
            </a:r>
            <a:endParaRPr lang="en-US" sz="2800" b="1" dirty="0" smtClean="0"/>
          </a:p>
          <a:p>
            <a:pPr rtl="1"/>
            <a:r>
              <a:rPr lang="ar-SA" sz="2800" b="1" dirty="0" smtClean="0"/>
              <a:t>                                 200</a:t>
            </a:r>
            <a:endParaRPr lang="en-US" sz="2800" b="1" dirty="0" smtClean="0"/>
          </a:p>
          <a:p>
            <a:pPr rtl="1"/>
            <a:r>
              <a:rPr lang="ar-SA" sz="2800" b="1" dirty="0" smtClean="0"/>
              <a:t>العدد المختار من الذكور=   800  </a:t>
            </a:r>
            <a:r>
              <a:rPr lang="en-US" sz="2800" b="1" dirty="0" smtClean="0"/>
              <a:t>x </a:t>
            </a:r>
            <a:r>
              <a:rPr lang="ar-SA" sz="2800" b="1" dirty="0" smtClean="0"/>
              <a:t>500 = 125</a:t>
            </a:r>
            <a:endParaRPr lang="en-US" sz="2800" b="1" dirty="0" smtClean="0"/>
          </a:p>
          <a:p>
            <a:pPr rtl="1"/>
            <a:r>
              <a:rPr lang="ar-SA" sz="2800" dirty="0" smtClean="0"/>
              <a:t>                                </a:t>
            </a:r>
            <a:endParaRPr lang="en-US" sz="2800"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115</a:t>
            </a:fld>
            <a:endParaRPr lang="en-US" dirty="0"/>
          </a:p>
        </p:txBody>
      </p:sp>
      <p:cxnSp>
        <p:nvCxnSpPr>
          <p:cNvPr id="6" name="رابط مستقيم 5"/>
          <p:cNvCxnSpPr/>
          <p:nvPr/>
        </p:nvCxnSpPr>
        <p:spPr>
          <a:xfrm>
            <a:off x="5410200" y="3276600"/>
            <a:ext cx="838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رابط مستقيم 6"/>
          <p:cNvCxnSpPr/>
          <p:nvPr/>
        </p:nvCxnSpPr>
        <p:spPr>
          <a:xfrm>
            <a:off x="5334000" y="4876800"/>
            <a:ext cx="838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4000" b="1" dirty="0" smtClean="0"/>
              <a:t>الطرق العشوائية</a:t>
            </a:r>
            <a:r>
              <a:rPr lang="en-US" b="1" dirty="0" smtClean="0"/>
              <a:t/>
            </a:r>
            <a:br>
              <a:rPr lang="en-US" b="1" dirty="0" smtClean="0"/>
            </a:br>
            <a:r>
              <a:rPr lang="ar-SA" sz="3200" dirty="0" smtClean="0"/>
              <a:t>3</a:t>
            </a:r>
            <a:r>
              <a:rPr lang="ar-SA" sz="3200" b="1" dirty="0" smtClean="0"/>
              <a:t> </a:t>
            </a:r>
            <a:r>
              <a:rPr lang="ar-SA" sz="3200" b="1" dirty="0" err="1" smtClean="0"/>
              <a:t>ـ</a:t>
            </a:r>
            <a:r>
              <a:rPr lang="ar-SA" sz="3200" b="1" dirty="0" smtClean="0"/>
              <a:t> الطريقة العشوائية الطبقية</a:t>
            </a:r>
            <a:endParaRPr lang="ar-SA" sz="32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116</a:t>
            </a:fld>
            <a:endParaRPr lang="en-US" dirty="0"/>
          </a:p>
        </p:txBody>
      </p:sp>
      <p:graphicFrame>
        <p:nvGraphicFramePr>
          <p:cNvPr id="6" name="جدول 5"/>
          <p:cNvGraphicFramePr>
            <a:graphicFrameLocks noGrp="1"/>
          </p:cNvGraphicFramePr>
          <p:nvPr/>
        </p:nvGraphicFramePr>
        <p:xfrm>
          <a:off x="1676400" y="2057400"/>
          <a:ext cx="6248400" cy="2852212"/>
        </p:xfrm>
        <a:graphic>
          <a:graphicData uri="http://schemas.openxmlformats.org/drawingml/2006/table">
            <a:tbl>
              <a:tblPr rtl="1"/>
              <a:tblGrid>
                <a:gridCol w="1922585"/>
                <a:gridCol w="2403230"/>
                <a:gridCol w="1922585"/>
              </a:tblGrid>
              <a:tr h="1066800">
                <a:tc>
                  <a:txBody>
                    <a:bodyPr/>
                    <a:lstStyle/>
                    <a:p>
                      <a:pPr algn="r" rtl="1">
                        <a:spcAft>
                          <a:spcPts val="0"/>
                        </a:spcAft>
                      </a:pPr>
                      <a:r>
                        <a:rPr lang="ar-SA" sz="2400" b="1" dirty="0">
                          <a:latin typeface="Times New Roman"/>
                          <a:ea typeface="Times New Roman"/>
                          <a:cs typeface="Arabic Transparent"/>
                        </a:rPr>
                        <a:t>الطبقة </a:t>
                      </a:r>
                      <a:endParaRPr lang="en-US" sz="1600" dirty="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ar-SA" sz="2400" b="1" dirty="0">
                          <a:latin typeface="Times New Roman"/>
                          <a:ea typeface="Times New Roman"/>
                          <a:cs typeface="Arabic Transparent"/>
                        </a:rPr>
                        <a:t>حجم الطبقة في المجتمع</a:t>
                      </a:r>
                      <a:endParaRPr lang="en-US" sz="1600" dirty="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ar-SA" sz="2400" b="1">
                          <a:latin typeface="Times New Roman"/>
                          <a:ea typeface="Times New Roman"/>
                          <a:cs typeface="Arabic Transparent"/>
                        </a:rPr>
                        <a:t>حجم الطبقة في العينة</a:t>
                      </a:r>
                      <a:endParaRPr lang="en-US" sz="16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5800">
                <a:tc>
                  <a:txBody>
                    <a:bodyPr/>
                    <a:lstStyle/>
                    <a:p>
                      <a:pPr algn="r" rtl="1">
                        <a:spcAft>
                          <a:spcPts val="0"/>
                        </a:spcAft>
                      </a:pPr>
                      <a:r>
                        <a:rPr lang="ar-SA" sz="2400" b="1" dirty="0">
                          <a:latin typeface="Times New Roman"/>
                          <a:ea typeface="Times New Roman"/>
                          <a:cs typeface="Arabic Transparent"/>
                        </a:rPr>
                        <a:t> ذكور</a:t>
                      </a:r>
                      <a:endParaRPr lang="en-US" sz="1600" dirty="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ar-SA" sz="2400" b="1" dirty="0">
                          <a:latin typeface="Times New Roman"/>
                          <a:ea typeface="Times New Roman"/>
                          <a:cs typeface="Arabic Transparent"/>
                        </a:rPr>
                        <a:t>300</a:t>
                      </a:r>
                      <a:endParaRPr lang="en-US" sz="1600" dirty="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ar-SA" sz="2400" b="1">
                          <a:latin typeface="Times New Roman"/>
                          <a:ea typeface="Times New Roman"/>
                          <a:cs typeface="Arabic Transparent"/>
                        </a:rPr>
                        <a:t>75</a:t>
                      </a:r>
                      <a:endParaRPr lang="en-US" sz="16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9806">
                <a:tc>
                  <a:txBody>
                    <a:bodyPr/>
                    <a:lstStyle/>
                    <a:p>
                      <a:pPr algn="r" rtl="1">
                        <a:spcAft>
                          <a:spcPts val="0"/>
                        </a:spcAft>
                      </a:pPr>
                      <a:r>
                        <a:rPr lang="ar-SA" sz="2400" b="1" dirty="0">
                          <a:latin typeface="Times New Roman"/>
                          <a:ea typeface="Times New Roman"/>
                          <a:cs typeface="Arabic Transparent"/>
                        </a:rPr>
                        <a:t>إناث</a:t>
                      </a:r>
                      <a:endParaRPr lang="en-US" sz="1600" dirty="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ar-SA" sz="2400" b="1" dirty="0">
                          <a:latin typeface="Times New Roman"/>
                          <a:ea typeface="Times New Roman"/>
                          <a:cs typeface="Arabic Transparent"/>
                        </a:rPr>
                        <a:t>500</a:t>
                      </a:r>
                      <a:endParaRPr lang="en-US" sz="1600" dirty="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ar-SA" sz="2400" b="1">
                          <a:latin typeface="Times New Roman"/>
                          <a:ea typeface="Times New Roman"/>
                          <a:cs typeface="Arabic Transparent"/>
                        </a:rPr>
                        <a:t>125</a:t>
                      </a:r>
                      <a:endParaRPr lang="en-US" sz="16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9806">
                <a:tc>
                  <a:txBody>
                    <a:bodyPr/>
                    <a:lstStyle/>
                    <a:p>
                      <a:pPr algn="r" rtl="1">
                        <a:spcAft>
                          <a:spcPts val="0"/>
                        </a:spcAft>
                      </a:pPr>
                      <a:r>
                        <a:rPr lang="ar-SA" sz="2400" b="1">
                          <a:latin typeface="Times New Roman"/>
                          <a:ea typeface="Times New Roman"/>
                          <a:cs typeface="Arabic Transparent"/>
                        </a:rPr>
                        <a:t>المجموع</a:t>
                      </a:r>
                      <a:endParaRPr lang="en-US" sz="16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ar-SA" sz="2400" b="1" dirty="0">
                          <a:latin typeface="Times New Roman"/>
                          <a:ea typeface="Times New Roman"/>
                          <a:cs typeface="Arabic Transparent"/>
                        </a:rPr>
                        <a:t>800</a:t>
                      </a:r>
                      <a:endParaRPr lang="en-US" sz="1600" dirty="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ar-SA" sz="2400" b="1" dirty="0">
                          <a:latin typeface="Times New Roman"/>
                          <a:ea typeface="Times New Roman"/>
                          <a:cs typeface="Arabic Transparent"/>
                        </a:rPr>
                        <a:t>200</a:t>
                      </a:r>
                      <a:endParaRPr lang="en-US" sz="1600" dirty="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الطرق العشوائية</a:t>
            </a:r>
            <a:r>
              <a:rPr lang="en-US" b="1" dirty="0" smtClean="0"/>
              <a:t/>
            </a:r>
            <a:br>
              <a:rPr lang="en-US" b="1" dirty="0" smtClean="0"/>
            </a:br>
            <a:r>
              <a:rPr lang="ar-SA" sz="3200" b="1" dirty="0" smtClean="0"/>
              <a:t> </a:t>
            </a:r>
            <a:r>
              <a:rPr lang="ar-SA" sz="3200" dirty="0" smtClean="0"/>
              <a:t>4</a:t>
            </a:r>
            <a:r>
              <a:rPr lang="ar-SA" sz="3200" b="1" dirty="0" smtClean="0"/>
              <a:t>عينة المجموعات (العينة العنقودية)</a:t>
            </a:r>
            <a:endParaRPr lang="ar-SA" sz="3200" dirty="0"/>
          </a:p>
        </p:txBody>
      </p:sp>
      <p:sp>
        <p:nvSpPr>
          <p:cNvPr id="3" name="عنصر نائب للمحتوى 2"/>
          <p:cNvSpPr>
            <a:spLocks noGrp="1"/>
          </p:cNvSpPr>
          <p:nvPr>
            <p:ph idx="1"/>
          </p:nvPr>
        </p:nvSpPr>
        <p:spPr>
          <a:xfrm>
            <a:off x="495300" y="1447800"/>
            <a:ext cx="8915400" cy="4678363"/>
          </a:xfrm>
        </p:spPr>
        <p:txBody>
          <a:bodyPr/>
          <a:lstStyle/>
          <a:p>
            <a:pPr algn="just" rtl="1"/>
            <a:r>
              <a:rPr lang="ar-SA" sz="2800" dirty="0" smtClean="0"/>
              <a:t>4</a:t>
            </a:r>
            <a:r>
              <a:rPr lang="ar-SA" sz="2800" b="1" dirty="0" smtClean="0"/>
              <a:t> </a:t>
            </a:r>
            <a:r>
              <a:rPr lang="ar-SA" sz="2800" b="1" dirty="0" err="1" smtClean="0"/>
              <a:t>ـ</a:t>
            </a:r>
            <a:r>
              <a:rPr lang="ar-SA" sz="2800" b="1" dirty="0" smtClean="0"/>
              <a:t> عينة المجموعات (العينة العنقودية) </a:t>
            </a:r>
            <a:endParaRPr lang="en-US" sz="2800" b="1" dirty="0" smtClean="0"/>
          </a:p>
          <a:p>
            <a:pPr algn="just" rtl="1"/>
            <a:r>
              <a:rPr lang="ar-SA" sz="2800" b="1" dirty="0" smtClean="0"/>
              <a:t>في هذه الطريقة يقع الاختيار على مجموعات تضم عددا من أفراد العينة بدلا من اختيار الأفراد مباشرة, أي أن وحدة الاختيار هو المجموعة وليس الفرد.</a:t>
            </a:r>
            <a:endParaRPr lang="en-US" sz="2800" b="1" dirty="0" smtClean="0"/>
          </a:p>
          <a:p>
            <a:pPr algn="just" rtl="1"/>
            <a:r>
              <a:rPr lang="ar-SA" sz="2800" b="1" dirty="0" smtClean="0"/>
              <a:t>فإذا أراد باحث أن يدرس طلاب المرحلة الابتدائية في المنطقة الشرقية  فبدلا من أن يختار عينته من خلال قائمة تضم جميع الطلاب فإنه يختار عينة من المدارس ثم يدرس هؤلاء الطلاب الموجودين داخل هذه المدارس. وقد يأخذ الحصول على عينة من هذا النوع أكثر من مرحلة, حيث يختار البحث في المرحلة الأولى عددا من المدارس وفي المرحلة الثانية يختار من كل مدرسة عددا من طلابها.</a:t>
            </a:r>
            <a:endParaRPr lang="en-US" sz="2800" b="1" dirty="0" smtClean="0"/>
          </a:p>
          <a:p>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117</a:t>
            </a:fld>
            <a:endParaRPr lang="en-US"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الطرق غير العشوائية</a:t>
            </a:r>
            <a:endParaRPr lang="en-US" b="1" dirty="0" smtClean="0"/>
          </a:p>
        </p:txBody>
      </p:sp>
      <p:sp>
        <p:nvSpPr>
          <p:cNvPr id="3" name="عنصر نائب للمحتوى 2"/>
          <p:cNvSpPr>
            <a:spLocks noGrp="1"/>
          </p:cNvSpPr>
          <p:nvPr>
            <p:ph idx="1"/>
          </p:nvPr>
        </p:nvSpPr>
        <p:spPr>
          <a:xfrm>
            <a:off x="457200" y="1600200"/>
            <a:ext cx="8915400" cy="4525963"/>
          </a:xfrm>
        </p:spPr>
        <p:txBody>
          <a:bodyPr/>
          <a:lstStyle/>
          <a:p>
            <a:pPr rtl="1"/>
            <a:r>
              <a:rPr lang="ar-SA" sz="2800" b="1" dirty="0" smtClean="0"/>
              <a:t>الطرق غير العشوائية</a:t>
            </a:r>
            <a:endParaRPr lang="en-US" sz="2800" b="1" dirty="0" smtClean="0"/>
          </a:p>
          <a:p>
            <a:pPr rtl="1"/>
            <a:r>
              <a:rPr lang="ar-SA" sz="2800" b="1" dirty="0" smtClean="0"/>
              <a:t> </a:t>
            </a:r>
            <a:endParaRPr lang="en-US" sz="2800" b="1" dirty="0" smtClean="0"/>
          </a:p>
          <a:p>
            <a:pPr rtl="1"/>
            <a:r>
              <a:rPr lang="ar-SA" sz="2800" b="1" dirty="0" smtClean="0"/>
              <a:t>1 </a:t>
            </a:r>
            <a:r>
              <a:rPr lang="ar-SA" sz="2800" b="1" dirty="0" err="1" smtClean="0"/>
              <a:t>ـ</a:t>
            </a:r>
            <a:r>
              <a:rPr lang="ar-SA" sz="2800" b="1" dirty="0" smtClean="0"/>
              <a:t> الطريقة القصدية: وتكون عندما يريد الباحث اختيار نوع من أفراد المجتمع ذوي مواصفات معينة لا تتوفر في جميع أفراد المجتمع.</a:t>
            </a:r>
            <a:endParaRPr lang="en-US" sz="2800" b="1" dirty="0" smtClean="0"/>
          </a:p>
          <a:p>
            <a:pPr rtl="1"/>
            <a:r>
              <a:rPr lang="ar-SA" sz="2800" b="1" dirty="0" smtClean="0"/>
              <a:t> </a:t>
            </a:r>
            <a:endParaRPr lang="en-US" sz="2800" b="1" dirty="0" smtClean="0"/>
          </a:p>
          <a:p>
            <a:pPr rtl="1"/>
            <a:r>
              <a:rPr lang="ar-SA" sz="2800" b="1" dirty="0" smtClean="0"/>
              <a:t>2 </a:t>
            </a:r>
            <a:r>
              <a:rPr lang="ar-SA" sz="2800" b="1" dirty="0" err="1" smtClean="0"/>
              <a:t>ـ</a:t>
            </a:r>
            <a:r>
              <a:rPr lang="ar-SA" sz="2800" b="1" dirty="0" smtClean="0"/>
              <a:t> الطريق الحصصية: تشبه الطريق الطبقية لكنها غير عشوائية</a:t>
            </a:r>
            <a:endParaRPr lang="en-US" sz="2800" b="1" dirty="0" smtClean="0"/>
          </a:p>
          <a:p>
            <a:pPr rtl="1"/>
            <a:r>
              <a:rPr lang="ar-SA" sz="2800" b="1" dirty="0" smtClean="0"/>
              <a:t> </a:t>
            </a:r>
            <a:endParaRPr lang="en-US" sz="2800" b="1" dirty="0" smtClean="0"/>
          </a:p>
          <a:p>
            <a:pPr rtl="1"/>
            <a:r>
              <a:rPr lang="ar-SA" sz="2800" b="1" dirty="0" smtClean="0"/>
              <a:t>3 </a:t>
            </a:r>
            <a:r>
              <a:rPr lang="ar-SA" sz="2800" b="1" dirty="0" err="1" smtClean="0"/>
              <a:t>ـ</a:t>
            </a:r>
            <a:r>
              <a:rPr lang="ar-SA" sz="2800" b="1" dirty="0" smtClean="0"/>
              <a:t> الطريقة العرضية أو الصدفة: يختار الباحث من يتيسر له من أفراد المجتمع</a:t>
            </a:r>
            <a:endParaRPr lang="en-US" sz="2800" b="1" dirty="0" smtClean="0"/>
          </a:p>
          <a:p>
            <a:endParaRPr lang="ar-SA" sz="2800"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118</a:t>
            </a:fld>
            <a:endParaRPr lang="en-US"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119</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120</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120</a:t>
            </a:fld>
            <a:endParaRPr lang="en-US" sz="1200" dirty="0">
              <a:solidFill>
                <a:schemeClr val="bg1"/>
              </a:solidFill>
              <a:latin typeface="Calibri" pitchFamily="34" charset="0"/>
            </a:endParaRPr>
          </a:p>
        </p:txBody>
      </p:sp>
      <p:pic>
        <p:nvPicPr>
          <p:cNvPr id="1028" name="Picture 4"/>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عنوان المحاضرة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a:r>
              <a:rPr lang="ar-SA" sz="4000" b="1" smtClean="0">
                <a:solidFill>
                  <a:schemeClr val="tx1"/>
                </a:solidFill>
              </a:rPr>
              <a:t>المحاضرة السابعة</a:t>
            </a:r>
            <a:endParaRPr lang="en-US" sz="4000" dirty="0" smtClean="0">
              <a:solidFill>
                <a:schemeClr val="tx1"/>
              </a:solidFill>
            </a:endParaRPr>
          </a:p>
          <a:p>
            <a:pPr rtl="1"/>
            <a:r>
              <a:rPr lang="ar-SA" sz="4000" b="1" dirty="0" smtClean="0">
                <a:solidFill>
                  <a:schemeClr val="tx1"/>
                </a:solidFill>
              </a:rPr>
              <a:t>أداة البحث</a:t>
            </a:r>
            <a:endParaRPr lang="en-US" sz="4000" dirty="0" smtClean="0">
              <a:solidFill>
                <a:schemeClr val="tx1"/>
              </a:solidFill>
            </a:endParaRPr>
          </a:p>
          <a:p>
            <a:pPr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121</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أدوات البحث</a:t>
            </a:r>
            <a:endParaRPr lang="en-US" dirty="0"/>
          </a:p>
        </p:txBody>
      </p:sp>
      <p:sp>
        <p:nvSpPr>
          <p:cNvPr id="3" name="عنصر نائب للمحتوى 2"/>
          <p:cNvSpPr>
            <a:spLocks noGrp="1"/>
          </p:cNvSpPr>
          <p:nvPr>
            <p:ph idx="1"/>
          </p:nvPr>
        </p:nvSpPr>
        <p:spPr/>
        <p:txBody>
          <a:bodyPr/>
          <a:lstStyle/>
          <a:p>
            <a:pPr rtl="1"/>
            <a:r>
              <a:rPr lang="ar-SA" sz="2800" b="1" dirty="0" smtClean="0"/>
              <a:t>أدوات البحث هي الوسائل أو المقاييس التي بواسطتها يجمع الباحث المعلومات (البيانات). من أجل معرفة تحصيل الطلاب أو معرفة قدراتهم العقلية أو خصائصهم النفسية أو التعرف على موقف المعلمين أو سلوك الأطفال أو موقف أولياء الأمور من قضية معينة لابد أن نستخدم أداة أو مقياس لجمع المعلومات (البيانات)</a:t>
            </a:r>
            <a:endParaRPr lang="en-US" sz="2800" b="1" dirty="0" smtClean="0"/>
          </a:p>
          <a:p>
            <a:pPr rtl="1"/>
            <a:r>
              <a:rPr lang="ar-SA" sz="2800" b="1" dirty="0" smtClean="0"/>
              <a:t>إذن الأداة هي الوسيلة التي نجمع المعلومات عن طريقها وهي غالبا الاختبارات, الاستبانة, المقابلة, الملاحظة.</a:t>
            </a:r>
            <a:endParaRPr lang="en-US" sz="2800" b="1" dirty="0" smtClean="0"/>
          </a:p>
          <a:p>
            <a:pPr rtl="1"/>
            <a:r>
              <a:rPr lang="ar-SA" b="1" dirty="0" smtClean="0"/>
              <a:t> </a:t>
            </a:r>
            <a:endParaRPr lang="en-US"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122</a:t>
            </a:fld>
            <a:endParaRPr lang="en-US"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أدوات البحث</a:t>
            </a:r>
            <a:endParaRPr lang="en-US" b="1" dirty="0"/>
          </a:p>
        </p:txBody>
      </p:sp>
      <p:sp>
        <p:nvSpPr>
          <p:cNvPr id="3" name="عنصر نائب للمحتوى 2"/>
          <p:cNvSpPr>
            <a:spLocks noGrp="1"/>
          </p:cNvSpPr>
          <p:nvPr>
            <p:ph idx="1"/>
          </p:nvPr>
        </p:nvSpPr>
        <p:spPr>
          <a:xfrm>
            <a:off x="495300" y="1447800"/>
            <a:ext cx="8915400" cy="4678363"/>
          </a:xfrm>
        </p:spPr>
        <p:txBody>
          <a:bodyPr/>
          <a:lstStyle/>
          <a:p>
            <a:pPr rtl="1"/>
            <a:r>
              <a:rPr lang="ar-SA" sz="2800" b="1" dirty="0" smtClean="0"/>
              <a:t>أين أداة البحث في كل موضوع بحث مما يلي؟</a:t>
            </a:r>
          </a:p>
          <a:p>
            <a:pPr rtl="1"/>
            <a:r>
              <a:rPr lang="ar-SA" sz="2800" b="1" dirty="0" smtClean="0"/>
              <a:t>"</a:t>
            </a:r>
            <a:r>
              <a:rPr lang="ar-SA" sz="2800" b="1" dirty="0" smtClean="0">
                <a:solidFill>
                  <a:schemeClr val="tx2"/>
                </a:solidFill>
              </a:rPr>
              <a:t>السلوك العدواني </a:t>
            </a:r>
            <a:r>
              <a:rPr lang="ar-SA" sz="2800" b="1" dirty="0" smtClean="0"/>
              <a:t>عند الأطفال في مرحلة الروضة"</a:t>
            </a:r>
            <a:endParaRPr lang="en-US" sz="2800" b="1" dirty="0" smtClean="0"/>
          </a:p>
          <a:p>
            <a:pPr rtl="1"/>
            <a:r>
              <a:rPr lang="ar-SA" sz="2800" b="1" dirty="0" smtClean="0"/>
              <a:t>"الفرق بين طلاب وطالبات الثانوية في </a:t>
            </a:r>
            <a:r>
              <a:rPr lang="ar-SA" sz="2800" b="1" dirty="0" smtClean="0">
                <a:solidFill>
                  <a:schemeClr val="tx2"/>
                </a:solidFill>
              </a:rPr>
              <a:t>الميول المدرسية</a:t>
            </a:r>
            <a:r>
              <a:rPr lang="ar-SA" sz="2800" b="1" dirty="0" smtClean="0"/>
              <a:t>"</a:t>
            </a:r>
            <a:endParaRPr lang="en-US" sz="2800" b="1" dirty="0" smtClean="0"/>
          </a:p>
          <a:p>
            <a:pPr rtl="1"/>
            <a:r>
              <a:rPr lang="ar-SA" sz="2800" b="1" dirty="0" smtClean="0"/>
              <a:t>"</a:t>
            </a:r>
            <a:r>
              <a:rPr lang="ar-SA" sz="2800" b="1" dirty="0" smtClean="0">
                <a:solidFill>
                  <a:schemeClr val="tx2"/>
                </a:solidFill>
              </a:rPr>
              <a:t>مدى استخدام طلبة الجامعة للمكتبة</a:t>
            </a:r>
            <a:r>
              <a:rPr lang="ar-SA" sz="2800" b="1" dirty="0" smtClean="0"/>
              <a:t>"</a:t>
            </a:r>
            <a:endParaRPr lang="en-US" sz="2800" b="1" dirty="0" smtClean="0"/>
          </a:p>
          <a:p>
            <a:pPr rtl="1"/>
            <a:r>
              <a:rPr lang="ar-SA" sz="2800" b="1" dirty="0" smtClean="0"/>
              <a:t>"</a:t>
            </a:r>
            <a:r>
              <a:rPr lang="ar-SA" sz="2800" b="1" dirty="0" smtClean="0">
                <a:solidFill>
                  <a:schemeClr val="tx2"/>
                </a:solidFill>
              </a:rPr>
              <a:t>اتجاه (موقف) </a:t>
            </a:r>
            <a:r>
              <a:rPr lang="ar-SA" sz="2800" b="1" dirty="0" smtClean="0"/>
              <a:t>طلبة المرحلة الثانوية من الغش"</a:t>
            </a:r>
            <a:endParaRPr lang="en-US" sz="2800" b="1" dirty="0" smtClean="0"/>
          </a:p>
          <a:p>
            <a:pPr rtl="1"/>
            <a:r>
              <a:rPr lang="ar-SA" sz="2800" b="1" dirty="0" smtClean="0"/>
              <a:t>"</a:t>
            </a:r>
            <a:r>
              <a:rPr lang="ar-SA" sz="2800" b="1" dirty="0" smtClean="0">
                <a:solidFill>
                  <a:schemeClr val="tx2"/>
                </a:solidFill>
              </a:rPr>
              <a:t>تقييم </a:t>
            </a:r>
            <a:r>
              <a:rPr lang="ar-SA" sz="2800" b="1" dirty="0" smtClean="0"/>
              <a:t>معلمي اللغة العربية للمناهج المدرسية في اللغة العربية"</a:t>
            </a:r>
            <a:endParaRPr lang="en-US" sz="2800" b="1" dirty="0" smtClean="0"/>
          </a:p>
          <a:p>
            <a:pPr rtl="1"/>
            <a:r>
              <a:rPr lang="ar-SA" sz="2800" b="1" dirty="0" smtClean="0"/>
              <a:t> </a:t>
            </a:r>
            <a:endParaRPr lang="en-US" sz="2800" b="1" dirty="0" smtClean="0"/>
          </a:p>
          <a:p>
            <a:pPr rtl="1"/>
            <a:r>
              <a:rPr lang="ar-SA" dirty="0" smtClean="0"/>
              <a:t>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123</a:t>
            </a:fld>
            <a:endParaRPr lang="en-US"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أولا: الاختبارات</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sz="2800" b="1" dirty="0" smtClean="0"/>
              <a:t>وهي  أدوات لقياس الصفات المعرفية  والنفسية للفرد ونستطيع أن نقسمها من حيث طبيعة الموضوع إلى قسمين:</a:t>
            </a:r>
            <a:endParaRPr lang="en-US" sz="2800" b="1" dirty="0" smtClean="0"/>
          </a:p>
          <a:p>
            <a:pPr rtl="1"/>
            <a:r>
              <a:rPr lang="ar-SA" sz="2800" b="1" dirty="0" smtClean="0"/>
              <a:t>أ </a:t>
            </a:r>
            <a:r>
              <a:rPr lang="ar-SA" sz="2800" b="1" dirty="0" err="1" smtClean="0"/>
              <a:t>ـ</a:t>
            </a:r>
            <a:r>
              <a:rPr lang="ar-SA" sz="2800" b="1" dirty="0" smtClean="0"/>
              <a:t> اختبارات معرفية أو ذهنية أو عقلية</a:t>
            </a:r>
            <a:endParaRPr lang="en-US" sz="2800" b="1" dirty="0" smtClean="0"/>
          </a:p>
          <a:p>
            <a:pPr rtl="1"/>
            <a:r>
              <a:rPr lang="ar-SA" sz="2800" b="1" dirty="0" smtClean="0"/>
              <a:t>ب </a:t>
            </a:r>
            <a:r>
              <a:rPr lang="ar-SA" sz="2800" b="1" dirty="0" err="1" smtClean="0"/>
              <a:t>ـ</a:t>
            </a:r>
            <a:r>
              <a:rPr lang="ar-SA" sz="2800" b="1" dirty="0" smtClean="0"/>
              <a:t> اختبارات غير معرفية أو شخصية.</a:t>
            </a:r>
            <a:endParaRPr lang="en-US" sz="2800" b="1" dirty="0" smtClean="0"/>
          </a:p>
          <a:p>
            <a:pPr rtl="1"/>
            <a:endParaRPr lang="en-US" dirty="0" smtClean="0"/>
          </a:p>
          <a:p>
            <a:pPr rtl="1"/>
            <a:r>
              <a:rPr lang="ar-SA" dirty="0" smtClean="0"/>
              <a:t> </a:t>
            </a:r>
            <a:endParaRPr lang="en-US" dirty="0" smtClean="0"/>
          </a:p>
          <a:p>
            <a:endParaRPr lang="ar-SA" sz="36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124</a:t>
            </a:fld>
            <a:endParaRPr lang="en-US"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الاختبارات  المعرفية </a:t>
            </a:r>
            <a:endParaRPr lang="ar-SA" dirty="0"/>
          </a:p>
        </p:txBody>
      </p:sp>
      <p:sp>
        <p:nvSpPr>
          <p:cNvPr id="3" name="عنصر نائب للمحتوى 2"/>
          <p:cNvSpPr>
            <a:spLocks noGrp="1"/>
          </p:cNvSpPr>
          <p:nvPr>
            <p:ph idx="1"/>
          </p:nvPr>
        </p:nvSpPr>
        <p:spPr/>
        <p:txBody>
          <a:bodyPr/>
          <a:lstStyle/>
          <a:p>
            <a:pPr rtl="1"/>
            <a:r>
              <a:rPr lang="ar-SA" sz="2800" b="1" dirty="0" smtClean="0"/>
              <a:t>أ </a:t>
            </a:r>
            <a:r>
              <a:rPr lang="ar-SA" sz="2800" b="1" dirty="0" err="1" smtClean="0"/>
              <a:t>ـ</a:t>
            </a:r>
            <a:r>
              <a:rPr lang="ar-SA" sz="2800" b="1" dirty="0" smtClean="0"/>
              <a:t> فالاختبارات  المعرفية هي الاختبارات التي تتعلق بقياس الجانب العقلي أو الذهني أو التحصيلي فتقيس ما لدى الفرد من علم ومعرفة أو قدرة على اكتساب المعرفة مثال ذلك الاختبارات التحصيلية واختبارات الذكاء واختبارات القدرات والاستعداد واختبارات الإبداع ومنها اختبارات الذكاء والقدرات العقلية والإبداع والاختبارات التحصيلية. </a:t>
            </a:r>
            <a:endParaRPr lang="en-US" sz="2800" b="1" dirty="0" smtClean="0"/>
          </a:p>
          <a:p>
            <a:r>
              <a:rPr lang="en-US" sz="2800" b="1" dirty="0" smtClean="0"/>
              <a:t> </a:t>
            </a:r>
            <a:r>
              <a:rPr lang="ar-SA" sz="2800" b="1" dirty="0" smtClean="0"/>
              <a:t>وتشمل الاختبارات التحصيلية واختبارات الذكاء والقدرات والإبداع. وتقيس الاختبارات التحصيلية درجة معرفة الفرد بمجال علمي معين مثل تلك الاختبارات التي تجرى في المدارس والجامعات في مختلف المقررات كاختبار القواعد والفقه والرياضيات والفيزياء والتاريخ والجغرافيا. </a:t>
            </a:r>
            <a:endParaRPr lang="en-US" sz="2800" b="1" dirty="0" smtClean="0"/>
          </a:p>
          <a:p>
            <a:endParaRPr lang="ar-SA" sz="2400"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125</a:t>
            </a:fld>
            <a:endParaRPr lang="en-US"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الاختبارات  المعرفية </a:t>
            </a:r>
            <a:endParaRPr lang="ar-SA" b="1" dirty="0"/>
          </a:p>
        </p:txBody>
      </p:sp>
      <p:sp>
        <p:nvSpPr>
          <p:cNvPr id="3" name="عنصر نائب للمحتوى 2"/>
          <p:cNvSpPr>
            <a:spLocks noGrp="1"/>
          </p:cNvSpPr>
          <p:nvPr>
            <p:ph idx="1"/>
          </p:nvPr>
        </p:nvSpPr>
        <p:spPr/>
        <p:txBody>
          <a:bodyPr/>
          <a:lstStyle/>
          <a:p>
            <a:pPr rtl="1"/>
            <a:r>
              <a:rPr lang="ar-SA" sz="2800" b="1" dirty="0" smtClean="0"/>
              <a:t>ومن الاختبارات المعرفية اختبارات الذكاء والقدرات العقلية. أما الذكاء فإنه عبارة عن القدرة العقلية العامة التي تدخل في الأنشطة الذهنية المختلفة للفرد. وقد حظي مفهوم الذكاء باهتمام علماء النفس منذ بداية هذا العلم. ومن أشهر الاختبارات العالمية لقياس الذكاء اختبار ستانفورد </a:t>
            </a:r>
            <a:r>
              <a:rPr lang="ar-SA" sz="2800" b="1" dirty="0" err="1" smtClean="0"/>
              <a:t>ـ</a:t>
            </a:r>
            <a:r>
              <a:rPr lang="ar-SA" sz="2800" b="1" dirty="0" smtClean="0"/>
              <a:t>  بينيه  واختبار </a:t>
            </a:r>
            <a:r>
              <a:rPr lang="ar-SA" sz="2800" b="1" dirty="0" err="1" smtClean="0"/>
              <a:t>وكسلر</a:t>
            </a:r>
            <a:r>
              <a:rPr lang="ar-SA" sz="2800" b="1" dirty="0" smtClean="0"/>
              <a:t>. أما اختبارات القدرات العقلية فإنها اختبارات تقيس قدرات عقلية خاصة كالقدرة على التذكر والقدرة اللغوية أو القدرة الحسابية أو القدرة الميكانيكية. ومن أشهر اختبارات القدرات في المملكة العربية السعودية اختبار القدرات الذي يعده المركز الوطني للقياس والتقويم في التعليم العالي. ومن ذلك اختبارات الإبداع أو الابتكار والموهبة.</a:t>
            </a:r>
            <a:endParaRPr lang="en-US" sz="2800" b="1" dirty="0" smtClean="0"/>
          </a:p>
          <a:p>
            <a:pPr rtl="1"/>
            <a:r>
              <a:rPr lang="ar-SA" b="1" dirty="0" smtClean="0"/>
              <a:t> </a:t>
            </a:r>
            <a:endParaRPr lang="en-US"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126</a:t>
            </a:fld>
            <a:endParaRPr lang="en-US"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الاختبارات  المعرفية </a:t>
            </a:r>
            <a:endParaRPr lang="ar-SA" b="1" dirty="0"/>
          </a:p>
        </p:txBody>
      </p:sp>
      <p:sp>
        <p:nvSpPr>
          <p:cNvPr id="3" name="عنصر نائب للمحتوى 2"/>
          <p:cNvSpPr>
            <a:spLocks noGrp="1"/>
          </p:cNvSpPr>
          <p:nvPr>
            <p:ph idx="1"/>
          </p:nvPr>
        </p:nvSpPr>
        <p:spPr/>
        <p:txBody>
          <a:bodyPr/>
          <a:lstStyle/>
          <a:p>
            <a:pPr rtl="1"/>
            <a:r>
              <a:rPr lang="ar-SA" sz="2800" b="1" dirty="0" smtClean="0"/>
              <a:t>أمثلة لاستخدام اختبارات معرفية في البحث</a:t>
            </a:r>
            <a:endParaRPr lang="en-US" sz="2800" b="1" dirty="0" smtClean="0"/>
          </a:p>
          <a:p>
            <a:pPr rtl="1"/>
            <a:r>
              <a:rPr lang="en-US" sz="2800" b="1" dirty="0" smtClean="0"/>
              <a:t> </a:t>
            </a:r>
          </a:p>
          <a:p>
            <a:pPr rtl="1"/>
            <a:r>
              <a:rPr lang="ar-SA" sz="2800" b="1" dirty="0" smtClean="0"/>
              <a:t>  مثال1 "الفرق بين المبدعين وغير المبدعين في التذكر المكاني"</a:t>
            </a:r>
            <a:endParaRPr lang="en-US" sz="2800" b="1" dirty="0" smtClean="0"/>
          </a:p>
          <a:p>
            <a:pPr rtl="1"/>
            <a:r>
              <a:rPr lang="ar-SA" sz="2800" b="1" dirty="0" smtClean="0"/>
              <a:t>يحتاج الباحث في المثال السابق إلى قياس الإبداع وهو اختبار معرفي ذهني ويحتاج إلى قياس التذكر المكاني وهو اختبار معرفي ذهني.</a:t>
            </a:r>
            <a:endParaRPr lang="en-US" sz="2800" b="1" dirty="0" smtClean="0"/>
          </a:p>
          <a:p>
            <a:pPr rtl="1"/>
            <a:r>
              <a:rPr lang="ar-SA" sz="2800" dirty="0" smtClean="0"/>
              <a:t> </a:t>
            </a:r>
            <a:endParaRPr lang="en-US" sz="2800" dirty="0" smtClean="0"/>
          </a:p>
          <a:p>
            <a:pPr rtl="1"/>
            <a:r>
              <a:rPr lang="ar-SA" dirty="0" smtClean="0"/>
              <a:t>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127</a:t>
            </a:fld>
            <a:endParaRPr lang="en-US"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الاختبارات  المعرفية </a:t>
            </a:r>
            <a:endParaRPr lang="ar-SA" b="1" dirty="0"/>
          </a:p>
        </p:txBody>
      </p:sp>
      <p:sp>
        <p:nvSpPr>
          <p:cNvPr id="3" name="عنصر نائب للمحتوى 2"/>
          <p:cNvSpPr>
            <a:spLocks noGrp="1"/>
          </p:cNvSpPr>
          <p:nvPr>
            <p:ph idx="1"/>
          </p:nvPr>
        </p:nvSpPr>
        <p:spPr>
          <a:xfrm>
            <a:off x="228600" y="1447800"/>
            <a:ext cx="8915400" cy="4525963"/>
          </a:xfrm>
        </p:spPr>
        <p:txBody>
          <a:bodyPr/>
          <a:lstStyle/>
          <a:p>
            <a:pPr rtl="1"/>
            <a:r>
              <a:rPr lang="ar-SA" sz="2400" b="1" dirty="0" smtClean="0"/>
              <a:t>مثال2 " أثر استخدام الحاسب في تحصيل الرياضيات لطلاب الصف السادس الابتدائي"</a:t>
            </a:r>
            <a:endParaRPr lang="en-US" sz="2400" b="1" dirty="0" smtClean="0"/>
          </a:p>
          <a:p>
            <a:pPr rtl="1"/>
            <a:r>
              <a:rPr lang="ar-SA" sz="2400" b="1" dirty="0" smtClean="0"/>
              <a:t>يحتاج الباحث إلى اختبار تحصيلي في مقرر الرياضيات للصف السادس وهو أيضا اختبار معرفي.</a:t>
            </a:r>
            <a:endParaRPr lang="en-US" sz="2400" b="1" dirty="0" smtClean="0"/>
          </a:p>
          <a:p>
            <a:pPr rtl="1"/>
            <a:r>
              <a:rPr lang="ar-SA" sz="2400" dirty="0" smtClean="0"/>
              <a:t> </a:t>
            </a:r>
            <a:endParaRPr lang="en-US" sz="2400" dirty="0" smtClean="0"/>
          </a:p>
          <a:p>
            <a:endParaRPr lang="ar-SA" sz="24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128</a:t>
            </a:fld>
            <a:endParaRPr lang="en-US"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الاختبارات غير المعرفية </a:t>
            </a:r>
            <a:endParaRPr lang="ar-SA" b="1" dirty="0"/>
          </a:p>
        </p:txBody>
      </p:sp>
      <p:sp>
        <p:nvSpPr>
          <p:cNvPr id="3" name="عنصر نائب للمحتوى 2"/>
          <p:cNvSpPr>
            <a:spLocks noGrp="1"/>
          </p:cNvSpPr>
          <p:nvPr>
            <p:ph idx="1"/>
          </p:nvPr>
        </p:nvSpPr>
        <p:spPr/>
        <p:txBody>
          <a:bodyPr/>
          <a:lstStyle/>
          <a:p>
            <a:pPr rtl="1"/>
            <a:r>
              <a:rPr lang="ar-SA" sz="2800" dirty="0" smtClean="0"/>
              <a:t> </a:t>
            </a:r>
            <a:r>
              <a:rPr lang="ar-SA" sz="2800" b="1" dirty="0" smtClean="0"/>
              <a:t>ب </a:t>
            </a:r>
            <a:r>
              <a:rPr lang="ar-SA" sz="2800" b="1" dirty="0" err="1" smtClean="0"/>
              <a:t>ـ</a:t>
            </a:r>
            <a:r>
              <a:rPr lang="ar-SA" sz="2800" b="1" dirty="0" smtClean="0"/>
              <a:t> الاختبارات غير المعرفية هي المقاييس التي لا تتطلب من المفحوص معلومات أو معرفة ولا تقيس فهم الفحوص أو قدرته الذهنية بل تقيس جانبا من الشخصية مثل اختبارات القلق أو الخجل أو الضغوط النفسية أو الرضا المهني أو الميول</a:t>
            </a:r>
            <a:endParaRPr lang="en-US" sz="2800" b="1" dirty="0" smtClean="0"/>
          </a:p>
          <a:p>
            <a:r>
              <a:rPr lang="ar-SA" sz="2800" b="1" dirty="0" smtClean="0"/>
              <a:t>ويشمل هذا النوع الاختبارات الشخصية أو الاختبارات النفسية التي لا تتعلق بقدراته المعرفية أو التفكيرية بل تتعلق بالصفات الشخصية وتقيس الجانب النفسي الوجداني أو السلوكي كاختبارات مفهوم الذات والثقة بالنفس ومقياس الخجل والغضب والتوافق النفسي ومقاييس القلق والضغوط النفسية والرضا والدوافع والميول.</a:t>
            </a:r>
            <a:r>
              <a:rPr lang="ar-SA" sz="2800" dirty="0" smtClean="0"/>
              <a:t> </a:t>
            </a:r>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129</a:t>
            </a:fld>
            <a:endParaRPr lang="en-US" dirty="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04800"/>
            <a:ext cx="8915400" cy="1143000"/>
          </a:xfrm>
        </p:spPr>
        <p:txBody>
          <a:bodyPr/>
          <a:lstStyle/>
          <a:p>
            <a:pPr algn="ctr" rtl="1"/>
            <a:r>
              <a:rPr lang="ar-SA" b="1" dirty="0" smtClean="0"/>
              <a:t>الاختبارات غير المعرفية </a:t>
            </a:r>
            <a:endParaRPr lang="ar-SA" b="1" dirty="0"/>
          </a:p>
        </p:txBody>
      </p:sp>
      <p:sp>
        <p:nvSpPr>
          <p:cNvPr id="3" name="عنصر نائب للمحتوى 2"/>
          <p:cNvSpPr>
            <a:spLocks noGrp="1"/>
          </p:cNvSpPr>
          <p:nvPr>
            <p:ph idx="1"/>
          </p:nvPr>
        </p:nvSpPr>
        <p:spPr>
          <a:xfrm>
            <a:off x="304800" y="1524000"/>
            <a:ext cx="8915400" cy="4525963"/>
          </a:xfrm>
        </p:spPr>
        <p:txBody>
          <a:bodyPr/>
          <a:lstStyle/>
          <a:p>
            <a:pPr rtl="1"/>
            <a:r>
              <a:rPr lang="ar-SA" sz="2800" b="1" dirty="0" smtClean="0"/>
              <a:t>مثال " رضا المعلم عن مهنته وعلاقتها بالعمر والتخصص"</a:t>
            </a:r>
            <a:endParaRPr lang="en-US" sz="2800" b="1" dirty="0" smtClean="0"/>
          </a:p>
          <a:p>
            <a:pPr rtl="1"/>
            <a:r>
              <a:rPr lang="ar-SA" sz="2800" b="1" dirty="0" smtClean="0"/>
              <a:t>يوجد ثلاثة متغيرات هي الرضا عن المهنة وعمر المعلم وتخصص المعلم والذي يحتاج إلى أداة قياس هو الرضا عن المهنة أما عمر المعلم فلا يحتاج إلى اختبار ولا تخصصه بل سؤال ضمن أسئلة عن هويته .مقياس الرضا عن المهنة يعد من الاختبارات النفسية أو الشخصية.</a:t>
            </a:r>
            <a:endParaRPr lang="en-US" sz="2800" b="1" dirty="0" smtClean="0"/>
          </a:p>
          <a:p>
            <a:pPr rtl="1"/>
            <a:r>
              <a:rPr lang="ar-SA" sz="2800" b="1" dirty="0" smtClean="0"/>
              <a:t>مثال آخر "الضغوط النفسية لدى الأمهات العاملات وغير العاملات"</a:t>
            </a:r>
            <a:endParaRPr lang="en-US" sz="2800" b="1" dirty="0" smtClean="0"/>
          </a:p>
          <a:p>
            <a:pPr rtl="1"/>
            <a:r>
              <a:rPr lang="ar-SA" sz="2800" b="1" dirty="0" smtClean="0"/>
              <a:t>نحتاج إلى اختبار في الضغوط النفسية للأمهات.</a:t>
            </a:r>
            <a:endParaRPr lang="en-US" sz="2800" b="1" dirty="0" smtClean="0"/>
          </a:p>
          <a:p>
            <a:pPr rtl="1"/>
            <a:r>
              <a:rPr lang="ar-SA" sz="2800" b="1" dirty="0" smtClean="0"/>
              <a:t>مثال ثالث "الفرق في المخاوف بين تلاميذ وتلميذات المرحلة الابتدائية"</a:t>
            </a:r>
            <a:endParaRPr lang="en-US" sz="2800" b="1" dirty="0" smtClean="0"/>
          </a:p>
          <a:p>
            <a:r>
              <a:rPr lang="ar-SA" sz="2800" b="1" dirty="0" smtClean="0"/>
              <a:t>اختبار المخاوف هو اختبار نفسي.</a:t>
            </a:r>
            <a:endParaRPr lang="ar-SA" sz="2800"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130</a:t>
            </a:fld>
            <a:endParaRPr lang="en-US"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152400"/>
            <a:ext cx="8915400" cy="1143000"/>
          </a:xfrm>
        </p:spPr>
        <p:txBody>
          <a:bodyPr/>
          <a:lstStyle/>
          <a:p>
            <a:pPr algn="ctr"/>
            <a:r>
              <a:rPr lang="ar-SA" b="1" dirty="0" smtClean="0"/>
              <a:t>تقسيم الاختبارات</a:t>
            </a:r>
            <a:endParaRPr lang="ar-SA" b="1" dirty="0"/>
          </a:p>
        </p:txBody>
      </p:sp>
      <p:sp>
        <p:nvSpPr>
          <p:cNvPr id="3" name="عنصر نائب للمحتوى 2"/>
          <p:cNvSpPr>
            <a:spLocks noGrp="1"/>
          </p:cNvSpPr>
          <p:nvPr>
            <p:ph idx="1"/>
          </p:nvPr>
        </p:nvSpPr>
        <p:spPr>
          <a:xfrm>
            <a:off x="495300" y="1295400"/>
            <a:ext cx="8915400" cy="4830763"/>
          </a:xfrm>
        </p:spPr>
        <p:txBody>
          <a:bodyPr/>
          <a:lstStyle/>
          <a:p>
            <a:pPr rtl="1"/>
            <a:r>
              <a:rPr lang="ar-SA" sz="2800" b="1" dirty="0" smtClean="0"/>
              <a:t>ـ وتقسم الاختبارات من حيث عدد المطبق عليهم إلى:</a:t>
            </a:r>
            <a:endParaRPr lang="en-US" sz="2800" b="1" dirty="0" smtClean="0"/>
          </a:p>
          <a:p>
            <a:pPr rtl="1"/>
            <a:r>
              <a:rPr lang="ar-SA" sz="2800" b="1" dirty="0" smtClean="0"/>
              <a:t> مقاييس فردية وأخرى جمعية</a:t>
            </a:r>
            <a:endParaRPr lang="en-US" sz="2800" b="1" dirty="0" smtClean="0"/>
          </a:p>
          <a:p>
            <a:pPr rtl="1"/>
            <a:r>
              <a:rPr lang="ar-SA" sz="2800" b="1" u="sng" dirty="0" smtClean="0"/>
              <a:t>الاختبارات أو المقاييس الفردية</a:t>
            </a:r>
            <a:r>
              <a:rPr lang="ar-SA" sz="2800" b="1" dirty="0" smtClean="0"/>
              <a:t> هي تلك المقاييس التي لا ينسب تطبقها  على أكثر من فرد في الوقت الواحد حيث يأخذ الفرد الاختبار وحده كلا على انفراد وأشهر أنواع هذه المقاييس اختبار بينيه للذكاء واختبار </a:t>
            </a:r>
            <a:r>
              <a:rPr lang="ar-SA" sz="2800" b="1" dirty="0" err="1" smtClean="0"/>
              <a:t>وكسلر</a:t>
            </a:r>
            <a:r>
              <a:rPr lang="ar-SA" sz="2800" b="1" dirty="0" smtClean="0"/>
              <a:t> للذكاء. ومثل الاختبارات الشفوية والمقابلة</a:t>
            </a:r>
            <a:endParaRPr lang="en-US" sz="2800" b="1" dirty="0" smtClean="0"/>
          </a:p>
          <a:p>
            <a:pPr rtl="1"/>
            <a:r>
              <a:rPr lang="ar-SA" sz="2800" b="1" u="sng" dirty="0" smtClean="0"/>
              <a:t>الاختبارات أو المقاييس الجمعية</a:t>
            </a:r>
            <a:r>
              <a:rPr lang="ar-SA" sz="2800" b="1" dirty="0" smtClean="0"/>
              <a:t> وهي التي يمكن تطبيقها على الجمع الكبير من المفحوصين في وقت واحد وتسمى اختبارات جمعية أو جماعية. مثل معظم الاختبارات التحريرية واختبار القدرات.</a:t>
            </a:r>
            <a:endParaRPr lang="en-US" sz="2800" b="1" dirty="0" smtClean="0"/>
          </a:p>
          <a:p>
            <a:pPr rtl="1"/>
            <a:r>
              <a:rPr lang="ar-SA" sz="2800" b="1" dirty="0" smtClean="0"/>
              <a:t>	</a:t>
            </a:r>
            <a:endParaRPr lang="en-US" sz="2800" b="1" dirty="0" smtClean="0"/>
          </a:p>
          <a:p>
            <a:pPr rtl="1"/>
            <a:r>
              <a:rPr lang="ar-SA" dirty="0" smtClean="0"/>
              <a:t>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131</a:t>
            </a:fld>
            <a:endParaRPr lang="en-US" dirty="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تقسيم الاختبارات</a:t>
            </a:r>
            <a:endParaRPr lang="ar-SA" sz="6600" dirty="0"/>
          </a:p>
        </p:txBody>
      </p:sp>
      <p:sp>
        <p:nvSpPr>
          <p:cNvPr id="3" name="عنصر نائب للمحتوى 2"/>
          <p:cNvSpPr>
            <a:spLocks noGrp="1"/>
          </p:cNvSpPr>
          <p:nvPr>
            <p:ph idx="1"/>
          </p:nvPr>
        </p:nvSpPr>
        <p:spPr/>
        <p:txBody>
          <a:bodyPr/>
          <a:lstStyle/>
          <a:p>
            <a:pPr rtl="1"/>
            <a:r>
              <a:rPr lang="ar-SA" sz="2800" b="1" dirty="0" smtClean="0"/>
              <a:t>ـ وتقسم الاختبارات من حيث شكل الإجابة إلى:</a:t>
            </a:r>
            <a:endParaRPr lang="en-US" sz="2800" b="1" dirty="0" smtClean="0"/>
          </a:p>
          <a:p>
            <a:pPr rtl="1"/>
            <a:r>
              <a:rPr lang="ar-SA" sz="2800" b="1" u="sng" dirty="0" smtClean="0"/>
              <a:t>اختبارات أو مقاييس لفظية</a:t>
            </a:r>
            <a:r>
              <a:rPr lang="ar-SA" sz="2800" b="1" dirty="0" smtClean="0"/>
              <a:t> تعتمد على التواصل اللفظي وتنقسم إلى تحريرية </a:t>
            </a:r>
            <a:r>
              <a:rPr lang="ar-SA" sz="2800" b="1" dirty="0" err="1" smtClean="0"/>
              <a:t>و</a:t>
            </a:r>
            <a:r>
              <a:rPr lang="ar-SA" sz="2800" b="1" dirty="0" smtClean="0"/>
              <a:t> شفوية. </a:t>
            </a:r>
            <a:endParaRPr lang="en-US" sz="2800" b="1" dirty="0" smtClean="0"/>
          </a:p>
          <a:p>
            <a:pPr rtl="1"/>
            <a:r>
              <a:rPr lang="ar-SA" sz="2800" b="1" u="sng" dirty="0" smtClean="0"/>
              <a:t>ومقاييس أو اختبارات أدائية أو عملية</a:t>
            </a:r>
            <a:r>
              <a:rPr lang="ar-SA" sz="2800" b="1" dirty="0" smtClean="0"/>
              <a:t> وهي التي تعتمد على الأداء العملي مثل  رسم صورة أو تركيب جهاز أو أداء مهارة كاختبار قيادة السيارة أو السباحة.</a:t>
            </a:r>
            <a:endParaRPr lang="en-US" sz="2800"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132</a:t>
            </a:fld>
            <a:endParaRPr lang="en-US" dirty="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2800" b="1" dirty="0" smtClean="0"/>
              <a:t/>
            </a:r>
            <a:br>
              <a:rPr lang="ar-SA" sz="2800" b="1" dirty="0" smtClean="0"/>
            </a:br>
            <a:r>
              <a:rPr lang="ar-SA" dirty="0" smtClean="0"/>
              <a:t> </a:t>
            </a:r>
            <a:r>
              <a:rPr lang="ar-SA" b="1" dirty="0" smtClean="0"/>
              <a:t>تقسيم الاختبارات</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sz="2000" b="1" dirty="0" smtClean="0"/>
              <a:t>ـ وتقسم من حيث طبيعة الأسئلة إلى:</a:t>
            </a:r>
            <a:endParaRPr lang="en-US" sz="2000" b="1" dirty="0" smtClean="0"/>
          </a:p>
          <a:p>
            <a:pPr rtl="1"/>
            <a:r>
              <a:rPr lang="ar-SA" sz="2000" b="1" u="sng" dirty="0" smtClean="0"/>
              <a:t> أسئلة محددة الاستجابة</a:t>
            </a:r>
            <a:r>
              <a:rPr lang="ar-SA" sz="2000" b="1" dirty="0" smtClean="0"/>
              <a:t> حيث يقوم المفحوص باختيار إحدى الإجابات المعروضة أمامه دون أن يعبر عن إجابته بنفسه. مثل الاختبارات التحصيلية الموضوعية كاختبارات </a:t>
            </a:r>
            <a:r>
              <a:rPr lang="ar-SA" sz="2000" b="1" dirty="0" err="1" smtClean="0"/>
              <a:t>الصح</a:t>
            </a:r>
            <a:r>
              <a:rPr lang="ar-SA" sz="2000" b="1" dirty="0" smtClean="0"/>
              <a:t> والخطأ أو الاختيار من متعدد.</a:t>
            </a:r>
            <a:endParaRPr lang="en-US" sz="2000" b="1" dirty="0" smtClean="0"/>
          </a:p>
          <a:p>
            <a:pPr rtl="1"/>
            <a:r>
              <a:rPr lang="ar-SA" sz="2000" b="1" dirty="0" smtClean="0"/>
              <a:t>مثال: </a:t>
            </a:r>
            <a:endParaRPr lang="en-US" sz="2000" b="1" dirty="0" smtClean="0"/>
          </a:p>
          <a:p>
            <a:pPr rtl="1"/>
            <a:r>
              <a:rPr lang="ar-SA" sz="2000" b="1" dirty="0" smtClean="0"/>
              <a:t>أين تقع المملكة العربية السعودية؟ </a:t>
            </a:r>
            <a:endParaRPr lang="en-US" sz="2000" b="1" dirty="0" smtClean="0"/>
          </a:p>
          <a:p>
            <a:pPr rtl="1"/>
            <a:r>
              <a:rPr lang="ar-SA" sz="2000" b="1" dirty="0" smtClean="0"/>
              <a:t>أ </a:t>
            </a:r>
            <a:r>
              <a:rPr lang="ar-SA" sz="2000" b="1" dirty="0" err="1" smtClean="0"/>
              <a:t>ـ</a:t>
            </a:r>
            <a:r>
              <a:rPr lang="ar-SA" sz="2000" b="1" dirty="0" smtClean="0"/>
              <a:t>   شمال شرق آسيا		</a:t>
            </a:r>
            <a:endParaRPr lang="en-US" sz="2000" b="1" dirty="0" smtClean="0"/>
          </a:p>
          <a:p>
            <a:pPr rtl="1"/>
            <a:r>
              <a:rPr lang="ar-SA" sz="2000" b="1" dirty="0" smtClean="0"/>
              <a:t>ب </a:t>
            </a:r>
            <a:r>
              <a:rPr lang="ar-SA" sz="2000" b="1" dirty="0" err="1" smtClean="0"/>
              <a:t>ـ</a:t>
            </a:r>
            <a:r>
              <a:rPr lang="ar-SA" sz="2000" b="1" dirty="0" smtClean="0"/>
              <a:t>  شمال غرب آسيا 	</a:t>
            </a:r>
            <a:endParaRPr lang="en-US" sz="2000" b="1" dirty="0" smtClean="0"/>
          </a:p>
          <a:p>
            <a:pPr rtl="1"/>
            <a:r>
              <a:rPr lang="ar-SA" sz="2000" b="1" dirty="0" smtClean="0"/>
              <a:t>ج </a:t>
            </a:r>
            <a:r>
              <a:rPr lang="ar-SA" sz="2000" b="1" dirty="0" err="1" smtClean="0"/>
              <a:t>ـ</a:t>
            </a:r>
            <a:r>
              <a:rPr lang="ar-SA" sz="2000" b="1" dirty="0" smtClean="0"/>
              <a:t> جنوب شرق آسيا	</a:t>
            </a:r>
            <a:endParaRPr lang="en-US" sz="2000" b="1" dirty="0" smtClean="0"/>
          </a:p>
          <a:p>
            <a:pPr rtl="1"/>
            <a:r>
              <a:rPr lang="ar-SA" sz="2000" b="1" dirty="0" smtClean="0"/>
              <a:t>د </a:t>
            </a:r>
            <a:r>
              <a:rPr lang="ar-SA" sz="2000" b="1" dirty="0" err="1" smtClean="0"/>
              <a:t>ـ</a:t>
            </a:r>
            <a:r>
              <a:rPr lang="ar-SA" sz="2000" b="1" dirty="0" smtClean="0"/>
              <a:t>  جنوب غرب آسيا</a:t>
            </a:r>
            <a:endParaRPr lang="en-US" sz="2000" b="1" dirty="0" smtClean="0"/>
          </a:p>
          <a:p>
            <a:pPr rtl="1"/>
            <a:r>
              <a:rPr lang="ar-SA" sz="2000" b="1" dirty="0" smtClean="0"/>
              <a:t>مثال آخر:</a:t>
            </a:r>
            <a:endParaRPr lang="en-US" sz="2000" b="1" dirty="0" smtClean="0"/>
          </a:p>
          <a:p>
            <a:pPr rtl="1"/>
            <a:r>
              <a:rPr lang="ar-SA" sz="2000" b="1" dirty="0" smtClean="0"/>
              <a:t>الانصهار هو تحول المادة الصلبة إلى سائلة    صح (  )       خطأ(  )</a:t>
            </a:r>
            <a:endParaRPr lang="en-US" sz="2000" b="1" dirty="0" smtClean="0"/>
          </a:p>
          <a:p>
            <a:endParaRPr lang="ar-SA" sz="2400"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133</a:t>
            </a:fld>
            <a:endParaRPr lang="en-US"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smtClean="0"/>
              <a:t>تقسيم الاختبارات</a:t>
            </a:r>
            <a:endParaRPr lang="ar-SA" sz="4000" dirty="0"/>
          </a:p>
        </p:txBody>
      </p:sp>
      <p:sp>
        <p:nvSpPr>
          <p:cNvPr id="3" name="عنصر نائب للمحتوى 2"/>
          <p:cNvSpPr>
            <a:spLocks noGrp="1"/>
          </p:cNvSpPr>
          <p:nvPr>
            <p:ph idx="1"/>
          </p:nvPr>
        </p:nvSpPr>
        <p:spPr/>
        <p:txBody>
          <a:bodyPr/>
          <a:lstStyle/>
          <a:p>
            <a:pPr rtl="1"/>
            <a:r>
              <a:rPr lang="ar-SA" sz="2800" b="1" dirty="0" smtClean="0"/>
              <a:t>وفي الاستبانة تسمى الاستبانة ذات العبارات المحددة الإجابة  </a:t>
            </a:r>
            <a:r>
              <a:rPr lang="ar-SA" sz="2800" b="1" dirty="0" err="1" smtClean="0"/>
              <a:t>بالاستبانة</a:t>
            </a:r>
            <a:endParaRPr lang="en-US" sz="2800" b="1" dirty="0" smtClean="0"/>
          </a:p>
          <a:p>
            <a:pPr rtl="1"/>
            <a:r>
              <a:rPr lang="ar-SA" sz="2800" b="1" dirty="0" smtClean="0"/>
              <a:t>المقيدة أو المغلقة </a:t>
            </a:r>
            <a:endParaRPr lang="en-US" sz="2800" b="1" dirty="0" smtClean="0"/>
          </a:p>
          <a:p>
            <a:pPr rtl="1"/>
            <a:r>
              <a:rPr lang="ar-SA" sz="2800" b="1" dirty="0" smtClean="0"/>
              <a:t>مثال:  أوافق على عمل ابنتي في أي مهنة         نعم(   )           لا (   )</a:t>
            </a:r>
            <a:endParaRPr lang="en-US" sz="2800" b="1" dirty="0" smtClean="0"/>
          </a:p>
          <a:p>
            <a:pPr rtl="1"/>
            <a:r>
              <a:rPr lang="ar-SA" sz="2800" b="1" dirty="0" smtClean="0"/>
              <a:t>مثال آخر:</a:t>
            </a:r>
            <a:endParaRPr lang="en-US" sz="2800" b="1" dirty="0" smtClean="0"/>
          </a:p>
          <a:p>
            <a:pPr rtl="1"/>
            <a:r>
              <a:rPr lang="ar-SA" sz="2800" b="1" dirty="0" smtClean="0"/>
              <a:t> أتمنى تغيير وظيفتي          موافق جدا                     موافق       </a:t>
            </a:r>
            <a:endParaRPr lang="en-US" sz="2800" b="1" dirty="0" smtClean="0"/>
          </a:p>
          <a:p>
            <a:pPr rtl="1"/>
            <a:r>
              <a:rPr lang="ar-SA" sz="2800" b="1" dirty="0" smtClean="0"/>
              <a:t>                                 غير موافق                   غير موافق إطلاقا</a:t>
            </a:r>
            <a:endParaRPr lang="en-US" sz="2800" b="1" dirty="0" smtClean="0"/>
          </a:p>
          <a:p>
            <a:r>
              <a:rPr lang="ar-SA" sz="2800" dirty="0" smtClean="0"/>
              <a:t>	</a:t>
            </a:r>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134</a:t>
            </a:fld>
            <a:endParaRPr lang="en-US" dirty="0"/>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52400"/>
            <a:ext cx="8915400" cy="1143000"/>
          </a:xfrm>
        </p:spPr>
        <p:txBody>
          <a:bodyPr/>
          <a:lstStyle/>
          <a:p>
            <a:pPr algn="ctr" rtl="1"/>
            <a:r>
              <a:rPr lang="ar-SA" b="1" dirty="0" smtClean="0"/>
              <a:t>تقسيم الاختبارات</a:t>
            </a:r>
            <a:endParaRPr lang="ar-SA" dirty="0"/>
          </a:p>
        </p:txBody>
      </p:sp>
      <p:sp>
        <p:nvSpPr>
          <p:cNvPr id="3" name="عنصر نائب للمحتوى 2"/>
          <p:cNvSpPr>
            <a:spLocks noGrp="1"/>
          </p:cNvSpPr>
          <p:nvPr>
            <p:ph idx="1"/>
          </p:nvPr>
        </p:nvSpPr>
        <p:spPr/>
        <p:txBody>
          <a:bodyPr/>
          <a:lstStyle/>
          <a:p>
            <a:pPr rtl="1"/>
            <a:r>
              <a:rPr lang="ar-SA" sz="2800" b="1" u="sng" dirty="0" smtClean="0"/>
              <a:t>وأسئلة غير محددة الاستجابة</a:t>
            </a:r>
            <a:r>
              <a:rPr lang="ar-SA" sz="2800" b="1" dirty="0" smtClean="0"/>
              <a:t>  ويكون المفحوص فيها حرا في أن يقول أو يكتب ما يشاء من إجابة. وتسمى في الاختبارات التحصيلية اختبارات </a:t>
            </a:r>
            <a:r>
              <a:rPr lang="ar-SA" sz="2800" b="1" dirty="0" err="1" smtClean="0"/>
              <a:t>مقالية</a:t>
            </a:r>
            <a:endParaRPr lang="en-US" sz="2800" b="1" dirty="0" smtClean="0"/>
          </a:p>
          <a:p>
            <a:pPr rtl="1"/>
            <a:r>
              <a:rPr lang="ar-SA" sz="2800" b="1" dirty="0" smtClean="0"/>
              <a:t>مثال من الاختبارات التحصيلية:</a:t>
            </a:r>
            <a:endParaRPr lang="en-US" sz="2800" b="1" dirty="0" smtClean="0"/>
          </a:p>
          <a:p>
            <a:pPr rtl="1"/>
            <a:r>
              <a:rPr lang="ar-SA" sz="2800" b="1" dirty="0" smtClean="0"/>
              <a:t>ما هي أسباب انهيار الدولة العثمانية؟</a:t>
            </a:r>
            <a:endParaRPr lang="en-US" sz="2800" b="1" dirty="0" smtClean="0"/>
          </a:p>
          <a:p>
            <a:pPr rtl="1"/>
            <a:r>
              <a:rPr lang="ar-SA" sz="2800" b="1" dirty="0" smtClean="0"/>
              <a:t>وتسمى في الاستبانة أسئلة مفتوحة</a:t>
            </a:r>
            <a:endParaRPr lang="en-US" sz="2800" b="1" dirty="0" smtClean="0"/>
          </a:p>
          <a:p>
            <a:pPr rtl="1"/>
            <a:r>
              <a:rPr lang="ar-SA" sz="2800" b="1" dirty="0" smtClean="0"/>
              <a:t>مثال على سؤال مفتوح في الاستبانة:</a:t>
            </a:r>
            <a:endParaRPr lang="en-US" sz="2800" b="1" dirty="0" smtClean="0"/>
          </a:p>
          <a:p>
            <a:r>
              <a:rPr lang="ar-SA" sz="2800" b="1" dirty="0" smtClean="0"/>
              <a:t>ما رأيك في عمل المرأة؟</a:t>
            </a:r>
            <a:endParaRPr lang="ar-SA" sz="2800"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135</a:t>
            </a:fld>
            <a:endParaRPr lang="en-US" dirty="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ثانيا: الاستبانة</a:t>
            </a:r>
            <a:endParaRPr lang="ar-SA" sz="6600" dirty="0"/>
          </a:p>
        </p:txBody>
      </p:sp>
      <p:sp>
        <p:nvSpPr>
          <p:cNvPr id="3" name="عنصر نائب للمحتوى 2"/>
          <p:cNvSpPr>
            <a:spLocks noGrp="1"/>
          </p:cNvSpPr>
          <p:nvPr>
            <p:ph idx="1"/>
          </p:nvPr>
        </p:nvSpPr>
        <p:spPr/>
        <p:txBody>
          <a:bodyPr/>
          <a:lstStyle/>
          <a:p>
            <a:pPr rtl="1"/>
            <a:r>
              <a:rPr lang="ar-SA" sz="2800" b="1" dirty="0" smtClean="0"/>
              <a:t>الاستبانة من أدوات البحث التي تستخدم كثيرا في البحوث التربوية, وتستخدم للحصول على معلومات أو آراء حول موضوعات يصعب الحصول عليها من السجلات. الاستبانة أقرب ما تكون إلى الاختبارات النفسية وقد تكون متداخلة مع قياس الميول والاتجاهات . الاستبانة تقيس رأي المبحوث أو موقفه من قضية معينة أو سلوكه في جانب معين.</a:t>
            </a:r>
            <a:endParaRPr lang="en-US" sz="2800"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136</a:t>
            </a:fld>
            <a:endParaRPr lang="en-US"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smtClean="0"/>
              <a:t>ثانيا: الاستبانة</a:t>
            </a:r>
            <a:endParaRPr lang="ar-SA" sz="5400" dirty="0"/>
          </a:p>
        </p:txBody>
      </p:sp>
      <p:sp>
        <p:nvSpPr>
          <p:cNvPr id="3" name="عنصر نائب للمحتوى 2"/>
          <p:cNvSpPr>
            <a:spLocks noGrp="1"/>
          </p:cNvSpPr>
          <p:nvPr>
            <p:ph idx="1"/>
          </p:nvPr>
        </p:nvSpPr>
        <p:spPr>
          <a:xfrm>
            <a:off x="-228600" y="1219200"/>
            <a:ext cx="9448800" cy="4678363"/>
          </a:xfrm>
        </p:spPr>
        <p:txBody>
          <a:bodyPr/>
          <a:lstStyle/>
          <a:p>
            <a:pPr rtl="1"/>
            <a:r>
              <a:rPr lang="ar-SA" sz="2400" b="1" dirty="0" smtClean="0"/>
              <a:t>أمثلة لموضوعات تتطلب إعداد استبانة:</a:t>
            </a:r>
            <a:endParaRPr lang="en-US" sz="2400" b="1" dirty="0" smtClean="0"/>
          </a:p>
          <a:p>
            <a:pPr rtl="1"/>
            <a:r>
              <a:rPr lang="ar-SA" sz="2400" b="1" dirty="0" smtClean="0"/>
              <a:t>عادات المذاكرة لدى طلبة جامعة الملك فيصل</a:t>
            </a:r>
            <a:endParaRPr lang="en-US" sz="2400" b="1" dirty="0" smtClean="0"/>
          </a:p>
          <a:p>
            <a:pPr rtl="1"/>
            <a:r>
              <a:rPr lang="ar-SA" sz="2400" b="1" dirty="0" smtClean="0"/>
              <a:t>المشكلات الأسرية في مدينة الرياض</a:t>
            </a:r>
            <a:endParaRPr lang="en-US" sz="2400" b="1" dirty="0" smtClean="0"/>
          </a:p>
          <a:p>
            <a:pPr rtl="1"/>
            <a:r>
              <a:rPr lang="ar-SA" sz="2400" b="1" dirty="0" smtClean="0"/>
              <a:t>استغلال أوقات الفراغ لدى الشباب الجامعي</a:t>
            </a:r>
            <a:endParaRPr lang="en-US" sz="2400" b="1" dirty="0" smtClean="0"/>
          </a:p>
          <a:p>
            <a:pPr rtl="1"/>
            <a:r>
              <a:rPr lang="ar-SA" sz="2400" b="1" dirty="0" smtClean="0"/>
              <a:t>الموقف من تعليم اللغة الإنجليزية في المرحلة الابتدائية</a:t>
            </a:r>
            <a:endParaRPr lang="en-US" sz="2400" b="1" dirty="0" smtClean="0"/>
          </a:p>
          <a:p>
            <a:pPr rtl="1"/>
            <a:r>
              <a:rPr lang="ar-SA" sz="2400" b="1" dirty="0" smtClean="0"/>
              <a:t>"تقييم برنامج السنة التحضيرية في جامعة الملك فيصل من قبل طلاب وأساتذة الجامعة"</a:t>
            </a:r>
            <a:endParaRPr lang="en-US" sz="2400" b="1" dirty="0" smtClean="0"/>
          </a:p>
          <a:p>
            <a:pPr rtl="1"/>
            <a:r>
              <a:rPr lang="ar-SA" sz="2400" b="1" dirty="0" smtClean="0"/>
              <a:t>"وجهة نظر أولياء الأمور من دمج المعاقين في المدارس العادية"</a:t>
            </a:r>
            <a:endParaRPr lang="en-US" sz="2400" b="1" dirty="0" smtClean="0"/>
          </a:p>
          <a:p>
            <a:pPr rtl="1"/>
            <a:r>
              <a:rPr lang="ar-SA" sz="2400" b="1" dirty="0" smtClean="0"/>
              <a:t>"تقييم طلبة الانتساب لبرنامج الانتساب المطور"</a:t>
            </a:r>
            <a:endParaRPr lang="en-US" sz="2400" b="1" dirty="0" smtClean="0"/>
          </a:p>
          <a:p>
            <a:pPr rtl="1"/>
            <a:r>
              <a:rPr lang="ar-SA" sz="2400" b="1" dirty="0" smtClean="0"/>
              <a:t>"مدى استخدام معلمي اللغة العربية لتقنيات ووسائل التعليم"</a:t>
            </a:r>
            <a:endParaRPr lang="en-US" sz="2400" b="1" dirty="0" smtClean="0"/>
          </a:p>
          <a:p>
            <a:pPr rtl="1"/>
            <a:r>
              <a:rPr lang="ar-SA" sz="2400" b="1" dirty="0" smtClean="0"/>
              <a:t>"موقف مدراء المدارس من العقاب البدني للتلاميذ "</a:t>
            </a:r>
            <a:endParaRPr lang="en-US" sz="2400" b="1" dirty="0" smtClean="0"/>
          </a:p>
          <a:p>
            <a:pPr rtl="1"/>
            <a:r>
              <a:rPr lang="ar-SA" sz="2400" b="1" dirty="0" smtClean="0"/>
              <a:t>"اتجاه طلاب الثانوية نحو الغش". </a:t>
            </a:r>
            <a:endParaRPr lang="en-US" sz="2400"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137</a:t>
            </a:fld>
            <a:endParaRPr lang="en-US" dirty="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الاستبانة</a:t>
            </a:r>
            <a:endParaRPr lang="ar-SA" dirty="0"/>
          </a:p>
        </p:txBody>
      </p:sp>
      <p:sp>
        <p:nvSpPr>
          <p:cNvPr id="3" name="عنصر نائب للمحتوى 2"/>
          <p:cNvSpPr>
            <a:spLocks noGrp="1"/>
          </p:cNvSpPr>
          <p:nvPr>
            <p:ph idx="1"/>
          </p:nvPr>
        </p:nvSpPr>
        <p:spPr>
          <a:xfrm>
            <a:off x="495300" y="1143000"/>
            <a:ext cx="8915400" cy="4830763"/>
          </a:xfrm>
        </p:spPr>
        <p:txBody>
          <a:bodyPr/>
          <a:lstStyle/>
          <a:p>
            <a:pPr rtl="1"/>
            <a:r>
              <a:rPr lang="ar-SA" sz="2800" dirty="0" smtClean="0"/>
              <a:t> </a:t>
            </a:r>
            <a:r>
              <a:rPr lang="ar-SA" sz="2400" b="1" dirty="0" smtClean="0"/>
              <a:t>أنواع الاستبيانات:</a:t>
            </a:r>
            <a:endParaRPr lang="en-US" sz="2400" b="1" dirty="0" smtClean="0"/>
          </a:p>
          <a:p>
            <a:pPr rtl="1"/>
            <a:r>
              <a:rPr lang="ar-SA" sz="2400" b="1" dirty="0" smtClean="0"/>
              <a:t>تقسم الاستبانات من حيث طبيعة الأسئلة إلى استبانة مغلقة واستبانة مفتوحة.</a:t>
            </a:r>
            <a:endParaRPr lang="en-US" sz="2400" b="1" dirty="0" smtClean="0"/>
          </a:p>
          <a:p>
            <a:pPr rtl="1"/>
            <a:r>
              <a:rPr lang="ar-SA" sz="2400" b="1" dirty="0" smtClean="0"/>
              <a:t>أـ الاستبانة المغلقة (الأسئلة المغلقة) ويقصد بها الاستبانة ذات الأسئلة المحددة حيث تكون الإجابة موجودة أمام المستجيب ويختار من بين الإجابات المتوفرة.</a:t>
            </a:r>
          </a:p>
          <a:p>
            <a:pPr rtl="1"/>
            <a:r>
              <a:rPr lang="ar-SA" sz="2400" b="1" dirty="0" smtClean="0"/>
              <a:t>مثال:أحب قراءة القصص  نعم(   )            لا(   )</a:t>
            </a:r>
          </a:p>
          <a:p>
            <a:pPr rtl="1"/>
            <a:r>
              <a:rPr lang="ar-SA" sz="2400" b="1" dirty="0" smtClean="0"/>
              <a:t>أو  أشاهد البرامج الدينية     كثيرا(  )        بدرجة متوسطة(  )        نادرا(  )</a:t>
            </a:r>
          </a:p>
          <a:p>
            <a:pPr rtl="1"/>
            <a:r>
              <a:rPr lang="ar-SA" sz="2400" b="1" dirty="0" smtClean="0"/>
              <a:t>ب </a:t>
            </a:r>
            <a:r>
              <a:rPr lang="ar-SA" sz="2400" b="1" dirty="0" err="1" smtClean="0"/>
              <a:t>ـ</a:t>
            </a:r>
            <a:r>
              <a:rPr lang="ar-SA" sz="2400" b="1" dirty="0" smtClean="0"/>
              <a:t> الاستبانة المفتوحة (الأسئلة المفتوحة) وهي الاستبانة ذات  الأسئلة التي تطلب من المستجيب أن يكتب الإجابة ولا يختار إجابة حددها الباحث</a:t>
            </a:r>
          </a:p>
          <a:p>
            <a:pPr rtl="1"/>
            <a:r>
              <a:rPr lang="ar-SA" sz="2400" b="1" dirty="0" smtClean="0"/>
              <a:t>مثال: بين رأيك في البرامج الدينية في التلفزيون</a:t>
            </a:r>
          </a:p>
          <a:p>
            <a:pPr rtl="1"/>
            <a:r>
              <a:rPr lang="ar-SA" sz="2400" b="1" dirty="0" smtClean="0"/>
              <a:t>أو ما ذا تقرأ؟  أو ما هي إيجابيات وسلبيات الانتساب حسب رأيك؟</a:t>
            </a:r>
          </a:p>
          <a:p>
            <a:pPr rtl="1"/>
            <a:r>
              <a:rPr lang="ar-SA" sz="2400" b="1" dirty="0" smtClean="0"/>
              <a:t>ولكل نوع من هذه الأسئلة مميزات وعيوب                            </a:t>
            </a:r>
            <a:endParaRPr lang="en-US" sz="24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138</a:t>
            </a:fld>
            <a:endParaRPr lang="en-US"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خطوات بناء الاستبانة ومقاييس الاتجاهات</a:t>
            </a:r>
            <a:endParaRPr lang="ar-SA" dirty="0"/>
          </a:p>
        </p:txBody>
      </p:sp>
      <p:sp>
        <p:nvSpPr>
          <p:cNvPr id="7" name="عنصر نائب للمحتوى 6"/>
          <p:cNvSpPr>
            <a:spLocks noGrp="1"/>
          </p:cNvSpPr>
          <p:nvPr>
            <p:ph idx="1"/>
          </p:nvPr>
        </p:nvSpPr>
        <p:spPr/>
        <p:txBody>
          <a:bodyPr/>
          <a:lstStyle/>
          <a:p>
            <a:pPr rtl="1"/>
            <a:r>
              <a:rPr lang="ar-SA" sz="2800" b="1" dirty="0" smtClean="0"/>
              <a:t>ـ تحديد موضوع الاستبانة</a:t>
            </a:r>
            <a:endParaRPr lang="en-US" sz="2800" b="1" dirty="0" smtClean="0"/>
          </a:p>
          <a:p>
            <a:pPr rtl="1"/>
            <a:r>
              <a:rPr lang="ar-SA" sz="2800" b="1" dirty="0" smtClean="0"/>
              <a:t>ـ تحديد مجتمع الدراسة</a:t>
            </a:r>
            <a:endParaRPr lang="en-US" sz="2800" b="1" dirty="0" smtClean="0"/>
          </a:p>
          <a:p>
            <a:pPr rtl="1"/>
            <a:r>
              <a:rPr lang="ar-SA" sz="2800" b="1" dirty="0" smtClean="0"/>
              <a:t>ـ مراجعة النظريات والبحوث السابقة والأدوات ذات العلاقة</a:t>
            </a:r>
            <a:endParaRPr lang="en-US" sz="2800" b="1" dirty="0" smtClean="0"/>
          </a:p>
          <a:p>
            <a:pPr rtl="1"/>
            <a:r>
              <a:rPr lang="ar-SA" sz="2800" b="1" dirty="0" smtClean="0"/>
              <a:t>ـ طرح أسئلة مفتوحة (مقالية) للخبراء (المتخصصين أو أساتذة الجامعات) وعينة استطلاعية من نفس مجتمع البحث (مدراء, معلمين)</a:t>
            </a:r>
            <a:endParaRPr lang="en-US" sz="2800" b="1" dirty="0" smtClean="0"/>
          </a:p>
          <a:p>
            <a:endParaRPr lang="ar-SA" sz="2800"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139</a:t>
            </a:fld>
            <a:endParaRPr lang="en-US" dirty="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خطوات بناء الاستبانة ومقاييس الاتجاهات</a:t>
            </a:r>
            <a:endParaRPr lang="ar-SA" dirty="0"/>
          </a:p>
        </p:txBody>
      </p:sp>
      <p:sp>
        <p:nvSpPr>
          <p:cNvPr id="3" name="عنصر نائب للمحتوى 2"/>
          <p:cNvSpPr>
            <a:spLocks noGrp="1"/>
          </p:cNvSpPr>
          <p:nvPr>
            <p:ph idx="1"/>
          </p:nvPr>
        </p:nvSpPr>
        <p:spPr/>
        <p:txBody>
          <a:bodyPr/>
          <a:lstStyle/>
          <a:p>
            <a:pPr rtl="1"/>
            <a:r>
              <a:rPr lang="ar-SA" sz="2800" b="1" dirty="0" smtClean="0"/>
              <a:t>ـ تحليل الإجابات والمعلومات من الدراسات العلمية وتحديد أبعاد(أقسام) الأداة  على شكل أسئلة أو عبارات.</a:t>
            </a:r>
            <a:endParaRPr lang="en-US" sz="2800" b="1" dirty="0" smtClean="0"/>
          </a:p>
          <a:p>
            <a:pPr rtl="1"/>
            <a:r>
              <a:rPr lang="ar-SA" sz="2800" b="1" dirty="0" smtClean="0"/>
              <a:t>مثال لأبعاد استبانة حول موضوع </a:t>
            </a:r>
            <a:r>
              <a:rPr lang="ar-SA" sz="2800" b="1" u="sng" dirty="0" smtClean="0"/>
              <a:t>استخدام العقاب البدني في المدارس الابتدائية</a:t>
            </a:r>
            <a:r>
              <a:rPr lang="ar-SA" sz="2800" b="1" dirty="0" smtClean="0"/>
              <a:t> على شكل أسئلة مفتوحة.</a:t>
            </a:r>
            <a:endParaRPr lang="en-US" sz="2800" b="1" dirty="0" smtClean="0"/>
          </a:p>
          <a:p>
            <a:pPr rtl="1"/>
            <a:r>
              <a:rPr lang="ar-SA" sz="2800" b="1" dirty="0" smtClean="0"/>
              <a:t>ـ ما مدى استخدام العقاب البدني في المدارس الابتدائية؟</a:t>
            </a:r>
            <a:endParaRPr lang="en-US" sz="2800" b="1" dirty="0" smtClean="0"/>
          </a:p>
          <a:p>
            <a:pPr rtl="1"/>
            <a:r>
              <a:rPr lang="ar-SA" sz="2800" b="1" dirty="0" smtClean="0"/>
              <a:t>ـ ما أنواع العقاب البدني المستخدم حاليا؟</a:t>
            </a:r>
            <a:endParaRPr lang="en-US" sz="2800" b="1" dirty="0" smtClean="0"/>
          </a:p>
          <a:p>
            <a:pPr rtl="1"/>
            <a:r>
              <a:rPr lang="ar-SA" sz="2800" b="1" dirty="0" smtClean="0"/>
              <a:t>ـ ما هي التصرفات الخاطئة التي يستخدم فيها العقاب البدني؟</a:t>
            </a:r>
            <a:endParaRPr lang="en-US" sz="2800" b="1" dirty="0" smtClean="0"/>
          </a:p>
          <a:p>
            <a:pPr rtl="1"/>
            <a:r>
              <a:rPr lang="ar-SA" sz="2800" b="1" dirty="0" smtClean="0"/>
              <a:t>ـ ما وجهة نظر المعلم نحو العقاب البدني؟</a:t>
            </a:r>
            <a:endParaRPr lang="en-US" sz="2800" b="1" dirty="0" smtClean="0"/>
          </a:p>
          <a:p>
            <a:pPr rtl="1"/>
            <a:r>
              <a:rPr lang="ar-SA" sz="2800" b="1" dirty="0" smtClean="0"/>
              <a:t>ـ ما هي ردود أفعال أولياء الأمور نحو العقاب البدني؟</a:t>
            </a:r>
            <a:endParaRPr lang="en-US" sz="2800" b="1" dirty="0" smtClean="0"/>
          </a:p>
          <a:p>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140</a:t>
            </a:fld>
            <a:endParaRPr lang="en-US" dirty="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خطوات بناء الاستبانة ومقاييس الاتجاهات</a:t>
            </a:r>
            <a:endParaRPr lang="ar-SA" dirty="0"/>
          </a:p>
        </p:txBody>
      </p:sp>
      <p:sp>
        <p:nvSpPr>
          <p:cNvPr id="3" name="عنصر نائب للمحتوى 2"/>
          <p:cNvSpPr>
            <a:spLocks noGrp="1"/>
          </p:cNvSpPr>
          <p:nvPr>
            <p:ph idx="1"/>
          </p:nvPr>
        </p:nvSpPr>
        <p:spPr>
          <a:xfrm>
            <a:off x="152400" y="1295400"/>
            <a:ext cx="9067800" cy="4678363"/>
          </a:xfrm>
        </p:spPr>
        <p:txBody>
          <a:bodyPr/>
          <a:lstStyle/>
          <a:p>
            <a:pPr rtl="1"/>
            <a:r>
              <a:rPr lang="ar-SA" sz="2800" b="1" dirty="0" smtClean="0"/>
              <a:t>مثال آخر</a:t>
            </a:r>
            <a:endParaRPr lang="en-US" sz="2800" b="1" dirty="0" smtClean="0"/>
          </a:p>
          <a:p>
            <a:pPr rtl="1"/>
            <a:r>
              <a:rPr lang="ar-SA" sz="2800" b="1" dirty="0" smtClean="0"/>
              <a:t>أبعاد أو جوانب استبانة حول موقف طلبة الجامعة من التدخين</a:t>
            </a:r>
            <a:endParaRPr lang="en-US" sz="2800" b="1" dirty="0" smtClean="0"/>
          </a:p>
          <a:p>
            <a:pPr rtl="1"/>
            <a:r>
              <a:rPr lang="ar-SA" sz="2800" b="1" dirty="0" smtClean="0"/>
              <a:t>ـ آراء الطلاب في التدخين والمدخنين من الناحية الدينية.</a:t>
            </a:r>
            <a:endParaRPr lang="en-US" sz="2800" b="1" dirty="0" smtClean="0"/>
          </a:p>
          <a:p>
            <a:pPr rtl="1"/>
            <a:r>
              <a:rPr lang="ar-SA" sz="2800" b="1" dirty="0" smtClean="0"/>
              <a:t>ـ آراء الطلاب في التدخين والمدخنين من الناحية الاقتصادية.</a:t>
            </a:r>
            <a:endParaRPr lang="en-US" sz="2800" b="1" dirty="0" smtClean="0"/>
          </a:p>
          <a:p>
            <a:pPr rtl="1"/>
            <a:r>
              <a:rPr lang="ar-SA" sz="2800" b="1" dirty="0" smtClean="0"/>
              <a:t>ـ آراء الطلاب في التدخين والمدخنين من الناحية الاجتماعية.</a:t>
            </a:r>
            <a:endParaRPr lang="en-US" sz="2800" b="1" dirty="0" smtClean="0"/>
          </a:p>
          <a:p>
            <a:pPr rtl="1"/>
            <a:r>
              <a:rPr lang="ar-SA" sz="2800" b="1" dirty="0" smtClean="0"/>
              <a:t>ـ آراء الطلاب في التدخين والمدخنين من الناحية النفسية.</a:t>
            </a:r>
            <a:endParaRPr lang="en-US" sz="2800" b="1" dirty="0" smtClean="0"/>
          </a:p>
          <a:p>
            <a:pPr rtl="1"/>
            <a:r>
              <a:rPr lang="ar-SA" sz="2800" b="1" dirty="0" smtClean="0"/>
              <a:t>ـ آراء الطلاب في التدخين والمدخنين من الناحية الصحية.</a:t>
            </a:r>
            <a:endParaRPr lang="en-US" sz="2800" b="1" dirty="0" smtClean="0"/>
          </a:p>
          <a:p>
            <a:pPr rtl="1"/>
            <a:r>
              <a:rPr lang="ar-SA" sz="2800" b="1" dirty="0" smtClean="0"/>
              <a:t>وتحت كل بعد أو مجال يضع الباحث عددا من العبارات تكون في صورتها النهائية شكل الاستبانة.</a:t>
            </a:r>
            <a:endParaRPr lang="en-US" sz="2800" b="1" dirty="0" smtClean="0"/>
          </a:p>
          <a:p>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141</a:t>
            </a:fld>
            <a:endParaRPr lang="en-US" dirty="0"/>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990600"/>
          </a:xfrm>
        </p:spPr>
        <p:txBody>
          <a:bodyPr/>
          <a:lstStyle/>
          <a:p>
            <a:pPr algn="ctr"/>
            <a:r>
              <a:rPr lang="ar-SA" sz="3600" b="1" dirty="0" smtClean="0"/>
              <a:t>خطوات بناء الاستبانة ومقاييس الاتجاهات</a:t>
            </a:r>
            <a:endParaRPr lang="ar-SA" sz="3600" dirty="0"/>
          </a:p>
        </p:txBody>
      </p:sp>
      <p:sp>
        <p:nvSpPr>
          <p:cNvPr id="3" name="عنصر نائب للمحتوى 2"/>
          <p:cNvSpPr>
            <a:spLocks noGrp="1"/>
          </p:cNvSpPr>
          <p:nvPr>
            <p:ph idx="1"/>
          </p:nvPr>
        </p:nvSpPr>
        <p:spPr>
          <a:xfrm>
            <a:off x="152400" y="1143000"/>
            <a:ext cx="8915400" cy="4678363"/>
          </a:xfrm>
        </p:spPr>
        <p:txBody>
          <a:bodyPr/>
          <a:lstStyle/>
          <a:p>
            <a:pPr rtl="1"/>
            <a:r>
              <a:rPr lang="ar-SA" sz="2400" b="1" dirty="0" smtClean="0"/>
              <a:t>ـ صياغة عبارات الاستبانة في شكل جمل محددة الاستجابة (مغلقة) , مع اتباع المعايير العلمية في صياغة أسئلة الاستبانة.</a:t>
            </a:r>
            <a:endParaRPr lang="en-US" sz="2400" b="1" dirty="0" smtClean="0"/>
          </a:p>
          <a:p>
            <a:pPr rtl="1"/>
            <a:r>
              <a:rPr lang="ar-SA" sz="2400" b="1" dirty="0" smtClean="0"/>
              <a:t>ـ تصنيف الأسئلة إلى أبعادها المحددة سابقا</a:t>
            </a:r>
            <a:endParaRPr lang="en-US" sz="2400" b="1" dirty="0" smtClean="0"/>
          </a:p>
          <a:p>
            <a:pPr rtl="1"/>
            <a:r>
              <a:rPr lang="ar-SA" sz="2400" b="1" dirty="0" smtClean="0"/>
              <a:t>ـ عرض الاستبانة على الخبراء للحكم على صلاحيتها لقياس المطلوب</a:t>
            </a:r>
            <a:endParaRPr lang="en-US" sz="2400" b="1" dirty="0" smtClean="0"/>
          </a:p>
          <a:p>
            <a:pPr rtl="1"/>
            <a:r>
              <a:rPr lang="ar-SA" sz="2400" b="1" dirty="0" smtClean="0"/>
              <a:t>ومدى ملاءمة كل فقرة للبعد الذي صنفت فيه.</a:t>
            </a:r>
            <a:endParaRPr lang="en-US" sz="2400" b="1" dirty="0" smtClean="0"/>
          </a:p>
          <a:p>
            <a:pPr rtl="1"/>
            <a:r>
              <a:rPr lang="ar-SA" sz="2400" b="1" dirty="0" smtClean="0"/>
              <a:t>ـ تطبيق أولي على عينة استطلاعية محدودة من مجتمع البحث للتأكد من وضوح التعليمات والأسئلة.</a:t>
            </a:r>
            <a:endParaRPr lang="en-US" sz="2400" b="1" dirty="0" smtClean="0"/>
          </a:p>
          <a:p>
            <a:pPr rtl="1"/>
            <a:r>
              <a:rPr lang="ar-SA" sz="2400" b="1" dirty="0" smtClean="0"/>
              <a:t>ـ مراجعة مقترحات الخبراء ونتائج التطبيق الأولي وتعديل الاستبانة وفقا لذلك.</a:t>
            </a:r>
            <a:endParaRPr lang="en-US" sz="2400" b="1" dirty="0" smtClean="0"/>
          </a:p>
          <a:p>
            <a:pPr rtl="1"/>
            <a:r>
              <a:rPr lang="ar-SA" sz="2400" b="1" dirty="0" smtClean="0"/>
              <a:t>ـ تطبيق الاستبانة على عينة لا تقل عن 30 فردا من أفراد المجتمع للتحقق من الثبات والصدق .</a:t>
            </a:r>
            <a:endParaRPr lang="en-US" sz="2400" b="1" dirty="0" smtClean="0"/>
          </a:p>
          <a:p>
            <a:endParaRPr lang="ar-SA" sz="2800"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142</a:t>
            </a:fld>
            <a:endParaRPr lang="en-US" dirty="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143</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144</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181600" y="4648200"/>
            <a:ext cx="4387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  </a:t>
            </a:r>
            <a:r>
              <a:rPr lang="ar-EG" sz="2600" dirty="0" smtClean="0">
                <a:solidFill>
                  <a:srgbClr val="898989"/>
                </a:solidFill>
                <a:latin typeface="Calibri" pitchFamily="34" charset="0"/>
              </a:rPr>
              <a:t>كلية </a:t>
            </a:r>
            <a:r>
              <a:rPr lang="ar-SA" sz="2600" dirty="0" smtClean="0">
                <a:solidFill>
                  <a:srgbClr val="898989"/>
                </a:solidFill>
                <a:latin typeface="Calibri" pitchFamily="34" charset="0"/>
              </a:rPr>
              <a:t>التربية </a:t>
            </a:r>
            <a:r>
              <a:rPr lang="ar-EG" sz="2600" dirty="0" smtClean="0">
                <a:solidFill>
                  <a:srgbClr val="898989"/>
                </a:solidFill>
                <a:latin typeface="Calibri" pitchFamily="34" charset="0"/>
              </a:rPr>
              <a:t>– قس</a:t>
            </a:r>
            <a:r>
              <a:rPr lang="ar-SA" sz="2600" dirty="0" smtClean="0">
                <a:solidFill>
                  <a:srgbClr val="898989"/>
                </a:solidFill>
                <a:latin typeface="Calibri" pitchFamily="34" charset="0"/>
              </a:rPr>
              <a:t>م التربية وعلم النفس</a:t>
            </a:r>
            <a:endParaRPr lang="en-US" sz="2600"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r>
              <a:rPr lang="ar-SA" sz="2800" b="1" dirty="0" smtClean="0"/>
              <a:t>مبادئ البحث التربوي</a:t>
            </a:r>
            <a:r>
              <a:rPr lang="ar-EG" sz="1100" b="1" dirty="0" smtClean="0">
                <a:solidFill>
                  <a:srgbClr val="7F7F7F"/>
                </a:solidFill>
                <a:latin typeface="Calibri" pitchFamily="34" charset="0"/>
                <a:cs typeface="Times New Roman" pitchFamily="18" charset="0"/>
              </a:rPr>
              <a:t/>
            </a:r>
            <a:br>
              <a:rPr lang="ar-EG" sz="1100" b="1" dirty="0" smtClean="0">
                <a:solidFill>
                  <a:srgbClr val="7F7F7F"/>
                </a:solidFill>
                <a:latin typeface="Calibri" pitchFamily="34" charset="0"/>
                <a:cs typeface="Times New Roman" pitchFamily="18" charset="0"/>
              </a:rPr>
            </a:br>
            <a:r>
              <a:rPr lang="ar-EG" sz="2400" b="1" dirty="0" smtClean="0">
                <a:solidFill>
                  <a:srgbClr val="7F7F7F"/>
                </a:solidFill>
                <a:latin typeface="Calibri" pitchFamily="34" charset="0"/>
                <a:cs typeface="Times New Roman" pitchFamily="18" charset="0"/>
              </a:rPr>
              <a:t>الفصل الدراسي </a:t>
            </a:r>
            <a:r>
              <a:rPr lang="ar-SA" sz="2400" b="1" dirty="0" smtClean="0">
                <a:solidFill>
                  <a:srgbClr val="7F7F7F"/>
                </a:solidFill>
                <a:latin typeface="Calibri" pitchFamily="34" charset="0"/>
                <a:cs typeface="Times New Roman" pitchFamily="18" charset="0"/>
              </a:rPr>
              <a:t>الأول</a:t>
            </a:r>
          </a:p>
          <a:p>
            <a:pPr algn="l">
              <a:lnSpc>
                <a:spcPct val="80000"/>
              </a:lnSpc>
            </a:pPr>
            <a:r>
              <a:rPr lang="ar-EG" b="1" dirty="0" smtClean="0">
                <a:solidFill>
                  <a:srgbClr val="7F7F7F"/>
                </a:solidFill>
                <a:latin typeface="Calibri" pitchFamily="34" charset="0"/>
                <a:cs typeface="Times New Roman" pitchFamily="18" charset="0"/>
              </a:rPr>
              <a:t>العام الدراسي 143</a:t>
            </a:r>
            <a:r>
              <a:rPr lang="ar-SA" b="1" dirty="0" smtClean="0">
                <a:solidFill>
                  <a:srgbClr val="7F7F7F"/>
                </a:solidFill>
                <a:latin typeface="Calibri" pitchFamily="34" charset="0"/>
                <a:cs typeface="Times New Roman" pitchFamily="18" charset="0"/>
              </a:rPr>
              <a:t>1</a:t>
            </a:r>
            <a:r>
              <a:rPr lang="ar-EG" b="1" dirty="0" smtClean="0">
                <a:solidFill>
                  <a:srgbClr val="7F7F7F"/>
                </a:solidFill>
                <a:latin typeface="Calibri" pitchFamily="34" charset="0"/>
                <a:cs typeface="Times New Roman" pitchFamily="18" charset="0"/>
              </a:rPr>
              <a:t> – 143</a:t>
            </a:r>
            <a:r>
              <a:rPr lang="ar-SA" b="1" dirty="0" smtClean="0">
                <a:solidFill>
                  <a:srgbClr val="7F7F7F"/>
                </a:solidFill>
                <a:latin typeface="Calibri" pitchFamily="34" charset="0"/>
                <a:cs typeface="Times New Roman" pitchFamily="18" charset="0"/>
              </a:rPr>
              <a:t>2هـ</a:t>
            </a:r>
            <a:endParaRPr lang="en-US" b="1" dirty="0" smtClean="0">
              <a:solidFill>
                <a:srgbClr val="7F7F7F"/>
              </a:solidFill>
              <a:latin typeface="Calibri" pitchFamily="34" charset="0"/>
            </a:endParaRPr>
          </a:p>
          <a:p>
            <a:pPr algn="l">
              <a:lnSpc>
                <a:spcPct val="80000"/>
              </a:lnSpc>
            </a:pPr>
            <a:r>
              <a:rPr lang="ar-SA" sz="2800" b="1" dirty="0" smtClean="0">
                <a:solidFill>
                  <a:srgbClr val="7F7F7F"/>
                </a:solidFill>
                <a:latin typeface="Calibri" pitchFamily="34" charset="0"/>
                <a:cs typeface="Times New Roman" pitchFamily="18" charset="0"/>
              </a:rPr>
              <a:t>د. عبد الله أحمد الدوغان</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144</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عنوان المحاضرة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a:r>
              <a:rPr lang="ar-SA" sz="4000" b="1" dirty="0" smtClean="0">
                <a:solidFill>
                  <a:schemeClr val="tx1"/>
                </a:solidFill>
              </a:rPr>
              <a:t>المحاضرة الثامنة</a:t>
            </a:r>
            <a:endParaRPr lang="en-US" sz="4000" dirty="0" smtClean="0">
              <a:solidFill>
                <a:schemeClr val="tx1"/>
              </a:solidFill>
            </a:endParaRPr>
          </a:p>
          <a:p>
            <a:pPr rtl="1"/>
            <a:r>
              <a:rPr lang="ar-SA" sz="4000" b="1" dirty="0" smtClean="0"/>
              <a:t>بناء أداة البحث</a:t>
            </a:r>
            <a:endParaRPr lang="en-US" sz="4000" dirty="0" smtClean="0"/>
          </a:p>
          <a:p>
            <a:pPr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145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smtClean="0"/>
              <a:t>الاستبانة </a:t>
            </a:r>
            <a:endParaRPr lang="en-US" sz="40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146</a:t>
            </a:fld>
            <a:endParaRPr lang="en-US" dirty="0"/>
          </a:p>
        </p:txBody>
      </p:sp>
      <p:sp>
        <p:nvSpPr>
          <p:cNvPr id="22529" name="Rectangle 1"/>
          <p:cNvSpPr>
            <a:spLocks noGrp="1" noChangeArrowheads="1"/>
          </p:cNvSpPr>
          <p:nvPr>
            <p:ph idx="1"/>
          </p:nvPr>
        </p:nvSpPr>
        <p:spPr bwMode="auto">
          <a:xfrm>
            <a:off x="1066800" y="1752600"/>
            <a:ext cx="7810500" cy="40318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tab pos="1749425" algn="l"/>
              </a:tabLst>
            </a:pPr>
            <a:r>
              <a:rPr kumimoji="0" lang="ar-SA"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الاستبانة من أدوات البحث التي تستخدم كثيرا في البحوث التربوية, وتستخدم للحصول </a:t>
            </a:r>
          </a:p>
          <a:p>
            <a:pPr marL="0" marR="0" lvl="0" indent="0" algn="r" defTabSz="914400" rtl="1" eaLnBrk="1" fontAlgn="base" latinLnBrk="0" hangingPunct="1">
              <a:lnSpc>
                <a:spcPct val="100000"/>
              </a:lnSpc>
              <a:spcBef>
                <a:spcPct val="0"/>
              </a:spcBef>
              <a:spcAft>
                <a:spcPct val="0"/>
              </a:spcAft>
              <a:buClrTx/>
              <a:buSzTx/>
              <a:buFontTx/>
              <a:buNone/>
              <a:tabLst>
                <a:tab pos="1749425" algn="l"/>
              </a:tabLst>
            </a:pPr>
            <a:r>
              <a:rPr kumimoji="0" lang="ar-SA"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على معلومات أو آراء حول موضوعات يصعب الحصول عليها من السجلات. </a:t>
            </a:r>
          </a:p>
          <a:p>
            <a:pPr marL="0" marR="0" lvl="0" indent="0" algn="r" defTabSz="914400" rtl="1" eaLnBrk="1" fontAlgn="base" latinLnBrk="0" hangingPunct="1">
              <a:lnSpc>
                <a:spcPct val="100000"/>
              </a:lnSpc>
              <a:spcBef>
                <a:spcPct val="0"/>
              </a:spcBef>
              <a:spcAft>
                <a:spcPct val="0"/>
              </a:spcAft>
              <a:buClrTx/>
              <a:buSzTx/>
              <a:buFontTx/>
              <a:buNone/>
              <a:tabLst>
                <a:tab pos="1749425" algn="l"/>
              </a:tabLst>
            </a:pPr>
            <a:r>
              <a:rPr kumimoji="0" lang="ar-SA"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الاستبانة أقرب ما تكون إلى الاختبارات النفسية وقد تكون متداخلة مع قياس الميول والاتجاهات .</a:t>
            </a:r>
          </a:p>
          <a:p>
            <a:pPr marL="0" marR="0" lvl="0" indent="0" algn="r" defTabSz="914400" rtl="1" eaLnBrk="1" fontAlgn="base" latinLnBrk="0" hangingPunct="1">
              <a:lnSpc>
                <a:spcPct val="100000"/>
              </a:lnSpc>
              <a:spcBef>
                <a:spcPct val="0"/>
              </a:spcBef>
              <a:spcAft>
                <a:spcPct val="0"/>
              </a:spcAft>
              <a:buClrTx/>
              <a:buSzTx/>
              <a:buFontTx/>
              <a:buNone/>
              <a:tabLst>
                <a:tab pos="1749425" algn="l"/>
              </a:tabLst>
            </a:pPr>
            <a:r>
              <a:rPr kumimoji="0" lang="ar-SA"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الاستبانة تقيس رأي المبحوث أو موقفه من قضية معينة أو سلوكه في جانب معين.</a:t>
            </a:r>
            <a:endParaRPr kumimoji="0" lang="ar-SA"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066800"/>
          </a:xfrm>
        </p:spPr>
        <p:txBody>
          <a:bodyPr/>
          <a:lstStyle/>
          <a:p>
            <a:pPr algn="ctr" rtl="1"/>
            <a:r>
              <a:rPr lang="ar-SA" sz="3600" b="1" dirty="0" smtClean="0"/>
              <a:t>الاستبانة </a:t>
            </a:r>
            <a:endParaRPr lang="en-US" sz="3600" dirty="0"/>
          </a:p>
        </p:txBody>
      </p:sp>
      <p:sp>
        <p:nvSpPr>
          <p:cNvPr id="3" name="عنصر نائب للمحتوى 2"/>
          <p:cNvSpPr>
            <a:spLocks noGrp="1"/>
          </p:cNvSpPr>
          <p:nvPr>
            <p:ph idx="1"/>
          </p:nvPr>
        </p:nvSpPr>
        <p:spPr>
          <a:xfrm>
            <a:off x="457200" y="1600201"/>
            <a:ext cx="8953500" cy="1904999"/>
          </a:xfrm>
        </p:spPr>
        <p:txBody>
          <a:bodyPr/>
          <a:lstStyle/>
          <a:p>
            <a:pPr rtl="1"/>
            <a:r>
              <a:rPr lang="ar-SA" sz="2800" b="1" dirty="0" smtClean="0"/>
              <a:t>من خلال الاستبانة يمكن للباحث أن يقيس الاتجاهات والمواقف والتصورات والقيم والالتزام والولاء والتوقعات والآراء </a:t>
            </a:r>
            <a:r>
              <a:rPr lang="ar-SA" sz="2800" b="1" dirty="0" err="1" smtClean="0"/>
              <a:t>والتفضيلات</a:t>
            </a:r>
            <a:r>
              <a:rPr lang="ar-SA" sz="2800" b="1" dirty="0" smtClean="0"/>
              <a:t> والاحتياجات والمشكلات... الخ</a:t>
            </a:r>
            <a:endParaRPr lang="en-US" sz="2800" dirty="0" smtClean="0"/>
          </a:p>
          <a:p>
            <a:pPr rtl="1"/>
            <a:r>
              <a:rPr lang="ar-SA" b="1" dirty="0" smtClean="0"/>
              <a:t>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147</a:t>
            </a:fld>
            <a:endParaRPr lang="en-US" dirty="0"/>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600200" y="274638"/>
            <a:ext cx="7239000" cy="1143000"/>
          </a:xfrm>
        </p:spPr>
        <p:txBody>
          <a:bodyPr/>
          <a:lstStyle/>
          <a:p>
            <a:pPr algn="ctr"/>
            <a:r>
              <a:rPr lang="ar-SA" b="1" dirty="0" smtClean="0"/>
              <a:t>الاستبانة </a:t>
            </a:r>
            <a:endParaRPr lang="ar-SA" dirty="0"/>
          </a:p>
        </p:txBody>
      </p:sp>
      <p:sp>
        <p:nvSpPr>
          <p:cNvPr id="3" name="عنصر نائب للمحتوى 2"/>
          <p:cNvSpPr>
            <a:spLocks noGrp="1"/>
          </p:cNvSpPr>
          <p:nvPr>
            <p:ph idx="1"/>
          </p:nvPr>
        </p:nvSpPr>
        <p:spPr>
          <a:xfrm>
            <a:off x="495300" y="1600201"/>
            <a:ext cx="8915400" cy="3962400"/>
          </a:xfrm>
        </p:spPr>
        <p:txBody>
          <a:bodyPr/>
          <a:lstStyle/>
          <a:p>
            <a:pPr rtl="1"/>
            <a:r>
              <a:rPr lang="ar-SA" sz="2400" b="1" dirty="0" smtClean="0"/>
              <a:t>أمثلة لموضوعات تتطلب إعداد استبانة:</a:t>
            </a:r>
            <a:endParaRPr lang="en-US" sz="2400" dirty="0" smtClean="0"/>
          </a:p>
          <a:p>
            <a:pPr rtl="1"/>
            <a:r>
              <a:rPr lang="ar-SA" sz="2400" b="1" dirty="0" smtClean="0"/>
              <a:t>مدى استخدام تقنيات التدريس من قبل مدرسي العلوم </a:t>
            </a:r>
            <a:endParaRPr lang="en-US" sz="2400" dirty="0" smtClean="0"/>
          </a:p>
          <a:p>
            <a:pPr rtl="1"/>
            <a:r>
              <a:rPr lang="ar-SA" sz="2400" b="1" dirty="0" smtClean="0"/>
              <a:t>عادات المذاكرة لدى طلاب الثانوية</a:t>
            </a:r>
            <a:endParaRPr lang="en-US" sz="2400" dirty="0" smtClean="0"/>
          </a:p>
          <a:p>
            <a:pPr rtl="1"/>
            <a:r>
              <a:rPr lang="ar-SA" sz="2400" b="1" dirty="0" smtClean="0"/>
              <a:t>استغلال أوقات الفراغ لدى طلبة الجامعة</a:t>
            </a:r>
            <a:endParaRPr lang="en-US" sz="2400" dirty="0" smtClean="0"/>
          </a:p>
          <a:p>
            <a:pPr rtl="1"/>
            <a:r>
              <a:rPr lang="ar-SA" sz="2400" b="1" dirty="0" smtClean="0"/>
              <a:t>الموقف من تعليم اللغة الإنجليزية في المرحلة الابتدائية</a:t>
            </a:r>
            <a:endParaRPr lang="en-US" sz="2400" dirty="0" smtClean="0"/>
          </a:p>
          <a:p>
            <a:pPr rtl="1"/>
            <a:r>
              <a:rPr lang="ar-SA" sz="2400" b="1" dirty="0" smtClean="0"/>
              <a:t>اتجاه طلبة الثانوية نحو التدخين</a:t>
            </a:r>
            <a:endParaRPr lang="en-US" sz="2400" dirty="0" smtClean="0"/>
          </a:p>
          <a:p>
            <a:pPr rtl="1"/>
            <a:r>
              <a:rPr lang="ar-SA" sz="2400" b="1" dirty="0" smtClean="0"/>
              <a:t>اتجاه طالبات جامعة الملك فيصل نحو عمل المرأة </a:t>
            </a:r>
            <a:endParaRPr lang="en-US" sz="2400" dirty="0" smtClean="0"/>
          </a:p>
          <a:p>
            <a:r>
              <a:rPr lang="ar-SA" sz="2400" b="1" dirty="0" smtClean="0"/>
              <a:t>استغلال أوقات الفراغ لدى الشباب الجامعي</a:t>
            </a:r>
            <a:endParaRPr lang="en-US" sz="2800" dirty="0" smtClean="0"/>
          </a:p>
          <a:p>
            <a:pPr rtl="1"/>
            <a:r>
              <a:rPr lang="ar-SA" sz="2800" b="1" dirty="0" smtClean="0"/>
              <a:t> </a:t>
            </a:r>
            <a:endParaRPr lang="en-US" sz="2800"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148</a:t>
            </a:fld>
            <a:endParaRPr lang="en-US" dirty="0"/>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600" b="1" dirty="0" smtClean="0"/>
              <a:t>الاستبانة </a:t>
            </a:r>
            <a:endParaRPr lang="ar-SA" sz="3600" b="1" dirty="0"/>
          </a:p>
        </p:txBody>
      </p:sp>
      <p:sp>
        <p:nvSpPr>
          <p:cNvPr id="3" name="عنصر نائب للمحتوى 2"/>
          <p:cNvSpPr>
            <a:spLocks noGrp="1"/>
          </p:cNvSpPr>
          <p:nvPr>
            <p:ph idx="1"/>
          </p:nvPr>
        </p:nvSpPr>
        <p:spPr/>
        <p:txBody>
          <a:bodyPr/>
          <a:lstStyle/>
          <a:p>
            <a:pPr rtl="1"/>
            <a:r>
              <a:rPr lang="ar-SA" sz="2800" b="1" dirty="0" smtClean="0"/>
              <a:t>قارن بين البحوث والمتغيرات التي تحتاج اختبارا وتلك التي تحتاج استبانة</a:t>
            </a:r>
            <a:endParaRPr lang="en-US" sz="2800" dirty="0" smtClean="0"/>
          </a:p>
          <a:p>
            <a:pPr rtl="1"/>
            <a:r>
              <a:rPr lang="ar-SA" sz="2800" b="1" dirty="0" smtClean="0"/>
              <a:t>تحصيل, خجل, ذكاء, إبداع, اكتئاب, سعادة</a:t>
            </a:r>
            <a:endParaRPr lang="en-US" sz="2800" dirty="0" smtClean="0"/>
          </a:p>
          <a:p>
            <a:pPr rtl="1"/>
            <a:r>
              <a:rPr lang="ar-SA" sz="2800" b="1" dirty="0" smtClean="0"/>
              <a:t>رأي, وجهة نظر, موقف, تقييم, قيم</a:t>
            </a:r>
            <a:endParaRPr lang="en-US" sz="2800" dirty="0" smtClean="0"/>
          </a:p>
          <a:p>
            <a:pPr rtl="1"/>
            <a:r>
              <a:rPr lang="ar-SA" sz="2800" b="1" dirty="0" smtClean="0"/>
              <a:t> </a:t>
            </a:r>
            <a:endParaRPr lang="en-US" sz="2800" b="1" dirty="0" smtClean="0"/>
          </a:p>
          <a:p>
            <a:endParaRPr lang="ar-SA" sz="24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149</a:t>
            </a:fld>
            <a:endParaRPr lang="en-US" dirty="0"/>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b="1" dirty="0" smtClean="0"/>
              <a:t>مميزات الاستبيان:</a:t>
            </a:r>
            <a:endParaRPr lang="en-US" sz="3600" dirty="0"/>
          </a:p>
        </p:txBody>
      </p:sp>
      <p:sp>
        <p:nvSpPr>
          <p:cNvPr id="3" name="عنصر نائب للمحتوى 2"/>
          <p:cNvSpPr>
            <a:spLocks noGrp="1"/>
          </p:cNvSpPr>
          <p:nvPr>
            <p:ph idx="1"/>
          </p:nvPr>
        </p:nvSpPr>
        <p:spPr>
          <a:xfrm>
            <a:off x="495300" y="1600201"/>
            <a:ext cx="8915400" cy="1905000"/>
          </a:xfrm>
        </p:spPr>
        <p:txBody>
          <a:bodyPr/>
          <a:lstStyle/>
          <a:p>
            <a:pPr rtl="1"/>
            <a:r>
              <a:rPr lang="ar-SA" sz="2800" b="1" dirty="0" smtClean="0"/>
              <a:t>الحصول على معلومات يصعب الحصول عليها من مصادر أخرى</a:t>
            </a:r>
            <a:endParaRPr lang="en-US" sz="2800" dirty="0" smtClean="0"/>
          </a:p>
          <a:p>
            <a:pPr rtl="1"/>
            <a:r>
              <a:rPr lang="ar-SA" sz="2800" b="1" dirty="0" smtClean="0"/>
              <a:t>استخدام عينة كبيرة مقارنة بالملاحظة والمقابلة</a:t>
            </a:r>
            <a:endParaRPr lang="en-US" sz="2800" dirty="0" smtClean="0"/>
          </a:p>
          <a:p>
            <a:pPr rtl="1"/>
            <a:r>
              <a:rPr lang="ar-SA" sz="2800" b="1" dirty="0" smtClean="0"/>
              <a:t>توفير الوقت والتكلفة</a:t>
            </a:r>
            <a:endParaRPr lang="en-US" sz="2800"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150</a:t>
            </a:fld>
            <a:endParaRPr lang="en-US" dirty="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عيوب الاستبيان:</a:t>
            </a:r>
            <a:endParaRPr lang="en-US" dirty="0"/>
          </a:p>
        </p:txBody>
      </p:sp>
      <p:sp>
        <p:nvSpPr>
          <p:cNvPr id="3" name="عنصر نائب للمحتوى 2"/>
          <p:cNvSpPr>
            <a:spLocks noGrp="1"/>
          </p:cNvSpPr>
          <p:nvPr>
            <p:ph idx="1"/>
          </p:nvPr>
        </p:nvSpPr>
        <p:spPr>
          <a:xfrm>
            <a:off x="533400" y="1295400"/>
            <a:ext cx="8915400" cy="4525963"/>
          </a:xfrm>
        </p:spPr>
        <p:txBody>
          <a:bodyPr/>
          <a:lstStyle/>
          <a:p>
            <a:pPr rtl="1"/>
            <a:endParaRPr lang="ar-SA" sz="2800" dirty="0" smtClean="0"/>
          </a:p>
          <a:p>
            <a:pPr rtl="1"/>
            <a:r>
              <a:rPr lang="ar-SA" sz="2800" b="1" dirty="0" smtClean="0"/>
              <a:t>إمكانية عدم فهم المستجيبين للأسئلة أو سوء فهمها</a:t>
            </a:r>
            <a:endParaRPr lang="en-US" sz="2800" dirty="0" smtClean="0"/>
          </a:p>
          <a:p>
            <a:pPr rtl="1"/>
            <a:r>
              <a:rPr lang="ar-SA" sz="2800" b="1" dirty="0" smtClean="0"/>
              <a:t>هناك نسبة من العينة لا تعيد الاستبانة أو لا تكملها</a:t>
            </a:r>
            <a:endParaRPr lang="en-US" sz="2800" dirty="0" smtClean="0"/>
          </a:p>
          <a:p>
            <a:pPr rtl="1"/>
            <a:r>
              <a:rPr lang="ar-SA" sz="2800" b="1" dirty="0" smtClean="0"/>
              <a:t>ومما يساعد على زيادة معدل إعادة الاستبيان كاملا:</a:t>
            </a:r>
            <a:endParaRPr lang="en-US" sz="2800" dirty="0" smtClean="0"/>
          </a:p>
          <a:p>
            <a:r>
              <a:rPr lang="ar-SA" sz="2800" b="1" dirty="0" smtClean="0"/>
              <a:t>عدم طول الاستبيان,  الرسالة الموجهة للمشاركين, إخراج الاستبيان, وضوح الأسئلة ومناسبة المعلومات المطلوبة للمستجيبين, عدم وجود أسئلة محرجة أو مستفزة للمستجيبين, المتابعة.</a:t>
            </a:r>
            <a:r>
              <a:rPr lang="ar-SA" b="1" dirty="0" smtClean="0"/>
              <a:t> </a:t>
            </a:r>
            <a:endParaRPr lang="en-US"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151</a:t>
            </a:fld>
            <a:endParaRPr lang="en-US" dirty="0"/>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أنواع الاستبانة (أوالاستبيان):</a:t>
            </a:r>
            <a:endParaRPr lang="en-US" dirty="0"/>
          </a:p>
        </p:txBody>
      </p:sp>
      <p:sp>
        <p:nvSpPr>
          <p:cNvPr id="3" name="عنصر نائب للمحتوى 2"/>
          <p:cNvSpPr>
            <a:spLocks noGrp="1"/>
          </p:cNvSpPr>
          <p:nvPr>
            <p:ph idx="1"/>
          </p:nvPr>
        </p:nvSpPr>
        <p:spPr>
          <a:xfrm>
            <a:off x="228600" y="1447801"/>
            <a:ext cx="8915400" cy="1295400"/>
          </a:xfrm>
        </p:spPr>
        <p:txBody>
          <a:bodyPr/>
          <a:lstStyle/>
          <a:p>
            <a:pPr rtl="1"/>
            <a:r>
              <a:rPr lang="ar-SA" sz="2400" b="1" dirty="0" smtClean="0"/>
              <a:t>تقسم الاستبانات من حيث طبيعة الأسئلة إلى:</a:t>
            </a:r>
            <a:endParaRPr lang="en-US" sz="2400" dirty="0" smtClean="0"/>
          </a:p>
          <a:p>
            <a:pPr rtl="1"/>
            <a:r>
              <a:rPr lang="ar-SA" sz="2400" b="1" dirty="0" smtClean="0"/>
              <a:t> استبانة مغلقة </a:t>
            </a:r>
            <a:r>
              <a:rPr lang="ar-SA" sz="2400" b="1" dirty="0" err="1" smtClean="0"/>
              <a:t>و</a:t>
            </a:r>
            <a:r>
              <a:rPr lang="ar-SA" sz="2400" b="1" dirty="0" smtClean="0"/>
              <a:t> استبانة مفتوحة</a:t>
            </a:r>
            <a:endParaRPr lang="en-US" sz="2400" dirty="0" smtClean="0"/>
          </a:p>
          <a:p>
            <a:pPr rtl="1"/>
            <a:r>
              <a:rPr lang="ar-SA" sz="2400" dirty="0" smtClean="0"/>
              <a:t> </a:t>
            </a:r>
            <a:endParaRPr lang="en-US" sz="2400" dirty="0" smtClean="0"/>
          </a:p>
          <a:p>
            <a:endParaRPr lang="ar-SA" sz="24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152</a:t>
            </a:fld>
            <a:endParaRPr lang="en-US" dirty="0"/>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u="sng" dirty="0" smtClean="0"/>
              <a:t>الاستبانة المغلقة</a:t>
            </a:r>
            <a:endParaRPr lang="ar-SA" sz="2800" dirty="0"/>
          </a:p>
        </p:txBody>
      </p:sp>
      <p:sp>
        <p:nvSpPr>
          <p:cNvPr id="3" name="عنصر نائب للمحتوى 2"/>
          <p:cNvSpPr>
            <a:spLocks noGrp="1"/>
          </p:cNvSpPr>
          <p:nvPr>
            <p:ph idx="1"/>
          </p:nvPr>
        </p:nvSpPr>
        <p:spPr/>
        <p:txBody>
          <a:bodyPr/>
          <a:lstStyle/>
          <a:p>
            <a:pPr rtl="1"/>
            <a:r>
              <a:rPr lang="ar-SA" sz="2800" b="1" dirty="0" smtClean="0"/>
              <a:t>أو الاستبيان المغلق وهو الاستبيان الذي تكون فيه الإجابة على أسئلة أو عبارات الاستبانة محددة بحيث يطلب من المبحوث اختيار إجابة من إجابتين أو من عدة إجابات. مثل:</a:t>
            </a:r>
            <a:endParaRPr lang="en-US" sz="2800" dirty="0" smtClean="0"/>
          </a:p>
          <a:p>
            <a:pPr rtl="1"/>
            <a:r>
              <a:rPr lang="ar-SA" sz="2800" b="1" dirty="0" smtClean="0"/>
              <a:t>هل أنت راض عن عملك؟     نعم (  )          لا (  )</a:t>
            </a:r>
            <a:endParaRPr lang="en-US" sz="2800" dirty="0" smtClean="0"/>
          </a:p>
          <a:p>
            <a:pPr rtl="1"/>
            <a:r>
              <a:rPr lang="ar-SA" sz="2800" b="1" dirty="0" smtClean="0"/>
              <a:t>أحب القراءة     موافق(  )         غير موافق (  ) </a:t>
            </a:r>
            <a:endParaRPr lang="en-US" sz="2800" dirty="0" smtClean="0"/>
          </a:p>
          <a:p>
            <a:pPr rtl="1"/>
            <a:r>
              <a:rPr lang="ar-SA" sz="2800" b="1" dirty="0" smtClean="0"/>
              <a:t>أزور أقاربي    دائما (  )    أحيانا(  )       نادرا ( )</a:t>
            </a:r>
            <a:endParaRPr lang="en-US" sz="2800" dirty="0" smtClean="0"/>
          </a:p>
          <a:p>
            <a:pPr rtl="1"/>
            <a:r>
              <a:rPr lang="ar-SA" sz="2800" b="1" dirty="0" smtClean="0"/>
              <a:t>ويستخدم حينما تكون الإجابة المحتملة معروفة مسبقا لدى الباحث </a:t>
            </a:r>
            <a:endParaRPr lang="en-US"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153</a:t>
            </a:fld>
            <a:endParaRPr lang="en-US" dirty="0"/>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8915400" cy="1371600"/>
          </a:xfrm>
        </p:spPr>
        <p:txBody>
          <a:bodyPr/>
          <a:lstStyle/>
          <a:p>
            <a:pPr algn="ctr" rtl="1"/>
            <a:r>
              <a:rPr lang="ar-SA" sz="3600" dirty="0" smtClean="0"/>
              <a:t>مميزات وسلبيات الاستبيان المغلق</a:t>
            </a:r>
            <a:endParaRPr lang="en-US" sz="3600" dirty="0"/>
          </a:p>
        </p:txBody>
      </p:sp>
      <p:sp>
        <p:nvSpPr>
          <p:cNvPr id="3" name="عنصر نائب للمحتوى 2"/>
          <p:cNvSpPr>
            <a:spLocks noGrp="1"/>
          </p:cNvSpPr>
          <p:nvPr>
            <p:ph idx="1"/>
          </p:nvPr>
        </p:nvSpPr>
        <p:spPr>
          <a:xfrm>
            <a:off x="304800" y="1752600"/>
            <a:ext cx="8991600" cy="3810000"/>
          </a:xfrm>
        </p:spPr>
        <p:txBody>
          <a:bodyPr/>
          <a:lstStyle/>
          <a:p>
            <a:pPr rtl="1"/>
            <a:r>
              <a:rPr lang="ar-SA" sz="2800" b="1" u="sng" dirty="0" smtClean="0"/>
              <a:t>مميزات الاستبيان المغلق</a:t>
            </a:r>
            <a:r>
              <a:rPr lang="ar-SA" sz="2800" b="1" dirty="0" smtClean="0"/>
              <a:t>:</a:t>
            </a:r>
            <a:endParaRPr lang="en-US" sz="2800" dirty="0" smtClean="0"/>
          </a:p>
          <a:p>
            <a:pPr rtl="1"/>
            <a:r>
              <a:rPr lang="ar-SA" sz="2800" b="1" dirty="0" smtClean="0"/>
              <a:t>سهولة الإجابة عنه من قبل المبحوث </a:t>
            </a:r>
            <a:endParaRPr lang="en-US" sz="2800" dirty="0" smtClean="0"/>
          </a:p>
          <a:p>
            <a:pPr rtl="1"/>
            <a:r>
              <a:rPr lang="ar-SA" sz="2800" b="1" dirty="0" smtClean="0"/>
              <a:t>سهولة تصحيحه وتحليله إحصائيا </a:t>
            </a:r>
            <a:endParaRPr lang="en-US" sz="2800" dirty="0" smtClean="0"/>
          </a:p>
          <a:p>
            <a:pPr rtl="1"/>
            <a:r>
              <a:rPr lang="ar-SA" sz="2800" b="1" dirty="0" smtClean="0"/>
              <a:t>سرعة التصحيح والتحليل الإحصائي</a:t>
            </a:r>
            <a:endParaRPr lang="en-US" sz="2800" dirty="0" smtClean="0"/>
          </a:p>
          <a:p>
            <a:pPr rtl="1"/>
            <a:r>
              <a:rPr lang="ar-SA" sz="2800" b="1" dirty="0" smtClean="0"/>
              <a:t>موضوعية التصحيح</a:t>
            </a:r>
          </a:p>
          <a:p>
            <a:pPr rtl="1"/>
            <a:r>
              <a:rPr lang="ar-SA" sz="2800" b="1" u="sng" dirty="0" smtClean="0"/>
              <a:t>سلبيات الاستبيان المغلق:</a:t>
            </a:r>
            <a:endParaRPr lang="en-US" sz="2800" dirty="0" smtClean="0"/>
          </a:p>
          <a:p>
            <a:pPr rtl="1"/>
            <a:r>
              <a:rPr lang="ar-SA" sz="2800" b="1" dirty="0" smtClean="0"/>
              <a:t>تقييد المفحوص بإجابات محددة ولا يستطيع التعبير عن رأيه بحرية.</a:t>
            </a:r>
            <a:endParaRPr lang="en-US" sz="2800" dirty="0" smtClean="0"/>
          </a:p>
          <a:p>
            <a:pPr rtl="1"/>
            <a:endParaRPr lang="en-US" sz="2800" dirty="0" smtClean="0"/>
          </a:p>
          <a:p>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154</a:t>
            </a:fld>
            <a:endParaRPr lang="en-US" dirty="0"/>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152400"/>
            <a:ext cx="8915400" cy="1143000"/>
          </a:xfrm>
        </p:spPr>
        <p:txBody>
          <a:bodyPr/>
          <a:lstStyle/>
          <a:p>
            <a:pPr algn="ctr" rtl="1"/>
            <a:r>
              <a:rPr lang="ar-SA" sz="4000" b="1" dirty="0" smtClean="0"/>
              <a:t>الاستبيان المفتوح</a:t>
            </a:r>
            <a:endParaRPr lang="en-US" sz="4000" dirty="0"/>
          </a:p>
        </p:txBody>
      </p:sp>
      <p:sp>
        <p:nvSpPr>
          <p:cNvPr id="3" name="عنصر نائب للمحتوى 2"/>
          <p:cNvSpPr>
            <a:spLocks noGrp="1"/>
          </p:cNvSpPr>
          <p:nvPr>
            <p:ph idx="1"/>
          </p:nvPr>
        </p:nvSpPr>
        <p:spPr>
          <a:xfrm>
            <a:off x="495300" y="1371600"/>
            <a:ext cx="8915400" cy="3505199"/>
          </a:xfrm>
        </p:spPr>
        <p:txBody>
          <a:bodyPr/>
          <a:lstStyle/>
          <a:p>
            <a:pPr rtl="1"/>
            <a:endParaRPr lang="ar-SA" sz="2800" b="1" dirty="0" smtClean="0"/>
          </a:p>
          <a:p>
            <a:pPr rtl="1"/>
            <a:r>
              <a:rPr lang="ar-SA" sz="2800" b="1" dirty="0" smtClean="0"/>
              <a:t>الاستبيان المفتوح هو الذي تكون إجابة الأسئلة فيه غير محددة ومتروكة للمبحوث يحدد الإجابة ويجيب كيف يشاء ويعبر عن رأيه بحرية مثل:</a:t>
            </a:r>
            <a:endParaRPr lang="en-US" sz="2800" dirty="0" smtClean="0"/>
          </a:p>
          <a:p>
            <a:pPr rtl="1"/>
            <a:r>
              <a:rPr lang="ar-SA" sz="2800" b="1" dirty="0" smtClean="0"/>
              <a:t>ما رأيك في عمل المرأة؟</a:t>
            </a:r>
            <a:endParaRPr lang="en-US" sz="2800" dirty="0" smtClean="0"/>
          </a:p>
          <a:p>
            <a:pPr rtl="1"/>
            <a:r>
              <a:rPr lang="ar-SA" sz="2800" b="1" dirty="0" smtClean="0"/>
              <a:t>ما إيجابيات وسلبيات الانتساب؟</a:t>
            </a:r>
            <a:endParaRPr lang="en-US" sz="2800" dirty="0" smtClean="0"/>
          </a:p>
          <a:p>
            <a:pPr rtl="1"/>
            <a:r>
              <a:rPr lang="ar-SA" sz="2800" b="1" dirty="0" smtClean="0"/>
              <a:t>ويستخدم عندما تكون الإجابة المحتملة متعددة وغير معروفة من جانب الباحث</a:t>
            </a:r>
            <a:endParaRPr lang="en-US"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155</a:t>
            </a:fld>
            <a:endParaRPr lang="en-US" dirty="0"/>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الاستبيان المفتوح </a:t>
            </a:r>
            <a:endParaRPr lang="ar-SA" sz="6600" dirty="0"/>
          </a:p>
        </p:txBody>
      </p:sp>
      <p:sp>
        <p:nvSpPr>
          <p:cNvPr id="3" name="عنصر نائب للمحتوى 2"/>
          <p:cNvSpPr>
            <a:spLocks noGrp="1"/>
          </p:cNvSpPr>
          <p:nvPr>
            <p:ph idx="1"/>
          </p:nvPr>
        </p:nvSpPr>
        <p:spPr/>
        <p:txBody>
          <a:bodyPr/>
          <a:lstStyle/>
          <a:p>
            <a:pPr rtl="1"/>
            <a:r>
              <a:rPr lang="ar-SA" sz="2800" b="1" dirty="0" smtClean="0"/>
              <a:t>وهو الذي تكون إجابة الأسئلة فيه غير محددة ومتروكة للمبحوث يحدد الإجابة ويجيب كيف يشاء ويعبر عن رأيه بحرية مثل:</a:t>
            </a:r>
            <a:endParaRPr lang="en-US" sz="2800" dirty="0" smtClean="0"/>
          </a:p>
          <a:p>
            <a:pPr rtl="1"/>
            <a:r>
              <a:rPr lang="ar-SA" sz="2800" b="1" dirty="0" smtClean="0"/>
              <a:t>ما رأيك في عمل المرأة؟</a:t>
            </a:r>
            <a:endParaRPr lang="en-US" sz="2800" dirty="0" smtClean="0"/>
          </a:p>
          <a:p>
            <a:pPr rtl="1"/>
            <a:r>
              <a:rPr lang="ar-SA" sz="2800" b="1" dirty="0" smtClean="0"/>
              <a:t>ما إيجابيات وسلبيات الانتساب؟</a:t>
            </a:r>
            <a:endParaRPr lang="en-US" sz="2800" dirty="0" smtClean="0"/>
          </a:p>
          <a:p>
            <a:pPr rtl="1"/>
            <a:r>
              <a:rPr lang="ar-SA" sz="2800" b="1" dirty="0" smtClean="0"/>
              <a:t>ويستخدم عندما تكون الإجابة المحتملة متعددة وغير معروفة من جانب الباحث</a:t>
            </a:r>
            <a:endParaRPr lang="en-US"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156</a:t>
            </a:fld>
            <a:endParaRPr lang="en-US" dirty="0"/>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b="1" u="sng" dirty="0" smtClean="0"/>
              <a:t>مميزات وسلبيات الاستبيان المفتوح</a:t>
            </a:r>
            <a:r>
              <a:rPr lang="ar-SA" sz="3600" b="1" dirty="0" smtClean="0"/>
              <a:t> </a:t>
            </a:r>
            <a:endParaRPr lang="ar-SA" dirty="0"/>
          </a:p>
        </p:txBody>
      </p:sp>
      <p:sp>
        <p:nvSpPr>
          <p:cNvPr id="3" name="عنصر نائب للمحتوى 2"/>
          <p:cNvSpPr>
            <a:spLocks noGrp="1"/>
          </p:cNvSpPr>
          <p:nvPr>
            <p:ph idx="1"/>
          </p:nvPr>
        </p:nvSpPr>
        <p:spPr/>
        <p:txBody>
          <a:bodyPr/>
          <a:lstStyle/>
          <a:p>
            <a:pPr rtl="1"/>
            <a:r>
              <a:rPr lang="ar-SA" sz="2800" b="1" u="sng" dirty="0" smtClean="0"/>
              <a:t>مميزات الاستبيان المفتوح</a:t>
            </a:r>
            <a:r>
              <a:rPr lang="ar-SA" sz="2800" b="1" dirty="0" smtClean="0"/>
              <a:t>: أن المبحوث يكتب الإجابة من عنده وله الحرية للتعبير عن رأيه.</a:t>
            </a:r>
            <a:endParaRPr lang="en-US" sz="2800" dirty="0" smtClean="0"/>
          </a:p>
          <a:p>
            <a:pPr rtl="1"/>
            <a:r>
              <a:rPr lang="ar-SA" sz="2800" b="1" u="sng" dirty="0" smtClean="0"/>
              <a:t>عيوب الاستبيان المفتوح</a:t>
            </a:r>
            <a:endParaRPr lang="en-US" sz="2800" dirty="0" smtClean="0"/>
          </a:p>
          <a:p>
            <a:r>
              <a:rPr lang="ar-SA" sz="2800" b="1" dirty="0" smtClean="0"/>
              <a:t> صعوبة التصحيح وضعف الموضوعية ويتطلب وقتا في التصحيح ولا يمكن تصحيحه أو تحليل نتائجه آليا. </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157</a:t>
            </a:fld>
            <a:endParaRPr lang="en-US" dirty="0"/>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200" b="1" dirty="0" smtClean="0"/>
              <a:t>خطوات بناء الاستبانة</a:t>
            </a:r>
            <a:endParaRPr lang="ar-SA" sz="2400" dirty="0"/>
          </a:p>
        </p:txBody>
      </p:sp>
      <p:sp>
        <p:nvSpPr>
          <p:cNvPr id="3" name="عنصر نائب للمحتوى 2"/>
          <p:cNvSpPr>
            <a:spLocks noGrp="1"/>
          </p:cNvSpPr>
          <p:nvPr>
            <p:ph idx="1"/>
          </p:nvPr>
        </p:nvSpPr>
        <p:spPr/>
        <p:txBody>
          <a:bodyPr/>
          <a:lstStyle/>
          <a:p>
            <a:pPr rtl="1"/>
            <a:r>
              <a:rPr lang="ar-SA" sz="2800" b="1" dirty="0" smtClean="0"/>
              <a:t>هناك خطوات لبناء الاستبانة وما شابهها من أدوات وهي:</a:t>
            </a:r>
            <a:endParaRPr lang="en-US" sz="2800" dirty="0" smtClean="0"/>
          </a:p>
          <a:p>
            <a:pPr rtl="1"/>
            <a:r>
              <a:rPr lang="ar-SA" sz="2800" b="1" dirty="0" smtClean="0"/>
              <a:t>1ـ حدد الموضوع أو السمة أو السلوك المراد قياسه من خلال التعريف النظري والإجرائي والأسئلة الرئيسية والفرعية.</a:t>
            </a:r>
            <a:endParaRPr lang="en-US" sz="2800" dirty="0" smtClean="0"/>
          </a:p>
          <a:p>
            <a:pPr rtl="1"/>
            <a:r>
              <a:rPr lang="ar-SA" sz="2800" b="1" dirty="0" smtClean="0"/>
              <a:t>2ـ قم بمسح المتاح من المقاييس العربية والإنجليزية التي تقيس نفس السمة أو السلوك المرغوب قياسه.</a:t>
            </a:r>
            <a:endParaRPr lang="en-US" sz="2800" dirty="0" smtClean="0"/>
          </a:p>
          <a:p>
            <a:pPr rtl="1"/>
            <a:r>
              <a:rPr lang="ar-SA" sz="2800" b="1" dirty="0" smtClean="0"/>
              <a:t>3ـ قم بمراجعة ودراسة وتحليل النظريات ذات العلاقة بالسمة </a:t>
            </a:r>
            <a:r>
              <a:rPr lang="ar-SA" sz="2800" b="1" dirty="0" err="1" smtClean="0"/>
              <a:t>المقيسة</a:t>
            </a:r>
            <a:r>
              <a:rPr lang="ar-SA" sz="2800" b="1" dirty="0" smtClean="0"/>
              <a:t>.</a:t>
            </a:r>
            <a:endParaRPr lang="en-US"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158</a:t>
            </a:fld>
            <a:endParaRPr lang="en-US" dirty="0"/>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b="1" dirty="0" smtClean="0"/>
              <a:t>خطوات بناء الاستبانة</a:t>
            </a:r>
            <a:endParaRPr lang="ar-SA" sz="2800" dirty="0"/>
          </a:p>
        </p:txBody>
      </p:sp>
      <p:sp>
        <p:nvSpPr>
          <p:cNvPr id="3" name="عنصر نائب للمحتوى 2"/>
          <p:cNvSpPr>
            <a:spLocks noGrp="1"/>
          </p:cNvSpPr>
          <p:nvPr>
            <p:ph idx="1"/>
          </p:nvPr>
        </p:nvSpPr>
        <p:spPr/>
        <p:txBody>
          <a:bodyPr/>
          <a:lstStyle/>
          <a:p>
            <a:pPr rtl="1"/>
            <a:r>
              <a:rPr lang="ar-SA" sz="2800" b="1" dirty="0" smtClean="0"/>
              <a:t>4ـ قم بمراجعة وتحليل الدراسات السابقة ذات العلاقة بالسمة </a:t>
            </a:r>
            <a:r>
              <a:rPr lang="ar-SA" sz="2800" b="1" dirty="0" err="1" smtClean="0"/>
              <a:t>المقيسة</a:t>
            </a:r>
            <a:r>
              <a:rPr lang="ar-SA" sz="2800" b="1" dirty="0" smtClean="0"/>
              <a:t>.</a:t>
            </a:r>
            <a:endParaRPr lang="en-US" sz="2800" dirty="0" smtClean="0"/>
          </a:p>
          <a:p>
            <a:pPr rtl="1"/>
            <a:r>
              <a:rPr lang="ar-SA" sz="2800" b="1" dirty="0" smtClean="0"/>
              <a:t>5ـ اطرح أسئلة مفتوحة (مقالية)على المتخصصين الأكاديميين  والخبراء في المجال وعدد من أفراد الدراسة حول الموضوع المراد قياسه. ثم قم بتحليل الإجابات.</a:t>
            </a:r>
            <a:endParaRPr lang="en-US" sz="2800" dirty="0" smtClean="0"/>
          </a:p>
          <a:p>
            <a:endParaRPr lang="ar-SA" sz="2800"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159</a:t>
            </a:fld>
            <a:endParaRPr lang="en-US" dirty="0"/>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b="1" dirty="0" smtClean="0"/>
              <a:t>خطوات بناء الاستبانة</a:t>
            </a:r>
            <a:endParaRPr lang="ar-SA" dirty="0"/>
          </a:p>
        </p:txBody>
      </p:sp>
      <p:sp>
        <p:nvSpPr>
          <p:cNvPr id="3" name="عنصر نائب للمحتوى 2"/>
          <p:cNvSpPr>
            <a:spLocks noGrp="1"/>
          </p:cNvSpPr>
          <p:nvPr>
            <p:ph idx="1"/>
          </p:nvPr>
        </p:nvSpPr>
        <p:spPr>
          <a:xfrm>
            <a:off x="533400" y="1371600"/>
            <a:ext cx="8915400" cy="4525963"/>
          </a:xfrm>
        </p:spPr>
        <p:txBody>
          <a:bodyPr/>
          <a:lstStyle/>
          <a:p>
            <a:pPr rtl="1"/>
            <a:r>
              <a:rPr lang="ar-SA" sz="2800" b="1" dirty="0" smtClean="0"/>
              <a:t>6ـ  من خلال ذلك كله حدد محاور (أبعاد) الاستبانة إن كانت ذات محاور.</a:t>
            </a:r>
            <a:endParaRPr lang="en-US" sz="2800" dirty="0" smtClean="0"/>
          </a:p>
          <a:p>
            <a:pPr rtl="1"/>
            <a:r>
              <a:rPr lang="ar-SA" sz="2800" b="1" dirty="0" smtClean="0"/>
              <a:t>مثال لأبعاد استبانة حول موضوع </a:t>
            </a:r>
            <a:r>
              <a:rPr lang="ar-SA" sz="2800" b="1" u="sng" dirty="0" smtClean="0"/>
              <a:t>استخدام العقاب البدني في المدارس الابتدائية</a:t>
            </a:r>
            <a:r>
              <a:rPr lang="ar-SA" sz="2800" b="1" dirty="0" smtClean="0"/>
              <a:t> :</a:t>
            </a:r>
            <a:endParaRPr lang="en-US" sz="2800" dirty="0" smtClean="0"/>
          </a:p>
          <a:p>
            <a:pPr rtl="1"/>
            <a:r>
              <a:rPr lang="ar-SA" sz="2800" b="1" dirty="0" smtClean="0"/>
              <a:t>ـ استخدام العقاب البدني في المدارس الابتدائية</a:t>
            </a:r>
            <a:endParaRPr lang="en-US" sz="2800" dirty="0" smtClean="0"/>
          </a:p>
          <a:p>
            <a:pPr rtl="1"/>
            <a:r>
              <a:rPr lang="ar-SA" sz="2800" b="1" dirty="0" smtClean="0"/>
              <a:t>ـ  أنواع العقاب البدني</a:t>
            </a:r>
            <a:endParaRPr lang="en-US" sz="2800" dirty="0" smtClean="0"/>
          </a:p>
          <a:p>
            <a:pPr rtl="1"/>
            <a:r>
              <a:rPr lang="ar-SA" sz="2800" b="1" dirty="0" smtClean="0"/>
              <a:t>ـ التصرفات الخاطئة التي يستخدم فيها العقاب البدني</a:t>
            </a:r>
            <a:endParaRPr lang="en-US" sz="2800" dirty="0" smtClean="0"/>
          </a:p>
          <a:p>
            <a:pPr rtl="1"/>
            <a:r>
              <a:rPr lang="ar-SA" sz="2800" b="1" dirty="0" smtClean="0"/>
              <a:t>ـ من يقوم بتطبيق العقاب البدني؟</a:t>
            </a:r>
            <a:endParaRPr lang="en-US" sz="2800" dirty="0" smtClean="0"/>
          </a:p>
          <a:p>
            <a:pPr rtl="1"/>
            <a:r>
              <a:rPr lang="ar-SA" sz="2800" b="1" dirty="0" smtClean="0"/>
              <a:t>ـ وجهة النظر والموقف من العقاب البدني</a:t>
            </a:r>
            <a:endParaRPr lang="en-US" sz="2800" dirty="0" smtClean="0"/>
          </a:p>
          <a:p>
            <a:pPr rtl="1"/>
            <a:r>
              <a:rPr lang="ar-SA" sz="2800" b="1" dirty="0" smtClean="0"/>
              <a:t>ـ ردود أفعال أولياء الأمور نحو العقاب البدني </a:t>
            </a:r>
            <a:endParaRPr lang="en-US"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160</a:t>
            </a:fld>
            <a:endParaRPr lang="en-US" dirty="0"/>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smtClean="0"/>
              <a:t>خطوات بناء الاستبانة</a:t>
            </a:r>
            <a:endParaRPr lang="ar-SA" dirty="0"/>
          </a:p>
        </p:txBody>
      </p:sp>
      <p:sp>
        <p:nvSpPr>
          <p:cNvPr id="3" name="عنصر نائب للمحتوى 2"/>
          <p:cNvSpPr>
            <a:spLocks noGrp="1"/>
          </p:cNvSpPr>
          <p:nvPr>
            <p:ph idx="1"/>
          </p:nvPr>
        </p:nvSpPr>
        <p:spPr/>
        <p:txBody>
          <a:bodyPr/>
          <a:lstStyle/>
          <a:p>
            <a:pPr rtl="1"/>
            <a:r>
              <a:rPr lang="ar-SA" sz="2800" b="1" dirty="0" smtClean="0"/>
              <a:t>7ـ  اختر نمط الأسئلة الذي سوف تصوغ أسئلة الاستبانة النهائية وفقا له. فهل ستختار أسئلة مفتوحة (مقالية) أم أسئلة مقيدة (محددة الإجابة) واضعا في الاعتبار مميزات كل من النوعين وهدف الاستبانة وطبيعة المفحوصين في الاعتبار. (معظم المتخصصين والباحثين يفضلون الأسئلة المقيدة ).</a:t>
            </a:r>
            <a:endParaRPr lang="en-US"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161</a:t>
            </a:fld>
            <a:endParaRPr lang="en-US" dirty="0"/>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4000" b="1" dirty="0" smtClean="0"/>
              <a:t>خطوات بناء الاستبانة</a:t>
            </a:r>
            <a:endParaRPr lang="ar-SA" sz="3200" dirty="0"/>
          </a:p>
        </p:txBody>
      </p:sp>
      <p:sp>
        <p:nvSpPr>
          <p:cNvPr id="3" name="عنصر نائب للمحتوى 2"/>
          <p:cNvSpPr>
            <a:spLocks noGrp="1"/>
          </p:cNvSpPr>
          <p:nvPr>
            <p:ph idx="1"/>
          </p:nvPr>
        </p:nvSpPr>
        <p:spPr>
          <a:xfrm>
            <a:off x="495300" y="1447800"/>
            <a:ext cx="8915400" cy="4525963"/>
          </a:xfrm>
        </p:spPr>
        <p:txBody>
          <a:bodyPr/>
          <a:lstStyle/>
          <a:p>
            <a:pPr rtl="1"/>
            <a:r>
              <a:rPr lang="ar-SA" sz="2800" b="1" dirty="0" smtClean="0"/>
              <a:t>8ـ  صغ أسئلة تحت كل محور. وهناك إرشادات ينبغي </a:t>
            </a:r>
            <a:r>
              <a:rPr lang="ar-SA" sz="2800" b="1" dirty="0" err="1" smtClean="0"/>
              <a:t>اتباعها</a:t>
            </a:r>
            <a:r>
              <a:rPr lang="ar-SA" sz="2800" b="1" dirty="0" smtClean="0"/>
              <a:t> في صياغة الأسئلة:</a:t>
            </a:r>
            <a:endParaRPr lang="en-US" sz="2800" dirty="0" smtClean="0"/>
          </a:p>
          <a:p>
            <a:pPr rtl="1"/>
            <a:r>
              <a:rPr lang="ar-SA" sz="2800" b="1" dirty="0" smtClean="0"/>
              <a:t>ـ  تأكد أن كل عبارة تنتمي إلى المقياس ومن انتماء العبارة إلى محورها</a:t>
            </a:r>
            <a:endParaRPr lang="en-US" sz="2800" dirty="0" smtClean="0"/>
          </a:p>
          <a:p>
            <a:pPr rtl="1"/>
            <a:r>
              <a:rPr lang="ar-SA" sz="2800" b="1" dirty="0" smtClean="0"/>
              <a:t>ـ أن تكون العبارة واضحة ومحددة </a:t>
            </a:r>
            <a:endParaRPr lang="en-US" sz="2800" dirty="0" smtClean="0"/>
          </a:p>
          <a:p>
            <a:pPr rtl="1"/>
            <a:r>
              <a:rPr lang="ar-SA" sz="2800" b="1" dirty="0" smtClean="0"/>
              <a:t>مثال: القراءة محبوبة       لم تحدد العبارة محبوبة عند من؟</a:t>
            </a:r>
            <a:endParaRPr lang="en-US" sz="2800" dirty="0" smtClean="0"/>
          </a:p>
          <a:p>
            <a:pPr rtl="1"/>
            <a:r>
              <a:rPr lang="ar-SA" sz="2800" b="1" dirty="0" smtClean="0"/>
              <a:t>صياغة أفضل: أنا أحب القراءة    </a:t>
            </a:r>
            <a:endParaRPr lang="en-US" sz="2800" dirty="0" smtClean="0"/>
          </a:p>
          <a:p>
            <a:pPr rtl="1"/>
            <a:r>
              <a:rPr lang="ar-SA" sz="2800" dirty="0" smtClean="0"/>
              <a:t>                                </a:t>
            </a:r>
            <a:endParaRPr lang="en-US" sz="2800"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162</a:t>
            </a:fld>
            <a:endParaRPr lang="en-US" dirty="0"/>
          </a:p>
        </p:txBody>
      </p:sp>
      <p:cxnSp>
        <p:nvCxnSpPr>
          <p:cNvPr id="6" name="رابط مستقيم 5"/>
          <p:cNvCxnSpPr/>
          <p:nvPr/>
        </p:nvCxnSpPr>
        <p:spPr>
          <a:xfrm>
            <a:off x="5410200" y="3276600"/>
            <a:ext cx="838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4000" b="1" dirty="0" smtClean="0"/>
              <a:t>خطوات بناء الاستبانة</a:t>
            </a:r>
            <a:endParaRPr lang="ar-SA" sz="32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163</a:t>
            </a:fld>
            <a:endParaRPr lang="en-US" dirty="0"/>
          </a:p>
        </p:txBody>
      </p:sp>
      <p:sp>
        <p:nvSpPr>
          <p:cNvPr id="5121" name="Rectangle 1"/>
          <p:cNvSpPr>
            <a:spLocks noChangeArrowheads="1"/>
          </p:cNvSpPr>
          <p:nvPr/>
        </p:nvSpPr>
        <p:spPr bwMode="auto">
          <a:xfrm>
            <a:off x="1066800" y="1860202"/>
            <a:ext cx="8458200"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ـ  تأكد من أن المعلومة المتضمنة في العبارة معروفة لدى أفراد العينة</a:t>
            </a: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مثال: اختبار "قياس" صادق    هل يعرف المستجيب معنى اختبار "قياس" وهل يعرف معنى صادق؟</a:t>
            </a: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خطوات بناء الاستبانة</a:t>
            </a:r>
            <a:endParaRPr lang="ar-SA" sz="3200" dirty="0"/>
          </a:p>
        </p:txBody>
      </p:sp>
      <p:sp>
        <p:nvSpPr>
          <p:cNvPr id="3" name="عنصر نائب للمحتوى 2"/>
          <p:cNvSpPr>
            <a:spLocks noGrp="1"/>
          </p:cNvSpPr>
          <p:nvPr>
            <p:ph idx="1"/>
          </p:nvPr>
        </p:nvSpPr>
        <p:spPr>
          <a:xfrm>
            <a:off x="495300" y="1447801"/>
            <a:ext cx="8915400" cy="2667000"/>
          </a:xfrm>
        </p:spPr>
        <p:txBody>
          <a:bodyPr/>
          <a:lstStyle/>
          <a:p>
            <a:pPr rtl="1"/>
            <a:r>
              <a:rPr lang="ar-SA" sz="2800" b="1" dirty="0" smtClean="0"/>
              <a:t>ـ أن تكون العبارة مختصرة قدر الإمكان</a:t>
            </a:r>
            <a:endParaRPr lang="en-US" sz="2800" dirty="0" smtClean="0"/>
          </a:p>
          <a:p>
            <a:pPr rtl="1"/>
            <a:r>
              <a:rPr lang="ar-SA" sz="2800" b="1" dirty="0" smtClean="0"/>
              <a:t>ـ أن لا تكون العبارة محرجة أو مستفزة</a:t>
            </a:r>
            <a:endParaRPr lang="en-US" sz="2800" dirty="0" smtClean="0"/>
          </a:p>
          <a:p>
            <a:pPr rtl="1"/>
            <a:r>
              <a:rPr lang="ar-SA" sz="2800" b="1" dirty="0" smtClean="0"/>
              <a:t>يتضايق وقد يغضب بعض الأفراد عندما تسألهم عن خصوصياتهم الشخصية كالعمر أو الموارد المالية أو التدين أو الأمور الجنسية. لذلك لا بد للباحث معرفة من يتعامل معه وطرح مثل هذه الأسئلة بصورة مناسبة.</a:t>
            </a:r>
            <a:endParaRPr lang="en-US" sz="2800" dirty="0" smtClean="0"/>
          </a:p>
          <a:p>
            <a:pPr algn="just" rtl="1"/>
            <a:endParaRPr lang="en-US" sz="2800" b="1" dirty="0" smtClean="0"/>
          </a:p>
          <a:p>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164</a:t>
            </a:fld>
            <a:endParaRPr lang="en-US" dirty="0"/>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600" b="1" dirty="0" smtClean="0"/>
              <a:t>خطوات بناء الاستبانة</a:t>
            </a:r>
            <a:endParaRPr lang="ar-SA" dirty="0"/>
          </a:p>
        </p:txBody>
      </p:sp>
      <p:sp>
        <p:nvSpPr>
          <p:cNvPr id="3" name="عنصر نائب للمحتوى 2"/>
          <p:cNvSpPr>
            <a:spLocks noGrp="1"/>
          </p:cNvSpPr>
          <p:nvPr>
            <p:ph idx="1"/>
          </p:nvPr>
        </p:nvSpPr>
        <p:spPr/>
        <p:txBody>
          <a:bodyPr/>
          <a:lstStyle/>
          <a:p>
            <a:pPr rtl="1"/>
            <a:r>
              <a:rPr lang="ar-SA" b="1" dirty="0" smtClean="0"/>
              <a:t>ـ أن لا تكون العبارة موحية بالإجابة</a:t>
            </a:r>
            <a:endParaRPr lang="en-US" dirty="0" smtClean="0"/>
          </a:p>
          <a:p>
            <a:pPr rtl="1"/>
            <a:r>
              <a:rPr lang="ar-SA" b="1" dirty="0" smtClean="0"/>
              <a:t>مثال: أليس من المستقبح مخالفة الموظف لرؤسائه؟</a:t>
            </a:r>
            <a:endParaRPr lang="en-US" dirty="0" smtClean="0"/>
          </a:p>
          <a:p>
            <a:r>
              <a:rPr lang="ar-SA" b="1" dirty="0" smtClean="0"/>
              <a:t>من الإنسانية معاملة المعاقين كالعاديين</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165</a:t>
            </a:fld>
            <a:endParaRPr lang="en-US" dirty="0"/>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خطوات بناء الاستبانة</a:t>
            </a:r>
            <a:endParaRPr lang="en-US" b="1" dirty="0" smtClean="0"/>
          </a:p>
        </p:txBody>
      </p:sp>
      <p:sp>
        <p:nvSpPr>
          <p:cNvPr id="3" name="عنصر نائب للمحتوى 2"/>
          <p:cNvSpPr>
            <a:spLocks noGrp="1"/>
          </p:cNvSpPr>
          <p:nvPr>
            <p:ph idx="1"/>
          </p:nvPr>
        </p:nvSpPr>
        <p:spPr>
          <a:xfrm>
            <a:off x="457200" y="1600200"/>
            <a:ext cx="8915400" cy="4525963"/>
          </a:xfrm>
        </p:spPr>
        <p:txBody>
          <a:bodyPr/>
          <a:lstStyle/>
          <a:p>
            <a:pPr rtl="1"/>
            <a:r>
              <a:rPr lang="ar-SA" sz="2800" b="1" dirty="0" smtClean="0"/>
              <a:t>ـ أن لا تشتمل العبارة على أكثر من فكرة</a:t>
            </a:r>
            <a:endParaRPr lang="en-US" sz="2800" dirty="0" smtClean="0"/>
          </a:p>
          <a:p>
            <a:pPr rtl="1"/>
            <a:r>
              <a:rPr lang="ar-SA" sz="2800" b="1" dirty="0" smtClean="0"/>
              <a:t>مثل: التحقت بالجامعة رغبة في التعلم والحصول على وظيفة        نعم          لا</a:t>
            </a:r>
            <a:endParaRPr lang="en-US" sz="2800" dirty="0" smtClean="0"/>
          </a:p>
          <a:p>
            <a:pPr rtl="1"/>
            <a:r>
              <a:rPr lang="ar-SA" sz="2800" b="1" dirty="0" smtClean="0"/>
              <a:t>التمريض والطب من المهن المرفوضة اجتماعيا    نعم     لا</a:t>
            </a:r>
            <a:endParaRPr lang="en-US" sz="2800" dirty="0" smtClean="0"/>
          </a:p>
          <a:p>
            <a:pPr rtl="1"/>
            <a:r>
              <a:rPr lang="ar-SA" sz="2800" b="1" dirty="0" smtClean="0"/>
              <a:t>ـ تجنب العبارات التي تتوقع قبولها من الكل أو رفضها من الكل</a:t>
            </a:r>
            <a:endParaRPr lang="en-US" sz="2800" dirty="0" smtClean="0"/>
          </a:p>
          <a:p>
            <a:pPr rtl="1"/>
            <a:r>
              <a:rPr lang="ar-SA" sz="2800" b="1" dirty="0" smtClean="0"/>
              <a:t>مثال: القراءة مفيدة</a:t>
            </a:r>
            <a:endParaRPr lang="en-US" sz="2800" dirty="0" smtClean="0"/>
          </a:p>
          <a:p>
            <a:pPr rtl="1"/>
            <a:r>
              <a:rPr lang="ar-SA" sz="2800" b="1" dirty="0" smtClean="0"/>
              <a:t>ينبغي على المعلم أن يخلص في عمله</a:t>
            </a:r>
            <a:endParaRPr lang="en-US" sz="2800" dirty="0" smtClean="0"/>
          </a:p>
          <a:p>
            <a:pPr rtl="1"/>
            <a:r>
              <a:rPr lang="ar-SA" sz="2800" b="1" dirty="0" smtClean="0"/>
              <a:t>ـ  تجنب العبارات المنفية قدر الإمكان</a:t>
            </a:r>
            <a:endParaRPr lang="en-US" sz="2800" dirty="0" smtClean="0"/>
          </a:p>
          <a:p>
            <a:endParaRPr lang="ar-SA" sz="2800"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166</a:t>
            </a:fld>
            <a:endParaRPr lang="en-US" dirty="0"/>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خطوات بناء الاستبانة</a:t>
            </a:r>
            <a:endParaRPr lang="ar-SA" dirty="0"/>
          </a:p>
        </p:txBody>
      </p:sp>
      <p:sp>
        <p:nvSpPr>
          <p:cNvPr id="3" name="عنصر نائب للمحتوى 2"/>
          <p:cNvSpPr>
            <a:spLocks noGrp="1"/>
          </p:cNvSpPr>
          <p:nvPr>
            <p:ph idx="1"/>
          </p:nvPr>
        </p:nvSpPr>
        <p:spPr>
          <a:xfrm>
            <a:off x="495300" y="1600201"/>
            <a:ext cx="8915400" cy="2057400"/>
          </a:xfrm>
        </p:spPr>
        <p:txBody>
          <a:bodyPr/>
          <a:lstStyle/>
          <a:p>
            <a:pPr rtl="1"/>
            <a:r>
              <a:rPr lang="ar-SA" b="1" dirty="0" smtClean="0"/>
              <a:t>إذا كانت العبارات فيها ما هو إيجابي وما هو سلبي فيمكن أن تجعل نصفها إيجابي ونضفها سلبي (وتذكر أن تعكس تقديرها عند وضع الدرجة)</a:t>
            </a:r>
            <a:endParaRPr lang="en-US" dirty="0" smtClean="0"/>
          </a:p>
          <a:p>
            <a:pPr rtl="1"/>
            <a:r>
              <a:rPr lang="ar-SA" b="1" dirty="0" smtClean="0"/>
              <a:t>مثال لعبارات إيجابية في مقياس الرضا الوظيفي:</a:t>
            </a:r>
            <a:endParaRPr lang="en-US" dirty="0" smtClean="0"/>
          </a:p>
          <a:p>
            <a:pPr rtl="1"/>
            <a:r>
              <a:rPr lang="ar-SA" b="1" dirty="0" smtClean="0"/>
              <a:t> </a:t>
            </a:r>
            <a:endParaRPr lang="en-US" dirty="0" smtClean="0"/>
          </a:p>
          <a:p>
            <a:pPr rtl="1"/>
            <a:endParaRPr lang="en-US" dirty="0" smtClean="0"/>
          </a:p>
          <a:p>
            <a:pPr rtl="1"/>
            <a:r>
              <a:rPr lang="ar-SA" b="1" dirty="0" smtClean="0"/>
              <a:t> </a:t>
            </a:r>
            <a:endParaRPr lang="en-US" dirty="0" smtClean="0"/>
          </a:p>
          <a:p>
            <a:pPr rtl="1"/>
            <a:r>
              <a:rPr lang="ar-SA" b="1" dirty="0" smtClean="0"/>
              <a:t> </a:t>
            </a:r>
            <a:endParaRPr lang="en-US" dirty="0" smtClean="0"/>
          </a:p>
          <a:p>
            <a:pPr rtl="1"/>
            <a:r>
              <a:rPr lang="ar-SA" b="1" dirty="0" smtClean="0"/>
              <a:t> </a:t>
            </a:r>
            <a:endParaRPr lang="en-US" dirty="0" smtClean="0"/>
          </a:p>
          <a:p>
            <a:pPr rtl="1"/>
            <a:r>
              <a:rPr lang="ar-SA" b="1" dirty="0" smtClean="0"/>
              <a:t> </a:t>
            </a:r>
            <a:endParaRPr lang="en-US" dirty="0" smtClean="0"/>
          </a:p>
          <a:p>
            <a:pPr rtl="1"/>
            <a:r>
              <a:rPr lang="ar-SA" b="1" dirty="0" smtClean="0"/>
              <a:t>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167</a:t>
            </a:fld>
            <a:endParaRPr lang="en-US" dirty="0"/>
          </a:p>
        </p:txBody>
      </p:sp>
      <p:graphicFrame>
        <p:nvGraphicFramePr>
          <p:cNvPr id="5" name="جدول 4"/>
          <p:cNvGraphicFramePr>
            <a:graphicFrameLocks noGrp="1"/>
          </p:cNvGraphicFramePr>
          <p:nvPr/>
        </p:nvGraphicFramePr>
        <p:xfrm>
          <a:off x="2286000" y="3810000"/>
          <a:ext cx="6604002" cy="1290320"/>
        </p:xfrm>
        <a:graphic>
          <a:graphicData uri="http://schemas.openxmlformats.org/drawingml/2006/table">
            <a:tbl>
              <a:tblPr rtl="1" firstRow="1" bandRow="1">
                <a:tableStyleId>{3C2FFA5D-87B4-456A-9821-1D502468CF0F}</a:tableStyleId>
              </a:tblPr>
              <a:tblGrid>
                <a:gridCol w="1100667"/>
                <a:gridCol w="1500695"/>
                <a:gridCol w="700639"/>
                <a:gridCol w="1100667"/>
                <a:gridCol w="1100667"/>
                <a:gridCol w="1100667"/>
              </a:tblGrid>
              <a:tr h="370840">
                <a:tc>
                  <a:txBody>
                    <a:bodyPr/>
                    <a:lstStyle/>
                    <a:p>
                      <a:pPr algn="r" rtl="1">
                        <a:spcAft>
                          <a:spcPts val="0"/>
                        </a:spcAft>
                      </a:pPr>
                      <a:r>
                        <a:rPr lang="ar-SA" sz="1800" dirty="0"/>
                        <a:t>الرقم</a:t>
                      </a:r>
                      <a:endParaRPr lang="en-US" sz="1200" dirty="0">
                        <a:latin typeface="Times New Roman"/>
                        <a:ea typeface="Times New Roman"/>
                      </a:endParaRPr>
                    </a:p>
                  </a:txBody>
                  <a:tcPr marL="68580" marR="68580" marT="0" marB="0"/>
                </a:tc>
                <a:tc>
                  <a:txBody>
                    <a:bodyPr/>
                    <a:lstStyle/>
                    <a:p>
                      <a:pPr algn="r" rtl="1">
                        <a:spcAft>
                          <a:spcPts val="0"/>
                        </a:spcAft>
                      </a:pPr>
                      <a:r>
                        <a:rPr lang="ar-SA" sz="1800"/>
                        <a:t>العـــــــبــــــــــارة</a:t>
                      </a:r>
                      <a:endParaRPr lang="en-US" sz="1200">
                        <a:latin typeface="Times New Roman"/>
                        <a:ea typeface="Times New Roman"/>
                      </a:endParaRPr>
                    </a:p>
                  </a:txBody>
                  <a:tcPr marL="68580" marR="68580" marT="0" marB="0"/>
                </a:tc>
                <a:tc>
                  <a:txBody>
                    <a:bodyPr/>
                    <a:lstStyle/>
                    <a:p>
                      <a:pPr algn="r" rtl="1">
                        <a:spcAft>
                          <a:spcPts val="0"/>
                        </a:spcAft>
                      </a:pPr>
                      <a:r>
                        <a:rPr lang="ar-SA" sz="1800"/>
                        <a:t>موافق جدا</a:t>
                      </a:r>
                      <a:endParaRPr lang="en-US" sz="1200">
                        <a:latin typeface="Times New Roman"/>
                        <a:ea typeface="Times New Roman"/>
                      </a:endParaRPr>
                    </a:p>
                  </a:txBody>
                  <a:tcPr marL="68580" marR="68580" marT="0" marB="0"/>
                </a:tc>
                <a:tc>
                  <a:txBody>
                    <a:bodyPr/>
                    <a:lstStyle/>
                    <a:p>
                      <a:pPr algn="r" rtl="1">
                        <a:spcAft>
                          <a:spcPts val="0"/>
                        </a:spcAft>
                      </a:pPr>
                      <a:r>
                        <a:rPr lang="ar-SA" sz="1800" dirty="0"/>
                        <a:t>موافق</a:t>
                      </a:r>
                      <a:endParaRPr lang="en-US" sz="1200" dirty="0">
                        <a:latin typeface="Times New Roman"/>
                        <a:ea typeface="Times New Roman"/>
                      </a:endParaRPr>
                    </a:p>
                  </a:txBody>
                  <a:tcPr marL="68580" marR="68580" marT="0" marB="0"/>
                </a:tc>
                <a:tc>
                  <a:txBody>
                    <a:bodyPr/>
                    <a:lstStyle/>
                    <a:p>
                      <a:pPr algn="r" rtl="1">
                        <a:spcAft>
                          <a:spcPts val="0"/>
                        </a:spcAft>
                      </a:pPr>
                      <a:r>
                        <a:rPr lang="ar-SA" sz="1800"/>
                        <a:t>غير موافق</a:t>
                      </a:r>
                      <a:endParaRPr lang="en-US" sz="1200">
                        <a:latin typeface="Times New Roman"/>
                        <a:ea typeface="Times New Roman"/>
                      </a:endParaRPr>
                    </a:p>
                  </a:txBody>
                  <a:tcPr marL="68580" marR="68580" marT="0" marB="0"/>
                </a:tc>
                <a:tc>
                  <a:txBody>
                    <a:bodyPr/>
                    <a:lstStyle/>
                    <a:p>
                      <a:pPr algn="r" rtl="1">
                        <a:spcAft>
                          <a:spcPts val="0"/>
                        </a:spcAft>
                      </a:pPr>
                      <a:r>
                        <a:rPr lang="ar-SA" sz="1800"/>
                        <a:t>غير موافق إطلاقا</a:t>
                      </a:r>
                      <a:endParaRPr lang="en-US" sz="1200">
                        <a:latin typeface="Times New Roman"/>
                        <a:ea typeface="Times New Roman"/>
                      </a:endParaRPr>
                    </a:p>
                  </a:txBody>
                  <a:tcPr marL="68580" marR="68580" marT="0" marB="0"/>
                </a:tc>
              </a:tr>
              <a:tr h="370840">
                <a:tc>
                  <a:txBody>
                    <a:bodyPr/>
                    <a:lstStyle/>
                    <a:p>
                      <a:pPr algn="r" rtl="1">
                        <a:spcAft>
                          <a:spcPts val="0"/>
                        </a:spcAft>
                      </a:pPr>
                      <a:r>
                        <a:rPr lang="ar-SA" sz="1800" dirty="0"/>
                        <a:t>1</a:t>
                      </a:r>
                      <a:endParaRPr lang="en-US" sz="1200" dirty="0">
                        <a:latin typeface="Times New Roman"/>
                        <a:ea typeface="Times New Roman"/>
                      </a:endParaRPr>
                    </a:p>
                  </a:txBody>
                  <a:tcPr marL="68580" marR="68580" marT="0" marB="0"/>
                </a:tc>
                <a:tc>
                  <a:txBody>
                    <a:bodyPr/>
                    <a:lstStyle/>
                    <a:p>
                      <a:pPr algn="r" rtl="1">
                        <a:spcAft>
                          <a:spcPts val="0"/>
                        </a:spcAft>
                      </a:pPr>
                      <a:r>
                        <a:rPr lang="ar-SA" sz="1800"/>
                        <a:t>وظيفتي محترمة</a:t>
                      </a:r>
                      <a:endParaRPr lang="en-US" sz="1200">
                        <a:latin typeface="Times New Roman"/>
                        <a:ea typeface="Times New Roman"/>
                      </a:endParaRPr>
                    </a:p>
                  </a:txBody>
                  <a:tcPr marL="68580" marR="68580" marT="0" marB="0"/>
                </a:tc>
                <a:tc>
                  <a:txBody>
                    <a:bodyPr/>
                    <a:lstStyle/>
                    <a:p>
                      <a:pPr algn="r" rtl="1">
                        <a:spcAft>
                          <a:spcPts val="0"/>
                        </a:spcAft>
                      </a:pPr>
                      <a:endParaRPr lang="en-US" sz="1200" dirty="0">
                        <a:latin typeface="Times New Roman"/>
                        <a:ea typeface="Times New Roman"/>
                      </a:endParaRPr>
                    </a:p>
                  </a:txBody>
                  <a:tcPr marL="68580" marR="68580" marT="0" marB="0"/>
                </a:tc>
                <a:tc>
                  <a:txBody>
                    <a:bodyPr/>
                    <a:lstStyle/>
                    <a:p>
                      <a:pPr algn="r" rtl="1">
                        <a:spcAft>
                          <a:spcPts val="0"/>
                        </a:spcAft>
                      </a:pPr>
                      <a:endParaRPr lang="en-US" sz="1200">
                        <a:latin typeface="Times New Roman"/>
                        <a:ea typeface="Times New Roman"/>
                      </a:endParaRPr>
                    </a:p>
                  </a:txBody>
                  <a:tcPr marL="68580" marR="68580" marT="0" marB="0"/>
                </a:tc>
                <a:tc>
                  <a:txBody>
                    <a:bodyPr/>
                    <a:lstStyle/>
                    <a:p>
                      <a:pPr algn="r" rtl="1">
                        <a:spcAft>
                          <a:spcPts val="0"/>
                        </a:spcAft>
                      </a:pPr>
                      <a:endParaRPr lang="en-US" sz="1200">
                        <a:latin typeface="Times New Roman"/>
                        <a:ea typeface="Times New Roman"/>
                      </a:endParaRPr>
                    </a:p>
                  </a:txBody>
                  <a:tcPr marL="68580" marR="68580" marT="0" marB="0"/>
                </a:tc>
                <a:tc>
                  <a:txBody>
                    <a:bodyPr/>
                    <a:lstStyle/>
                    <a:p>
                      <a:pPr algn="r" rtl="1">
                        <a:spcAft>
                          <a:spcPts val="0"/>
                        </a:spcAft>
                      </a:pPr>
                      <a:endParaRPr lang="en-US" sz="1200">
                        <a:latin typeface="Times New Roman"/>
                        <a:ea typeface="Times New Roman"/>
                      </a:endParaRPr>
                    </a:p>
                  </a:txBody>
                  <a:tcPr marL="68580" marR="68580" marT="0" marB="0"/>
                </a:tc>
              </a:tr>
              <a:tr h="370840">
                <a:tc>
                  <a:txBody>
                    <a:bodyPr/>
                    <a:lstStyle/>
                    <a:p>
                      <a:pPr algn="r" rtl="1">
                        <a:spcAft>
                          <a:spcPts val="0"/>
                        </a:spcAft>
                      </a:pPr>
                      <a:r>
                        <a:rPr lang="ar-SA" sz="1800"/>
                        <a:t>2</a:t>
                      </a:r>
                      <a:endParaRPr lang="en-US" sz="1200">
                        <a:latin typeface="Times New Roman"/>
                        <a:ea typeface="Times New Roman"/>
                      </a:endParaRPr>
                    </a:p>
                  </a:txBody>
                  <a:tcPr marL="68580" marR="68580" marT="0" marB="0"/>
                </a:tc>
                <a:tc>
                  <a:txBody>
                    <a:bodyPr/>
                    <a:lstStyle/>
                    <a:p>
                      <a:pPr algn="r" rtl="1">
                        <a:spcAft>
                          <a:spcPts val="0"/>
                        </a:spcAft>
                      </a:pPr>
                      <a:r>
                        <a:rPr lang="ar-SA" sz="1800"/>
                        <a:t>أنا فخور بوظيفتي</a:t>
                      </a:r>
                      <a:endParaRPr lang="en-US" sz="1200">
                        <a:latin typeface="Times New Roman"/>
                        <a:ea typeface="Times New Roman"/>
                      </a:endParaRPr>
                    </a:p>
                  </a:txBody>
                  <a:tcPr marL="68580" marR="68580" marT="0" marB="0"/>
                </a:tc>
                <a:tc>
                  <a:txBody>
                    <a:bodyPr/>
                    <a:lstStyle/>
                    <a:p>
                      <a:pPr algn="r" rtl="1">
                        <a:spcAft>
                          <a:spcPts val="0"/>
                        </a:spcAft>
                      </a:pPr>
                      <a:endParaRPr lang="en-US" sz="1200">
                        <a:latin typeface="Times New Roman"/>
                        <a:ea typeface="Times New Roman"/>
                      </a:endParaRPr>
                    </a:p>
                  </a:txBody>
                  <a:tcPr marL="68580" marR="68580" marT="0" marB="0"/>
                </a:tc>
                <a:tc>
                  <a:txBody>
                    <a:bodyPr/>
                    <a:lstStyle/>
                    <a:p>
                      <a:pPr algn="r" rtl="1">
                        <a:spcAft>
                          <a:spcPts val="0"/>
                        </a:spcAft>
                      </a:pPr>
                      <a:endParaRPr lang="en-US" sz="1200">
                        <a:latin typeface="Times New Roman"/>
                        <a:ea typeface="Times New Roman"/>
                      </a:endParaRPr>
                    </a:p>
                  </a:txBody>
                  <a:tcPr marL="68580" marR="68580" marT="0" marB="0"/>
                </a:tc>
                <a:tc>
                  <a:txBody>
                    <a:bodyPr/>
                    <a:lstStyle/>
                    <a:p>
                      <a:pPr algn="r" rtl="1">
                        <a:spcAft>
                          <a:spcPts val="0"/>
                        </a:spcAft>
                      </a:pPr>
                      <a:endParaRPr lang="en-US" sz="1200">
                        <a:latin typeface="Times New Roman"/>
                        <a:ea typeface="Times New Roman"/>
                      </a:endParaRPr>
                    </a:p>
                  </a:txBody>
                  <a:tcPr marL="68580" marR="68580" marT="0" marB="0"/>
                </a:tc>
                <a:tc>
                  <a:txBody>
                    <a:bodyPr/>
                    <a:lstStyle/>
                    <a:p>
                      <a:pPr algn="r" rtl="1">
                        <a:spcAft>
                          <a:spcPts val="0"/>
                        </a:spcAft>
                      </a:pPr>
                      <a:endParaRPr lang="en-US" sz="1200" dirty="0">
                        <a:latin typeface="Times New Roman"/>
                        <a:ea typeface="Times New Roman"/>
                      </a:endParaRPr>
                    </a:p>
                  </a:txBody>
                  <a:tcPr marL="68580" marR="68580" marT="0" marB="0"/>
                </a:tc>
              </a:tr>
            </a:tbl>
          </a:graphicData>
        </a:graphic>
      </p:graphicFrame>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خطوات بناء الاستبانة</a:t>
            </a:r>
            <a:endParaRPr lang="ar-SA" dirty="0"/>
          </a:p>
        </p:txBody>
      </p:sp>
      <p:sp>
        <p:nvSpPr>
          <p:cNvPr id="3" name="عنصر نائب للمحتوى 2"/>
          <p:cNvSpPr>
            <a:spLocks noGrp="1"/>
          </p:cNvSpPr>
          <p:nvPr>
            <p:ph idx="1"/>
          </p:nvPr>
        </p:nvSpPr>
        <p:spPr>
          <a:xfrm>
            <a:off x="495300" y="1600201"/>
            <a:ext cx="8915400" cy="685800"/>
          </a:xfrm>
        </p:spPr>
        <p:txBody>
          <a:bodyPr/>
          <a:lstStyle/>
          <a:p>
            <a:r>
              <a:rPr lang="ar-SA" b="1" dirty="0" smtClean="0"/>
              <a:t>مثال لعبارات سلبية في مقياس الرضا الوظيفي:</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168</a:t>
            </a:fld>
            <a:endParaRPr lang="en-US" dirty="0"/>
          </a:p>
        </p:txBody>
      </p:sp>
      <p:graphicFrame>
        <p:nvGraphicFramePr>
          <p:cNvPr id="5" name="جدول 4"/>
          <p:cNvGraphicFramePr>
            <a:graphicFrameLocks noGrp="1"/>
          </p:cNvGraphicFramePr>
          <p:nvPr/>
        </p:nvGraphicFramePr>
        <p:xfrm>
          <a:off x="2514600" y="2590800"/>
          <a:ext cx="6604002" cy="1468120"/>
        </p:xfrm>
        <a:graphic>
          <a:graphicData uri="http://schemas.openxmlformats.org/drawingml/2006/table">
            <a:tbl>
              <a:tblPr rtl="1" firstRow="1" bandRow="1">
                <a:tableStyleId>{3C2FFA5D-87B4-456A-9821-1D502468CF0F}</a:tableStyleId>
              </a:tblPr>
              <a:tblGrid>
                <a:gridCol w="1100667"/>
                <a:gridCol w="1500695"/>
                <a:gridCol w="700639"/>
                <a:gridCol w="1100667"/>
                <a:gridCol w="1100667"/>
                <a:gridCol w="1100667"/>
              </a:tblGrid>
              <a:tr h="370840">
                <a:tc>
                  <a:txBody>
                    <a:bodyPr/>
                    <a:lstStyle/>
                    <a:p>
                      <a:pPr algn="r" rtl="1">
                        <a:spcAft>
                          <a:spcPts val="0"/>
                        </a:spcAft>
                      </a:pPr>
                      <a:r>
                        <a:rPr lang="ar-SA" sz="1800" dirty="0"/>
                        <a:t>الرقم</a:t>
                      </a:r>
                      <a:endParaRPr lang="en-US" sz="1200" dirty="0">
                        <a:latin typeface="Times New Roman"/>
                        <a:ea typeface="Times New Roman"/>
                      </a:endParaRPr>
                    </a:p>
                  </a:txBody>
                  <a:tcPr marL="68580" marR="68580" marT="0" marB="0"/>
                </a:tc>
                <a:tc>
                  <a:txBody>
                    <a:bodyPr/>
                    <a:lstStyle/>
                    <a:p>
                      <a:pPr algn="r" rtl="1">
                        <a:spcAft>
                          <a:spcPts val="0"/>
                        </a:spcAft>
                      </a:pPr>
                      <a:r>
                        <a:rPr lang="ar-SA" sz="1800" dirty="0"/>
                        <a:t>العـــــــبــــــــــارة</a:t>
                      </a:r>
                      <a:endParaRPr lang="en-US" sz="1200" dirty="0">
                        <a:latin typeface="Times New Roman"/>
                        <a:ea typeface="Times New Roman"/>
                      </a:endParaRPr>
                    </a:p>
                  </a:txBody>
                  <a:tcPr marL="68580" marR="68580" marT="0" marB="0"/>
                </a:tc>
                <a:tc>
                  <a:txBody>
                    <a:bodyPr/>
                    <a:lstStyle/>
                    <a:p>
                      <a:pPr algn="r" rtl="1">
                        <a:spcAft>
                          <a:spcPts val="0"/>
                        </a:spcAft>
                      </a:pPr>
                      <a:r>
                        <a:rPr lang="ar-SA" sz="1800" dirty="0"/>
                        <a:t>موافق جدا</a:t>
                      </a:r>
                      <a:endParaRPr lang="en-US" sz="1200" dirty="0">
                        <a:latin typeface="Times New Roman"/>
                        <a:ea typeface="Times New Roman"/>
                      </a:endParaRPr>
                    </a:p>
                  </a:txBody>
                  <a:tcPr marL="68580" marR="68580" marT="0" marB="0"/>
                </a:tc>
                <a:tc>
                  <a:txBody>
                    <a:bodyPr/>
                    <a:lstStyle/>
                    <a:p>
                      <a:pPr algn="r" rtl="1">
                        <a:spcAft>
                          <a:spcPts val="0"/>
                        </a:spcAft>
                      </a:pPr>
                      <a:r>
                        <a:rPr lang="ar-SA" sz="1800" dirty="0"/>
                        <a:t>موافق</a:t>
                      </a:r>
                      <a:endParaRPr lang="en-US" sz="1200" dirty="0">
                        <a:latin typeface="Times New Roman"/>
                        <a:ea typeface="Times New Roman"/>
                      </a:endParaRPr>
                    </a:p>
                  </a:txBody>
                  <a:tcPr marL="68580" marR="68580" marT="0" marB="0"/>
                </a:tc>
                <a:tc>
                  <a:txBody>
                    <a:bodyPr/>
                    <a:lstStyle/>
                    <a:p>
                      <a:pPr algn="r" rtl="1">
                        <a:spcAft>
                          <a:spcPts val="0"/>
                        </a:spcAft>
                      </a:pPr>
                      <a:r>
                        <a:rPr lang="ar-SA" sz="1800"/>
                        <a:t>غير موافق</a:t>
                      </a:r>
                      <a:endParaRPr lang="en-US" sz="1200">
                        <a:latin typeface="Times New Roman"/>
                        <a:ea typeface="Times New Roman"/>
                      </a:endParaRPr>
                    </a:p>
                  </a:txBody>
                  <a:tcPr marL="68580" marR="68580" marT="0" marB="0"/>
                </a:tc>
                <a:tc>
                  <a:txBody>
                    <a:bodyPr/>
                    <a:lstStyle/>
                    <a:p>
                      <a:pPr algn="r" rtl="1">
                        <a:spcAft>
                          <a:spcPts val="0"/>
                        </a:spcAft>
                      </a:pPr>
                      <a:r>
                        <a:rPr lang="ar-SA" sz="1800"/>
                        <a:t>غير موافق إطلاقا</a:t>
                      </a:r>
                      <a:endParaRPr lang="en-US" sz="1200">
                        <a:latin typeface="Times New Roman"/>
                        <a:ea typeface="Times New Roman"/>
                      </a:endParaRPr>
                    </a:p>
                  </a:txBody>
                  <a:tcPr marL="68580" marR="68580" marT="0" marB="0"/>
                </a:tc>
              </a:tr>
              <a:tr h="370840">
                <a:tc>
                  <a:txBody>
                    <a:bodyPr/>
                    <a:lstStyle/>
                    <a:p>
                      <a:pPr algn="r" rtl="1">
                        <a:spcAft>
                          <a:spcPts val="0"/>
                        </a:spcAft>
                      </a:pPr>
                      <a:r>
                        <a:rPr lang="ar-SA" sz="1800"/>
                        <a:t>1</a:t>
                      </a:r>
                      <a:endParaRPr lang="en-US" sz="1200">
                        <a:latin typeface="Times New Roman"/>
                        <a:ea typeface="Times New Roman"/>
                      </a:endParaRPr>
                    </a:p>
                  </a:txBody>
                  <a:tcPr marL="68580" marR="68580" marT="0" marB="0"/>
                </a:tc>
                <a:tc>
                  <a:txBody>
                    <a:bodyPr/>
                    <a:lstStyle/>
                    <a:p>
                      <a:pPr algn="r" rtl="1">
                        <a:spcAft>
                          <a:spcPts val="0"/>
                        </a:spcAft>
                      </a:pPr>
                      <a:r>
                        <a:rPr lang="ar-SA" sz="1800"/>
                        <a:t>وظيفتي مملة</a:t>
                      </a:r>
                      <a:endParaRPr lang="en-US" sz="1200">
                        <a:latin typeface="Times New Roman"/>
                        <a:ea typeface="Times New Roman"/>
                      </a:endParaRPr>
                    </a:p>
                  </a:txBody>
                  <a:tcPr marL="68580" marR="68580" marT="0" marB="0"/>
                </a:tc>
                <a:tc>
                  <a:txBody>
                    <a:bodyPr/>
                    <a:lstStyle/>
                    <a:p>
                      <a:pPr algn="r" rtl="1">
                        <a:spcAft>
                          <a:spcPts val="0"/>
                        </a:spcAft>
                      </a:pPr>
                      <a:endParaRPr lang="en-US" sz="1200">
                        <a:latin typeface="Times New Roman"/>
                        <a:ea typeface="Times New Roman"/>
                      </a:endParaRPr>
                    </a:p>
                  </a:txBody>
                  <a:tcPr marL="68580" marR="68580" marT="0" marB="0"/>
                </a:tc>
                <a:tc>
                  <a:txBody>
                    <a:bodyPr/>
                    <a:lstStyle/>
                    <a:p>
                      <a:pPr algn="r" rtl="1">
                        <a:spcAft>
                          <a:spcPts val="0"/>
                        </a:spcAft>
                      </a:pPr>
                      <a:endParaRPr lang="en-US" sz="1200">
                        <a:latin typeface="Times New Roman"/>
                        <a:ea typeface="Times New Roman"/>
                      </a:endParaRPr>
                    </a:p>
                  </a:txBody>
                  <a:tcPr marL="68580" marR="68580" marT="0" marB="0"/>
                </a:tc>
                <a:tc>
                  <a:txBody>
                    <a:bodyPr/>
                    <a:lstStyle/>
                    <a:p>
                      <a:pPr algn="r" rtl="1">
                        <a:spcAft>
                          <a:spcPts val="0"/>
                        </a:spcAft>
                      </a:pPr>
                      <a:endParaRPr lang="en-US" sz="1200">
                        <a:latin typeface="Times New Roman"/>
                        <a:ea typeface="Times New Roman"/>
                      </a:endParaRPr>
                    </a:p>
                  </a:txBody>
                  <a:tcPr marL="68580" marR="68580" marT="0" marB="0"/>
                </a:tc>
                <a:tc>
                  <a:txBody>
                    <a:bodyPr/>
                    <a:lstStyle/>
                    <a:p>
                      <a:pPr algn="r" rtl="1">
                        <a:spcAft>
                          <a:spcPts val="0"/>
                        </a:spcAft>
                      </a:pPr>
                      <a:endParaRPr lang="en-US" sz="1200">
                        <a:latin typeface="Times New Roman"/>
                        <a:ea typeface="Times New Roman"/>
                      </a:endParaRPr>
                    </a:p>
                  </a:txBody>
                  <a:tcPr marL="68580" marR="68580" marT="0" marB="0"/>
                </a:tc>
              </a:tr>
              <a:tr h="370840">
                <a:tc>
                  <a:txBody>
                    <a:bodyPr/>
                    <a:lstStyle/>
                    <a:p>
                      <a:pPr algn="r" rtl="1">
                        <a:spcAft>
                          <a:spcPts val="0"/>
                        </a:spcAft>
                      </a:pPr>
                      <a:r>
                        <a:rPr lang="ar-SA" sz="1800"/>
                        <a:t>2</a:t>
                      </a:r>
                      <a:endParaRPr lang="en-US" sz="1200">
                        <a:latin typeface="Times New Roman"/>
                        <a:ea typeface="Times New Roman"/>
                      </a:endParaRPr>
                    </a:p>
                  </a:txBody>
                  <a:tcPr marL="68580" marR="68580" marT="0" marB="0"/>
                </a:tc>
                <a:tc>
                  <a:txBody>
                    <a:bodyPr/>
                    <a:lstStyle/>
                    <a:p>
                      <a:pPr algn="r" rtl="1">
                        <a:spcAft>
                          <a:spcPts val="0"/>
                        </a:spcAft>
                      </a:pPr>
                      <a:r>
                        <a:rPr lang="ar-SA" sz="1800"/>
                        <a:t>أتمنى تغيير وظيفتي</a:t>
                      </a:r>
                      <a:endParaRPr lang="en-US" sz="1200">
                        <a:latin typeface="Times New Roman"/>
                        <a:ea typeface="Times New Roman"/>
                      </a:endParaRPr>
                    </a:p>
                  </a:txBody>
                  <a:tcPr marL="68580" marR="68580" marT="0" marB="0"/>
                </a:tc>
                <a:tc>
                  <a:txBody>
                    <a:bodyPr/>
                    <a:lstStyle/>
                    <a:p>
                      <a:pPr algn="r" rtl="1">
                        <a:spcAft>
                          <a:spcPts val="0"/>
                        </a:spcAft>
                      </a:pPr>
                      <a:endParaRPr lang="en-US" sz="1200">
                        <a:latin typeface="Times New Roman"/>
                        <a:ea typeface="Times New Roman"/>
                      </a:endParaRPr>
                    </a:p>
                  </a:txBody>
                  <a:tcPr marL="68580" marR="68580" marT="0" marB="0"/>
                </a:tc>
                <a:tc>
                  <a:txBody>
                    <a:bodyPr/>
                    <a:lstStyle/>
                    <a:p>
                      <a:pPr algn="r" rtl="1">
                        <a:spcAft>
                          <a:spcPts val="0"/>
                        </a:spcAft>
                      </a:pPr>
                      <a:endParaRPr lang="en-US" sz="1200">
                        <a:latin typeface="Times New Roman"/>
                        <a:ea typeface="Times New Roman"/>
                      </a:endParaRPr>
                    </a:p>
                  </a:txBody>
                  <a:tcPr marL="68580" marR="68580" marT="0" marB="0"/>
                </a:tc>
                <a:tc>
                  <a:txBody>
                    <a:bodyPr/>
                    <a:lstStyle/>
                    <a:p>
                      <a:pPr algn="r" rtl="1">
                        <a:spcAft>
                          <a:spcPts val="0"/>
                        </a:spcAft>
                      </a:pPr>
                      <a:endParaRPr lang="en-US" sz="1200">
                        <a:latin typeface="Times New Roman"/>
                        <a:ea typeface="Times New Roman"/>
                      </a:endParaRPr>
                    </a:p>
                  </a:txBody>
                  <a:tcPr marL="68580" marR="68580" marT="0" marB="0"/>
                </a:tc>
                <a:tc>
                  <a:txBody>
                    <a:bodyPr/>
                    <a:lstStyle/>
                    <a:p>
                      <a:pPr algn="r" rtl="1">
                        <a:spcAft>
                          <a:spcPts val="0"/>
                        </a:spcAft>
                      </a:pPr>
                      <a:endParaRPr lang="en-US" sz="1200" dirty="0">
                        <a:latin typeface="Times New Roman"/>
                        <a:ea typeface="Times New Roman"/>
                      </a:endParaRPr>
                    </a:p>
                  </a:txBody>
                  <a:tcPr marL="68580" marR="68580" marT="0" marB="0"/>
                </a:tc>
              </a:tr>
            </a:tbl>
          </a:graphicData>
        </a:graphic>
      </p:graphicFrame>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خطوات بناء الاستبانة</a:t>
            </a:r>
            <a:endParaRPr lang="ar-SA" dirty="0"/>
          </a:p>
        </p:txBody>
      </p:sp>
      <p:sp>
        <p:nvSpPr>
          <p:cNvPr id="3" name="عنصر نائب للمحتوى 2"/>
          <p:cNvSpPr>
            <a:spLocks noGrp="1"/>
          </p:cNvSpPr>
          <p:nvPr>
            <p:ph idx="1"/>
          </p:nvPr>
        </p:nvSpPr>
        <p:spPr/>
        <p:txBody>
          <a:bodyPr/>
          <a:lstStyle/>
          <a:p>
            <a:pPr rtl="1"/>
            <a:r>
              <a:rPr lang="ar-SA" b="1" dirty="0" smtClean="0"/>
              <a:t>9ـ حدد نمط الاستجابة مثل:</a:t>
            </a:r>
            <a:endParaRPr lang="en-US" dirty="0" smtClean="0"/>
          </a:p>
          <a:p>
            <a:pPr rtl="1"/>
            <a:r>
              <a:rPr lang="ar-SA" b="1" dirty="0" smtClean="0"/>
              <a:t>نعم     لا</a:t>
            </a:r>
            <a:endParaRPr lang="en-US" dirty="0" smtClean="0"/>
          </a:p>
          <a:p>
            <a:pPr rtl="1"/>
            <a:r>
              <a:rPr lang="ar-SA" b="1" dirty="0" smtClean="0"/>
              <a:t>موافق جدا    موافق     محايد      غير موفق       غير موافق إطلاقا</a:t>
            </a:r>
            <a:endParaRPr lang="en-US" dirty="0" smtClean="0"/>
          </a:p>
          <a:p>
            <a:pPr rtl="1"/>
            <a:r>
              <a:rPr lang="ar-SA" b="1" dirty="0" smtClean="0"/>
              <a:t>دائما     غالبا       أحيانا        نادرا      </a:t>
            </a:r>
            <a:endParaRPr lang="en-US" dirty="0" smtClean="0"/>
          </a:p>
          <a:p>
            <a:pPr rtl="1"/>
            <a:r>
              <a:rPr lang="ar-SA" b="1" dirty="0" smtClean="0"/>
              <a:t>مهم جدا   مهم بدرجة متوسطة         قليل الأهمية     غير مهم</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169</a:t>
            </a:fld>
            <a:endParaRPr lang="en-US" dirty="0"/>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خطوات بناء الاستبانة</a:t>
            </a:r>
            <a:endParaRPr lang="ar-SA" dirty="0"/>
          </a:p>
        </p:txBody>
      </p:sp>
      <p:sp>
        <p:nvSpPr>
          <p:cNvPr id="3" name="عنصر نائب للمحتوى 2"/>
          <p:cNvSpPr>
            <a:spLocks noGrp="1"/>
          </p:cNvSpPr>
          <p:nvPr>
            <p:ph idx="1"/>
          </p:nvPr>
        </p:nvSpPr>
        <p:spPr>
          <a:xfrm>
            <a:off x="495300" y="1600201"/>
            <a:ext cx="8915400" cy="3886200"/>
          </a:xfrm>
        </p:spPr>
        <p:txBody>
          <a:bodyPr/>
          <a:lstStyle/>
          <a:p>
            <a:pPr rtl="1"/>
            <a:r>
              <a:rPr lang="ar-SA" b="1" dirty="0" smtClean="0"/>
              <a:t>10ـ صنف الأسئلة وفقا للمحور الذي تتبع له</a:t>
            </a:r>
            <a:endParaRPr lang="en-US" dirty="0" smtClean="0"/>
          </a:p>
          <a:p>
            <a:pPr rtl="1"/>
            <a:r>
              <a:rPr lang="ar-SA" b="1" dirty="0" smtClean="0"/>
              <a:t>11ـ رتب الأسئلة من العام إلى الخاص</a:t>
            </a:r>
            <a:endParaRPr lang="en-US" dirty="0" smtClean="0"/>
          </a:p>
          <a:p>
            <a:pPr rtl="1"/>
            <a:r>
              <a:rPr lang="ar-SA" b="1" dirty="0" smtClean="0"/>
              <a:t>12ـ اجعل زمن الإجابة  قصيرا في حدود 15 دقيقة تقريبا.</a:t>
            </a:r>
            <a:endParaRPr lang="en-US" dirty="0" smtClean="0"/>
          </a:p>
          <a:p>
            <a:pPr rtl="1"/>
            <a:r>
              <a:rPr lang="ar-SA" b="1" dirty="0" smtClean="0"/>
              <a:t>3ـ اكتب تعليمات واضحة للمقياس.</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170</a:t>
            </a:fld>
            <a:endParaRPr lang="en-US" dirty="0"/>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خطوات بناء الاستبانة</a:t>
            </a:r>
            <a:endParaRPr lang="ar-SA" dirty="0"/>
          </a:p>
        </p:txBody>
      </p:sp>
      <p:sp>
        <p:nvSpPr>
          <p:cNvPr id="3" name="عنصر نائب للمحتوى 2"/>
          <p:cNvSpPr>
            <a:spLocks noGrp="1"/>
          </p:cNvSpPr>
          <p:nvPr>
            <p:ph idx="1"/>
          </p:nvPr>
        </p:nvSpPr>
        <p:spPr/>
        <p:txBody>
          <a:bodyPr/>
          <a:lstStyle/>
          <a:p>
            <a:r>
              <a:rPr lang="ar-SA" b="1" dirty="0" smtClean="0"/>
              <a:t>14ـ وجه خطابا للأفراد المشاركين في الدراسة (العينة). يتضمن تحية لهم ولغة تشعرهم بالتقدير والاحترام وتلتمس منهم التعاون مع الباحث للإجابة عن أسئلة المقياس موضحا لهم الهدف من الاستبانة وقيمة مشاركتهم  مبينا لهم كيفية الإجابة عن الأسئلة ومطمئنا إياهم على سرية البيانات وأنها لغرض البحث العلمي</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171</a:t>
            </a:fld>
            <a:endParaRPr lang="en-US" dirty="0"/>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خطوات بناء الاستبانة</a:t>
            </a:r>
            <a:endParaRPr lang="ar-SA" dirty="0"/>
          </a:p>
        </p:txBody>
      </p:sp>
      <p:sp>
        <p:nvSpPr>
          <p:cNvPr id="3" name="عنصر نائب للمحتوى 2"/>
          <p:cNvSpPr>
            <a:spLocks noGrp="1"/>
          </p:cNvSpPr>
          <p:nvPr>
            <p:ph idx="1"/>
          </p:nvPr>
        </p:nvSpPr>
        <p:spPr>
          <a:xfrm>
            <a:off x="495300" y="1600201"/>
            <a:ext cx="8915400" cy="1524000"/>
          </a:xfrm>
        </p:spPr>
        <p:txBody>
          <a:bodyPr/>
          <a:lstStyle/>
          <a:p>
            <a:r>
              <a:rPr lang="ar-SA" b="1" dirty="0" smtClean="0"/>
              <a:t>15ـ اعرض الأداة على متخصصين لتحكيمها. بحيث يطلب من المحكم إبداء الرأي حول: وضوح العبارة, ملاءمة العبارة للمحور الذي أدرجت فيه, </a:t>
            </a:r>
            <a:r>
              <a:rPr lang="ar-SA" b="1" dirty="0" err="1" smtClean="0"/>
              <a:t>وملاءمة</a:t>
            </a:r>
            <a:r>
              <a:rPr lang="ar-SA" b="1" dirty="0" smtClean="0"/>
              <a:t> العبارة للمقياس ككل</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172</a:t>
            </a:fld>
            <a:endParaRPr lang="en-US" dirty="0"/>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خطوات بناء الاستبانة</a:t>
            </a:r>
            <a:endParaRPr lang="ar-SA" dirty="0"/>
          </a:p>
        </p:txBody>
      </p:sp>
      <p:sp>
        <p:nvSpPr>
          <p:cNvPr id="3" name="عنصر نائب للمحتوى 2"/>
          <p:cNvSpPr>
            <a:spLocks noGrp="1"/>
          </p:cNvSpPr>
          <p:nvPr>
            <p:ph idx="1"/>
          </p:nvPr>
        </p:nvSpPr>
        <p:spPr>
          <a:xfrm>
            <a:off x="495300" y="1600200"/>
            <a:ext cx="8915400" cy="4038599"/>
          </a:xfrm>
        </p:spPr>
        <p:txBody>
          <a:bodyPr/>
          <a:lstStyle/>
          <a:p>
            <a:r>
              <a:rPr lang="ar-SA" sz="2800" b="1" dirty="0" smtClean="0"/>
              <a:t>مثال لنموذج تحكيم أداة في مقياس الرضا الوظيفي</a:t>
            </a:r>
            <a:endParaRPr lang="en-US" sz="2800" b="1" dirty="0" smtClean="0"/>
          </a:p>
          <a:p>
            <a:endParaRPr lang="en-US" b="1" dirty="0" smtClean="0"/>
          </a:p>
          <a:p>
            <a:endParaRPr lang="en-US" b="1" dirty="0" smtClean="0"/>
          </a:p>
          <a:p>
            <a:endParaRPr lang="en-US" b="1" dirty="0" smtClean="0"/>
          </a:p>
          <a:p>
            <a:r>
              <a:rPr lang="ar-SA" sz="2800" b="1" dirty="0" smtClean="0"/>
              <a:t>ينبغي أن تحظى كل فقرة على موافقة مالا يقل عن 70% من المحكمين</a:t>
            </a:r>
            <a:endParaRPr lang="en-US" sz="2800" b="1" dirty="0" smtClean="0"/>
          </a:p>
          <a:p>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173</a:t>
            </a:fld>
            <a:endParaRPr lang="en-US" dirty="0"/>
          </a:p>
        </p:txBody>
      </p:sp>
      <p:graphicFrame>
        <p:nvGraphicFramePr>
          <p:cNvPr id="5" name="جدول 4"/>
          <p:cNvGraphicFramePr>
            <a:graphicFrameLocks noGrp="1"/>
          </p:cNvGraphicFramePr>
          <p:nvPr/>
        </p:nvGraphicFramePr>
        <p:xfrm>
          <a:off x="2286000" y="2438400"/>
          <a:ext cx="6604002" cy="1290320"/>
        </p:xfrm>
        <a:graphic>
          <a:graphicData uri="http://schemas.openxmlformats.org/drawingml/2006/table">
            <a:tbl>
              <a:tblPr rtl="1" firstRow="1" bandRow="1">
                <a:tableStyleId>{3C2FFA5D-87B4-456A-9821-1D502468CF0F}</a:tableStyleId>
              </a:tblPr>
              <a:tblGrid>
                <a:gridCol w="1100667"/>
                <a:gridCol w="1500695"/>
                <a:gridCol w="700639"/>
                <a:gridCol w="1100667"/>
                <a:gridCol w="1100667"/>
                <a:gridCol w="1100667"/>
              </a:tblGrid>
              <a:tr h="370840">
                <a:tc>
                  <a:txBody>
                    <a:bodyPr/>
                    <a:lstStyle/>
                    <a:p>
                      <a:pPr algn="r" rtl="1">
                        <a:spcAft>
                          <a:spcPts val="0"/>
                        </a:spcAft>
                      </a:pPr>
                      <a:r>
                        <a:rPr lang="ar-SA" sz="1800"/>
                        <a:t>الرقم</a:t>
                      </a:r>
                      <a:endParaRPr lang="en-US" sz="1200">
                        <a:latin typeface="Times New Roman"/>
                        <a:ea typeface="Times New Roman"/>
                      </a:endParaRPr>
                    </a:p>
                  </a:txBody>
                  <a:tcPr marL="68580" marR="68580" marT="0" marB="0"/>
                </a:tc>
                <a:tc>
                  <a:txBody>
                    <a:bodyPr/>
                    <a:lstStyle/>
                    <a:p>
                      <a:pPr algn="r" rtl="1">
                        <a:spcAft>
                          <a:spcPts val="0"/>
                        </a:spcAft>
                      </a:pPr>
                      <a:r>
                        <a:rPr lang="ar-SA" sz="1800"/>
                        <a:t>العـــــــبــــــــارة</a:t>
                      </a:r>
                      <a:endParaRPr lang="en-US" sz="1200">
                        <a:latin typeface="Times New Roman"/>
                        <a:ea typeface="Times New Roman"/>
                      </a:endParaRPr>
                    </a:p>
                  </a:txBody>
                  <a:tcPr marL="68580" marR="68580" marT="0" marB="0"/>
                </a:tc>
                <a:tc>
                  <a:txBody>
                    <a:bodyPr/>
                    <a:lstStyle/>
                    <a:p>
                      <a:pPr algn="r" rtl="1">
                        <a:spcAft>
                          <a:spcPts val="0"/>
                        </a:spcAft>
                      </a:pPr>
                      <a:r>
                        <a:rPr lang="ar-SA" sz="1800"/>
                        <a:t>واضحة</a:t>
                      </a:r>
                      <a:endParaRPr lang="en-US" sz="1200">
                        <a:latin typeface="Times New Roman"/>
                        <a:ea typeface="Times New Roman"/>
                      </a:endParaRPr>
                    </a:p>
                  </a:txBody>
                  <a:tcPr marL="68580" marR="68580" marT="0" marB="0"/>
                </a:tc>
                <a:tc>
                  <a:txBody>
                    <a:bodyPr/>
                    <a:lstStyle/>
                    <a:p>
                      <a:pPr algn="ctr" rtl="1">
                        <a:spcAft>
                          <a:spcPts val="0"/>
                        </a:spcAft>
                      </a:pPr>
                      <a:r>
                        <a:rPr lang="ar-SA" sz="1800"/>
                        <a:t>غير واضحة</a:t>
                      </a:r>
                      <a:endParaRPr lang="en-US" sz="1200">
                        <a:latin typeface="Times New Roman"/>
                        <a:ea typeface="Times New Roman"/>
                      </a:endParaRPr>
                    </a:p>
                  </a:txBody>
                  <a:tcPr marL="68580" marR="68580" marT="0" marB="0"/>
                </a:tc>
                <a:tc>
                  <a:txBody>
                    <a:bodyPr/>
                    <a:lstStyle/>
                    <a:p>
                      <a:pPr algn="r" rtl="1">
                        <a:spcAft>
                          <a:spcPts val="0"/>
                        </a:spcAft>
                      </a:pPr>
                      <a:r>
                        <a:rPr lang="ar-SA" sz="1800"/>
                        <a:t>ملائمة</a:t>
                      </a:r>
                      <a:endParaRPr lang="en-US" sz="1200">
                        <a:latin typeface="Times New Roman"/>
                        <a:ea typeface="Times New Roman"/>
                      </a:endParaRPr>
                    </a:p>
                  </a:txBody>
                  <a:tcPr marL="68580" marR="68580" marT="0" marB="0"/>
                </a:tc>
                <a:tc>
                  <a:txBody>
                    <a:bodyPr/>
                    <a:lstStyle/>
                    <a:p>
                      <a:pPr algn="r" rtl="1">
                        <a:spcAft>
                          <a:spcPts val="0"/>
                        </a:spcAft>
                      </a:pPr>
                      <a:r>
                        <a:rPr lang="ar-SA" sz="1800"/>
                        <a:t>غير ملائمة</a:t>
                      </a:r>
                      <a:endParaRPr lang="en-US" sz="1200">
                        <a:latin typeface="Times New Roman"/>
                        <a:ea typeface="Times New Roman"/>
                      </a:endParaRPr>
                    </a:p>
                  </a:txBody>
                  <a:tcPr marL="68580" marR="68580" marT="0" marB="0"/>
                </a:tc>
              </a:tr>
              <a:tr h="370840">
                <a:tc>
                  <a:txBody>
                    <a:bodyPr/>
                    <a:lstStyle/>
                    <a:p>
                      <a:pPr algn="r" rtl="1">
                        <a:spcAft>
                          <a:spcPts val="0"/>
                        </a:spcAft>
                      </a:pPr>
                      <a:r>
                        <a:rPr lang="ar-SA" sz="1800"/>
                        <a:t>1</a:t>
                      </a:r>
                      <a:endParaRPr lang="en-US" sz="1200">
                        <a:latin typeface="Times New Roman"/>
                        <a:ea typeface="Times New Roman"/>
                      </a:endParaRPr>
                    </a:p>
                  </a:txBody>
                  <a:tcPr marL="68580" marR="68580" marT="0" marB="0"/>
                </a:tc>
                <a:tc>
                  <a:txBody>
                    <a:bodyPr/>
                    <a:lstStyle/>
                    <a:p>
                      <a:pPr algn="r" rtl="1">
                        <a:spcAft>
                          <a:spcPts val="0"/>
                        </a:spcAft>
                      </a:pPr>
                      <a:r>
                        <a:rPr lang="ar-SA" sz="1800"/>
                        <a:t>وظيفتي محترمة</a:t>
                      </a:r>
                      <a:endParaRPr lang="en-US" sz="1200">
                        <a:latin typeface="Times New Roman"/>
                        <a:ea typeface="Times New Roman"/>
                      </a:endParaRPr>
                    </a:p>
                  </a:txBody>
                  <a:tcPr marL="68580" marR="68580" marT="0" marB="0"/>
                </a:tc>
                <a:tc>
                  <a:txBody>
                    <a:bodyPr/>
                    <a:lstStyle/>
                    <a:p>
                      <a:pPr algn="r" rtl="1">
                        <a:spcAft>
                          <a:spcPts val="0"/>
                        </a:spcAft>
                      </a:pPr>
                      <a:endParaRPr lang="en-US" sz="1200">
                        <a:latin typeface="Times New Roman"/>
                        <a:ea typeface="Times New Roman"/>
                      </a:endParaRPr>
                    </a:p>
                  </a:txBody>
                  <a:tcPr marL="68580" marR="68580" marT="0" marB="0"/>
                </a:tc>
                <a:tc>
                  <a:txBody>
                    <a:bodyPr/>
                    <a:lstStyle/>
                    <a:p>
                      <a:pPr algn="r" rtl="1">
                        <a:spcAft>
                          <a:spcPts val="0"/>
                        </a:spcAft>
                      </a:pPr>
                      <a:endParaRPr lang="en-US" sz="1200">
                        <a:latin typeface="Times New Roman"/>
                        <a:ea typeface="Times New Roman"/>
                      </a:endParaRPr>
                    </a:p>
                  </a:txBody>
                  <a:tcPr marL="68580" marR="68580" marT="0" marB="0"/>
                </a:tc>
                <a:tc>
                  <a:txBody>
                    <a:bodyPr/>
                    <a:lstStyle/>
                    <a:p>
                      <a:pPr algn="r" rtl="1">
                        <a:spcAft>
                          <a:spcPts val="0"/>
                        </a:spcAft>
                      </a:pPr>
                      <a:endParaRPr lang="en-US" sz="1200">
                        <a:latin typeface="Times New Roman"/>
                        <a:ea typeface="Times New Roman"/>
                      </a:endParaRPr>
                    </a:p>
                  </a:txBody>
                  <a:tcPr marL="68580" marR="68580" marT="0" marB="0"/>
                </a:tc>
                <a:tc>
                  <a:txBody>
                    <a:bodyPr/>
                    <a:lstStyle/>
                    <a:p>
                      <a:pPr algn="r" rtl="1">
                        <a:spcAft>
                          <a:spcPts val="0"/>
                        </a:spcAft>
                      </a:pPr>
                      <a:endParaRPr lang="en-US" sz="1200">
                        <a:latin typeface="Times New Roman"/>
                        <a:ea typeface="Times New Roman"/>
                      </a:endParaRPr>
                    </a:p>
                  </a:txBody>
                  <a:tcPr marL="68580" marR="68580" marT="0" marB="0"/>
                </a:tc>
              </a:tr>
              <a:tr h="370840">
                <a:tc>
                  <a:txBody>
                    <a:bodyPr/>
                    <a:lstStyle/>
                    <a:p>
                      <a:pPr algn="r" rtl="1">
                        <a:spcAft>
                          <a:spcPts val="0"/>
                        </a:spcAft>
                      </a:pPr>
                      <a:r>
                        <a:rPr lang="ar-SA" sz="1800"/>
                        <a:t>2</a:t>
                      </a:r>
                      <a:endParaRPr lang="en-US" sz="1200">
                        <a:latin typeface="Times New Roman"/>
                        <a:ea typeface="Times New Roman"/>
                      </a:endParaRPr>
                    </a:p>
                  </a:txBody>
                  <a:tcPr marL="68580" marR="68580" marT="0" marB="0"/>
                </a:tc>
                <a:tc>
                  <a:txBody>
                    <a:bodyPr/>
                    <a:lstStyle/>
                    <a:p>
                      <a:pPr algn="r" rtl="1">
                        <a:spcAft>
                          <a:spcPts val="0"/>
                        </a:spcAft>
                      </a:pPr>
                      <a:r>
                        <a:rPr lang="ar-SA" sz="1800"/>
                        <a:t>أحصل على راتب معقول</a:t>
                      </a:r>
                      <a:endParaRPr lang="en-US" sz="1200">
                        <a:latin typeface="Times New Roman"/>
                        <a:ea typeface="Times New Roman"/>
                      </a:endParaRPr>
                    </a:p>
                  </a:txBody>
                  <a:tcPr marL="68580" marR="68580" marT="0" marB="0"/>
                </a:tc>
                <a:tc>
                  <a:txBody>
                    <a:bodyPr/>
                    <a:lstStyle/>
                    <a:p>
                      <a:pPr algn="r" rtl="1">
                        <a:spcAft>
                          <a:spcPts val="0"/>
                        </a:spcAft>
                      </a:pPr>
                      <a:endParaRPr lang="en-US" sz="1200">
                        <a:latin typeface="Times New Roman"/>
                        <a:ea typeface="Times New Roman"/>
                      </a:endParaRPr>
                    </a:p>
                  </a:txBody>
                  <a:tcPr marL="68580" marR="68580" marT="0" marB="0"/>
                </a:tc>
                <a:tc>
                  <a:txBody>
                    <a:bodyPr/>
                    <a:lstStyle/>
                    <a:p>
                      <a:pPr algn="r" rtl="1">
                        <a:spcAft>
                          <a:spcPts val="0"/>
                        </a:spcAft>
                      </a:pPr>
                      <a:endParaRPr lang="en-US" sz="1200">
                        <a:latin typeface="Times New Roman"/>
                        <a:ea typeface="Times New Roman"/>
                      </a:endParaRPr>
                    </a:p>
                  </a:txBody>
                  <a:tcPr marL="68580" marR="68580" marT="0" marB="0"/>
                </a:tc>
                <a:tc>
                  <a:txBody>
                    <a:bodyPr/>
                    <a:lstStyle/>
                    <a:p>
                      <a:pPr algn="r" rtl="1">
                        <a:spcAft>
                          <a:spcPts val="0"/>
                        </a:spcAft>
                      </a:pPr>
                      <a:endParaRPr lang="en-US" sz="1200">
                        <a:latin typeface="Times New Roman"/>
                        <a:ea typeface="Times New Roman"/>
                      </a:endParaRPr>
                    </a:p>
                  </a:txBody>
                  <a:tcPr marL="68580" marR="68580" marT="0" marB="0"/>
                </a:tc>
                <a:tc>
                  <a:txBody>
                    <a:bodyPr/>
                    <a:lstStyle/>
                    <a:p>
                      <a:pPr algn="r" rtl="1">
                        <a:spcAft>
                          <a:spcPts val="0"/>
                        </a:spcAft>
                      </a:pPr>
                      <a:endParaRPr lang="en-US" sz="1200" dirty="0">
                        <a:latin typeface="Times New Roman"/>
                        <a:ea typeface="Times New Roman"/>
                      </a:endParaRPr>
                    </a:p>
                  </a:txBody>
                  <a:tcPr marL="68580" marR="68580" marT="0" marB="0"/>
                </a:tc>
              </a:tr>
            </a:tbl>
          </a:graphicData>
        </a:graphic>
      </p:graphicFrame>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خطوات بناء الاستبانة</a:t>
            </a:r>
            <a:endParaRPr lang="ar-SA" dirty="0"/>
          </a:p>
        </p:txBody>
      </p:sp>
      <p:sp>
        <p:nvSpPr>
          <p:cNvPr id="3" name="عنصر نائب للمحتوى 2"/>
          <p:cNvSpPr>
            <a:spLocks noGrp="1"/>
          </p:cNvSpPr>
          <p:nvPr>
            <p:ph idx="1"/>
          </p:nvPr>
        </p:nvSpPr>
        <p:spPr>
          <a:xfrm>
            <a:off x="495300" y="1600201"/>
            <a:ext cx="8915400" cy="2590800"/>
          </a:xfrm>
        </p:spPr>
        <p:txBody>
          <a:bodyPr/>
          <a:lstStyle/>
          <a:p>
            <a:pPr rtl="1"/>
            <a:r>
              <a:rPr lang="ar-SA" b="1" dirty="0" smtClean="0"/>
              <a:t>14 </a:t>
            </a:r>
            <a:r>
              <a:rPr lang="ar-SA" b="1" dirty="0" err="1" smtClean="0"/>
              <a:t>ـ</a:t>
            </a:r>
            <a:r>
              <a:rPr lang="ar-SA" b="1" dirty="0" smtClean="0"/>
              <a:t> جرب الأداة على عينة صغيرة من مجتمع الدراسة للتأكد من وضوح التعليمات ووضوح الأسئلة.</a:t>
            </a:r>
            <a:endParaRPr lang="en-US" dirty="0" smtClean="0"/>
          </a:p>
          <a:p>
            <a:pPr rtl="1"/>
            <a:r>
              <a:rPr lang="ar-SA" b="1" dirty="0" smtClean="0"/>
              <a:t>15ـ طبق الأداة على عينة لا تقل عن 50   الغرض من هذا  التطبيق هو تحليل الأسئلة وحساب الثبات والصدق</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174</a:t>
            </a:fld>
            <a:endParaRPr lang="en-US" dirty="0"/>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175</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176</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181600" y="4648200"/>
            <a:ext cx="4387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  </a:t>
            </a:r>
            <a:r>
              <a:rPr lang="ar-EG" sz="2600" dirty="0" smtClean="0">
                <a:solidFill>
                  <a:srgbClr val="898989"/>
                </a:solidFill>
                <a:latin typeface="Calibri" pitchFamily="34" charset="0"/>
              </a:rPr>
              <a:t>كلية </a:t>
            </a:r>
            <a:r>
              <a:rPr lang="ar-SA" sz="2600" dirty="0" smtClean="0">
                <a:solidFill>
                  <a:srgbClr val="898989"/>
                </a:solidFill>
                <a:latin typeface="Calibri" pitchFamily="34" charset="0"/>
              </a:rPr>
              <a:t>التربية </a:t>
            </a:r>
            <a:r>
              <a:rPr lang="ar-EG" sz="2600" dirty="0" smtClean="0">
                <a:solidFill>
                  <a:srgbClr val="898989"/>
                </a:solidFill>
                <a:latin typeface="Calibri" pitchFamily="34" charset="0"/>
              </a:rPr>
              <a:t>– قس</a:t>
            </a:r>
            <a:r>
              <a:rPr lang="ar-SA" sz="2600" dirty="0" smtClean="0">
                <a:solidFill>
                  <a:srgbClr val="898989"/>
                </a:solidFill>
                <a:latin typeface="Calibri" pitchFamily="34" charset="0"/>
              </a:rPr>
              <a:t>م التربية وعلم النفس</a:t>
            </a:r>
            <a:endParaRPr lang="en-US" sz="2600"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r>
              <a:rPr lang="ar-SA" sz="2800" b="1" dirty="0" smtClean="0"/>
              <a:t>مبادئ البحث التربوي</a:t>
            </a:r>
            <a:r>
              <a:rPr lang="ar-EG" sz="1100" b="1" dirty="0" smtClean="0">
                <a:solidFill>
                  <a:srgbClr val="7F7F7F"/>
                </a:solidFill>
                <a:latin typeface="Calibri" pitchFamily="34" charset="0"/>
                <a:cs typeface="Times New Roman" pitchFamily="18" charset="0"/>
              </a:rPr>
              <a:t/>
            </a:r>
            <a:br>
              <a:rPr lang="ar-EG" sz="1100" b="1" dirty="0" smtClean="0">
                <a:solidFill>
                  <a:srgbClr val="7F7F7F"/>
                </a:solidFill>
                <a:latin typeface="Calibri" pitchFamily="34" charset="0"/>
                <a:cs typeface="Times New Roman" pitchFamily="18" charset="0"/>
              </a:rPr>
            </a:br>
            <a:r>
              <a:rPr lang="ar-EG" sz="2400" b="1" dirty="0" smtClean="0">
                <a:solidFill>
                  <a:srgbClr val="7F7F7F"/>
                </a:solidFill>
                <a:latin typeface="Calibri" pitchFamily="34" charset="0"/>
                <a:cs typeface="Times New Roman" pitchFamily="18" charset="0"/>
              </a:rPr>
              <a:t>الفصل الدراسي </a:t>
            </a:r>
            <a:r>
              <a:rPr lang="ar-SA" sz="2400" b="1" dirty="0" smtClean="0">
                <a:solidFill>
                  <a:srgbClr val="7F7F7F"/>
                </a:solidFill>
                <a:latin typeface="Calibri" pitchFamily="34" charset="0"/>
                <a:cs typeface="Times New Roman" pitchFamily="18" charset="0"/>
              </a:rPr>
              <a:t>الأول</a:t>
            </a:r>
          </a:p>
          <a:p>
            <a:pPr algn="l">
              <a:lnSpc>
                <a:spcPct val="80000"/>
              </a:lnSpc>
            </a:pPr>
            <a:r>
              <a:rPr lang="ar-EG" b="1" dirty="0" smtClean="0">
                <a:solidFill>
                  <a:srgbClr val="7F7F7F"/>
                </a:solidFill>
                <a:latin typeface="Calibri" pitchFamily="34" charset="0"/>
                <a:cs typeface="Times New Roman" pitchFamily="18" charset="0"/>
              </a:rPr>
              <a:t>العام الدراسي 143</a:t>
            </a:r>
            <a:r>
              <a:rPr lang="ar-SA" b="1" dirty="0" smtClean="0">
                <a:solidFill>
                  <a:srgbClr val="7F7F7F"/>
                </a:solidFill>
                <a:latin typeface="Calibri" pitchFamily="34" charset="0"/>
                <a:cs typeface="Times New Roman" pitchFamily="18" charset="0"/>
              </a:rPr>
              <a:t>1</a:t>
            </a:r>
            <a:r>
              <a:rPr lang="ar-EG" b="1" dirty="0" smtClean="0">
                <a:solidFill>
                  <a:srgbClr val="7F7F7F"/>
                </a:solidFill>
                <a:latin typeface="Calibri" pitchFamily="34" charset="0"/>
                <a:cs typeface="Times New Roman" pitchFamily="18" charset="0"/>
              </a:rPr>
              <a:t> – 143</a:t>
            </a:r>
            <a:r>
              <a:rPr lang="ar-SA" b="1" dirty="0" smtClean="0">
                <a:solidFill>
                  <a:srgbClr val="7F7F7F"/>
                </a:solidFill>
                <a:latin typeface="Calibri" pitchFamily="34" charset="0"/>
                <a:cs typeface="Times New Roman" pitchFamily="18" charset="0"/>
              </a:rPr>
              <a:t>2هـ</a:t>
            </a:r>
            <a:endParaRPr lang="en-US" b="1" dirty="0" smtClean="0">
              <a:solidFill>
                <a:srgbClr val="7F7F7F"/>
              </a:solidFill>
              <a:latin typeface="Calibri" pitchFamily="34" charset="0"/>
            </a:endParaRPr>
          </a:p>
          <a:p>
            <a:pPr algn="l">
              <a:lnSpc>
                <a:spcPct val="80000"/>
              </a:lnSpc>
            </a:pPr>
            <a:r>
              <a:rPr lang="ar-SA" sz="2800" b="1" dirty="0" smtClean="0">
                <a:solidFill>
                  <a:srgbClr val="7F7F7F"/>
                </a:solidFill>
                <a:latin typeface="Calibri" pitchFamily="34" charset="0"/>
                <a:cs typeface="Times New Roman" pitchFamily="18" charset="0"/>
              </a:rPr>
              <a:t>د. عبد الله أحمد الدوغان</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176</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عنوان المحاضرة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a:r>
              <a:rPr lang="ar-SA" sz="4000" b="1" dirty="0" smtClean="0"/>
              <a:t>المحاضرة التاسعة </a:t>
            </a:r>
            <a:endParaRPr lang="en-US" sz="4000" dirty="0" smtClean="0"/>
          </a:p>
          <a:p>
            <a:pPr rtl="1"/>
            <a:r>
              <a:rPr lang="ar-SA" sz="4000" b="1" dirty="0" smtClean="0"/>
              <a:t>المقابلة</a:t>
            </a:r>
            <a:endParaRPr lang="en-US" sz="4000" dirty="0" smtClean="0"/>
          </a:p>
          <a:p>
            <a:pPr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177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smtClean="0"/>
              <a:t>المقابلة</a:t>
            </a:r>
            <a:endParaRPr lang="en-US" sz="4000" dirty="0"/>
          </a:p>
        </p:txBody>
      </p:sp>
      <p:sp>
        <p:nvSpPr>
          <p:cNvPr id="3" name="عنصر نائب للمحتوى 2"/>
          <p:cNvSpPr>
            <a:spLocks noGrp="1"/>
          </p:cNvSpPr>
          <p:nvPr>
            <p:ph idx="1"/>
          </p:nvPr>
        </p:nvSpPr>
        <p:spPr>
          <a:xfrm>
            <a:off x="495300" y="1600201"/>
            <a:ext cx="8915400" cy="1905000"/>
          </a:xfrm>
        </p:spPr>
        <p:txBody>
          <a:bodyPr/>
          <a:lstStyle/>
          <a:p>
            <a:pPr rtl="1"/>
            <a:r>
              <a:rPr lang="ar-SA" sz="2800" b="1" dirty="0" smtClean="0"/>
              <a:t>من أدوات البحث وأسلوب من أساليب جمع البيانات. وتتم من خلال مقابلة الباحث للمبحوث وجها لوجه بهدف طرح أسئلة من جهة الباحث والإجابة عنها من جهة المبحوث. وغالبا ما تحل محل الاستبانة وتتفق معها في موضوعات قياسها. ويمكن أن تعد استبانة شفوية.</a:t>
            </a:r>
            <a:endParaRPr lang="en-US" sz="2800" dirty="0" smtClean="0"/>
          </a:p>
          <a:p>
            <a:pPr rtl="1"/>
            <a:r>
              <a:rPr lang="ar-SA" b="1" dirty="0" smtClean="0"/>
              <a:t>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178</a:t>
            </a:fld>
            <a:endParaRPr lang="en-US" dirty="0"/>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smtClean="0"/>
              <a:t>المقابلة</a:t>
            </a:r>
            <a:endParaRPr lang="en-US" sz="4000" dirty="0"/>
          </a:p>
        </p:txBody>
      </p:sp>
      <p:sp>
        <p:nvSpPr>
          <p:cNvPr id="3" name="عنصر نائب للمحتوى 2"/>
          <p:cNvSpPr>
            <a:spLocks noGrp="1"/>
          </p:cNvSpPr>
          <p:nvPr>
            <p:ph idx="1"/>
          </p:nvPr>
        </p:nvSpPr>
        <p:spPr>
          <a:xfrm>
            <a:off x="495300" y="1600201"/>
            <a:ext cx="8915400" cy="1905000"/>
          </a:xfrm>
        </p:spPr>
        <p:txBody>
          <a:bodyPr/>
          <a:lstStyle/>
          <a:p>
            <a:pPr rtl="1"/>
            <a:r>
              <a:rPr lang="ar-SA" sz="2800" b="1" dirty="0" smtClean="0"/>
              <a:t>وهي من الأساليب التي تطبق فرديا بحيث يصعب تطبيقها على مجموعة في وقت واحد بخلاف الاختبار أو الاستبانة التي يمكن تطبيقها على مجموعة كبيرة في نفس الوقت.</a:t>
            </a:r>
            <a:endParaRPr lang="en-US" sz="2800" dirty="0" smtClean="0"/>
          </a:p>
          <a:p>
            <a:pPr rtl="1"/>
            <a:r>
              <a:rPr lang="ar-SA" b="1" dirty="0" smtClean="0"/>
              <a:t>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179</a:t>
            </a:fld>
            <a:endParaRPr lang="en-US" dirty="0"/>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smtClean="0"/>
              <a:t>الميزات</a:t>
            </a:r>
            <a:endParaRPr lang="en-US" sz="4000" dirty="0"/>
          </a:p>
        </p:txBody>
      </p:sp>
      <p:sp>
        <p:nvSpPr>
          <p:cNvPr id="3" name="عنصر نائب للمحتوى 2"/>
          <p:cNvSpPr>
            <a:spLocks noGrp="1"/>
          </p:cNvSpPr>
          <p:nvPr>
            <p:ph idx="1"/>
          </p:nvPr>
        </p:nvSpPr>
        <p:spPr>
          <a:xfrm>
            <a:off x="533400" y="1600200"/>
            <a:ext cx="8915400" cy="3962400"/>
          </a:xfrm>
        </p:spPr>
        <p:txBody>
          <a:bodyPr/>
          <a:lstStyle/>
          <a:p>
            <a:pPr rtl="1"/>
            <a:r>
              <a:rPr lang="ar-SA" sz="2800" b="1" dirty="0" smtClean="0"/>
              <a:t>الميزات: </a:t>
            </a:r>
            <a:endParaRPr lang="en-US" sz="2800" dirty="0" smtClean="0"/>
          </a:p>
          <a:p>
            <a:pPr rtl="1"/>
            <a:r>
              <a:rPr lang="ar-SA" sz="2800" b="1" dirty="0" smtClean="0"/>
              <a:t>استخراج معلومات يصعب الحصول عليها من الاستبانة</a:t>
            </a:r>
            <a:endParaRPr lang="en-US" sz="2800" dirty="0" smtClean="0"/>
          </a:p>
          <a:p>
            <a:pPr rtl="1"/>
            <a:r>
              <a:rPr lang="ar-SA" sz="2800" b="1" dirty="0" smtClean="0"/>
              <a:t>يستطيع الباحث أن يتعمق في طرح الأسئلة</a:t>
            </a:r>
            <a:endParaRPr lang="en-US" sz="2800" dirty="0" smtClean="0"/>
          </a:p>
          <a:p>
            <a:pPr rtl="1"/>
            <a:r>
              <a:rPr lang="ar-SA" sz="2800" b="1" dirty="0" smtClean="0"/>
              <a:t>كما يمكن للمبحوث أن يتعمق في الإجابة</a:t>
            </a:r>
            <a:endParaRPr lang="en-US" sz="2800" dirty="0" smtClean="0"/>
          </a:p>
          <a:p>
            <a:pPr rtl="1"/>
            <a:r>
              <a:rPr lang="ar-SA" sz="2800" b="1" dirty="0" smtClean="0"/>
              <a:t>وقد يضيف المبحوث معلومات لم تكن موجودة في الأسئلة</a:t>
            </a:r>
            <a:endParaRPr lang="en-US" sz="2800" dirty="0" smtClean="0"/>
          </a:p>
          <a:p>
            <a:pPr rtl="1"/>
            <a:r>
              <a:rPr lang="ar-SA" sz="2800" b="1" dirty="0" smtClean="0"/>
              <a:t>التأكد من فهم المفحوص للأسئلة وتوضيح الغامض من الأسئلة</a:t>
            </a:r>
            <a:endParaRPr lang="en-US" sz="2800" dirty="0" smtClean="0"/>
          </a:p>
          <a:p>
            <a:r>
              <a:rPr lang="ar-SA" sz="2800" b="1" dirty="0" smtClean="0"/>
              <a:t>تكييف الأسئلة لتلائم المبحوث</a:t>
            </a:r>
            <a:r>
              <a:rPr lang="ar-SA" b="1" dirty="0" smtClean="0"/>
              <a:t>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180</a:t>
            </a:fld>
            <a:endParaRPr lang="en-US" dirty="0"/>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smtClean="0"/>
              <a:t>العيوب</a:t>
            </a:r>
            <a:endParaRPr lang="en-US" sz="4000" dirty="0"/>
          </a:p>
        </p:txBody>
      </p:sp>
      <p:sp>
        <p:nvSpPr>
          <p:cNvPr id="3" name="عنصر نائب للمحتوى 2"/>
          <p:cNvSpPr>
            <a:spLocks noGrp="1"/>
          </p:cNvSpPr>
          <p:nvPr>
            <p:ph idx="1"/>
          </p:nvPr>
        </p:nvSpPr>
        <p:spPr>
          <a:xfrm>
            <a:off x="495300" y="1600201"/>
            <a:ext cx="8915400" cy="3962400"/>
          </a:xfrm>
        </p:spPr>
        <p:txBody>
          <a:bodyPr/>
          <a:lstStyle/>
          <a:p>
            <a:pPr rtl="1"/>
            <a:r>
              <a:rPr lang="ar-SA" sz="2400" b="1" dirty="0" smtClean="0"/>
              <a:t>العيوب</a:t>
            </a:r>
            <a:endParaRPr lang="en-US" sz="2400" dirty="0" smtClean="0"/>
          </a:p>
          <a:p>
            <a:pPr rtl="1"/>
            <a:r>
              <a:rPr lang="ar-SA" sz="2400" b="1" dirty="0" smtClean="0"/>
              <a:t>الذاتية في طرح الأسئلة </a:t>
            </a:r>
            <a:r>
              <a:rPr lang="ar-SA" sz="2400" b="1" dirty="0" err="1" smtClean="0"/>
              <a:t>و</a:t>
            </a:r>
            <a:r>
              <a:rPr lang="ar-SA" sz="2400" b="1" dirty="0" smtClean="0"/>
              <a:t> تفسير الإجابة </a:t>
            </a:r>
            <a:r>
              <a:rPr lang="ar-SA" sz="2400" b="1" dirty="0" err="1" smtClean="0"/>
              <a:t>و</a:t>
            </a:r>
            <a:r>
              <a:rPr lang="ar-SA" sz="2400" b="1" dirty="0" smtClean="0"/>
              <a:t> تقدير الدرجة.</a:t>
            </a:r>
            <a:endParaRPr lang="en-US" sz="2400" dirty="0" smtClean="0"/>
          </a:p>
          <a:p>
            <a:pPr rtl="1"/>
            <a:r>
              <a:rPr lang="ar-SA" sz="2400" b="1" dirty="0" smtClean="0"/>
              <a:t>الأسئلة المحرجة قد تضطر المبحوث إلى تزييف الإجابة.</a:t>
            </a:r>
            <a:endParaRPr lang="en-US" sz="2400" dirty="0" smtClean="0"/>
          </a:p>
          <a:p>
            <a:pPr rtl="1"/>
            <a:r>
              <a:rPr lang="ar-SA" sz="2400" b="1" dirty="0" smtClean="0"/>
              <a:t>قلة عدد الأسئلة</a:t>
            </a:r>
            <a:endParaRPr lang="en-US" sz="2400" dirty="0" smtClean="0"/>
          </a:p>
          <a:p>
            <a:pPr rtl="1"/>
            <a:r>
              <a:rPr lang="ar-SA" sz="2400" b="1" dirty="0" smtClean="0"/>
              <a:t>قلة عدد العينة </a:t>
            </a:r>
            <a:endParaRPr lang="en-US" sz="2400" dirty="0" smtClean="0"/>
          </a:p>
          <a:p>
            <a:pPr rtl="1"/>
            <a:r>
              <a:rPr lang="ar-SA" sz="2400" b="1" dirty="0" smtClean="0"/>
              <a:t>تحتاج إلى أن يكون الباحث متدربا على فنيات المقابلة</a:t>
            </a:r>
            <a:endParaRPr lang="en-US" sz="2400" dirty="0" smtClean="0"/>
          </a:p>
          <a:p>
            <a:pPr rtl="1"/>
            <a:r>
              <a:rPr lang="ar-SA" sz="2400" b="1" dirty="0" smtClean="0"/>
              <a:t>صعوبة التطبيق </a:t>
            </a:r>
            <a:endParaRPr lang="en-US" sz="2400" dirty="0" smtClean="0"/>
          </a:p>
          <a:p>
            <a:pPr rtl="1"/>
            <a:r>
              <a:rPr lang="ar-SA" sz="2400" b="1" dirty="0" smtClean="0"/>
              <a:t>صعوبة التحليل</a:t>
            </a:r>
            <a:endParaRPr lang="en-US" sz="2400" dirty="0" smtClean="0"/>
          </a:p>
          <a:p>
            <a:pPr rtl="1"/>
            <a:r>
              <a:rPr lang="ar-SA" sz="2400" b="1" dirty="0" smtClean="0"/>
              <a:t>التكلفة في الوقت</a:t>
            </a:r>
            <a:endParaRPr lang="en-US" sz="2400" dirty="0" smtClean="0"/>
          </a:p>
          <a:p>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181</a:t>
            </a:fld>
            <a:endParaRPr lang="en-US" dirty="0"/>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600200" y="274638"/>
            <a:ext cx="7239000" cy="1143000"/>
          </a:xfrm>
        </p:spPr>
        <p:txBody>
          <a:bodyPr/>
          <a:lstStyle/>
          <a:p>
            <a:pPr algn="ctr"/>
            <a:r>
              <a:rPr lang="ar-SA" b="1" dirty="0" smtClean="0"/>
              <a:t>متى تكون مناسبة؟</a:t>
            </a:r>
            <a:endParaRPr lang="ar-SA" dirty="0"/>
          </a:p>
        </p:txBody>
      </p:sp>
      <p:sp>
        <p:nvSpPr>
          <p:cNvPr id="3" name="عنصر نائب للمحتوى 2"/>
          <p:cNvSpPr>
            <a:spLocks noGrp="1"/>
          </p:cNvSpPr>
          <p:nvPr>
            <p:ph idx="1"/>
          </p:nvPr>
        </p:nvSpPr>
        <p:spPr>
          <a:xfrm>
            <a:off x="495300" y="1600201"/>
            <a:ext cx="8915400" cy="3048000"/>
          </a:xfrm>
        </p:spPr>
        <p:txBody>
          <a:bodyPr/>
          <a:lstStyle/>
          <a:p>
            <a:pPr rtl="1"/>
            <a:r>
              <a:rPr lang="ar-SA" sz="2400" b="1" dirty="0" smtClean="0"/>
              <a:t>في الدراسات الكيفية المتعمقة</a:t>
            </a:r>
            <a:endParaRPr lang="en-US" sz="2400" dirty="0" smtClean="0"/>
          </a:p>
          <a:p>
            <a:pPr rtl="1"/>
            <a:r>
              <a:rPr lang="ar-SA" sz="2400" b="1" dirty="0" smtClean="0"/>
              <a:t>وحينما يرغب الباحث في استخراج معلومات  يصعب الحصول</a:t>
            </a:r>
            <a:endParaRPr lang="en-US" sz="2400" dirty="0" smtClean="0"/>
          </a:p>
          <a:p>
            <a:pPr rtl="1"/>
            <a:r>
              <a:rPr lang="ar-SA" sz="2400" b="1" dirty="0" smtClean="0"/>
              <a:t>عليها عن طريق الاستبانة.</a:t>
            </a:r>
            <a:endParaRPr lang="en-US" sz="2400" dirty="0" smtClean="0"/>
          </a:p>
          <a:p>
            <a:pPr rtl="1"/>
            <a:r>
              <a:rPr lang="ar-SA" sz="2400" b="1" dirty="0" smtClean="0"/>
              <a:t>إذا كان عدد العينة قليلا</a:t>
            </a:r>
            <a:endParaRPr lang="en-US" sz="2400" dirty="0" smtClean="0"/>
          </a:p>
          <a:p>
            <a:pPr rtl="1"/>
            <a:r>
              <a:rPr lang="ar-SA" sz="2400" b="1" dirty="0" smtClean="0"/>
              <a:t>إذا كان أفراد العينة من الأميين</a:t>
            </a:r>
            <a:endParaRPr lang="en-US" sz="2400" dirty="0" smtClean="0"/>
          </a:p>
          <a:p>
            <a:pPr rtl="1"/>
            <a:r>
              <a:rPr lang="ar-SA" sz="2400" b="1" dirty="0" smtClean="0"/>
              <a:t>إذا لم يكن استخدام الاختبار الجمعي أو الاستبانة مناسبا</a:t>
            </a:r>
            <a:endParaRPr lang="en-US" sz="2400" dirty="0" smtClean="0"/>
          </a:p>
          <a:p>
            <a:pPr rtl="1"/>
            <a:endParaRPr lang="en-US" sz="2800" dirty="0" smtClean="0"/>
          </a:p>
          <a:p>
            <a:pPr rtl="1"/>
            <a:r>
              <a:rPr lang="ar-SA" sz="2800" b="1" dirty="0" smtClean="0"/>
              <a:t> </a:t>
            </a:r>
            <a:endParaRPr lang="en-US" sz="2800"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182</a:t>
            </a:fld>
            <a:endParaRPr lang="en-US" dirty="0"/>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600" b="1" dirty="0" smtClean="0"/>
              <a:t>تنقسم المقابلة إلى</a:t>
            </a:r>
            <a:endParaRPr lang="ar-SA" sz="3600" b="1" dirty="0"/>
          </a:p>
        </p:txBody>
      </p:sp>
      <p:sp>
        <p:nvSpPr>
          <p:cNvPr id="3" name="عنصر نائب للمحتوى 2"/>
          <p:cNvSpPr>
            <a:spLocks noGrp="1"/>
          </p:cNvSpPr>
          <p:nvPr>
            <p:ph idx="1"/>
          </p:nvPr>
        </p:nvSpPr>
        <p:spPr/>
        <p:txBody>
          <a:bodyPr/>
          <a:lstStyle/>
          <a:p>
            <a:pPr rtl="1"/>
            <a:r>
              <a:rPr lang="ar-SA" sz="2800" b="1" dirty="0" smtClean="0"/>
              <a:t>تنقسم المقابلة إلى:</a:t>
            </a:r>
            <a:endParaRPr lang="en-US" sz="2800" dirty="0" smtClean="0"/>
          </a:p>
          <a:p>
            <a:pPr rtl="1"/>
            <a:r>
              <a:rPr lang="ar-SA" sz="2800" b="1" dirty="0" smtClean="0"/>
              <a:t>1 </a:t>
            </a:r>
            <a:r>
              <a:rPr lang="ar-SA" sz="2800" b="1" dirty="0" err="1" smtClean="0"/>
              <a:t>ـ</a:t>
            </a:r>
            <a:r>
              <a:rPr lang="ar-SA" sz="2800" b="1" dirty="0" smtClean="0"/>
              <a:t> مقابلة محددة حيث تكون الأسئلة محددة مسبقا وموحدة بالنسبة لجميع المبحوثين وتتفرع إلى قسمين فرعيين:</a:t>
            </a:r>
            <a:endParaRPr lang="en-US" sz="2800" dirty="0" smtClean="0"/>
          </a:p>
          <a:p>
            <a:pPr rtl="1"/>
            <a:r>
              <a:rPr lang="ar-SA" sz="2800" b="1" dirty="0" smtClean="0"/>
              <a:t>        أ </a:t>
            </a:r>
            <a:r>
              <a:rPr lang="ar-SA" sz="2800" b="1" dirty="0" err="1" smtClean="0"/>
              <a:t>ـ</a:t>
            </a:r>
            <a:r>
              <a:rPr lang="ar-SA" sz="2800" b="1" dirty="0" smtClean="0"/>
              <a:t> مقابلة محددة الأسئلة محددة الإجابة وتشبه الاختبارات الموضوعية </a:t>
            </a:r>
            <a:r>
              <a:rPr lang="ar-SA" sz="2800" b="1" dirty="0" err="1" smtClean="0"/>
              <a:t>والاستبانة</a:t>
            </a:r>
            <a:r>
              <a:rPr lang="ar-SA" sz="2800" b="1" dirty="0" smtClean="0"/>
              <a:t> المغلقة. و يستخدم هذا النوع قليلا في المقابلة. وتناسب الأفراد الأميين.</a:t>
            </a:r>
            <a:endParaRPr lang="en-US" sz="2800" dirty="0" smtClean="0"/>
          </a:p>
          <a:p>
            <a:pPr rtl="1"/>
            <a:r>
              <a:rPr lang="ar-SA" sz="2800" b="1" dirty="0" smtClean="0"/>
              <a:t>        ب </a:t>
            </a:r>
            <a:r>
              <a:rPr lang="ar-SA" sz="2800" b="1" dirty="0" err="1" smtClean="0"/>
              <a:t>ـ</a:t>
            </a:r>
            <a:r>
              <a:rPr lang="ar-SA" sz="2800" b="1" dirty="0" smtClean="0"/>
              <a:t> مقابلة محددة الأسئلة مفتوحة الإجابة وتشبه الاختبارات المقالية </a:t>
            </a:r>
            <a:r>
              <a:rPr lang="ar-SA" sz="2800" b="1" dirty="0" err="1" smtClean="0"/>
              <a:t>والاستبانة</a:t>
            </a:r>
            <a:r>
              <a:rPr lang="ar-SA" sz="2800" b="1" dirty="0" smtClean="0"/>
              <a:t> المفتوحة.</a:t>
            </a:r>
            <a:endParaRPr lang="en-US" sz="2800" dirty="0" smtClean="0"/>
          </a:p>
          <a:p>
            <a:endParaRPr lang="ar-SA" sz="24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183</a:t>
            </a:fld>
            <a:endParaRPr lang="en-US" dirty="0"/>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600" b="1" dirty="0" smtClean="0"/>
              <a:t>مقابلة غير محددة</a:t>
            </a:r>
            <a:endParaRPr lang="ar-SA" dirty="0"/>
          </a:p>
        </p:txBody>
      </p:sp>
      <p:sp>
        <p:nvSpPr>
          <p:cNvPr id="3" name="عنصر نائب للمحتوى 2"/>
          <p:cNvSpPr>
            <a:spLocks noGrp="1"/>
          </p:cNvSpPr>
          <p:nvPr>
            <p:ph idx="1"/>
          </p:nvPr>
        </p:nvSpPr>
        <p:spPr>
          <a:xfrm>
            <a:off x="495300" y="1600201"/>
            <a:ext cx="8915400" cy="1981200"/>
          </a:xfrm>
        </p:spPr>
        <p:txBody>
          <a:bodyPr/>
          <a:lstStyle/>
          <a:p>
            <a:pPr rtl="1"/>
            <a:r>
              <a:rPr lang="ar-SA" sz="2800" b="1" dirty="0" smtClean="0"/>
              <a:t>2 </a:t>
            </a:r>
            <a:r>
              <a:rPr lang="ar-SA" sz="2800" b="1" dirty="0" err="1" smtClean="0"/>
              <a:t>ـ</a:t>
            </a:r>
            <a:r>
              <a:rPr lang="ar-SA" sz="2800" b="1" dirty="0" smtClean="0"/>
              <a:t> مقابلة غير محددة. وفي هذا النوع يكون لدى الباحث عدد قليل  من الأسئلة المسبقة, ويتوالد معظم الأسئلة أثناء المقابلة. ولذلك قد تختلف معظم الأسئلة من مبحوث إلى آخر. وتستخدم في البحوث الكيفية.</a:t>
            </a:r>
            <a:endParaRPr lang="en-US" sz="2800" dirty="0" smtClean="0"/>
          </a:p>
          <a:p>
            <a:pPr rtl="1"/>
            <a:r>
              <a:rPr lang="ar-SA" b="1" dirty="0" smtClean="0"/>
              <a:t> </a:t>
            </a:r>
            <a:endParaRPr lang="en-US"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184</a:t>
            </a:fld>
            <a:endParaRPr lang="en-US" dirty="0"/>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المقابلة محددة الأسئلة</a:t>
            </a:r>
            <a:endParaRPr lang="ar-SA" dirty="0"/>
          </a:p>
        </p:txBody>
      </p:sp>
      <p:sp>
        <p:nvSpPr>
          <p:cNvPr id="3" name="عنصر نائب للمحتوى 2"/>
          <p:cNvSpPr>
            <a:spLocks noGrp="1"/>
          </p:cNvSpPr>
          <p:nvPr>
            <p:ph idx="1"/>
          </p:nvPr>
        </p:nvSpPr>
        <p:spPr/>
        <p:txBody>
          <a:bodyPr/>
          <a:lstStyle/>
          <a:p>
            <a:pPr rtl="1"/>
            <a:endParaRPr lang="ar-SA" sz="2800" dirty="0" smtClean="0"/>
          </a:p>
          <a:p>
            <a:pPr rtl="1"/>
            <a:r>
              <a:rPr lang="ar-SA" sz="2800" b="1" dirty="0" smtClean="0"/>
              <a:t>المقابلة محددة الأسئلة ومحددة الإجابة سهلة التطبيق لا تحتاج إلى تدريب,  موضوعية التصحيح,  سهلة التحليل إحصائيا.</a:t>
            </a:r>
            <a:endParaRPr lang="en-US" sz="2800" dirty="0" smtClean="0"/>
          </a:p>
          <a:p>
            <a:pPr rtl="1"/>
            <a:r>
              <a:rPr lang="ar-SA" sz="2800" b="1" dirty="0" smtClean="0"/>
              <a:t>المقابلة محددة الأسئلة مفتوحة الإجابة أصعب في التطبيق والتصحيح من السابقة. وتحتاج إلى نوع من التدريب لكنه أقل من النوع غير المحدد.</a:t>
            </a:r>
            <a:endParaRPr lang="en-US" sz="2800" dirty="0" smtClean="0"/>
          </a:p>
          <a:p>
            <a:pPr rtl="1"/>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185</a:t>
            </a:fld>
            <a:endParaRPr lang="en-US" dirty="0"/>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المقابلة غير محددة الأسئلة</a:t>
            </a:r>
            <a:endParaRPr lang="ar-SA" dirty="0"/>
          </a:p>
        </p:txBody>
      </p:sp>
      <p:sp>
        <p:nvSpPr>
          <p:cNvPr id="3" name="عنصر نائب للمحتوى 2"/>
          <p:cNvSpPr>
            <a:spLocks noGrp="1"/>
          </p:cNvSpPr>
          <p:nvPr>
            <p:ph idx="1"/>
          </p:nvPr>
        </p:nvSpPr>
        <p:spPr>
          <a:xfrm>
            <a:off x="990600" y="1447800"/>
            <a:ext cx="8153400" cy="3962400"/>
          </a:xfrm>
        </p:spPr>
        <p:txBody>
          <a:bodyPr/>
          <a:lstStyle/>
          <a:p>
            <a:pPr rtl="1"/>
            <a:r>
              <a:rPr lang="ar-SA" b="1" dirty="0" smtClean="0"/>
              <a:t>المقابلة غير محددة الأسئلة وهي الأصعب في التطبيق والتصحيح والتحليل والتفسير وتحتاج إلى تدريب أكثر, وهي الأقل موضوعية.</a:t>
            </a:r>
            <a:endParaRPr lang="en-US" dirty="0" smtClean="0"/>
          </a:p>
          <a:p>
            <a:pPr rtl="1"/>
            <a:r>
              <a:rPr lang="ar-SA" b="1" dirty="0" smtClean="0"/>
              <a:t> ال</a:t>
            </a:r>
            <a:r>
              <a:rPr lang="ar-SA" b="1" u="sng" dirty="0" smtClean="0"/>
              <a:t>أسئلة مفتوحة الإجابة في 1 </a:t>
            </a:r>
            <a:r>
              <a:rPr lang="ar-SA" b="1" u="sng" dirty="0" err="1" smtClean="0"/>
              <a:t>ب</a:t>
            </a:r>
            <a:r>
              <a:rPr lang="ar-SA" b="1" u="sng" dirty="0" smtClean="0"/>
              <a:t>  2 هي الغالب استخدامها في المقابلة</a:t>
            </a:r>
            <a:endParaRPr lang="en-US" dirty="0" smtClean="0"/>
          </a:p>
          <a:p>
            <a:pPr rtl="1"/>
            <a:r>
              <a:rPr lang="ar-SA" dirty="0" smtClean="0"/>
              <a:t>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186</a:t>
            </a:fld>
            <a:endParaRPr lang="en-US" dirty="0"/>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الملاحظة</a:t>
            </a:r>
            <a:endParaRPr lang="en-US" dirty="0"/>
          </a:p>
        </p:txBody>
      </p:sp>
      <p:sp>
        <p:nvSpPr>
          <p:cNvPr id="3" name="عنصر نائب للمحتوى 2"/>
          <p:cNvSpPr>
            <a:spLocks noGrp="1"/>
          </p:cNvSpPr>
          <p:nvPr>
            <p:ph idx="1"/>
          </p:nvPr>
        </p:nvSpPr>
        <p:spPr/>
        <p:txBody>
          <a:bodyPr/>
          <a:lstStyle/>
          <a:p>
            <a:pPr rtl="1"/>
            <a:r>
              <a:rPr lang="ar-SA" sz="2800" b="1" dirty="0" smtClean="0"/>
              <a:t>في هذه الطريق يقوم الباحث بملاحظة أفراد البحث وتسجيل تصرفاتهم وأقوالهم بشكل مباشر. وهنا يقوم الباحث عادة بدور السائل والمجيب. يعد أهداف أو أسئلة البحث ثم يجيب عنها من خلال ملاحظته لسلوك العينة الفعلي </a:t>
            </a:r>
            <a:r>
              <a:rPr lang="ar-SA" sz="2800" b="1" dirty="0" err="1" smtClean="0"/>
              <a:t>والقولي</a:t>
            </a:r>
            <a:r>
              <a:rPr lang="ar-SA" sz="2800" b="1" dirty="0" smtClean="0"/>
              <a:t>.</a:t>
            </a:r>
            <a:endParaRPr lang="ar-SA" sz="2800"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187</a:t>
            </a:fld>
            <a:endParaRPr lang="en-US" dirty="0"/>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8915400" cy="1371600"/>
          </a:xfrm>
        </p:spPr>
        <p:txBody>
          <a:bodyPr/>
          <a:lstStyle/>
          <a:p>
            <a:pPr algn="ctr" rtl="1"/>
            <a:r>
              <a:rPr lang="ar-SA" sz="3600" b="1" dirty="0" smtClean="0"/>
              <a:t>الملاحظة</a:t>
            </a:r>
            <a:endParaRPr lang="ar-SA" sz="2800" dirty="0"/>
          </a:p>
        </p:txBody>
      </p:sp>
      <p:sp>
        <p:nvSpPr>
          <p:cNvPr id="3" name="عنصر نائب للمحتوى 2"/>
          <p:cNvSpPr>
            <a:spLocks noGrp="1"/>
          </p:cNvSpPr>
          <p:nvPr>
            <p:ph idx="1"/>
          </p:nvPr>
        </p:nvSpPr>
        <p:spPr>
          <a:xfrm>
            <a:off x="304800" y="1371600"/>
            <a:ext cx="8991600" cy="4678363"/>
          </a:xfrm>
        </p:spPr>
        <p:txBody>
          <a:bodyPr/>
          <a:lstStyle/>
          <a:p>
            <a:pPr rtl="1"/>
            <a:r>
              <a:rPr lang="ar-SA" sz="2800" b="1" dirty="0" smtClean="0"/>
              <a:t>هذه الأداة مهمة لمن يحتاج إلى رصد السلوك الطبيعي الذي يصعب الحصول عليه عن طريق الاختبار أو الاستبانة. مثل تسجيل سلوك الأطفال أو الأفراد الذين يرفضون أو لا يستطيعون التعبير عن أنفسهم. كما أن من مميزاتها تسجيل السلوك كما يقع بشكل طبيعي.</a:t>
            </a:r>
            <a:endParaRPr lang="en-US" sz="2800" dirty="0" smtClean="0"/>
          </a:p>
          <a:p>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188</a:t>
            </a:fld>
            <a:endParaRPr lang="en-US" dirty="0"/>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152400"/>
            <a:ext cx="8915400" cy="1143000"/>
          </a:xfrm>
        </p:spPr>
        <p:txBody>
          <a:bodyPr/>
          <a:lstStyle/>
          <a:p>
            <a:pPr algn="ctr"/>
            <a:r>
              <a:rPr lang="ar-SA" sz="4000" b="1" dirty="0" smtClean="0"/>
              <a:t>أمثلة</a:t>
            </a:r>
            <a:endParaRPr lang="ar-SA" sz="3200" dirty="0"/>
          </a:p>
        </p:txBody>
      </p:sp>
      <p:sp>
        <p:nvSpPr>
          <p:cNvPr id="3" name="عنصر نائب للمحتوى 2"/>
          <p:cNvSpPr>
            <a:spLocks noGrp="1"/>
          </p:cNvSpPr>
          <p:nvPr>
            <p:ph idx="1"/>
          </p:nvPr>
        </p:nvSpPr>
        <p:spPr>
          <a:xfrm>
            <a:off x="495300" y="1371600"/>
            <a:ext cx="8915400" cy="4754563"/>
          </a:xfrm>
        </p:spPr>
        <p:txBody>
          <a:bodyPr/>
          <a:lstStyle/>
          <a:p>
            <a:pPr rtl="1"/>
            <a:r>
              <a:rPr lang="ar-SA" sz="2800" b="1" dirty="0" smtClean="0"/>
              <a:t>أمثلة:</a:t>
            </a:r>
            <a:endParaRPr lang="en-US" sz="2800" dirty="0" smtClean="0"/>
          </a:p>
          <a:p>
            <a:pPr rtl="1"/>
            <a:r>
              <a:rPr lang="ar-SA" sz="2800" b="1" dirty="0" smtClean="0"/>
              <a:t>دراسة لطبيعة العلاقات بين الأطفال</a:t>
            </a:r>
            <a:endParaRPr lang="en-US" sz="2800" dirty="0" smtClean="0"/>
          </a:p>
          <a:p>
            <a:pPr rtl="1"/>
            <a:r>
              <a:rPr lang="ar-SA" sz="2800" b="1" dirty="0" smtClean="0"/>
              <a:t>دراسة لسلوك اللعب عند الأطفال</a:t>
            </a:r>
            <a:endParaRPr lang="en-US" sz="2800" dirty="0" smtClean="0"/>
          </a:p>
          <a:p>
            <a:pPr rtl="1"/>
            <a:r>
              <a:rPr lang="ar-SA" sz="2800" b="1" dirty="0" smtClean="0"/>
              <a:t>ملاحظة سلوك المعلم في الصف الدراسي</a:t>
            </a:r>
            <a:endParaRPr lang="en-US" sz="2800" dirty="0" smtClean="0"/>
          </a:p>
          <a:p>
            <a:pPr rtl="1"/>
            <a:r>
              <a:rPr lang="ar-SA" b="1" dirty="0" smtClean="0"/>
              <a:t> </a:t>
            </a:r>
            <a:endParaRPr lang="en-US"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189</a:t>
            </a:fld>
            <a:endParaRPr lang="en-US" dirty="0"/>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dirty="0" smtClean="0"/>
              <a:t>عيوب الملاحظة</a:t>
            </a:r>
            <a:endParaRPr lang="ar-SA" sz="4000" dirty="0"/>
          </a:p>
        </p:txBody>
      </p:sp>
      <p:sp>
        <p:nvSpPr>
          <p:cNvPr id="3" name="عنصر نائب للمحتوى 2"/>
          <p:cNvSpPr>
            <a:spLocks noGrp="1"/>
          </p:cNvSpPr>
          <p:nvPr>
            <p:ph idx="1"/>
          </p:nvPr>
        </p:nvSpPr>
        <p:spPr/>
        <p:txBody>
          <a:bodyPr/>
          <a:lstStyle/>
          <a:p>
            <a:pPr rtl="1"/>
            <a:r>
              <a:rPr lang="ar-SA" sz="2800" b="1" dirty="0" smtClean="0"/>
              <a:t>ومن عيوب هذا الأسلوب وقوع بعض الباحثين في التحيز فقد يركزون على بعض التصرفات ويتجاهلون بعضها الآخر. ومن عيوب الملاحظة تأثر المبحوث بوجود الباحث وقد يغير من سلوكه أو يمتنع عنه خوفا من متابعة الباحث.</a:t>
            </a:r>
            <a:endParaRPr lang="en-US" sz="2800" dirty="0" smtClean="0"/>
          </a:p>
          <a:p>
            <a:pPr rtl="1"/>
            <a:endParaRPr lang="ar-SA" sz="2800"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190</a:t>
            </a:fld>
            <a:endParaRPr lang="en-US" dirty="0"/>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dirty="0" smtClean="0"/>
              <a:t>عيوب الملاحظة</a:t>
            </a:r>
            <a:endParaRPr lang="ar-SA" dirty="0"/>
          </a:p>
        </p:txBody>
      </p:sp>
      <p:sp>
        <p:nvSpPr>
          <p:cNvPr id="3" name="عنصر نائب للمحتوى 2"/>
          <p:cNvSpPr>
            <a:spLocks noGrp="1"/>
          </p:cNvSpPr>
          <p:nvPr>
            <p:ph idx="1"/>
          </p:nvPr>
        </p:nvSpPr>
        <p:spPr/>
        <p:txBody>
          <a:bodyPr/>
          <a:lstStyle/>
          <a:p>
            <a:pPr rtl="1"/>
            <a:r>
              <a:rPr lang="ar-SA" sz="2800" b="1" dirty="0" smtClean="0"/>
              <a:t>ومن عيوبها صعوبة التسجيل خاصة إذا كان الباحث لا يرغب في تأثر المبحوث بملاحظته.</a:t>
            </a:r>
            <a:endParaRPr lang="en-US" sz="2800" dirty="0" smtClean="0"/>
          </a:p>
          <a:p>
            <a:pPr rtl="1"/>
            <a:r>
              <a:rPr lang="ar-SA" sz="2800" b="1" dirty="0" smtClean="0"/>
              <a:t>ومن عيوبها أنها مكلفة في الوقت كما أنها تحتاج إلى أن يكون الباحث مدربا.</a:t>
            </a:r>
            <a:endParaRPr lang="en-US" sz="2800"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191</a:t>
            </a:fld>
            <a:endParaRPr lang="en-US" dirty="0"/>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200" b="1" dirty="0" smtClean="0"/>
              <a:t>أنواع الملاحظة</a:t>
            </a:r>
            <a:endParaRPr lang="ar-SA" sz="3200" dirty="0"/>
          </a:p>
        </p:txBody>
      </p:sp>
      <p:sp>
        <p:nvSpPr>
          <p:cNvPr id="3" name="عنصر نائب للمحتوى 2"/>
          <p:cNvSpPr>
            <a:spLocks noGrp="1"/>
          </p:cNvSpPr>
          <p:nvPr>
            <p:ph idx="1"/>
          </p:nvPr>
        </p:nvSpPr>
        <p:spPr>
          <a:xfrm>
            <a:off x="495300" y="1600201"/>
            <a:ext cx="8915400" cy="1905000"/>
          </a:xfrm>
        </p:spPr>
        <p:txBody>
          <a:bodyPr/>
          <a:lstStyle/>
          <a:p>
            <a:pPr rtl="1"/>
            <a:r>
              <a:rPr lang="ar-SA" sz="2800" b="1" dirty="0" smtClean="0"/>
              <a:t>أ </a:t>
            </a:r>
            <a:r>
              <a:rPr lang="ar-SA" sz="2800" b="1" dirty="0" err="1" smtClean="0"/>
              <a:t>ـ</a:t>
            </a:r>
            <a:r>
              <a:rPr lang="ar-SA" sz="2800" b="1" dirty="0" smtClean="0"/>
              <a:t> ملاحظة محددة (محكمة البناء)</a:t>
            </a:r>
            <a:endParaRPr lang="en-US" sz="2800" dirty="0" smtClean="0"/>
          </a:p>
          <a:p>
            <a:pPr rtl="1"/>
            <a:r>
              <a:rPr lang="ar-SA" sz="2800" b="1" dirty="0" smtClean="0"/>
              <a:t>في هذا النوع يعرف الباحث مسبقا ما يريد ملاحظته, ويقوم بإعداد قائمة تحدد الجوانب والموضوعات المطلوب تسجيلها.</a:t>
            </a:r>
            <a:endParaRPr lang="en-US" sz="2800" dirty="0" smtClean="0"/>
          </a:p>
          <a:p>
            <a:pPr rtl="1"/>
            <a:r>
              <a:rPr lang="ar-SA" sz="2800" dirty="0" smtClean="0"/>
              <a:t>	</a:t>
            </a:r>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192</a:t>
            </a:fld>
            <a:endParaRPr lang="en-US" dirty="0"/>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200" b="1" dirty="0" smtClean="0"/>
              <a:t>أنواع الملاحظة</a:t>
            </a:r>
            <a:endParaRPr lang="ar-SA" sz="3200" dirty="0"/>
          </a:p>
        </p:txBody>
      </p:sp>
      <p:sp>
        <p:nvSpPr>
          <p:cNvPr id="3" name="عنصر نائب للمحتوى 2"/>
          <p:cNvSpPr>
            <a:spLocks noGrp="1"/>
          </p:cNvSpPr>
          <p:nvPr>
            <p:ph idx="1"/>
          </p:nvPr>
        </p:nvSpPr>
        <p:spPr>
          <a:xfrm>
            <a:off x="495300" y="1600201"/>
            <a:ext cx="8915400" cy="1905000"/>
          </a:xfrm>
        </p:spPr>
        <p:txBody>
          <a:bodyPr/>
          <a:lstStyle/>
          <a:p>
            <a:pPr rtl="1"/>
            <a:r>
              <a:rPr lang="ar-SA" sz="2800" b="1" dirty="0" smtClean="0"/>
              <a:t>ب </a:t>
            </a:r>
            <a:r>
              <a:rPr lang="ar-SA" sz="2800" b="1" dirty="0" err="1" smtClean="0"/>
              <a:t>ـ</a:t>
            </a:r>
            <a:r>
              <a:rPr lang="ar-SA" sz="2800" b="1" dirty="0" smtClean="0"/>
              <a:t> ملاحظة غير محددة</a:t>
            </a:r>
            <a:endParaRPr lang="en-US" sz="2800" dirty="0" smtClean="0"/>
          </a:p>
          <a:p>
            <a:pPr rtl="1"/>
            <a:r>
              <a:rPr lang="ar-SA" sz="2800" b="1" dirty="0" smtClean="0"/>
              <a:t>وتكون عندما لا يكون لدى الباحث تصور مسبق عما يريد ملاحظته دون تحديد فيقوم بملاحظة سلوك المبحوثين (كأطفال الروضة مثلا) بشكل عام ومن خلال سؤال عام دون تحديد لتفاصيل السلوك.</a:t>
            </a:r>
            <a:endParaRPr lang="en-US" sz="2800" dirty="0" smtClean="0"/>
          </a:p>
          <a:p>
            <a:pPr rtl="1"/>
            <a:r>
              <a:rPr lang="ar-SA" sz="2800" dirty="0" smtClean="0"/>
              <a:t>	</a:t>
            </a:r>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193</a:t>
            </a:fld>
            <a:endParaRPr lang="en-US" dirty="0"/>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b="1" dirty="0" smtClean="0"/>
              <a:t>صفات الاختبار الجيد</a:t>
            </a:r>
            <a:endParaRPr lang="en-US" sz="3600" dirty="0" smtClean="0"/>
          </a:p>
        </p:txBody>
      </p:sp>
      <p:sp>
        <p:nvSpPr>
          <p:cNvPr id="3" name="عنصر نائب للمحتوى 2"/>
          <p:cNvSpPr>
            <a:spLocks noGrp="1"/>
          </p:cNvSpPr>
          <p:nvPr>
            <p:ph idx="1"/>
          </p:nvPr>
        </p:nvSpPr>
        <p:spPr/>
        <p:txBody>
          <a:bodyPr/>
          <a:lstStyle/>
          <a:p>
            <a:pPr rtl="1"/>
            <a:r>
              <a:rPr lang="ar-SA" sz="2800" b="1" dirty="0" smtClean="0"/>
              <a:t>صفات الاختبار الجيد</a:t>
            </a:r>
            <a:endParaRPr lang="en-US" sz="2800" dirty="0" smtClean="0"/>
          </a:p>
          <a:p>
            <a:pPr rtl="1"/>
            <a:r>
              <a:rPr lang="ar-SA" sz="2800" b="1" dirty="0" smtClean="0"/>
              <a:t>إن جودة أي مقياس متعلقة بمدى ما يتصف به ذلك المقياس أو الاختبار من صفات تجعله صالحا للاستخدام وجديرا بالاعتماد عليه. وأبرز تلك الصفات:</a:t>
            </a:r>
            <a:endParaRPr lang="en-US" sz="2800" dirty="0" smtClean="0"/>
          </a:p>
          <a:p>
            <a:pPr rtl="1"/>
            <a:r>
              <a:rPr lang="ar-SA" sz="2800" b="1" dirty="0" smtClean="0"/>
              <a:t>الموضوعية    </a:t>
            </a:r>
            <a:endParaRPr lang="en-US" sz="2800" dirty="0" smtClean="0"/>
          </a:p>
          <a:p>
            <a:pPr rtl="1"/>
            <a:r>
              <a:rPr lang="ar-SA" sz="2800" b="1" dirty="0" smtClean="0"/>
              <a:t>الثبات </a:t>
            </a:r>
            <a:endParaRPr lang="en-US" sz="2800" dirty="0" smtClean="0"/>
          </a:p>
          <a:p>
            <a:pPr rtl="1"/>
            <a:r>
              <a:rPr lang="ar-SA" sz="2800" b="1" dirty="0" smtClean="0"/>
              <a:t>الصدق. </a:t>
            </a:r>
            <a:endParaRPr lang="en-US" sz="2800" dirty="0" smtClean="0"/>
          </a:p>
          <a:p>
            <a:endParaRPr lang="ar-SA" sz="2800"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194</a:t>
            </a:fld>
            <a:endParaRPr lang="en-US" dirty="0"/>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b="1" dirty="0" smtClean="0"/>
              <a:t>الموضوعية </a:t>
            </a:r>
            <a:endParaRPr lang="en-US" sz="3600" dirty="0"/>
          </a:p>
        </p:txBody>
      </p:sp>
      <p:sp>
        <p:nvSpPr>
          <p:cNvPr id="3" name="عنصر نائب للمحتوى 2"/>
          <p:cNvSpPr>
            <a:spLocks noGrp="1"/>
          </p:cNvSpPr>
          <p:nvPr>
            <p:ph idx="1"/>
          </p:nvPr>
        </p:nvSpPr>
        <p:spPr>
          <a:xfrm>
            <a:off x="533400" y="1371601"/>
            <a:ext cx="8915400" cy="2209800"/>
          </a:xfrm>
        </p:spPr>
        <p:txBody>
          <a:bodyPr/>
          <a:lstStyle/>
          <a:p>
            <a:pPr rtl="1"/>
            <a:r>
              <a:rPr lang="ar-SA" sz="2800" b="1" dirty="0" smtClean="0"/>
              <a:t>وتعنى الحياد وعدم التحيز, وضدها الذاتية والتحيز. وتعني عدم تأثير رأي مطبق الاختبار ومصححه بآرائه الخاصة أو انطباعاته أو عواطفه على تصحيح الدرجات أو تفسيرها. ويساعد على تحقيق الموضوعية </a:t>
            </a:r>
            <a:r>
              <a:rPr lang="ar-SA" sz="2800" b="1" dirty="0" err="1" smtClean="0"/>
              <a:t>اتباع</a:t>
            </a:r>
            <a:r>
              <a:rPr lang="ar-SA" sz="2800" b="1" dirty="0" smtClean="0"/>
              <a:t> معايير موحدة بشأن تعليمات الاختبار وظروف تطبيقه وتصحيحه (تقدير الدرجات)</a:t>
            </a:r>
            <a:endParaRPr lang="en-US" sz="2800"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195</a:t>
            </a:fld>
            <a:endParaRPr lang="en-US" dirty="0"/>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smtClean="0"/>
              <a:t>الموضوعية </a:t>
            </a:r>
            <a:endParaRPr lang="en-US" sz="4000" dirty="0"/>
          </a:p>
        </p:txBody>
      </p:sp>
      <p:sp>
        <p:nvSpPr>
          <p:cNvPr id="3" name="عنصر نائب للمحتوى 2"/>
          <p:cNvSpPr>
            <a:spLocks noGrp="1"/>
          </p:cNvSpPr>
          <p:nvPr>
            <p:ph idx="1"/>
          </p:nvPr>
        </p:nvSpPr>
        <p:spPr>
          <a:xfrm>
            <a:off x="495300" y="1600200"/>
            <a:ext cx="8915400" cy="1828799"/>
          </a:xfrm>
        </p:spPr>
        <p:txBody>
          <a:bodyPr/>
          <a:lstStyle/>
          <a:p>
            <a:pPr rtl="1"/>
            <a:r>
              <a:rPr lang="ar-SA" sz="2800" b="1" dirty="0" smtClean="0"/>
              <a:t>فكلما اختلف المصححون في الدرجة التي يقدرونها لنفس الاختبار ولنفس الطالب ضعفت الموضوعية. وكلما اتفق المصححون على الدرجة التي يستحقها الطالب زادت الموضوعية.</a:t>
            </a:r>
            <a:endParaRPr lang="en-US"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196</a:t>
            </a:fld>
            <a:endParaRPr lang="en-US" dirty="0"/>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4000" b="1" dirty="0" smtClean="0"/>
              <a:t>الموضوعية</a:t>
            </a:r>
            <a:endParaRPr lang="ar-SA" sz="3200" dirty="0"/>
          </a:p>
        </p:txBody>
      </p:sp>
      <p:sp>
        <p:nvSpPr>
          <p:cNvPr id="3" name="عنصر نائب للمحتوى 2"/>
          <p:cNvSpPr>
            <a:spLocks noGrp="1"/>
          </p:cNvSpPr>
          <p:nvPr>
            <p:ph idx="1"/>
          </p:nvPr>
        </p:nvSpPr>
        <p:spPr>
          <a:xfrm>
            <a:off x="495300" y="1447800"/>
            <a:ext cx="8915400" cy="4525963"/>
          </a:xfrm>
        </p:spPr>
        <p:txBody>
          <a:bodyPr/>
          <a:lstStyle/>
          <a:p>
            <a:pPr rtl="1"/>
            <a:r>
              <a:rPr lang="ar-SA" sz="2800" b="1" dirty="0" smtClean="0"/>
              <a:t>لذلك تفتقر الاختبارات المقالية إلى الموضوعية لأن الإجابة غير محددة ولاختلاف الدرجة من مصحح إلى آخر</a:t>
            </a:r>
            <a:endParaRPr lang="en-US" sz="2800" dirty="0" smtClean="0"/>
          </a:p>
          <a:p>
            <a:pPr rtl="1"/>
            <a:r>
              <a:rPr lang="ar-SA" sz="2800" b="1" dirty="0" smtClean="0"/>
              <a:t>ولذلك سميت اختبارات الصح ـــ خطأ  واختبارات الاختيار من متعدد بالاختبارات الموضوعية لأن الإجابة محددة والطالب يحصل على نفس الدرجة مهما اختلف المصححون.</a:t>
            </a:r>
            <a:endParaRPr lang="en-US" sz="2800" dirty="0" smtClean="0"/>
          </a:p>
          <a:p>
            <a:pPr rtl="1"/>
            <a:r>
              <a:rPr lang="ar-SA" sz="2800" b="1" dirty="0" smtClean="0"/>
              <a:t>المقابلة تقل فيها الموضوعية</a:t>
            </a:r>
            <a:endParaRPr lang="en-US" sz="2800" dirty="0" smtClean="0"/>
          </a:p>
          <a:p>
            <a:pPr rtl="1"/>
            <a:r>
              <a:rPr lang="ar-SA" sz="2800" dirty="0" smtClean="0"/>
              <a:t>                                </a:t>
            </a:r>
            <a:endParaRPr lang="en-US" sz="2800"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197</a:t>
            </a:fld>
            <a:endParaRPr lang="en-US" dirty="0"/>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200" b="1" dirty="0" smtClean="0"/>
              <a:t>الموضوعية</a:t>
            </a:r>
            <a:endParaRPr lang="ar-SA" sz="32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198</a:t>
            </a:fld>
            <a:endParaRPr lang="en-US" dirty="0"/>
          </a:p>
        </p:txBody>
      </p:sp>
      <p:sp>
        <p:nvSpPr>
          <p:cNvPr id="8193" name="Rectangle 1"/>
          <p:cNvSpPr>
            <a:spLocks noChangeArrowheads="1"/>
          </p:cNvSpPr>
          <p:nvPr/>
        </p:nvSpPr>
        <p:spPr bwMode="auto">
          <a:xfrm>
            <a:off x="762000" y="2009969"/>
            <a:ext cx="868680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الاستبيان المفتوح والاختبار المقالي تقل فيه الموضوعية</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وكذلك الملاحظة وخاصة الملاحظة غير المنظمة تقل فيها الموضوعية.</a:t>
            </a:r>
            <a:endParaRPr kumimoji="0" lang="ar-SA"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الموضوعية</a:t>
            </a:r>
            <a:endParaRPr lang="ar-SA" sz="3200" dirty="0"/>
          </a:p>
        </p:txBody>
      </p:sp>
      <p:sp>
        <p:nvSpPr>
          <p:cNvPr id="3" name="عنصر نائب للمحتوى 2"/>
          <p:cNvSpPr>
            <a:spLocks noGrp="1"/>
          </p:cNvSpPr>
          <p:nvPr>
            <p:ph idx="1"/>
          </p:nvPr>
        </p:nvSpPr>
        <p:spPr>
          <a:xfrm>
            <a:off x="495300" y="1447800"/>
            <a:ext cx="8915400" cy="4678363"/>
          </a:xfrm>
        </p:spPr>
        <p:txBody>
          <a:bodyPr/>
          <a:lstStyle/>
          <a:p>
            <a:pPr rtl="1"/>
            <a:r>
              <a:rPr lang="ar-SA" sz="2800" b="1" dirty="0" smtClean="0"/>
              <a:t>لزيادة الموضوعية:</a:t>
            </a:r>
            <a:endParaRPr lang="en-US" sz="2800" dirty="0" smtClean="0"/>
          </a:p>
          <a:p>
            <a:pPr rtl="1"/>
            <a:r>
              <a:rPr lang="ar-SA" sz="2800" b="1" dirty="0" smtClean="0"/>
              <a:t>ـ اجعل الأسئلة محددة الإجابة مثل الاختبارات الموضوعية والاستبيان المغلق</a:t>
            </a:r>
            <a:endParaRPr lang="en-US" sz="2800" dirty="0" smtClean="0"/>
          </a:p>
          <a:p>
            <a:pPr rtl="1"/>
            <a:r>
              <a:rPr lang="ar-SA" sz="2800" b="1" dirty="0" smtClean="0"/>
              <a:t>ـ إذا كان السؤال </a:t>
            </a:r>
            <a:r>
              <a:rPr lang="ar-SA" sz="2800" b="1" dirty="0" err="1" smtClean="0"/>
              <a:t>مقاليا</a:t>
            </a:r>
            <a:r>
              <a:rPr lang="ar-SA" sz="2800" b="1" dirty="0" smtClean="0"/>
              <a:t> أو أن أسئلة الاستبيان مفتوحة وكذلك المقابلة  ضع معايير محددة لتقدير الدرجة</a:t>
            </a:r>
            <a:endParaRPr lang="en-US" sz="2800" dirty="0" smtClean="0"/>
          </a:p>
          <a:p>
            <a:pPr rtl="1"/>
            <a:r>
              <a:rPr lang="ar-SA" sz="2800" b="1" dirty="0" smtClean="0"/>
              <a:t> ـ استعن بمصححين آخرين واحسب متوسط درجاتهم</a:t>
            </a:r>
            <a:endParaRPr lang="en-US" sz="2800" dirty="0" smtClean="0"/>
          </a:p>
          <a:p>
            <a:pPr rtl="1"/>
            <a:r>
              <a:rPr lang="ar-SA" sz="2800" b="1" dirty="0" smtClean="0"/>
              <a:t>ـ اجعل تعليمات الاختبار واضحة</a:t>
            </a:r>
            <a:endParaRPr lang="en-US" sz="2800" dirty="0" smtClean="0"/>
          </a:p>
          <a:p>
            <a:pPr rtl="1"/>
            <a:r>
              <a:rPr lang="ar-SA" sz="2800" b="1" dirty="0" smtClean="0"/>
              <a:t>ـ اجعل ظروف الاختبار موحدة</a:t>
            </a:r>
            <a:endParaRPr lang="en-US" sz="2800" dirty="0" smtClean="0"/>
          </a:p>
          <a:p>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199</a:t>
            </a:fld>
            <a:endParaRPr lang="en-US" dirty="0"/>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200</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Tree>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201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181600" y="4648200"/>
            <a:ext cx="4387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  </a:t>
            </a:r>
            <a:r>
              <a:rPr lang="ar-EG" sz="2600" dirty="0" smtClean="0">
                <a:solidFill>
                  <a:srgbClr val="898989"/>
                </a:solidFill>
                <a:latin typeface="Calibri" pitchFamily="34" charset="0"/>
              </a:rPr>
              <a:t>كلية </a:t>
            </a:r>
            <a:r>
              <a:rPr lang="ar-SA" sz="2600" dirty="0" smtClean="0">
                <a:solidFill>
                  <a:srgbClr val="898989"/>
                </a:solidFill>
                <a:latin typeface="Calibri" pitchFamily="34" charset="0"/>
              </a:rPr>
              <a:t>التربية </a:t>
            </a:r>
            <a:r>
              <a:rPr lang="ar-EG" sz="2600" dirty="0" smtClean="0">
                <a:solidFill>
                  <a:srgbClr val="898989"/>
                </a:solidFill>
                <a:latin typeface="Calibri" pitchFamily="34" charset="0"/>
              </a:rPr>
              <a:t>– قس</a:t>
            </a:r>
            <a:r>
              <a:rPr lang="ar-SA" sz="2600" dirty="0" smtClean="0">
                <a:solidFill>
                  <a:srgbClr val="898989"/>
                </a:solidFill>
                <a:latin typeface="Calibri" pitchFamily="34" charset="0"/>
              </a:rPr>
              <a:t>م التربية وعلم النفس</a:t>
            </a:r>
            <a:endParaRPr lang="en-US" sz="2600"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r>
              <a:rPr lang="ar-SA" sz="2800" b="1" dirty="0" smtClean="0"/>
              <a:t>مبادئ البحث التربوي</a:t>
            </a:r>
            <a:r>
              <a:rPr lang="ar-EG" sz="1100" b="1" dirty="0" smtClean="0">
                <a:solidFill>
                  <a:srgbClr val="7F7F7F"/>
                </a:solidFill>
                <a:latin typeface="Calibri" pitchFamily="34" charset="0"/>
                <a:cs typeface="Times New Roman" pitchFamily="18" charset="0"/>
              </a:rPr>
              <a:t/>
            </a:r>
            <a:br>
              <a:rPr lang="ar-EG" sz="1100" b="1" dirty="0" smtClean="0">
                <a:solidFill>
                  <a:srgbClr val="7F7F7F"/>
                </a:solidFill>
                <a:latin typeface="Calibri" pitchFamily="34" charset="0"/>
                <a:cs typeface="Times New Roman" pitchFamily="18" charset="0"/>
              </a:rPr>
            </a:br>
            <a:r>
              <a:rPr lang="ar-EG" sz="2400" b="1" dirty="0" smtClean="0">
                <a:solidFill>
                  <a:srgbClr val="7F7F7F"/>
                </a:solidFill>
                <a:latin typeface="Calibri" pitchFamily="34" charset="0"/>
                <a:cs typeface="Times New Roman" pitchFamily="18" charset="0"/>
              </a:rPr>
              <a:t>الفصل الدراسي </a:t>
            </a:r>
            <a:r>
              <a:rPr lang="ar-SA" sz="2400" b="1" dirty="0" smtClean="0">
                <a:solidFill>
                  <a:srgbClr val="7F7F7F"/>
                </a:solidFill>
                <a:latin typeface="Calibri" pitchFamily="34" charset="0"/>
                <a:cs typeface="Times New Roman" pitchFamily="18" charset="0"/>
              </a:rPr>
              <a:t>الأول</a:t>
            </a:r>
          </a:p>
          <a:p>
            <a:pPr algn="l">
              <a:lnSpc>
                <a:spcPct val="80000"/>
              </a:lnSpc>
            </a:pPr>
            <a:r>
              <a:rPr lang="ar-EG" b="1" dirty="0" smtClean="0">
                <a:solidFill>
                  <a:srgbClr val="7F7F7F"/>
                </a:solidFill>
                <a:latin typeface="Calibri" pitchFamily="34" charset="0"/>
                <a:cs typeface="Times New Roman" pitchFamily="18" charset="0"/>
              </a:rPr>
              <a:t>العام الدراسي 143</a:t>
            </a:r>
            <a:r>
              <a:rPr lang="ar-SA" b="1" dirty="0" smtClean="0">
                <a:solidFill>
                  <a:srgbClr val="7F7F7F"/>
                </a:solidFill>
                <a:latin typeface="Calibri" pitchFamily="34" charset="0"/>
                <a:cs typeface="Times New Roman" pitchFamily="18" charset="0"/>
              </a:rPr>
              <a:t>1</a:t>
            </a:r>
            <a:r>
              <a:rPr lang="ar-EG" b="1" dirty="0" smtClean="0">
                <a:solidFill>
                  <a:srgbClr val="7F7F7F"/>
                </a:solidFill>
                <a:latin typeface="Calibri" pitchFamily="34" charset="0"/>
                <a:cs typeface="Times New Roman" pitchFamily="18" charset="0"/>
              </a:rPr>
              <a:t> – 143</a:t>
            </a:r>
            <a:r>
              <a:rPr lang="ar-SA" b="1" dirty="0" smtClean="0">
                <a:solidFill>
                  <a:srgbClr val="7F7F7F"/>
                </a:solidFill>
                <a:latin typeface="Calibri" pitchFamily="34" charset="0"/>
                <a:cs typeface="Times New Roman" pitchFamily="18" charset="0"/>
              </a:rPr>
              <a:t>2هـ</a:t>
            </a:r>
            <a:endParaRPr lang="en-US" b="1" dirty="0" smtClean="0">
              <a:solidFill>
                <a:srgbClr val="7F7F7F"/>
              </a:solidFill>
              <a:latin typeface="Calibri" pitchFamily="34" charset="0"/>
            </a:endParaRPr>
          </a:p>
          <a:p>
            <a:pPr algn="l">
              <a:lnSpc>
                <a:spcPct val="80000"/>
              </a:lnSpc>
            </a:pPr>
            <a:r>
              <a:rPr lang="ar-SA" sz="2800" b="1" dirty="0" smtClean="0">
                <a:solidFill>
                  <a:srgbClr val="7F7F7F"/>
                </a:solidFill>
                <a:latin typeface="Calibri" pitchFamily="34" charset="0"/>
                <a:cs typeface="Times New Roman" pitchFamily="18" charset="0"/>
              </a:rPr>
              <a:t>د. عبد الله أحمد الدوغان</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201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عنوان المحاضرة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a:r>
              <a:rPr lang="ar-SA" sz="4000" b="1" dirty="0" smtClean="0">
                <a:solidFill>
                  <a:schemeClr val="tx1"/>
                </a:solidFill>
              </a:rPr>
              <a:t>المحاضرة العاشرة</a:t>
            </a:r>
            <a:endParaRPr lang="en-US" sz="4000" dirty="0" smtClean="0">
              <a:solidFill>
                <a:schemeClr val="tx1"/>
              </a:solidFill>
            </a:endParaRPr>
          </a:p>
          <a:p>
            <a:r>
              <a:rPr lang="ar-SA" sz="4000" b="1" dirty="0" smtClean="0">
                <a:solidFill>
                  <a:schemeClr val="tx1"/>
                </a:solidFill>
              </a:rPr>
              <a:t>  الثبات والصدق</a:t>
            </a: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202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 الثبات</a:t>
            </a:r>
            <a:endParaRPr lang="en-US" dirty="0"/>
          </a:p>
        </p:txBody>
      </p:sp>
      <p:sp>
        <p:nvSpPr>
          <p:cNvPr id="3" name="عنصر نائب للمحتوى 2"/>
          <p:cNvSpPr>
            <a:spLocks noGrp="1"/>
          </p:cNvSpPr>
          <p:nvPr>
            <p:ph idx="1"/>
          </p:nvPr>
        </p:nvSpPr>
        <p:spPr>
          <a:xfrm>
            <a:off x="495300" y="1447800"/>
            <a:ext cx="8915400" cy="4678363"/>
          </a:xfrm>
        </p:spPr>
        <p:txBody>
          <a:bodyPr/>
          <a:lstStyle/>
          <a:p>
            <a:pPr rtl="1"/>
            <a:r>
              <a:rPr lang="ar-SA" sz="2800" b="1" dirty="0" smtClean="0"/>
              <a:t>الثبات هو أن تعطينا الأداة أو الاختبار نفس الدرجة حينما نقوم بتكرار عملية القياس. فإذا وزن شخص نفسه مرتين متتاليتين وكانت قراءة الميزان في المرة الأولى مختلفة عن قراءته في المرة الأخرى, مثلا 87 كغم في المرة الأولى ثم 91 كغم في المرة الثانية  فلا بد أن يكون هناك خطأ في تقدير وزن الشخص إما في المرة الأولى أو في الثانية أو في المرتين.</a:t>
            </a:r>
            <a:endParaRPr lang="en-US" sz="2800" dirty="0" smtClean="0"/>
          </a:p>
          <a:p>
            <a:pPr rtl="1"/>
            <a:r>
              <a:rPr lang="ar-SA" b="1" dirty="0" smtClean="0"/>
              <a:t>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203</a:t>
            </a:fld>
            <a:endParaRPr lang="en-US" dirty="0"/>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066800"/>
          </a:xfrm>
        </p:spPr>
        <p:txBody>
          <a:bodyPr/>
          <a:lstStyle/>
          <a:p>
            <a:pPr algn="ctr" rtl="1"/>
            <a:r>
              <a:rPr lang="ar-SA" sz="3600" b="1" dirty="0" smtClean="0"/>
              <a:t> الثبات</a:t>
            </a:r>
            <a:endParaRPr lang="en-US" sz="3600" b="1" dirty="0"/>
          </a:p>
        </p:txBody>
      </p:sp>
      <p:sp>
        <p:nvSpPr>
          <p:cNvPr id="3" name="عنصر نائب للمحتوى 2"/>
          <p:cNvSpPr>
            <a:spLocks noGrp="1"/>
          </p:cNvSpPr>
          <p:nvPr>
            <p:ph idx="1"/>
          </p:nvPr>
        </p:nvSpPr>
        <p:spPr/>
        <p:txBody>
          <a:bodyPr/>
          <a:lstStyle/>
          <a:p>
            <a:pPr rtl="1"/>
            <a:r>
              <a:rPr lang="ar-SA" sz="2800" b="1" dirty="0" smtClean="0"/>
              <a:t>هذا يعني أن تذبذب درجة المفحوص عندما نكرر عليه تطبيق الاختبار دليل على وجود خطأ ما في عملية القياس وأن هذا الخطأ له ارتباط  بالثبات.</a:t>
            </a:r>
            <a:endParaRPr lang="en-US" sz="2800" dirty="0" smtClean="0"/>
          </a:p>
          <a:p>
            <a:pPr rtl="1"/>
            <a:r>
              <a:rPr lang="ar-SA" sz="2800" b="1" dirty="0" smtClean="0"/>
              <a:t> وبهذا يمكن أن نقول أن الثبات هو: مقدار خلو الدرجة من الخطأ </a:t>
            </a:r>
            <a:r>
              <a:rPr lang="ar-SA" sz="2800" b="1" dirty="0" err="1" smtClean="0"/>
              <a:t>و</a:t>
            </a:r>
            <a:r>
              <a:rPr lang="ar-SA" sz="2800" b="1" dirty="0" smtClean="0"/>
              <a:t> أنه يعني دقة الدرجة وعدم تذبذبها</a:t>
            </a:r>
            <a:endParaRPr lang="en-US" sz="2800" dirty="0" smtClean="0"/>
          </a:p>
          <a:p>
            <a:pPr rtl="1"/>
            <a:r>
              <a:rPr lang="ar-SA" sz="2800" b="1" dirty="0" smtClean="0"/>
              <a:t>فعدم اختلاف الدرجة أو قلة تذبذبها من تطبيق إلى آخر دليل على ارتفاع الثبات.</a:t>
            </a:r>
            <a:endParaRPr lang="en-US" sz="2800" dirty="0" smtClean="0"/>
          </a:p>
          <a:p>
            <a:pPr rtl="1"/>
            <a:r>
              <a:rPr lang="ar-SA" b="1" dirty="0" smtClean="0"/>
              <a:t>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204</a:t>
            </a:fld>
            <a:endParaRPr lang="en-US" dirty="0"/>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600200" y="274638"/>
            <a:ext cx="7239000" cy="1143000"/>
          </a:xfrm>
        </p:spPr>
        <p:txBody>
          <a:bodyPr/>
          <a:lstStyle/>
          <a:p>
            <a:pPr algn="ctr"/>
            <a:r>
              <a:rPr lang="ar-SA" b="1" dirty="0" smtClean="0"/>
              <a:t> الثبات</a:t>
            </a:r>
            <a:endParaRPr lang="ar-SA" dirty="0"/>
          </a:p>
        </p:txBody>
      </p:sp>
      <p:sp>
        <p:nvSpPr>
          <p:cNvPr id="3" name="عنصر نائب للمحتوى 2"/>
          <p:cNvSpPr>
            <a:spLocks noGrp="1"/>
          </p:cNvSpPr>
          <p:nvPr>
            <p:ph idx="1"/>
          </p:nvPr>
        </p:nvSpPr>
        <p:spPr>
          <a:xfrm>
            <a:off x="495300" y="1600201"/>
            <a:ext cx="8915400" cy="1447800"/>
          </a:xfrm>
        </p:spPr>
        <p:txBody>
          <a:bodyPr/>
          <a:lstStyle/>
          <a:p>
            <a:pPr rtl="1"/>
            <a:r>
              <a:rPr lang="ar-SA" sz="2400" b="1" dirty="0" smtClean="0"/>
              <a:t>وأشهر تعريف للثبات هو :"أن يحصل المفحوصون على نفس الدرجات تقريبا حينما يعاد عليهم الاختبار مرة أخرى" وهذا تعريف إجرائي أي عملي للثبات يشير إلى كيفية حسابه. </a:t>
            </a:r>
            <a:endParaRPr lang="en-US" sz="2400" dirty="0" smtClean="0"/>
          </a:p>
          <a:p>
            <a:pPr rtl="1"/>
            <a:endParaRPr lang="en-US" sz="2800" dirty="0" smtClean="0"/>
          </a:p>
          <a:p>
            <a:pPr rtl="1"/>
            <a:r>
              <a:rPr lang="ar-SA" sz="2800" b="1" dirty="0" smtClean="0"/>
              <a:t> </a:t>
            </a:r>
            <a:endParaRPr lang="en-US" sz="2800"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205</a:t>
            </a:fld>
            <a:endParaRPr lang="en-US" dirty="0"/>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600" b="1" dirty="0" smtClean="0"/>
              <a:t>مصادر الخطأ في الدرجة</a:t>
            </a:r>
            <a:r>
              <a:rPr lang="en-US" sz="3600" dirty="0" smtClean="0"/>
              <a:t/>
            </a:r>
            <a:br>
              <a:rPr lang="en-US" sz="3600" dirty="0" smtClean="0"/>
            </a:br>
            <a:endParaRPr lang="ar-SA" sz="3600" b="1" dirty="0"/>
          </a:p>
        </p:txBody>
      </p:sp>
      <p:sp>
        <p:nvSpPr>
          <p:cNvPr id="3" name="عنصر نائب للمحتوى 2"/>
          <p:cNvSpPr>
            <a:spLocks noGrp="1"/>
          </p:cNvSpPr>
          <p:nvPr>
            <p:ph idx="1"/>
          </p:nvPr>
        </p:nvSpPr>
        <p:spPr/>
        <p:txBody>
          <a:bodyPr/>
          <a:lstStyle/>
          <a:p>
            <a:pPr rtl="1"/>
            <a:r>
              <a:rPr lang="ar-SA" sz="2800" b="1" dirty="0" smtClean="0"/>
              <a:t>1ـ الأداة: قلة الأسئلة أو عدم الشمولية, غموض الأسئلة, غموض التعليمات, عدم مناسبة الأسئلة لأفراد البحث</a:t>
            </a:r>
            <a:endParaRPr lang="en-US" sz="2800" dirty="0" smtClean="0"/>
          </a:p>
          <a:p>
            <a:pPr rtl="1"/>
            <a:r>
              <a:rPr lang="ar-SA" sz="2800" b="1" dirty="0" smtClean="0"/>
              <a:t>2 </a:t>
            </a:r>
            <a:r>
              <a:rPr lang="ar-SA" sz="2800" b="1" dirty="0" err="1" smtClean="0"/>
              <a:t>ـ</a:t>
            </a:r>
            <a:r>
              <a:rPr lang="ar-SA" sz="2800" b="1" dirty="0" smtClean="0"/>
              <a:t> المبحوث أو المفحوص: التعب والإرهاق, عدم الاهتمام بالأسئلة, الغش, التخمين</a:t>
            </a:r>
            <a:endParaRPr lang="en-US" sz="2800" dirty="0" smtClean="0"/>
          </a:p>
          <a:p>
            <a:pPr rtl="1"/>
            <a:r>
              <a:rPr lang="ar-SA" sz="2800" b="1" dirty="0" smtClean="0"/>
              <a:t>3 </a:t>
            </a:r>
            <a:r>
              <a:rPr lang="ar-SA" sz="2800" b="1" dirty="0" err="1" smtClean="0"/>
              <a:t>ـ</a:t>
            </a:r>
            <a:r>
              <a:rPr lang="ar-SA" sz="2800" b="1" dirty="0" smtClean="0"/>
              <a:t> الباحث: التحيز والذاتية, عدم </a:t>
            </a:r>
            <a:r>
              <a:rPr lang="ar-SA" sz="2800" b="1" dirty="0" err="1" smtClean="0"/>
              <a:t>اتباع</a:t>
            </a:r>
            <a:r>
              <a:rPr lang="ar-SA" sz="2800" b="1" dirty="0" smtClean="0"/>
              <a:t> معايير دقيقة في التصحيح, الخطأ في فهم الإجابة</a:t>
            </a:r>
            <a:endParaRPr lang="en-US" sz="2800" dirty="0" smtClean="0"/>
          </a:p>
          <a:p>
            <a:pPr rtl="1"/>
            <a:r>
              <a:rPr lang="ar-SA" sz="2800" b="1" dirty="0" smtClean="0"/>
              <a:t>4 </a:t>
            </a:r>
            <a:r>
              <a:rPr lang="ar-SA" sz="2800" b="1" dirty="0" err="1" smtClean="0"/>
              <a:t>ـ</a:t>
            </a:r>
            <a:r>
              <a:rPr lang="ar-SA" sz="2800" b="1" dirty="0" smtClean="0"/>
              <a:t> ظروف التطبيق:</a:t>
            </a:r>
            <a:endParaRPr lang="en-US" sz="2800" dirty="0" smtClean="0"/>
          </a:p>
          <a:p>
            <a:pPr rtl="1"/>
            <a:r>
              <a:rPr lang="ar-SA" sz="2800" b="1" dirty="0" smtClean="0"/>
              <a:t>عدم مناسبة الوقت المحدد للاختبار, الإضاءة والطقس, عدم الارتياح من مطبقي الاختبار</a:t>
            </a:r>
            <a:endParaRPr lang="en-US" sz="2800" dirty="0" smtClean="0"/>
          </a:p>
          <a:p>
            <a:pPr rtl="1"/>
            <a:r>
              <a:rPr lang="ar-SA" sz="2800" b="1" dirty="0" smtClean="0"/>
              <a:t>.</a:t>
            </a:r>
            <a:endParaRPr lang="en-US" sz="2800" b="1" dirty="0" smtClean="0"/>
          </a:p>
          <a:p>
            <a:pPr rtl="1"/>
            <a:r>
              <a:rPr lang="ar-SA" sz="2800" b="1" dirty="0" smtClean="0"/>
              <a:t> </a:t>
            </a:r>
            <a:endParaRPr lang="en-US" sz="2800" b="1" dirty="0" smtClean="0"/>
          </a:p>
          <a:p>
            <a:endParaRPr lang="ar-SA" sz="24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206</a:t>
            </a:fld>
            <a:endParaRPr lang="en-US" dirty="0"/>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b="1" dirty="0" smtClean="0"/>
              <a:t>طرق حساب الثبات </a:t>
            </a:r>
            <a:endParaRPr lang="en-US" sz="3600" dirty="0" smtClean="0"/>
          </a:p>
        </p:txBody>
      </p:sp>
      <p:sp>
        <p:nvSpPr>
          <p:cNvPr id="3" name="عنصر نائب للمحتوى 2"/>
          <p:cNvSpPr>
            <a:spLocks noGrp="1"/>
          </p:cNvSpPr>
          <p:nvPr>
            <p:ph idx="1"/>
          </p:nvPr>
        </p:nvSpPr>
        <p:spPr/>
        <p:txBody>
          <a:bodyPr/>
          <a:lstStyle/>
          <a:p>
            <a:pPr rtl="1"/>
            <a:r>
              <a:rPr lang="ar-SA" sz="2800" b="1" dirty="0" smtClean="0"/>
              <a:t>طرق حساب الثبات </a:t>
            </a:r>
            <a:endParaRPr lang="en-US" sz="2800" dirty="0" smtClean="0"/>
          </a:p>
          <a:p>
            <a:pPr rtl="1"/>
            <a:r>
              <a:rPr lang="ar-SA" sz="2800" b="1" dirty="0" smtClean="0"/>
              <a:t>لا يمكن معرفة قيمة الثبات إلا من خلال تطبيقه على مجموعة أفراد.</a:t>
            </a:r>
            <a:endParaRPr lang="en-US" sz="2800" dirty="0" smtClean="0"/>
          </a:p>
          <a:p>
            <a:pPr rtl="1"/>
            <a:r>
              <a:rPr lang="ar-SA" sz="2800" b="1" dirty="0" smtClean="0"/>
              <a:t>عندما يقاس ثبات أي اختبار فإنه يتم حسابه كميا (إحصائيا) بناء على تطبيق المقياس على عدد من المفحوصين وليس على فرد واحد. </a:t>
            </a:r>
            <a:endParaRPr lang="en-US" sz="2800" dirty="0" smtClean="0"/>
          </a:p>
          <a:p>
            <a:pPr rtl="1"/>
            <a:r>
              <a:rPr lang="ar-SA" sz="2800" b="1" dirty="0" smtClean="0"/>
              <a:t>وهناك أكثر من طريقة لتقدير الثبات جميعها كمي أبرزها:</a:t>
            </a:r>
            <a:endParaRPr lang="en-US" sz="2800" dirty="0" smtClean="0"/>
          </a:p>
          <a:p>
            <a:pPr rtl="1"/>
            <a:r>
              <a:rPr lang="ar-SA" sz="2800" b="1" dirty="0" smtClean="0"/>
              <a:t>أ </a:t>
            </a:r>
            <a:r>
              <a:rPr lang="ar-SA" sz="2800" b="1" dirty="0" err="1" smtClean="0"/>
              <a:t>ـ</a:t>
            </a:r>
            <a:r>
              <a:rPr lang="ar-SA" sz="2800" b="1" dirty="0" smtClean="0"/>
              <a:t> طريقة إعادة التطبيق </a:t>
            </a:r>
            <a:endParaRPr lang="en-US" sz="2800" dirty="0" smtClean="0"/>
          </a:p>
          <a:p>
            <a:pPr rtl="1"/>
            <a:r>
              <a:rPr lang="ar-SA" sz="2800" b="1" dirty="0" smtClean="0"/>
              <a:t>ب </a:t>
            </a:r>
            <a:r>
              <a:rPr lang="ar-SA" sz="2800" b="1" dirty="0" err="1" smtClean="0"/>
              <a:t>ـ</a:t>
            </a:r>
            <a:r>
              <a:rPr lang="ar-SA" sz="2800" b="1" dirty="0" smtClean="0"/>
              <a:t> طريقة الصيغ أو الصور المتكافئة</a:t>
            </a:r>
            <a:endParaRPr lang="en-US" sz="2800" dirty="0" smtClean="0"/>
          </a:p>
          <a:p>
            <a:pPr rtl="1"/>
            <a:r>
              <a:rPr lang="ar-SA" sz="2800" b="1" dirty="0" smtClean="0"/>
              <a:t>ج </a:t>
            </a:r>
            <a:r>
              <a:rPr lang="ar-SA" sz="2800" b="1" dirty="0" err="1" smtClean="0"/>
              <a:t>ـ</a:t>
            </a:r>
            <a:r>
              <a:rPr lang="ar-SA" sz="2800" b="1" dirty="0" smtClean="0"/>
              <a:t> طريقة التجزئة النصفية</a:t>
            </a:r>
            <a:endParaRPr lang="en-US" sz="2800" dirty="0" smtClean="0"/>
          </a:p>
          <a:p>
            <a:pPr rtl="1"/>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207</a:t>
            </a:fld>
            <a:endParaRPr lang="en-US" dirty="0"/>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 طريقة إعادة التطبيق </a:t>
            </a:r>
            <a:endParaRPr lang="en-US" dirty="0" smtClean="0"/>
          </a:p>
        </p:txBody>
      </p:sp>
      <p:sp>
        <p:nvSpPr>
          <p:cNvPr id="3" name="عنصر نائب للمحتوى 2"/>
          <p:cNvSpPr>
            <a:spLocks noGrp="1"/>
          </p:cNvSpPr>
          <p:nvPr>
            <p:ph idx="1"/>
          </p:nvPr>
        </p:nvSpPr>
        <p:spPr/>
        <p:txBody>
          <a:bodyPr/>
          <a:lstStyle/>
          <a:p>
            <a:pPr rtl="1"/>
            <a:r>
              <a:rPr lang="ar-SA" sz="2400" b="1" dirty="0" smtClean="0"/>
              <a:t>أ </a:t>
            </a:r>
            <a:r>
              <a:rPr lang="ar-SA" sz="2400" b="1" dirty="0" err="1" smtClean="0"/>
              <a:t>ـ</a:t>
            </a:r>
            <a:r>
              <a:rPr lang="ar-SA" sz="2400" b="1" dirty="0" smtClean="0"/>
              <a:t> طريقة إعادة التطبيق </a:t>
            </a:r>
            <a:endParaRPr lang="en-US" sz="2400" dirty="0" smtClean="0"/>
          </a:p>
          <a:p>
            <a:pPr rtl="1"/>
            <a:r>
              <a:rPr lang="ar-SA" sz="2400" b="1" dirty="0" smtClean="0"/>
              <a:t>ويتم إجراؤها حسب الخطوات التالية:</a:t>
            </a:r>
            <a:endParaRPr lang="en-US" sz="2400" dirty="0" smtClean="0"/>
          </a:p>
          <a:p>
            <a:pPr rtl="1"/>
            <a:r>
              <a:rPr lang="ar-SA" sz="2400" b="1" dirty="0" smtClean="0"/>
              <a:t>1 </a:t>
            </a:r>
            <a:r>
              <a:rPr lang="ar-SA" sz="2400" b="1" dirty="0" err="1" smtClean="0"/>
              <a:t>ـ</a:t>
            </a:r>
            <a:r>
              <a:rPr lang="ar-SA" sz="2400" b="1" dirty="0" smtClean="0"/>
              <a:t> اختر عينة من الأفراد يمثلون الفئة التي سوف يستخدم معها الاختبار</a:t>
            </a:r>
            <a:endParaRPr lang="en-US" sz="2400" dirty="0" smtClean="0"/>
          </a:p>
          <a:p>
            <a:pPr rtl="1"/>
            <a:r>
              <a:rPr lang="ar-SA" sz="2400" b="1" dirty="0" smtClean="0"/>
              <a:t>2 </a:t>
            </a:r>
            <a:r>
              <a:rPr lang="ar-SA" sz="2400" b="1" dirty="0" err="1" smtClean="0"/>
              <a:t>ـ</a:t>
            </a:r>
            <a:r>
              <a:rPr lang="ar-SA" sz="2400" b="1" dirty="0" smtClean="0"/>
              <a:t> طبق الاختبار وصححه وحدد درجة كل فرد</a:t>
            </a:r>
            <a:endParaRPr lang="en-US" sz="2400" dirty="0" smtClean="0"/>
          </a:p>
          <a:p>
            <a:pPr rtl="1"/>
            <a:r>
              <a:rPr lang="ar-SA" sz="2400" b="1" dirty="0" smtClean="0"/>
              <a:t>3 </a:t>
            </a:r>
            <a:r>
              <a:rPr lang="ar-SA" sz="2400" b="1" dirty="0" err="1" smtClean="0"/>
              <a:t>ـ</a:t>
            </a:r>
            <a:r>
              <a:rPr lang="ar-SA" sz="2400" b="1" dirty="0" smtClean="0"/>
              <a:t> انتظر مدة أسبوع أو أسبوعين</a:t>
            </a:r>
            <a:endParaRPr lang="en-US" sz="2400" dirty="0" smtClean="0"/>
          </a:p>
          <a:p>
            <a:pPr rtl="1"/>
            <a:r>
              <a:rPr lang="ar-SA" sz="2400" b="1" dirty="0" smtClean="0"/>
              <a:t>4 </a:t>
            </a:r>
            <a:r>
              <a:rPr lang="ar-SA" sz="2400" b="1" dirty="0" err="1" smtClean="0"/>
              <a:t>ـ</a:t>
            </a:r>
            <a:r>
              <a:rPr lang="ar-SA" sz="2400" b="1" dirty="0" smtClean="0"/>
              <a:t> أعد تطبيق الاختبار نفسه على نفس المجموعة وصححه وحدد درجة كل فرد</a:t>
            </a:r>
            <a:endParaRPr lang="en-US" sz="2400" dirty="0" smtClean="0"/>
          </a:p>
          <a:p>
            <a:pPr rtl="1"/>
            <a:r>
              <a:rPr lang="ar-SA" sz="2400" b="1" dirty="0" smtClean="0"/>
              <a:t>5 </a:t>
            </a:r>
            <a:r>
              <a:rPr lang="ar-SA" sz="2400" b="1" dirty="0" err="1" smtClean="0"/>
              <a:t>ـ</a:t>
            </a:r>
            <a:r>
              <a:rPr lang="ar-SA" sz="2400" b="1" dirty="0" smtClean="0"/>
              <a:t> احسب العلاقة بين درجات الأفراد في التطبيق الأول ودرجاتهم في التطبيق الثاني باستخدام أسلوب إحصائي يسمى معامل الارتباط.</a:t>
            </a:r>
            <a:endParaRPr lang="en-US" sz="2400" dirty="0" smtClean="0"/>
          </a:p>
          <a:p>
            <a:pPr rtl="1"/>
            <a:endParaRPr lang="en-US" sz="2400" dirty="0" smtClean="0"/>
          </a:p>
          <a:p>
            <a:endParaRPr lang="ar-SA" sz="24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208</a:t>
            </a:fld>
            <a:endParaRPr lang="en-US" dirty="0"/>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طريقة إعادة التطبيق</a:t>
            </a:r>
            <a:endParaRPr lang="ar-SA" dirty="0"/>
          </a:p>
        </p:txBody>
      </p:sp>
      <p:sp>
        <p:nvSpPr>
          <p:cNvPr id="3" name="عنصر نائب للمحتوى 2"/>
          <p:cNvSpPr>
            <a:spLocks noGrp="1"/>
          </p:cNvSpPr>
          <p:nvPr>
            <p:ph idx="1"/>
          </p:nvPr>
        </p:nvSpPr>
        <p:spPr>
          <a:xfrm>
            <a:off x="228600" y="1447801"/>
            <a:ext cx="8915400" cy="1828800"/>
          </a:xfrm>
        </p:spPr>
        <p:txBody>
          <a:bodyPr/>
          <a:lstStyle/>
          <a:p>
            <a:pPr rtl="1"/>
            <a:r>
              <a:rPr lang="ar-SA" sz="2400" b="1" dirty="0" smtClean="0"/>
              <a:t>فإذا كانت العلاقة قوية وقريبة من (1) دل ذلك على ارتفاع الثبات, وكلما ابتعدت القيمة عن 1 وقربت من الصفر دل ذلك على انخفاض الثبات.</a:t>
            </a:r>
            <a:endParaRPr lang="en-US" sz="2400" dirty="0" smtClean="0"/>
          </a:p>
          <a:p>
            <a:pPr rtl="1"/>
            <a:r>
              <a:rPr lang="ar-SA" sz="2400" b="1" dirty="0" smtClean="0"/>
              <a:t>لكن تعاب هذه الطريقة بالاستفادة من التطبيق الأول وتذكر الإجابة والنضج والتعلم</a:t>
            </a:r>
            <a:endParaRPr lang="en-US" sz="2400" dirty="0" smtClean="0"/>
          </a:p>
          <a:p>
            <a:pPr rtl="1"/>
            <a:r>
              <a:rPr lang="ar-SA" sz="2400" dirty="0" smtClean="0"/>
              <a:t> </a:t>
            </a:r>
            <a:endParaRPr lang="en-US" sz="2400" dirty="0" smtClean="0"/>
          </a:p>
          <a:p>
            <a:endParaRPr lang="ar-SA" sz="24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209</a:t>
            </a:fld>
            <a:endParaRPr lang="en-US" dirty="0"/>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600" b="1" dirty="0" smtClean="0"/>
              <a:t>طريقة الصيغ أو الصور المتكافئة</a:t>
            </a:r>
            <a:endParaRPr lang="ar-SA" sz="3600" dirty="0"/>
          </a:p>
        </p:txBody>
      </p:sp>
      <p:sp>
        <p:nvSpPr>
          <p:cNvPr id="3" name="عنصر نائب للمحتوى 2"/>
          <p:cNvSpPr>
            <a:spLocks noGrp="1"/>
          </p:cNvSpPr>
          <p:nvPr>
            <p:ph idx="1"/>
          </p:nvPr>
        </p:nvSpPr>
        <p:spPr/>
        <p:txBody>
          <a:bodyPr/>
          <a:lstStyle/>
          <a:p>
            <a:pPr rtl="1"/>
            <a:r>
              <a:rPr lang="ar-SA" sz="2800" b="1" dirty="0" smtClean="0"/>
              <a:t>ب </a:t>
            </a:r>
            <a:r>
              <a:rPr lang="ar-SA" sz="2800" b="1" dirty="0" err="1" smtClean="0"/>
              <a:t>ـ</a:t>
            </a:r>
            <a:r>
              <a:rPr lang="ar-SA" sz="2800" b="1" dirty="0" smtClean="0"/>
              <a:t> طريقة الصيغ أو الصور المتكافئة</a:t>
            </a:r>
            <a:endParaRPr lang="en-US" sz="2800" dirty="0" smtClean="0"/>
          </a:p>
          <a:p>
            <a:pPr rtl="1"/>
            <a:r>
              <a:rPr lang="ar-SA" sz="2800" b="1" dirty="0" smtClean="0"/>
              <a:t> ويتم إجراؤها حسب الخطوات التالية:</a:t>
            </a:r>
            <a:endParaRPr lang="en-US" sz="2800" dirty="0" smtClean="0"/>
          </a:p>
          <a:p>
            <a:pPr rtl="1"/>
            <a:r>
              <a:rPr lang="ar-SA" sz="2800" b="1" dirty="0" smtClean="0"/>
              <a:t>1ـ أنشئ اختبارين متكافئين يقيسان نفس المحتوى والمهارات وبنفس الطول والنوع ومستوى الصعوبة </a:t>
            </a:r>
            <a:endParaRPr lang="en-US" sz="2800" dirty="0" smtClean="0"/>
          </a:p>
          <a:p>
            <a:pPr rtl="1"/>
            <a:r>
              <a:rPr lang="ar-SA" sz="2800" b="1" dirty="0" smtClean="0"/>
              <a:t>2ـ طبق إحدى الصورتين على عينة من الأفراد يمثلون الفئة التي سوف يستخدم معها الاختبار وصححه وحدد درجة كل فرد</a:t>
            </a:r>
            <a:endParaRPr lang="en-US" sz="2800" dirty="0" smtClean="0"/>
          </a:p>
          <a:p>
            <a:pPr rtl="1"/>
            <a:endParaRPr lang="en-US" sz="28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210</a:t>
            </a:fld>
            <a:endParaRPr lang="en-US" dirty="0"/>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8915400" cy="1371600"/>
          </a:xfrm>
        </p:spPr>
        <p:txBody>
          <a:bodyPr/>
          <a:lstStyle/>
          <a:p>
            <a:pPr algn="ctr" rtl="1"/>
            <a:r>
              <a:rPr lang="ar-SA" sz="2800" b="1" dirty="0" smtClean="0"/>
              <a:t>طريقة الصيغ أو الصور المتكافئة</a:t>
            </a:r>
            <a:endParaRPr lang="ar-SA" sz="2800" dirty="0"/>
          </a:p>
        </p:txBody>
      </p:sp>
      <p:sp>
        <p:nvSpPr>
          <p:cNvPr id="3" name="عنصر نائب للمحتوى 2"/>
          <p:cNvSpPr>
            <a:spLocks noGrp="1"/>
          </p:cNvSpPr>
          <p:nvPr>
            <p:ph idx="1"/>
          </p:nvPr>
        </p:nvSpPr>
        <p:spPr>
          <a:xfrm>
            <a:off x="304800" y="1371600"/>
            <a:ext cx="8991600" cy="4678363"/>
          </a:xfrm>
        </p:spPr>
        <p:txBody>
          <a:bodyPr/>
          <a:lstStyle/>
          <a:p>
            <a:pPr rtl="1"/>
            <a:r>
              <a:rPr lang="ar-SA" sz="2800" b="1" dirty="0" smtClean="0"/>
              <a:t>3ـ بعد مدة قصيرة (ساعة أو يوم مثلا) طبق الصورة الأخرى على نفس المجموعة وصححه وحدد درجة كل فرد</a:t>
            </a:r>
            <a:endParaRPr lang="en-US" sz="2800" dirty="0" smtClean="0"/>
          </a:p>
          <a:p>
            <a:pPr rtl="1"/>
            <a:r>
              <a:rPr lang="ar-SA" sz="2800" b="1" dirty="0" smtClean="0"/>
              <a:t>4ـ  احسب العلاقة بين درجات الأفراد في الصورة الأولى ودرجاتهم في الصورة الثانية باستخدام معامل الارتباط.</a:t>
            </a:r>
            <a:endParaRPr lang="en-US" sz="2800" dirty="0" smtClean="0"/>
          </a:p>
          <a:p>
            <a:pPr rtl="1"/>
            <a:r>
              <a:rPr lang="ar-SA" sz="2800" b="1" dirty="0" smtClean="0"/>
              <a:t>عيب هذه الطريقة هو الصعوبة في إعداد صورتين متطابقتين</a:t>
            </a:r>
            <a:endParaRPr lang="en-US" sz="2800" dirty="0" smtClean="0"/>
          </a:p>
          <a:p>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211</a:t>
            </a:fld>
            <a:endParaRPr lang="en-US" dirty="0"/>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152400"/>
            <a:ext cx="8915400" cy="1143000"/>
          </a:xfrm>
        </p:spPr>
        <p:txBody>
          <a:bodyPr/>
          <a:lstStyle/>
          <a:p>
            <a:pPr algn="ctr"/>
            <a:r>
              <a:rPr lang="ar-SA" sz="4000" b="1" dirty="0" smtClean="0"/>
              <a:t>طريقة التجزئة النصفية</a:t>
            </a:r>
            <a:endParaRPr lang="ar-SA" sz="3200" dirty="0"/>
          </a:p>
        </p:txBody>
      </p:sp>
      <p:sp>
        <p:nvSpPr>
          <p:cNvPr id="3" name="عنصر نائب للمحتوى 2"/>
          <p:cNvSpPr>
            <a:spLocks noGrp="1"/>
          </p:cNvSpPr>
          <p:nvPr>
            <p:ph idx="1"/>
          </p:nvPr>
        </p:nvSpPr>
        <p:spPr>
          <a:xfrm>
            <a:off x="495300" y="1371600"/>
            <a:ext cx="8915400" cy="4754563"/>
          </a:xfrm>
        </p:spPr>
        <p:txBody>
          <a:bodyPr/>
          <a:lstStyle/>
          <a:p>
            <a:pPr rtl="1"/>
            <a:r>
              <a:rPr lang="ar-SA" sz="2800" b="1" dirty="0" smtClean="0"/>
              <a:t>ج </a:t>
            </a:r>
            <a:r>
              <a:rPr lang="ar-SA" sz="2800" b="1" dirty="0" err="1" smtClean="0"/>
              <a:t>ـ</a:t>
            </a:r>
            <a:r>
              <a:rPr lang="ar-SA" sz="2800" b="1" dirty="0" smtClean="0"/>
              <a:t> طريقة التجزئة النصفية</a:t>
            </a:r>
            <a:endParaRPr lang="en-US" sz="2800" dirty="0" smtClean="0"/>
          </a:p>
          <a:p>
            <a:pPr rtl="1"/>
            <a:r>
              <a:rPr lang="ar-SA" sz="2800" b="1" dirty="0" smtClean="0"/>
              <a:t>ويتم إجراؤها حسب الخطوات التالية:</a:t>
            </a:r>
            <a:endParaRPr lang="en-US" sz="2800" dirty="0" smtClean="0"/>
          </a:p>
          <a:p>
            <a:pPr rtl="1"/>
            <a:r>
              <a:rPr lang="ar-SA" sz="2800" b="1" dirty="0" smtClean="0"/>
              <a:t>1 </a:t>
            </a:r>
            <a:r>
              <a:rPr lang="ar-SA" sz="2800" b="1" dirty="0" err="1" smtClean="0"/>
              <a:t>ـ</a:t>
            </a:r>
            <a:r>
              <a:rPr lang="ar-SA" sz="2800" b="1" dirty="0" smtClean="0"/>
              <a:t> اختر عينة من الأفراد يمثلون الفئة التي سوف يستخدم معها الاختبار</a:t>
            </a:r>
            <a:endParaRPr lang="en-US" sz="2800" dirty="0" smtClean="0"/>
          </a:p>
          <a:p>
            <a:r>
              <a:rPr lang="ar-SA" sz="2800" b="1" dirty="0" smtClean="0"/>
              <a:t>2 </a:t>
            </a:r>
            <a:r>
              <a:rPr lang="ar-SA" sz="2800" b="1" dirty="0" err="1" smtClean="0"/>
              <a:t>ـ</a:t>
            </a:r>
            <a:r>
              <a:rPr lang="ar-SA" sz="2800" b="1" dirty="0" smtClean="0"/>
              <a:t> طبق الاختبار وصححه وحدد درجة كل فرد </a:t>
            </a:r>
            <a:r>
              <a:rPr lang="ar-SA" b="1" dirty="0" smtClean="0"/>
              <a:t> </a:t>
            </a:r>
            <a:endParaRPr lang="en-US"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212</a:t>
            </a:fld>
            <a:endParaRPr lang="en-US" dirty="0"/>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smtClean="0"/>
              <a:t>طريقة التجزئة النصفية</a:t>
            </a:r>
            <a:endParaRPr lang="ar-SA" sz="4000" dirty="0"/>
          </a:p>
        </p:txBody>
      </p:sp>
      <p:sp>
        <p:nvSpPr>
          <p:cNvPr id="3" name="عنصر نائب للمحتوى 2"/>
          <p:cNvSpPr>
            <a:spLocks noGrp="1"/>
          </p:cNvSpPr>
          <p:nvPr>
            <p:ph idx="1"/>
          </p:nvPr>
        </p:nvSpPr>
        <p:spPr/>
        <p:txBody>
          <a:bodyPr/>
          <a:lstStyle/>
          <a:p>
            <a:pPr rtl="1"/>
            <a:r>
              <a:rPr lang="ar-SA" sz="2800" b="1" dirty="0" smtClean="0"/>
              <a:t>3ـ اقسم الاختبار إلى نصفين(تشكل الأسئلة الفردية نصفا,  وتشكل الأسئلة الزوجية النصف الآخر) </a:t>
            </a:r>
            <a:endParaRPr lang="en-US" sz="2800" dirty="0" smtClean="0"/>
          </a:p>
          <a:p>
            <a:pPr rtl="1"/>
            <a:r>
              <a:rPr lang="ar-SA" sz="2800" b="1" dirty="0" smtClean="0"/>
              <a:t>4ـ صحح كل نصف وحدد درجة كل فرد على كل نصف</a:t>
            </a:r>
            <a:endParaRPr lang="en-US" sz="2800" dirty="0" smtClean="0"/>
          </a:p>
          <a:p>
            <a:pPr rtl="1"/>
            <a:r>
              <a:rPr lang="ar-SA" sz="2800" b="1" dirty="0" smtClean="0"/>
              <a:t>5ـ  احسب العلاقة بين درجات الأفراد على النصف الأول ودرجاتهم على النصف الثاني باستخدام معامل الارتباط.</a:t>
            </a:r>
            <a:endParaRPr lang="en-US"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213</a:t>
            </a:fld>
            <a:endParaRPr lang="en-US" dirty="0"/>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b="1" u="sng" dirty="0" smtClean="0"/>
              <a:t>معامل الثبات</a:t>
            </a:r>
            <a:endParaRPr lang="ar-SA" dirty="0"/>
          </a:p>
        </p:txBody>
      </p:sp>
      <p:sp>
        <p:nvSpPr>
          <p:cNvPr id="3" name="عنصر نائب للمحتوى 2"/>
          <p:cNvSpPr>
            <a:spLocks noGrp="1"/>
          </p:cNvSpPr>
          <p:nvPr>
            <p:ph idx="1"/>
          </p:nvPr>
        </p:nvSpPr>
        <p:spPr/>
        <p:txBody>
          <a:bodyPr/>
          <a:lstStyle/>
          <a:p>
            <a:pPr rtl="1"/>
            <a:r>
              <a:rPr lang="ar-SA" sz="2800" b="1" dirty="0" smtClean="0"/>
              <a:t>قيمة إحصائية تشير إلى مستوى الثبات تتراوح بين 1 وصفر ويتم حسابه عن طريق معامل الارتباط بين درجات الأفراد في التطبيق الأول ودرجاتهم في التطبيق الثاني في طريقة إعادة الاختبار وبين درجات الأفراد في الصورة الأولى ودرجاتهم في الصورة الثانية في طريقة الصور المتكافئة </a:t>
            </a:r>
            <a:r>
              <a:rPr lang="ar-SA" sz="2800" b="1" dirty="0" err="1" smtClean="0"/>
              <a:t>و</a:t>
            </a:r>
            <a:r>
              <a:rPr lang="ar-SA" sz="2800" b="1" dirty="0" smtClean="0"/>
              <a:t> بين درجات الأفراد على النصف الأول ودرجاتهم على النصف الثاني في طريقة التجزئة النصفية.</a:t>
            </a:r>
            <a:endParaRPr lang="en-US" sz="2800"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214</a:t>
            </a:fld>
            <a:endParaRPr lang="en-US" dirty="0"/>
          </a:p>
        </p:txBody>
      </p:sp>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b="1" u="sng" dirty="0" smtClean="0"/>
              <a:t>معامل الثبات</a:t>
            </a:r>
            <a:endParaRPr lang="ar-SA" sz="3600" dirty="0"/>
          </a:p>
        </p:txBody>
      </p:sp>
      <p:sp>
        <p:nvSpPr>
          <p:cNvPr id="3" name="عنصر نائب للمحتوى 2"/>
          <p:cNvSpPr>
            <a:spLocks noGrp="1"/>
          </p:cNvSpPr>
          <p:nvPr>
            <p:ph idx="1"/>
          </p:nvPr>
        </p:nvSpPr>
        <p:spPr/>
        <p:txBody>
          <a:bodyPr/>
          <a:lstStyle/>
          <a:p>
            <a:r>
              <a:rPr lang="ar-SA" sz="2800" b="1" dirty="0" smtClean="0"/>
              <a:t>جميع طرق حساب الثبات كمية إحصائية ولا يمكن تحديد مستوى الثبات قبل تطبيق الاختبار على عينة تجريبية.  لكن هناك عوامل يمكن أن تساهم في رفع الثبات  ينبغي أن يأخذها  معد الاختبار ومستخدمه في الاعتبار</a:t>
            </a:r>
            <a:endParaRPr lang="en-US" sz="2800" dirty="0" smtClean="0"/>
          </a:p>
          <a:p>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215</a:t>
            </a:fld>
            <a:endParaRPr lang="en-US" dirty="0"/>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b="1" dirty="0" smtClean="0"/>
              <a:t>العوامل التي تساهم في زيادة الثبات</a:t>
            </a:r>
            <a:r>
              <a:rPr lang="en-US" sz="2800" b="1" i="1" dirty="0" smtClean="0"/>
              <a:t/>
            </a:r>
            <a:br>
              <a:rPr lang="en-US" sz="2800" b="1" i="1" dirty="0" smtClean="0"/>
            </a:br>
            <a:endParaRPr lang="ar-SA" sz="2800" dirty="0"/>
          </a:p>
        </p:txBody>
      </p:sp>
      <p:sp>
        <p:nvSpPr>
          <p:cNvPr id="3" name="عنصر نائب للمحتوى 2"/>
          <p:cNvSpPr>
            <a:spLocks noGrp="1"/>
          </p:cNvSpPr>
          <p:nvPr>
            <p:ph idx="1"/>
          </p:nvPr>
        </p:nvSpPr>
        <p:spPr/>
        <p:txBody>
          <a:bodyPr/>
          <a:lstStyle/>
          <a:p>
            <a:pPr rtl="1"/>
            <a:r>
              <a:rPr lang="ar-SA" sz="2800" b="1" dirty="0" smtClean="0"/>
              <a:t>ـ وضوح الأسئلة </a:t>
            </a:r>
            <a:endParaRPr lang="en-US" sz="2800" dirty="0" smtClean="0"/>
          </a:p>
          <a:p>
            <a:pPr rtl="1"/>
            <a:r>
              <a:rPr lang="ar-SA" sz="2800" b="1" dirty="0" smtClean="0"/>
              <a:t>ـ وضوح التعليمات</a:t>
            </a:r>
            <a:endParaRPr lang="en-US" sz="2800" dirty="0" smtClean="0"/>
          </a:p>
          <a:p>
            <a:pPr rtl="1"/>
            <a:r>
              <a:rPr lang="ar-SA" sz="2800" b="1" dirty="0" smtClean="0"/>
              <a:t>ـ تقليل فرص التخمين</a:t>
            </a:r>
            <a:endParaRPr lang="en-US" sz="2800" dirty="0" smtClean="0"/>
          </a:p>
          <a:p>
            <a:pPr rtl="1"/>
            <a:r>
              <a:rPr lang="ar-SA" sz="2800" b="1" dirty="0" smtClean="0"/>
              <a:t>ـ زيادة عدد أسئلة الاختبار</a:t>
            </a:r>
            <a:endParaRPr lang="en-US" sz="2800" dirty="0" smtClean="0"/>
          </a:p>
          <a:p>
            <a:pPr rtl="1"/>
            <a:r>
              <a:rPr lang="ar-SA" sz="2800" b="1" dirty="0" smtClean="0"/>
              <a:t>ـ التوسط في صعوبة الأسئلة</a:t>
            </a:r>
            <a:endParaRPr lang="en-US" sz="2800" dirty="0" smtClean="0"/>
          </a:p>
          <a:p>
            <a:pPr rtl="1"/>
            <a:r>
              <a:rPr lang="ar-SA" sz="2800" b="1" dirty="0" smtClean="0"/>
              <a:t>ـ توحيد ظروف التطبيق</a:t>
            </a:r>
            <a:endParaRPr lang="en-US" sz="2800" dirty="0" smtClean="0"/>
          </a:p>
          <a:p>
            <a:r>
              <a:rPr lang="ar-SA" sz="2800" b="1" dirty="0" smtClean="0"/>
              <a:t>ـ موضوعية التصحيح</a:t>
            </a:r>
            <a:endParaRPr lang="ar-SA" sz="2800"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216</a:t>
            </a:fld>
            <a:endParaRPr lang="en-US" dirty="0"/>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b="1" dirty="0" smtClean="0"/>
              <a:t>أبرز ثلاثة عوامل وعلاقتها بالثبات</a:t>
            </a:r>
            <a:endParaRPr lang="ar-SA" dirty="0"/>
          </a:p>
        </p:txBody>
      </p:sp>
      <p:sp>
        <p:nvSpPr>
          <p:cNvPr id="3" name="عنصر نائب للمحتوى 2"/>
          <p:cNvSpPr>
            <a:spLocks noGrp="1"/>
          </p:cNvSpPr>
          <p:nvPr>
            <p:ph idx="1"/>
          </p:nvPr>
        </p:nvSpPr>
        <p:spPr>
          <a:xfrm>
            <a:off x="533400" y="1371600"/>
            <a:ext cx="8915400" cy="4525963"/>
          </a:xfrm>
        </p:spPr>
        <p:txBody>
          <a:bodyPr/>
          <a:lstStyle/>
          <a:p>
            <a:pPr rtl="1"/>
            <a:r>
              <a:rPr lang="ar-SA" sz="2800" b="1" dirty="0" smtClean="0"/>
              <a:t>وسنناقش باختصار أبرز ثلاثة عوامل وعلاقتها بالثبات</a:t>
            </a:r>
          </a:p>
          <a:p>
            <a:pPr rtl="1"/>
            <a:r>
              <a:rPr lang="ar-SA" sz="2800" b="1" dirty="0" smtClean="0"/>
              <a:t>1 </a:t>
            </a:r>
            <a:r>
              <a:rPr lang="ar-SA" sz="2800" b="1" dirty="0" err="1" smtClean="0"/>
              <a:t>ـ</a:t>
            </a:r>
            <a:r>
              <a:rPr lang="ar-SA" sz="2800" b="1" dirty="0" smtClean="0"/>
              <a:t> عدد الأسئلة: كلما كان عدد الأسئلة كثيرا تغلب على أثر الصدفة والتخمين وكان أكثر شمولا لموضوعات الاختبار. وبذلك يكون أكثر تباتا.</a:t>
            </a:r>
            <a:endParaRPr lang="en-US" sz="2800" dirty="0" smtClean="0"/>
          </a:p>
          <a:p>
            <a:pPr rtl="1"/>
            <a:r>
              <a:rPr lang="ar-SA" sz="2800" b="1" dirty="0" smtClean="0"/>
              <a:t>فإذا زاد عدد الأسئلة ارتفع ثبات الاختبار. ويضعف الثبات إذا كان عدد الأسئلة قليلا.</a:t>
            </a:r>
            <a:endParaRPr lang="en-US" sz="2800" dirty="0" smtClean="0"/>
          </a:p>
          <a:p>
            <a:pPr rtl="1"/>
            <a:endParaRPr lang="en-US"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217</a:t>
            </a:fld>
            <a:endParaRPr lang="en-US" dirty="0"/>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smtClean="0"/>
              <a:t>أبرز ثلاثة عوامل وعلاقتها بالثبات</a:t>
            </a:r>
            <a:endParaRPr lang="ar-SA" dirty="0"/>
          </a:p>
        </p:txBody>
      </p:sp>
      <p:sp>
        <p:nvSpPr>
          <p:cNvPr id="3" name="عنصر نائب للمحتوى 2"/>
          <p:cNvSpPr>
            <a:spLocks noGrp="1"/>
          </p:cNvSpPr>
          <p:nvPr>
            <p:ph idx="1"/>
          </p:nvPr>
        </p:nvSpPr>
        <p:spPr/>
        <p:txBody>
          <a:bodyPr/>
          <a:lstStyle/>
          <a:p>
            <a:pPr rtl="1"/>
            <a:r>
              <a:rPr lang="ar-SA" sz="2800" b="1" dirty="0" smtClean="0"/>
              <a:t>2 </a:t>
            </a:r>
            <a:r>
              <a:rPr lang="ar-SA" sz="2800" b="1" dirty="0" err="1" smtClean="0"/>
              <a:t>ـ</a:t>
            </a:r>
            <a:r>
              <a:rPr lang="ar-SA" sz="2800" b="1" dirty="0" smtClean="0"/>
              <a:t> مستوى صعوبة الاختبار: </a:t>
            </a:r>
            <a:endParaRPr lang="en-US" sz="2800" dirty="0" smtClean="0"/>
          </a:p>
          <a:p>
            <a:pPr rtl="1"/>
            <a:r>
              <a:rPr lang="ar-SA" sz="2800" b="1" dirty="0" smtClean="0"/>
              <a:t>كلما كان الاختبار متوسطا في الصعوبة ارتفع ثباته. وكلما زادت صعوبته أو انخفضت قل ثباته. الاختبار المتوسط في الصعوبة أعلى ثباتا من العب أو السهل جدا. ينبغي عل معد الاختبار جعل معظم الأسئلة متوسطة مع فليل من الأسئلة الصعبة نوعا ما وقليل من الأسئلة السهلة</a:t>
            </a:r>
            <a:endParaRPr lang="en-US"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218</a:t>
            </a:fld>
            <a:endParaRPr lang="en-US" dirty="0"/>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200" b="1" dirty="0" smtClean="0"/>
              <a:t>أبرز ثلاثة عوامل وعلاقتها بالثبات</a:t>
            </a:r>
            <a:endParaRPr lang="ar-SA" sz="3200" dirty="0"/>
          </a:p>
        </p:txBody>
      </p:sp>
      <p:sp>
        <p:nvSpPr>
          <p:cNvPr id="3" name="عنصر نائب للمحتوى 2"/>
          <p:cNvSpPr>
            <a:spLocks noGrp="1"/>
          </p:cNvSpPr>
          <p:nvPr>
            <p:ph idx="1"/>
          </p:nvPr>
        </p:nvSpPr>
        <p:spPr>
          <a:xfrm>
            <a:off x="457200" y="1371600"/>
            <a:ext cx="8915400" cy="4525963"/>
          </a:xfrm>
        </p:spPr>
        <p:txBody>
          <a:bodyPr/>
          <a:lstStyle/>
          <a:p>
            <a:pPr rtl="1"/>
            <a:r>
              <a:rPr lang="ar-SA" sz="2800" b="1" dirty="0" smtClean="0"/>
              <a:t>3ـ اختلاف مستوى الأفراد الذين يطبق عليهم الاختبار. فكلما كان المفحوصون متفاوتين في مستوى قدرتهم كان الثبات أعلى. وكلما كانوا متماثلين متشابهين في الصفة كان ثبات الاختبار أقل.</a:t>
            </a:r>
            <a:endParaRPr lang="en-US" sz="2800"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219</a:t>
            </a:fld>
            <a:endParaRPr lang="en-US" dirty="0"/>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4400" b="1" dirty="0" smtClean="0"/>
              <a:t>الصدق</a:t>
            </a:r>
            <a:endParaRPr lang="ar-SA" sz="3200" dirty="0"/>
          </a:p>
        </p:txBody>
      </p:sp>
      <p:sp>
        <p:nvSpPr>
          <p:cNvPr id="5" name="عنصر نائب للنص 4"/>
          <p:cNvSpPr>
            <a:spLocks noGrp="1"/>
          </p:cNvSpPr>
          <p:nvPr>
            <p:ph idx="1"/>
          </p:nvPr>
        </p:nvSpPr>
        <p:spPr/>
        <p:txBody>
          <a:bodyPr/>
          <a:lstStyle/>
          <a:p>
            <a:pPr rtl="1"/>
            <a:r>
              <a:rPr lang="ar-SA" sz="3200" b="1" dirty="0" smtClean="0">
                <a:solidFill>
                  <a:schemeClr val="tx1"/>
                </a:solidFill>
              </a:rPr>
              <a:t>يعتبر الصدق أهم صفة ينبغي لأي مقياس الاتصاف بها, فلا يصلح أي مقياس للاستخدام ما لم تتوفر فيه هذه الخاصية.ويعرف الصدق عادة بأن يقيس الاختبار ما أعد لقياسه</a:t>
            </a:r>
            <a:endParaRPr lang="en-US" sz="3200" dirty="0" smtClean="0">
              <a:solidFill>
                <a:schemeClr val="tx1"/>
              </a:solidFill>
            </a:endParaRPr>
          </a:p>
          <a:p>
            <a:pPr rtl="1"/>
            <a:r>
              <a:rPr lang="ar-SA" sz="3200" b="1" dirty="0" smtClean="0">
                <a:solidFill>
                  <a:schemeClr val="tx1"/>
                </a:solidFill>
              </a:rPr>
              <a:t>فالصدق يتعلق بما ذا نقيس (هل الأداة تقيس الصفة المطلوبة؟)</a:t>
            </a:r>
            <a:endParaRPr lang="en-US" sz="3200" dirty="0" smtClean="0">
              <a:solidFill>
                <a:schemeClr val="tx1"/>
              </a:solidFill>
            </a:endParaRP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220</a:t>
            </a:fld>
            <a:endParaRPr lang="en-US" dirty="0"/>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smtClean="0"/>
              <a:t>العلاقة بين الثبات والصدق</a:t>
            </a:r>
            <a:endParaRPr lang="en-US" sz="4000" dirty="0"/>
          </a:p>
        </p:txBody>
      </p:sp>
      <p:sp>
        <p:nvSpPr>
          <p:cNvPr id="3" name="عنصر نائب للمحتوى 2"/>
          <p:cNvSpPr>
            <a:spLocks noGrp="1"/>
          </p:cNvSpPr>
          <p:nvPr>
            <p:ph idx="1"/>
          </p:nvPr>
        </p:nvSpPr>
        <p:spPr>
          <a:xfrm>
            <a:off x="495300" y="1447800"/>
            <a:ext cx="8915400" cy="4678363"/>
          </a:xfrm>
        </p:spPr>
        <p:txBody>
          <a:bodyPr/>
          <a:lstStyle/>
          <a:p>
            <a:pPr rtl="1"/>
            <a:r>
              <a:rPr lang="ar-SA" sz="2800" b="1" dirty="0" smtClean="0"/>
              <a:t>لتحديد معنى الصدق لابد من التمييز بينه وبين الثبات, فالثبات شرط أساسي لتحقيق الصدق, فلا يمكن أن يكون الاختبار صالحا للاستخدام ولا يمكن أن يقيس الصفة التي يزعم قياسها حتى تتوفر فيه صفة الثبات. </a:t>
            </a:r>
            <a:endParaRPr lang="en-US" sz="2800" dirty="0" smtClean="0"/>
          </a:p>
          <a:p>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221</a:t>
            </a:fld>
            <a:endParaRPr lang="en-US" dirty="0"/>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4000" b="1" dirty="0" smtClean="0"/>
              <a:t>العلاقة بين الثبات والصدق</a:t>
            </a:r>
            <a:endParaRPr lang="ar-SA" sz="4000" dirty="0"/>
          </a:p>
        </p:txBody>
      </p:sp>
      <p:sp>
        <p:nvSpPr>
          <p:cNvPr id="3" name="عنصر نائب للمحتوى 2"/>
          <p:cNvSpPr>
            <a:spLocks noGrp="1"/>
          </p:cNvSpPr>
          <p:nvPr>
            <p:ph idx="1"/>
          </p:nvPr>
        </p:nvSpPr>
        <p:spPr/>
        <p:txBody>
          <a:bodyPr/>
          <a:lstStyle/>
          <a:p>
            <a:pPr rtl="1"/>
            <a:r>
              <a:rPr lang="ar-SA" b="1" dirty="0" smtClean="0"/>
              <a:t>إن توفر الثبات لا يكفي لتحقيق الصدق, فوجود ميزان ثابت دقيق لا يبرر لنا استخدامه لقياس الطول أو الحرارة, إذ لا بد من وجود علاقة منطقية أيضا بين محتوى الاختبار والصفة المرغوب قياسها.</a:t>
            </a:r>
            <a:endParaRPr lang="en-US" dirty="0" smtClean="0"/>
          </a:p>
          <a:p>
            <a:pPr rtl="1"/>
            <a:r>
              <a:rPr lang="ar-SA" b="1" dirty="0" smtClean="0"/>
              <a:t>إذن لا يمكن أن نحكم على صدق المقياس  من مجرد ثباته </a:t>
            </a:r>
            <a:endParaRPr lang="en-US" dirty="0" smtClean="0"/>
          </a:p>
          <a:p>
            <a:pPr rtl="1"/>
            <a:r>
              <a:rPr lang="ar-SA" b="1" dirty="0" smtClean="0"/>
              <a:t>بل لا بد من توفر شروط أخرى بالإضافة إليه هي: صلة الأسئلة بالصفة التي نقيس وأهمية الأسئلة وشموليتها لمجال الصفة.</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222</a:t>
            </a:fld>
            <a:endParaRPr lang="en-US" dirty="0"/>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طر </a:t>
            </a:r>
            <a:r>
              <a:rPr lang="ar-SA" b="1" dirty="0" err="1" smtClean="0"/>
              <a:t>ق</a:t>
            </a:r>
            <a:r>
              <a:rPr lang="ar-SA" b="1" dirty="0" smtClean="0"/>
              <a:t> التحقق من الصدق</a:t>
            </a:r>
            <a:endParaRPr lang="en-US" dirty="0"/>
          </a:p>
        </p:txBody>
      </p:sp>
      <p:sp>
        <p:nvSpPr>
          <p:cNvPr id="3" name="عنصر نائب للمحتوى 2"/>
          <p:cNvSpPr>
            <a:spLocks noGrp="1"/>
          </p:cNvSpPr>
          <p:nvPr>
            <p:ph idx="1"/>
          </p:nvPr>
        </p:nvSpPr>
        <p:spPr>
          <a:xfrm>
            <a:off x="457200" y="1600200"/>
            <a:ext cx="8915400" cy="4525963"/>
          </a:xfrm>
        </p:spPr>
        <p:txBody>
          <a:bodyPr/>
          <a:lstStyle/>
          <a:p>
            <a:pPr rtl="1"/>
            <a:r>
              <a:rPr lang="ar-SA" sz="2800" b="1" dirty="0" smtClean="0"/>
              <a:t>نجمع الأدلة على الصدق من عدة طرق, وتتفاوت أهمية هذه الطرق حسب طبيعة الصفة </a:t>
            </a:r>
            <a:r>
              <a:rPr lang="ar-SA" sz="2800" b="1" dirty="0" err="1" smtClean="0"/>
              <a:t>المقيسة</a:t>
            </a:r>
            <a:r>
              <a:rPr lang="ar-SA" sz="2800" b="1" dirty="0" smtClean="0"/>
              <a:t> وحسب الغرض من استخدامها. بعض هذه الطرق كيفي وبعضها كمي, </a:t>
            </a:r>
            <a:r>
              <a:rPr lang="ar-SA" sz="2800" b="1" dirty="0" err="1" smtClean="0"/>
              <a:t>و</a:t>
            </a:r>
            <a:r>
              <a:rPr lang="ar-SA" sz="2800" b="1" dirty="0" smtClean="0"/>
              <a:t> تجمع بعض هذه الأدلة قبل تجريب المقياس والبعض الآخر يتم جمعه بعد التجريب.</a:t>
            </a:r>
            <a:endParaRPr lang="ar-SA" sz="2800"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223</a:t>
            </a:fld>
            <a:endParaRPr lang="en-US" dirty="0"/>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أبرز طرق التحقق من الصدق</a:t>
            </a:r>
            <a:endParaRPr lang="en-US" dirty="0"/>
          </a:p>
        </p:txBody>
      </p:sp>
      <p:sp>
        <p:nvSpPr>
          <p:cNvPr id="3" name="عنصر نائب للمحتوى 2"/>
          <p:cNvSpPr>
            <a:spLocks noGrp="1"/>
          </p:cNvSpPr>
          <p:nvPr>
            <p:ph idx="1"/>
          </p:nvPr>
        </p:nvSpPr>
        <p:spPr>
          <a:xfrm>
            <a:off x="457200" y="1600200"/>
            <a:ext cx="8915400" cy="4525963"/>
          </a:xfrm>
        </p:spPr>
        <p:txBody>
          <a:bodyPr/>
          <a:lstStyle/>
          <a:p>
            <a:pPr rtl="1"/>
            <a:r>
              <a:rPr lang="ar-SA" sz="2800" b="1" dirty="0" smtClean="0"/>
              <a:t>ومن أبرز طرق التحقق من الصدق:</a:t>
            </a:r>
          </a:p>
          <a:p>
            <a:pPr rtl="1"/>
            <a:r>
              <a:rPr lang="ar-SA" sz="2800" b="1" dirty="0" smtClean="0"/>
              <a:t>صدق المحتوى</a:t>
            </a:r>
            <a:endParaRPr lang="en-US" sz="2800" dirty="0" smtClean="0"/>
          </a:p>
          <a:p>
            <a:pPr rtl="1"/>
            <a:r>
              <a:rPr lang="ar-SA" sz="2800" b="1" dirty="0" smtClean="0"/>
              <a:t>في هذه الطريقة يتحقق معد الاختبار من مطابقة محتوى الاختبار لمحتوى الصفة وأن الأسئلة عينة ممثلة لجوانب الصفة أو السلوك المرغوب قياسه. </a:t>
            </a:r>
            <a:endParaRPr lang="en-US" sz="2800" dirty="0" smtClean="0"/>
          </a:p>
          <a:p>
            <a:pPr rtl="1"/>
            <a:r>
              <a:rPr lang="ar-SA" sz="2800" b="1" dirty="0" smtClean="0"/>
              <a:t>وهذه الطريقة أكثر ملاءمة للاختبارات التحصيلية (اختبار الرياضيات, اختبار اللغة الإنجليزية, اختيار الفيزياء, اختبار الفقه.....الخ) لأن التحصيل الدراسي مرتبط عادة بمحتوى وأهداف محددة يمكن في ضوئها التحقق من مدى مطابقة الأسئلة وتمثيلها لذلك المحتوى والأهداف. </a:t>
            </a:r>
            <a:endParaRPr lang="en-US" sz="2800" dirty="0" smtClean="0"/>
          </a:p>
          <a:p>
            <a:pPr rtl="1"/>
            <a:endParaRPr lang="ar-SA" sz="2800"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224</a:t>
            </a:fld>
            <a:endParaRPr lang="en-US" dirty="0"/>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أبرز طر </a:t>
            </a:r>
            <a:r>
              <a:rPr lang="ar-SA" b="1" dirty="0" err="1" smtClean="0"/>
              <a:t>ق</a:t>
            </a:r>
            <a:r>
              <a:rPr lang="ar-SA" b="1" dirty="0" smtClean="0"/>
              <a:t> التحقق من الصدق</a:t>
            </a:r>
            <a:endParaRPr lang="en-US" dirty="0"/>
          </a:p>
        </p:txBody>
      </p:sp>
      <p:sp>
        <p:nvSpPr>
          <p:cNvPr id="3" name="عنصر نائب للمحتوى 2"/>
          <p:cNvSpPr>
            <a:spLocks noGrp="1"/>
          </p:cNvSpPr>
          <p:nvPr>
            <p:ph idx="1"/>
          </p:nvPr>
        </p:nvSpPr>
        <p:spPr>
          <a:xfrm>
            <a:off x="457200" y="1600200"/>
            <a:ext cx="8915400" cy="4525963"/>
          </a:xfrm>
        </p:spPr>
        <p:txBody>
          <a:bodyPr/>
          <a:lstStyle/>
          <a:p>
            <a:pPr rtl="1"/>
            <a:r>
              <a:rPr lang="ar-SA" sz="2800" b="1" dirty="0" smtClean="0"/>
              <a:t>صدق المحكمين</a:t>
            </a:r>
            <a:endParaRPr lang="en-US" sz="2800" dirty="0" smtClean="0"/>
          </a:p>
          <a:p>
            <a:pPr rtl="1"/>
            <a:r>
              <a:rPr lang="ar-SA" sz="2800" b="1" dirty="0" smtClean="0"/>
              <a:t>ويتم من خلال عرض الاختبار على خبراء في التخصص وخبراء في القياس للحكم على مدى صلاحية الاختبار ومناسبته لقياس الصفة المراد قياسها.</a:t>
            </a:r>
            <a:endParaRPr lang="en-US" sz="2800" dirty="0" smtClean="0"/>
          </a:p>
          <a:p>
            <a:pPr rtl="1"/>
            <a:r>
              <a:rPr lang="ar-SA" sz="2800" b="1" dirty="0" smtClean="0"/>
              <a:t>وهذا النوع يكون في المراحل الأولى من بناء الاختبار وهو كيفي</a:t>
            </a:r>
            <a:endParaRPr lang="en-US" sz="2800" dirty="0" smtClean="0"/>
          </a:p>
          <a:p>
            <a:pPr rtl="1"/>
            <a:r>
              <a:rPr lang="ar-SA" sz="2800" b="1" dirty="0" smtClean="0"/>
              <a:t>لا كمي ولا يصح الاكتفاء بهذه الطريقة وحدها في التحقق من الصدق, إذ لا بد من الاستعانة بأدلة صدق أخرى.</a:t>
            </a:r>
            <a:endParaRPr lang="en-US"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225</a:t>
            </a:fld>
            <a:endParaRPr lang="en-US" dirty="0"/>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أبرز طر </a:t>
            </a:r>
            <a:r>
              <a:rPr lang="ar-SA" b="1" dirty="0" err="1" smtClean="0"/>
              <a:t>ق</a:t>
            </a:r>
            <a:r>
              <a:rPr lang="ar-SA" b="1" dirty="0" smtClean="0"/>
              <a:t> التحقق من الصدق</a:t>
            </a:r>
            <a:endParaRPr lang="en-US" dirty="0"/>
          </a:p>
        </p:txBody>
      </p:sp>
      <p:sp>
        <p:nvSpPr>
          <p:cNvPr id="3" name="عنصر نائب للمحتوى 2"/>
          <p:cNvSpPr>
            <a:spLocks noGrp="1"/>
          </p:cNvSpPr>
          <p:nvPr>
            <p:ph idx="1"/>
          </p:nvPr>
        </p:nvSpPr>
        <p:spPr>
          <a:xfrm>
            <a:off x="457200" y="1600200"/>
            <a:ext cx="8915400" cy="4525963"/>
          </a:xfrm>
        </p:spPr>
        <p:txBody>
          <a:bodyPr/>
          <a:lstStyle/>
          <a:p>
            <a:pPr rtl="1"/>
            <a:r>
              <a:rPr lang="ar-SA" sz="2800" b="1" dirty="0" smtClean="0"/>
              <a:t>الصدق المتعلق بمحك:</a:t>
            </a:r>
            <a:endParaRPr lang="en-US" sz="2800" dirty="0" smtClean="0"/>
          </a:p>
          <a:p>
            <a:pPr rtl="1"/>
            <a:r>
              <a:rPr lang="ar-SA" sz="2800" b="1" dirty="0" smtClean="0"/>
              <a:t>أ </a:t>
            </a:r>
            <a:r>
              <a:rPr lang="ar-SA" sz="2800" b="1" dirty="0" err="1" smtClean="0"/>
              <a:t>ـ</a:t>
            </a:r>
            <a:r>
              <a:rPr lang="ar-SA" sz="2800" b="1" dirty="0" smtClean="0"/>
              <a:t> الصدق التلازمي</a:t>
            </a:r>
            <a:endParaRPr lang="en-US" sz="2800" dirty="0" smtClean="0"/>
          </a:p>
          <a:p>
            <a:pPr rtl="1"/>
            <a:r>
              <a:rPr lang="ar-SA" sz="2800" b="1" dirty="0" smtClean="0"/>
              <a:t>وهنا يتم حكمنا على صدق الأداة من خلال مقارنتها بمحك آخر متزامن معها. وهو أسلوب كمي  يتم من خلاله حساب الارتباط بين درجات الأفراد على الاختبار ودرجاتهم على مقياس أو محك خارجي  يقيس نفس الصفة تقريبا وفي زمن متقارب, مثل حساب الارتباط بين درجات طلاب على اختبار لغوي وتحصيلهم في مقررات النحو والإملاء والأدب. </a:t>
            </a:r>
            <a:endParaRPr lang="en-US"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226</a:t>
            </a:fld>
            <a:endParaRPr lang="en-US" dirty="0"/>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أبرز طر </a:t>
            </a:r>
            <a:r>
              <a:rPr lang="ar-SA" b="1" dirty="0" err="1" smtClean="0"/>
              <a:t>ق</a:t>
            </a:r>
            <a:r>
              <a:rPr lang="ar-SA" b="1" dirty="0" smtClean="0"/>
              <a:t> التحقق من الصدق</a:t>
            </a:r>
            <a:endParaRPr lang="en-US" dirty="0"/>
          </a:p>
        </p:txBody>
      </p:sp>
      <p:sp>
        <p:nvSpPr>
          <p:cNvPr id="3" name="عنصر نائب للمحتوى 2"/>
          <p:cNvSpPr>
            <a:spLocks noGrp="1"/>
          </p:cNvSpPr>
          <p:nvPr>
            <p:ph idx="1"/>
          </p:nvPr>
        </p:nvSpPr>
        <p:spPr>
          <a:xfrm>
            <a:off x="457200" y="1600200"/>
            <a:ext cx="8915400" cy="4525963"/>
          </a:xfrm>
        </p:spPr>
        <p:txBody>
          <a:bodyPr/>
          <a:lstStyle/>
          <a:p>
            <a:pPr rtl="1"/>
            <a:r>
              <a:rPr lang="ar-SA" sz="2800" b="1" dirty="0" smtClean="0"/>
              <a:t>ب الصدق التنبؤي         </a:t>
            </a:r>
            <a:endParaRPr lang="en-US" sz="2800" dirty="0" smtClean="0"/>
          </a:p>
          <a:p>
            <a:pPr rtl="1"/>
            <a:r>
              <a:rPr lang="ar-SA" sz="2800" b="1" dirty="0" smtClean="0"/>
              <a:t>وهنا يتم حكمنا على صدق الأداة من خلال مقارنتها بمحك آخر يطبق بعد الأداة بفاصل زمني </a:t>
            </a:r>
            <a:endParaRPr lang="en-US" sz="2800" dirty="0" smtClean="0"/>
          </a:p>
          <a:p>
            <a:pPr rtl="1"/>
            <a:r>
              <a:rPr lang="ar-SA" sz="2800" b="1" dirty="0" smtClean="0"/>
              <a:t>وهو أيضا أسلوب كمي  يستخدم معامل الارتباط بين درجات الاختبار  ودرجات مقياس أو محك خارجي  في زمن لاحق, مثل حساب الارتباط بين درجات اختبار لغوي وتحصيل الطالب بعد سنة من استخدام الاختبار. </a:t>
            </a:r>
            <a:endParaRPr lang="en-US"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227</a:t>
            </a:fld>
            <a:endParaRPr lang="en-US" dirty="0"/>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أبرز طر </a:t>
            </a:r>
            <a:r>
              <a:rPr lang="ar-SA" b="1" dirty="0" err="1" smtClean="0"/>
              <a:t>ق</a:t>
            </a:r>
            <a:r>
              <a:rPr lang="ar-SA" b="1" dirty="0" smtClean="0"/>
              <a:t> التحقق من الصدق</a:t>
            </a:r>
            <a:endParaRPr lang="en-US" dirty="0"/>
          </a:p>
        </p:txBody>
      </p:sp>
      <p:sp>
        <p:nvSpPr>
          <p:cNvPr id="3" name="عنصر نائب للمحتوى 2"/>
          <p:cNvSpPr>
            <a:spLocks noGrp="1"/>
          </p:cNvSpPr>
          <p:nvPr>
            <p:ph idx="1"/>
          </p:nvPr>
        </p:nvSpPr>
        <p:spPr>
          <a:xfrm>
            <a:off x="457200" y="1600200"/>
            <a:ext cx="8915400" cy="4525963"/>
          </a:xfrm>
        </p:spPr>
        <p:txBody>
          <a:bodyPr/>
          <a:lstStyle/>
          <a:p>
            <a:pPr rtl="1"/>
            <a:r>
              <a:rPr lang="ar-SA" sz="2800" b="1" dirty="0" smtClean="0"/>
              <a:t>ويكون الصدق التنبؤي مناسبا حينما يكون الهدف من الاختبار صراحة أو ضمنيا التنبؤ بأداء الطالب في المستقبل. وكذلك الحال حينما ترغب مؤسسة مهنية في توظيف أفراد أكفاء وترغب في إجراء اختبار يساعدها في انتقاء من لديهم الاستعداد والأهلية فإن هذا الاختبار يحتاج إلى  دليل يثبت صلاحيته وفاعلية استخدامه في القبول أو الرفض. </a:t>
            </a:r>
            <a:endParaRPr lang="en-US"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228</a:t>
            </a:fld>
            <a:endParaRPr lang="en-US" dirty="0"/>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ماذا نعمل لزيادة الصدق ؟</a:t>
            </a:r>
            <a:endParaRPr lang="en-US" dirty="0"/>
          </a:p>
        </p:txBody>
      </p:sp>
      <p:sp>
        <p:nvSpPr>
          <p:cNvPr id="3" name="عنصر نائب للمحتوى 2"/>
          <p:cNvSpPr>
            <a:spLocks noGrp="1"/>
          </p:cNvSpPr>
          <p:nvPr>
            <p:ph idx="1"/>
          </p:nvPr>
        </p:nvSpPr>
        <p:spPr>
          <a:xfrm>
            <a:off x="457200" y="1600200"/>
            <a:ext cx="8915400" cy="4525963"/>
          </a:xfrm>
        </p:spPr>
        <p:txBody>
          <a:bodyPr/>
          <a:lstStyle/>
          <a:p>
            <a:pPr rtl="1"/>
            <a:r>
              <a:rPr lang="ar-SA" sz="2800" b="1" dirty="0" smtClean="0"/>
              <a:t>ـ أن تكون الأسئلة ذات علاقة بالصفة المطلوبة وعدم قياس أي أمر آخر لا علاقة له بالصفة</a:t>
            </a:r>
            <a:endParaRPr lang="en-US" sz="2800" dirty="0" smtClean="0"/>
          </a:p>
          <a:p>
            <a:pPr rtl="1"/>
            <a:r>
              <a:rPr lang="ar-SA" sz="2800" b="1" dirty="0" smtClean="0"/>
              <a:t>ـ وضع أسئلة مهمة وتجنب الأسئلة السطحية</a:t>
            </a:r>
            <a:endParaRPr lang="en-US" sz="2800" dirty="0" smtClean="0"/>
          </a:p>
          <a:p>
            <a:pPr rtl="1"/>
            <a:r>
              <a:rPr lang="ar-SA" sz="2800" b="1" dirty="0" smtClean="0"/>
              <a:t>ـ شمولية الأسئلة لجوانب الصفة</a:t>
            </a:r>
            <a:endParaRPr lang="en-US" sz="2800" dirty="0" smtClean="0"/>
          </a:p>
          <a:p>
            <a:r>
              <a:rPr lang="ar-SA" sz="2800" b="1" dirty="0" smtClean="0"/>
              <a:t>ـ ارتفاع الثبات</a:t>
            </a:r>
            <a:endParaRPr lang="en-US"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229</a:t>
            </a:fld>
            <a:endParaRPr lang="en-US" dirty="0"/>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230</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Tree>
  </p:cSld>
  <p:clrMapOvr>
    <a:masterClrMapping/>
  </p:clrMapOvr>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231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181600" y="4648200"/>
            <a:ext cx="4387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  </a:t>
            </a:r>
            <a:r>
              <a:rPr lang="ar-EG" sz="2600" dirty="0" smtClean="0">
                <a:solidFill>
                  <a:srgbClr val="898989"/>
                </a:solidFill>
                <a:latin typeface="Calibri" pitchFamily="34" charset="0"/>
              </a:rPr>
              <a:t>كلية </a:t>
            </a:r>
            <a:r>
              <a:rPr lang="ar-SA" sz="2600" dirty="0" smtClean="0">
                <a:solidFill>
                  <a:srgbClr val="898989"/>
                </a:solidFill>
                <a:latin typeface="Calibri" pitchFamily="34" charset="0"/>
              </a:rPr>
              <a:t>التربية </a:t>
            </a:r>
            <a:r>
              <a:rPr lang="ar-EG" sz="2600" dirty="0" smtClean="0">
                <a:solidFill>
                  <a:srgbClr val="898989"/>
                </a:solidFill>
                <a:latin typeface="Calibri" pitchFamily="34" charset="0"/>
              </a:rPr>
              <a:t>– قس</a:t>
            </a:r>
            <a:r>
              <a:rPr lang="ar-SA" sz="2600" dirty="0" smtClean="0">
                <a:solidFill>
                  <a:srgbClr val="898989"/>
                </a:solidFill>
                <a:latin typeface="Calibri" pitchFamily="34" charset="0"/>
              </a:rPr>
              <a:t>م التربية وعلم النفس</a:t>
            </a:r>
            <a:endParaRPr lang="en-US" sz="2600"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r>
              <a:rPr lang="ar-SA" sz="2800" b="1" dirty="0" smtClean="0"/>
              <a:t>مبادئ البحث التربوي</a:t>
            </a:r>
            <a:r>
              <a:rPr lang="ar-EG" sz="1100" b="1" dirty="0" smtClean="0">
                <a:solidFill>
                  <a:srgbClr val="7F7F7F"/>
                </a:solidFill>
                <a:latin typeface="Calibri" pitchFamily="34" charset="0"/>
                <a:cs typeface="Times New Roman" pitchFamily="18" charset="0"/>
              </a:rPr>
              <a:t/>
            </a:r>
            <a:br>
              <a:rPr lang="ar-EG" sz="1100" b="1" dirty="0" smtClean="0">
                <a:solidFill>
                  <a:srgbClr val="7F7F7F"/>
                </a:solidFill>
                <a:latin typeface="Calibri" pitchFamily="34" charset="0"/>
                <a:cs typeface="Times New Roman" pitchFamily="18" charset="0"/>
              </a:rPr>
            </a:br>
            <a:r>
              <a:rPr lang="ar-EG" sz="2400" b="1" dirty="0" smtClean="0">
                <a:solidFill>
                  <a:srgbClr val="7F7F7F"/>
                </a:solidFill>
                <a:latin typeface="Calibri" pitchFamily="34" charset="0"/>
                <a:cs typeface="Times New Roman" pitchFamily="18" charset="0"/>
              </a:rPr>
              <a:t>الفصل الدراسي </a:t>
            </a:r>
            <a:r>
              <a:rPr lang="ar-SA" sz="2400" b="1" dirty="0" smtClean="0">
                <a:solidFill>
                  <a:srgbClr val="7F7F7F"/>
                </a:solidFill>
                <a:latin typeface="Calibri" pitchFamily="34" charset="0"/>
                <a:cs typeface="Times New Roman" pitchFamily="18" charset="0"/>
              </a:rPr>
              <a:t>الأول</a:t>
            </a:r>
          </a:p>
          <a:p>
            <a:pPr algn="l">
              <a:lnSpc>
                <a:spcPct val="80000"/>
              </a:lnSpc>
            </a:pPr>
            <a:r>
              <a:rPr lang="ar-EG" b="1" dirty="0" smtClean="0">
                <a:solidFill>
                  <a:srgbClr val="7F7F7F"/>
                </a:solidFill>
                <a:latin typeface="Calibri" pitchFamily="34" charset="0"/>
                <a:cs typeface="Times New Roman" pitchFamily="18" charset="0"/>
              </a:rPr>
              <a:t>العام الدراسي 143</a:t>
            </a:r>
            <a:r>
              <a:rPr lang="ar-SA" b="1" dirty="0" smtClean="0">
                <a:solidFill>
                  <a:srgbClr val="7F7F7F"/>
                </a:solidFill>
                <a:latin typeface="Calibri" pitchFamily="34" charset="0"/>
                <a:cs typeface="Times New Roman" pitchFamily="18" charset="0"/>
              </a:rPr>
              <a:t>1</a:t>
            </a:r>
            <a:r>
              <a:rPr lang="ar-EG" b="1" dirty="0" smtClean="0">
                <a:solidFill>
                  <a:srgbClr val="7F7F7F"/>
                </a:solidFill>
                <a:latin typeface="Calibri" pitchFamily="34" charset="0"/>
                <a:cs typeface="Times New Roman" pitchFamily="18" charset="0"/>
              </a:rPr>
              <a:t> – 143</a:t>
            </a:r>
            <a:r>
              <a:rPr lang="ar-SA" b="1" dirty="0" smtClean="0">
                <a:solidFill>
                  <a:srgbClr val="7F7F7F"/>
                </a:solidFill>
                <a:latin typeface="Calibri" pitchFamily="34" charset="0"/>
                <a:cs typeface="Times New Roman" pitchFamily="18" charset="0"/>
              </a:rPr>
              <a:t>2هـ</a:t>
            </a:r>
            <a:endParaRPr lang="en-US" b="1" dirty="0" smtClean="0">
              <a:solidFill>
                <a:srgbClr val="7F7F7F"/>
              </a:solidFill>
              <a:latin typeface="Calibri" pitchFamily="34" charset="0"/>
            </a:endParaRPr>
          </a:p>
          <a:p>
            <a:pPr algn="l">
              <a:lnSpc>
                <a:spcPct val="80000"/>
              </a:lnSpc>
            </a:pPr>
            <a:r>
              <a:rPr lang="ar-SA" sz="2800" b="1" dirty="0" smtClean="0">
                <a:solidFill>
                  <a:srgbClr val="7F7F7F"/>
                </a:solidFill>
                <a:latin typeface="Calibri" pitchFamily="34" charset="0"/>
                <a:cs typeface="Times New Roman" pitchFamily="18" charset="0"/>
              </a:rPr>
              <a:t>د. عبد الله أحمد الدوغان</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231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عنوان المحاضرة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a:r>
              <a:rPr lang="ar-SA" sz="4000" b="1" dirty="0" smtClean="0"/>
              <a:t>المحاضرة الحادية عشرة </a:t>
            </a:r>
            <a:endParaRPr lang="en-US" sz="4000" dirty="0" smtClean="0"/>
          </a:p>
          <a:p>
            <a:pPr rtl="1"/>
            <a:r>
              <a:rPr lang="ar-SA" sz="4000" b="1" dirty="0" smtClean="0"/>
              <a:t>مناهج البحث</a:t>
            </a:r>
            <a:endParaRPr lang="en-US" sz="4000" dirty="0" smtClean="0"/>
          </a:p>
          <a:p>
            <a:pPr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232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smtClean="0"/>
              <a:t>مناهج البحث</a:t>
            </a:r>
            <a:r>
              <a:rPr lang="en-US" sz="4000" dirty="0" smtClean="0"/>
              <a:t/>
            </a:r>
            <a:br>
              <a:rPr lang="en-US" sz="4000" dirty="0" smtClean="0"/>
            </a:br>
            <a:endParaRPr lang="en-US" sz="4000" dirty="0"/>
          </a:p>
        </p:txBody>
      </p:sp>
      <p:sp>
        <p:nvSpPr>
          <p:cNvPr id="3" name="عنصر نائب للمحتوى 2"/>
          <p:cNvSpPr>
            <a:spLocks noGrp="1"/>
          </p:cNvSpPr>
          <p:nvPr>
            <p:ph idx="1"/>
          </p:nvPr>
        </p:nvSpPr>
        <p:spPr>
          <a:xfrm>
            <a:off x="495300" y="1524000"/>
            <a:ext cx="8915400" cy="3581399"/>
          </a:xfrm>
        </p:spPr>
        <p:txBody>
          <a:bodyPr/>
          <a:lstStyle/>
          <a:p>
            <a:pPr rtl="1"/>
            <a:r>
              <a:rPr lang="ar-SA" sz="2800" b="1" dirty="0" smtClean="0"/>
              <a:t>يصنف بعض كتاب البحث العلمي مناهج البحث في ثلاثة أصناف حسب السياق الزمني للظاهرة المدروسة:</a:t>
            </a:r>
            <a:endParaRPr lang="en-US" sz="2800" dirty="0" smtClean="0"/>
          </a:p>
          <a:p>
            <a:pPr rtl="1"/>
            <a:r>
              <a:rPr lang="ar-SA" sz="2800" b="1" dirty="0" smtClean="0"/>
              <a:t>فهناك </a:t>
            </a:r>
            <a:r>
              <a:rPr lang="ar-SA" sz="2800" b="1" u="sng" dirty="0" smtClean="0"/>
              <a:t>بحوث تاريخية</a:t>
            </a:r>
            <a:r>
              <a:rPr lang="ar-SA" sz="2800" b="1" dirty="0" smtClean="0"/>
              <a:t> تتناول دراسة الظواهر أو الموضوعات في عصور سابقة مثل تطور التعليم في عهد الملك عبد العزيز أو طرق التدريس في الأزهر في القرن العاشر الهجري أو حلقات العلم في الحرم المكي في عصر الدولة العثمانية أو مصادر تمويل التعليم في الدولة العباسية.... وهكذا.</a:t>
            </a:r>
            <a:endParaRPr lang="en-US" sz="2800" dirty="0" smtClean="0"/>
          </a:p>
          <a:p>
            <a:pPr rtl="1"/>
            <a:r>
              <a:rPr lang="ar-SA" b="1" dirty="0" smtClean="0"/>
              <a:t>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233</a:t>
            </a:fld>
            <a:endParaRPr lang="en-US" dirty="0"/>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smtClean="0"/>
              <a:t>مناهج البحث</a:t>
            </a:r>
            <a:r>
              <a:rPr lang="en-US" sz="4000" dirty="0" smtClean="0"/>
              <a:t/>
            </a:r>
            <a:br>
              <a:rPr lang="en-US" sz="4000" dirty="0" smtClean="0"/>
            </a:br>
            <a:endParaRPr lang="en-US" sz="4000" dirty="0"/>
          </a:p>
        </p:txBody>
      </p:sp>
      <p:sp>
        <p:nvSpPr>
          <p:cNvPr id="3" name="عنصر نائب للمحتوى 2"/>
          <p:cNvSpPr>
            <a:spLocks noGrp="1"/>
          </p:cNvSpPr>
          <p:nvPr>
            <p:ph idx="1"/>
          </p:nvPr>
        </p:nvSpPr>
        <p:spPr>
          <a:xfrm>
            <a:off x="457200" y="1524000"/>
            <a:ext cx="8915400" cy="4267200"/>
          </a:xfrm>
        </p:spPr>
        <p:txBody>
          <a:bodyPr/>
          <a:lstStyle/>
          <a:p>
            <a:pPr rtl="1"/>
            <a:r>
              <a:rPr lang="ar-SA" sz="2800" b="1" dirty="0" smtClean="0"/>
              <a:t>   وهناك بحوث تتناول دراسة ظواهر معاصرة  لزمن الباحث والباحث يكشف عنها دون أي تدخل لتغيير الظاهرة ويسميها البعض </a:t>
            </a:r>
            <a:r>
              <a:rPr lang="ar-SA" sz="2800" b="1" u="sng" dirty="0" smtClean="0"/>
              <a:t>بطرق البحث الوصفية </a:t>
            </a:r>
            <a:r>
              <a:rPr lang="ar-SA" sz="2800" b="1" dirty="0" smtClean="0"/>
              <a:t>على اعتبار أنها تصف ما هو موجود. ويدخل ضمن هذا الصنف: البحوث المسحية ودراسات الحالة والبحوث الارتباطية والبحوث السببية المقارنة وأنواع أخرى.</a:t>
            </a:r>
            <a:endParaRPr lang="en-US" sz="2800" dirty="0" smtClean="0"/>
          </a:p>
          <a:p>
            <a:pPr rtl="1"/>
            <a:r>
              <a:rPr lang="ar-SA" b="1" dirty="0" smtClean="0"/>
              <a:t>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234</a:t>
            </a:fld>
            <a:endParaRPr lang="en-US" dirty="0"/>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smtClean="0"/>
              <a:t>مناهج البحث</a:t>
            </a:r>
            <a:r>
              <a:rPr lang="en-US" sz="4000" dirty="0" smtClean="0"/>
              <a:t/>
            </a:r>
            <a:br>
              <a:rPr lang="en-US" sz="4000" dirty="0" smtClean="0"/>
            </a:br>
            <a:endParaRPr lang="en-US" sz="4000" dirty="0"/>
          </a:p>
        </p:txBody>
      </p:sp>
      <p:sp>
        <p:nvSpPr>
          <p:cNvPr id="3" name="عنصر نائب للمحتوى 2"/>
          <p:cNvSpPr>
            <a:spLocks noGrp="1"/>
          </p:cNvSpPr>
          <p:nvPr>
            <p:ph idx="1"/>
          </p:nvPr>
        </p:nvSpPr>
        <p:spPr>
          <a:xfrm>
            <a:off x="533400" y="1600200"/>
            <a:ext cx="8915400" cy="3962400"/>
          </a:xfrm>
        </p:spPr>
        <p:txBody>
          <a:bodyPr/>
          <a:lstStyle/>
          <a:p>
            <a:pPr rtl="1"/>
            <a:r>
              <a:rPr lang="ar-SA" b="1" dirty="0" smtClean="0"/>
              <a:t>وهناك صنف ثالث أقرب ما يكون للنوع السابق حيث يدرس الباحث ظواهر معاصرة بعد أن يتدخل الباحث في متغيرات الظاهرة بالضبط والتحكم في بعض المتغيرات والتبديل والتغيير في بعضها الآخر وهي ما يطلق عليها </a:t>
            </a:r>
            <a:r>
              <a:rPr lang="ar-SA" b="1" u="sng" dirty="0" smtClean="0"/>
              <a:t>بالبحوث التجريبية</a:t>
            </a:r>
            <a:r>
              <a:rPr lang="ar-SA" b="1" dirty="0" smtClean="0"/>
              <a:t>.</a:t>
            </a:r>
            <a:endParaRPr lang="en-US" dirty="0" smtClean="0"/>
          </a:p>
          <a:p>
            <a:pPr rtl="1"/>
            <a:r>
              <a:rPr lang="ar-SA" b="1" dirty="0" smtClean="0"/>
              <a:t>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235</a:t>
            </a:fld>
            <a:endParaRPr lang="en-US" dirty="0"/>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smtClean="0"/>
              <a:t>مناهج البحث</a:t>
            </a:r>
            <a:r>
              <a:rPr lang="en-US" sz="4000" dirty="0" smtClean="0"/>
              <a:t/>
            </a:r>
            <a:br>
              <a:rPr lang="en-US" sz="4000" dirty="0" smtClean="0"/>
            </a:br>
            <a:endParaRPr lang="en-US" sz="4000" dirty="0"/>
          </a:p>
        </p:txBody>
      </p:sp>
      <p:sp>
        <p:nvSpPr>
          <p:cNvPr id="3" name="عنصر نائب للمحتوى 2"/>
          <p:cNvSpPr>
            <a:spLocks noGrp="1"/>
          </p:cNvSpPr>
          <p:nvPr>
            <p:ph idx="1"/>
          </p:nvPr>
        </p:nvSpPr>
        <p:spPr>
          <a:xfrm>
            <a:off x="495300" y="1600201"/>
            <a:ext cx="8915400" cy="3962400"/>
          </a:xfrm>
        </p:spPr>
        <p:txBody>
          <a:bodyPr/>
          <a:lstStyle/>
          <a:p>
            <a:pPr rtl="1"/>
            <a:r>
              <a:rPr lang="ar-SA" sz="2800" b="1" dirty="0" smtClean="0"/>
              <a:t>سنقتصر في  هذا المقرر على أبرز هذه المناهج والطرق:</a:t>
            </a:r>
            <a:endParaRPr lang="en-US" sz="2800" dirty="0" smtClean="0"/>
          </a:p>
          <a:p>
            <a:pPr rtl="1"/>
            <a:r>
              <a:rPr lang="ar-SA" sz="2800" b="1" dirty="0" smtClean="0"/>
              <a:t>ـ المنهج المسحي</a:t>
            </a:r>
            <a:endParaRPr lang="en-US" sz="2800" dirty="0" smtClean="0"/>
          </a:p>
          <a:p>
            <a:pPr rtl="1"/>
            <a:r>
              <a:rPr lang="ar-SA" sz="2800" b="1" dirty="0" smtClean="0"/>
              <a:t>ـ منهج دراسة الحالة</a:t>
            </a:r>
            <a:endParaRPr lang="en-US" sz="2800" dirty="0" smtClean="0"/>
          </a:p>
          <a:p>
            <a:pPr rtl="1"/>
            <a:r>
              <a:rPr lang="ar-SA" sz="2800" b="1" dirty="0" smtClean="0"/>
              <a:t>ـ  المنهج الارتباطي</a:t>
            </a:r>
            <a:endParaRPr lang="en-US" sz="2800" dirty="0" smtClean="0"/>
          </a:p>
          <a:p>
            <a:pPr rtl="1"/>
            <a:r>
              <a:rPr lang="ar-SA" sz="2800" b="1" dirty="0" smtClean="0"/>
              <a:t>ـ المنهج السببي المقارن</a:t>
            </a:r>
            <a:endParaRPr lang="en-US" sz="2800" dirty="0" smtClean="0"/>
          </a:p>
          <a:p>
            <a:pPr rtl="1"/>
            <a:r>
              <a:rPr lang="ar-SA" sz="2800" b="1" dirty="0" smtClean="0"/>
              <a:t>ـ المنهج التجريبي</a:t>
            </a:r>
            <a:endParaRPr lang="en-US" sz="2800" dirty="0" smtClean="0"/>
          </a:p>
          <a:p>
            <a:r>
              <a:rPr lang="ar-SA" sz="2800" b="1" dirty="0" smtClean="0"/>
              <a:t>يمكن تحديد طريقة أو منهج البحث من عنوان أو سؤال البحث. وفيما يلي </a:t>
            </a:r>
            <a:r>
              <a:rPr lang="en-US" sz="2800" b="1" dirty="0" smtClean="0"/>
              <a:t>.</a:t>
            </a:r>
            <a:r>
              <a:rPr lang="ar-SA" sz="2800" b="1" dirty="0" smtClean="0"/>
              <a:t>أسئلة بحث مصنفة حسب المنهج أو الطريقة المناسبة لها</a:t>
            </a:r>
            <a:endParaRPr lang="ar-SA" sz="2800"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236</a:t>
            </a:fld>
            <a:endParaRPr lang="en-US" dirty="0"/>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600200" y="274638"/>
            <a:ext cx="7239000" cy="1143000"/>
          </a:xfrm>
        </p:spPr>
        <p:txBody>
          <a:bodyPr/>
          <a:lstStyle/>
          <a:p>
            <a:pPr algn="ctr"/>
            <a:r>
              <a:rPr lang="ar-SA" sz="4000" b="1" dirty="0" smtClean="0"/>
              <a:t>مناهج البحث</a:t>
            </a:r>
            <a:endParaRPr lang="ar-SA" sz="4000" dirty="0"/>
          </a:p>
        </p:txBody>
      </p:sp>
      <p:sp>
        <p:nvSpPr>
          <p:cNvPr id="3" name="عنصر نائب للمحتوى 2"/>
          <p:cNvSpPr>
            <a:spLocks noGrp="1"/>
          </p:cNvSpPr>
          <p:nvPr>
            <p:ph idx="1"/>
          </p:nvPr>
        </p:nvSpPr>
        <p:spPr>
          <a:xfrm>
            <a:off x="495300" y="1600200"/>
            <a:ext cx="8915400" cy="4114799"/>
          </a:xfrm>
        </p:spPr>
        <p:txBody>
          <a:bodyPr/>
          <a:lstStyle/>
          <a:p>
            <a:pPr rtl="1"/>
            <a:r>
              <a:rPr lang="ar-SA" sz="4000" b="1" dirty="0" smtClean="0"/>
              <a:t>أسئلة مسحية</a:t>
            </a:r>
            <a:endParaRPr lang="en-US" sz="4000" dirty="0" smtClean="0"/>
          </a:p>
          <a:p>
            <a:pPr rtl="1"/>
            <a:r>
              <a:rPr lang="ar-SA" sz="2800" b="1" dirty="0" smtClean="0"/>
              <a:t>ما مدى استخدام معلمي الرياضيات لتقنيات التعليم؟</a:t>
            </a:r>
            <a:endParaRPr lang="en-US" sz="2800" dirty="0" smtClean="0"/>
          </a:p>
          <a:p>
            <a:pPr rtl="1"/>
            <a:r>
              <a:rPr lang="ar-SA" sz="2800" b="1" dirty="0" smtClean="0"/>
              <a:t>ما هي المشكلات النفسية والاجتماعية لدى المراهقات السعوديات؟</a:t>
            </a:r>
            <a:endParaRPr lang="en-US" sz="2800"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237</a:t>
            </a:fld>
            <a:endParaRPr lang="en-US" dirty="0"/>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600" b="1" dirty="0" smtClean="0"/>
              <a:t>مناهج البحث</a:t>
            </a:r>
            <a:endParaRPr lang="ar-SA" sz="3600" b="1" dirty="0"/>
          </a:p>
        </p:txBody>
      </p:sp>
      <p:sp>
        <p:nvSpPr>
          <p:cNvPr id="3" name="عنصر نائب للمحتوى 2"/>
          <p:cNvSpPr>
            <a:spLocks noGrp="1"/>
          </p:cNvSpPr>
          <p:nvPr>
            <p:ph idx="1"/>
          </p:nvPr>
        </p:nvSpPr>
        <p:spPr>
          <a:xfrm>
            <a:off x="495300" y="1371600"/>
            <a:ext cx="8915400" cy="4754563"/>
          </a:xfrm>
        </p:spPr>
        <p:txBody>
          <a:bodyPr/>
          <a:lstStyle/>
          <a:p>
            <a:pPr rtl="1"/>
            <a:r>
              <a:rPr lang="ar-SA" sz="3600" b="1" dirty="0" smtClean="0"/>
              <a:t>أسئلة علاقية</a:t>
            </a:r>
            <a:endParaRPr lang="en-US" sz="3600" dirty="0" smtClean="0"/>
          </a:p>
          <a:p>
            <a:pPr rtl="1"/>
            <a:r>
              <a:rPr lang="ar-SA" sz="2800" b="1" dirty="0" smtClean="0"/>
              <a:t>ما علاقة المستوى الاقتصادي للطالب بالمعدل التراكمي ؟</a:t>
            </a:r>
            <a:endParaRPr lang="en-US" sz="2800" dirty="0" smtClean="0"/>
          </a:p>
          <a:p>
            <a:pPr rtl="1"/>
            <a:r>
              <a:rPr lang="ar-SA" sz="2800" b="1" dirty="0" smtClean="0"/>
              <a:t>ما علاقة الدافعية للانجاز بالتحصيل الدراسي؟</a:t>
            </a:r>
            <a:endParaRPr lang="en-US" sz="2800" dirty="0" smtClean="0"/>
          </a:p>
          <a:p>
            <a:pPr rtl="1"/>
            <a:r>
              <a:rPr lang="ar-SA" sz="2800" b="1" dirty="0" smtClean="0"/>
              <a:t>هل هناك علاقة بين الذكاء ومعدل الطالب التراكمي؟</a:t>
            </a:r>
            <a:endParaRPr lang="en-US" sz="2800" dirty="0" smtClean="0"/>
          </a:p>
          <a:p>
            <a:endParaRPr lang="ar-SA" sz="24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238</a:t>
            </a:fld>
            <a:endParaRPr lang="en-US" dirty="0"/>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600" b="1" dirty="0" smtClean="0"/>
              <a:t>مناهج البحث</a:t>
            </a:r>
            <a:endParaRPr lang="ar-SA" dirty="0"/>
          </a:p>
        </p:txBody>
      </p:sp>
      <p:sp>
        <p:nvSpPr>
          <p:cNvPr id="3" name="عنصر نائب للمحتوى 2"/>
          <p:cNvSpPr>
            <a:spLocks noGrp="1"/>
          </p:cNvSpPr>
          <p:nvPr>
            <p:ph idx="1"/>
          </p:nvPr>
        </p:nvSpPr>
        <p:spPr>
          <a:xfrm>
            <a:off x="495300" y="1371600"/>
            <a:ext cx="8915400" cy="4343400"/>
          </a:xfrm>
        </p:spPr>
        <p:txBody>
          <a:bodyPr/>
          <a:lstStyle/>
          <a:p>
            <a:pPr rtl="1"/>
            <a:r>
              <a:rPr lang="ar-SA" sz="3600" b="1" dirty="0" smtClean="0"/>
              <a:t>أسئلة سببية مقارنة</a:t>
            </a:r>
            <a:endParaRPr lang="en-US" sz="3600" dirty="0" smtClean="0"/>
          </a:p>
          <a:p>
            <a:pPr rtl="1"/>
            <a:r>
              <a:rPr lang="ar-SA" sz="2800" b="1" dirty="0" smtClean="0"/>
              <a:t>ما أثر الالتحاق برياض الأطفال على اتجاه تلاميذ المرحلة الابتدائية نحو المدرسة؟ </a:t>
            </a:r>
            <a:endParaRPr lang="en-US" sz="2800" dirty="0" smtClean="0"/>
          </a:p>
          <a:p>
            <a:pPr rtl="1"/>
            <a:r>
              <a:rPr lang="ar-SA" sz="2800" b="1" dirty="0" smtClean="0"/>
              <a:t>هل توجد فروق  بين المدخنين وغير المدخنين في درجة القلق والضغوط النفسية؟</a:t>
            </a:r>
            <a:endParaRPr lang="en-US" sz="2800" dirty="0" smtClean="0"/>
          </a:p>
          <a:p>
            <a:pPr rtl="1"/>
            <a:r>
              <a:rPr lang="ar-SA" b="1" dirty="0" smtClean="0"/>
              <a:t> </a:t>
            </a:r>
            <a:endParaRPr lang="en-US"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239</a:t>
            </a:fld>
            <a:endParaRPr lang="en-US" dirty="0"/>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مناهج البحث</a:t>
            </a:r>
            <a:endParaRPr lang="ar-SA" dirty="0"/>
          </a:p>
        </p:txBody>
      </p:sp>
      <p:sp>
        <p:nvSpPr>
          <p:cNvPr id="3" name="عنصر نائب للمحتوى 2"/>
          <p:cNvSpPr>
            <a:spLocks noGrp="1"/>
          </p:cNvSpPr>
          <p:nvPr>
            <p:ph idx="1"/>
          </p:nvPr>
        </p:nvSpPr>
        <p:spPr/>
        <p:txBody>
          <a:bodyPr/>
          <a:lstStyle/>
          <a:p>
            <a:pPr rtl="1"/>
            <a:r>
              <a:rPr lang="ar-SA" sz="3600" b="1" dirty="0" smtClean="0"/>
              <a:t>أسئلة تجريبية</a:t>
            </a:r>
            <a:endParaRPr lang="en-US" sz="3600" dirty="0" smtClean="0"/>
          </a:p>
          <a:p>
            <a:pPr rtl="1"/>
            <a:r>
              <a:rPr lang="ar-SA" sz="2800" b="1" dirty="0" smtClean="0"/>
              <a:t>هل يؤدي استخدام البرنامج الحاسوبي (س) إلى تحسين أداء طلاب الصف الرابع الابتدائي في الرياضيات؟</a:t>
            </a:r>
            <a:endParaRPr lang="en-US" sz="2800"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240</a:t>
            </a:fld>
            <a:endParaRPr lang="en-US" dirty="0"/>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مناهج البحث</a:t>
            </a:r>
            <a:endParaRPr lang="ar-SA" dirty="0"/>
          </a:p>
        </p:txBody>
      </p:sp>
      <p:sp>
        <p:nvSpPr>
          <p:cNvPr id="3" name="عنصر نائب للمحتوى 2"/>
          <p:cNvSpPr>
            <a:spLocks noGrp="1"/>
          </p:cNvSpPr>
          <p:nvPr>
            <p:ph idx="1"/>
          </p:nvPr>
        </p:nvSpPr>
        <p:spPr>
          <a:xfrm>
            <a:off x="990600" y="1219200"/>
            <a:ext cx="8153400" cy="4724400"/>
          </a:xfrm>
        </p:spPr>
        <p:txBody>
          <a:bodyPr/>
          <a:lstStyle/>
          <a:p>
            <a:pPr rtl="1"/>
            <a:endParaRPr lang="ar-SA" sz="2400" b="1" dirty="0" smtClean="0"/>
          </a:p>
          <a:p>
            <a:pPr rtl="1"/>
            <a:r>
              <a:rPr lang="ar-SA" sz="2400" b="1" dirty="0" smtClean="0"/>
              <a:t>أسئلة بحوث محتملة حول موضوع قلق الاختبار لدى طالبات المرحلة الثانوية بمدينة الدمام</a:t>
            </a:r>
            <a:endParaRPr lang="en-US" sz="2400" dirty="0" smtClean="0"/>
          </a:p>
          <a:p>
            <a:pPr rtl="1"/>
            <a:r>
              <a:rPr lang="ar-SA" b="1" dirty="0" smtClean="0"/>
              <a:t>1</a:t>
            </a:r>
            <a:r>
              <a:rPr lang="ar-SA" sz="2400" b="1" dirty="0" smtClean="0"/>
              <a:t>) ما مستوى قلق الاختبار لدى طالبات المرحلة الثانوية بمدينة الدمام؟</a:t>
            </a:r>
            <a:endParaRPr lang="en-US" sz="2400" dirty="0" smtClean="0"/>
          </a:p>
          <a:p>
            <a:pPr rtl="1"/>
            <a:r>
              <a:rPr lang="ar-SA" sz="2400" b="1" dirty="0" smtClean="0"/>
              <a:t>2) ما نوع قلق الاختبار لدى طالبات المرحلة الثانوية بالدمام؟</a:t>
            </a:r>
            <a:endParaRPr lang="en-US" sz="2400" dirty="0" smtClean="0"/>
          </a:p>
          <a:p>
            <a:pPr rtl="1"/>
            <a:r>
              <a:rPr lang="ar-SA" sz="2400" b="1" dirty="0" smtClean="0"/>
              <a:t>3) هل توجد علاقة بين مستوى الذكاء ومستوى قلق الاختبار لدى طالبات المرحلة الثانوية بمدينة الدمام؟</a:t>
            </a:r>
            <a:endParaRPr lang="en-US" sz="2400" dirty="0" smtClean="0"/>
          </a:p>
          <a:p>
            <a:pPr rtl="1"/>
            <a:r>
              <a:rPr lang="ar-SA" sz="2400" b="1" dirty="0" smtClean="0"/>
              <a:t>4) هل توجد علاقة بين مستوى التحصيل ومستوى قلق الاختبار لدى طالبات المرحلة الثانوية بمدينة الدمام؟</a:t>
            </a:r>
            <a:endParaRPr lang="en-US" sz="2400" dirty="0" smtClean="0"/>
          </a:p>
          <a:p>
            <a:pPr rtl="1"/>
            <a:r>
              <a:rPr lang="ar-SA" sz="2400" b="1" dirty="0" smtClean="0"/>
              <a:t>5) هل توجد علاقة بين مستوى القلق العام ومستوى قلق الاختبار لدى طالبات المرحلة الثانوية بمدينة الدمام؟</a:t>
            </a:r>
            <a:endParaRPr lang="en-US" sz="2400"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241</a:t>
            </a:fld>
            <a:endParaRPr lang="en-US" dirty="0"/>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مناهج البحث</a:t>
            </a:r>
            <a:endParaRPr lang="en-US" dirty="0"/>
          </a:p>
        </p:txBody>
      </p:sp>
      <p:sp>
        <p:nvSpPr>
          <p:cNvPr id="3" name="عنصر نائب للمحتوى 2"/>
          <p:cNvSpPr>
            <a:spLocks noGrp="1"/>
          </p:cNvSpPr>
          <p:nvPr>
            <p:ph idx="1"/>
          </p:nvPr>
        </p:nvSpPr>
        <p:spPr>
          <a:xfrm>
            <a:off x="495300" y="1371600"/>
            <a:ext cx="8915400" cy="4754563"/>
          </a:xfrm>
        </p:spPr>
        <p:txBody>
          <a:bodyPr/>
          <a:lstStyle/>
          <a:p>
            <a:pPr rtl="1"/>
            <a:r>
              <a:rPr lang="ar-SA" sz="2800" b="1" dirty="0" smtClean="0"/>
              <a:t> </a:t>
            </a:r>
            <a:r>
              <a:rPr lang="ar-SA" sz="2400" b="1" dirty="0" smtClean="0"/>
              <a:t>6) هل يوجد فرق بين طلاب وطالبات المرحلة الثانوية بمدينة الدمام في مستوى قلق الاختبار ؟</a:t>
            </a:r>
            <a:endParaRPr lang="en-US" sz="2400" dirty="0" smtClean="0"/>
          </a:p>
          <a:p>
            <a:pPr rtl="1"/>
            <a:r>
              <a:rPr lang="ar-SA" sz="2400" b="1" dirty="0" smtClean="0"/>
              <a:t>7) هل يوجد فرق بين طالبات القسم الأدبي والقسم العلمي في المرحلة الثانوية بمدينة الدمام في مستوى قلق الاختبار؟</a:t>
            </a:r>
            <a:endParaRPr lang="en-US" sz="2400" dirty="0" smtClean="0"/>
          </a:p>
          <a:p>
            <a:pPr rtl="1"/>
            <a:r>
              <a:rPr lang="ar-SA" sz="2400" b="1" dirty="0" smtClean="0"/>
              <a:t>8) هل يوجد فرق بين طالبات السنة الأولى والثانية والثالثة للمرحلة الثانوية بمدينة الدمام في مستوى قلق الاختبار؟</a:t>
            </a:r>
            <a:endParaRPr lang="en-US" sz="2400" dirty="0" smtClean="0"/>
          </a:p>
          <a:p>
            <a:pPr rtl="1"/>
            <a:r>
              <a:rPr lang="ar-SA" sz="2400" b="1" dirty="0" smtClean="0"/>
              <a:t>9) هل ينخفض مستوى قلق الاختبار لدى طالبات المرحلة الثانوية مرتفعات القلق عندما يخضعن لبرنامج علاجي؟</a:t>
            </a:r>
            <a:endParaRPr lang="en-US" sz="2400" dirty="0" smtClean="0"/>
          </a:p>
          <a:p>
            <a:pPr rtl="1"/>
            <a:r>
              <a:rPr lang="ar-SA" sz="2400" b="1" dirty="0" smtClean="0"/>
              <a:t>10) هل توزيع الاختبار على فترات يقلل مستوى القلق أكثر من إعطاء الاختبار دفعة واحدة؟</a:t>
            </a:r>
            <a:endParaRPr lang="en-US" sz="2400" dirty="0" smtClean="0"/>
          </a:p>
          <a:p>
            <a:pPr rtl="1"/>
            <a:endParaRPr lang="ar-SA" sz="2800"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242</a:t>
            </a:fld>
            <a:endParaRPr lang="en-US" dirty="0"/>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8915400" cy="1371600"/>
          </a:xfrm>
        </p:spPr>
        <p:txBody>
          <a:bodyPr/>
          <a:lstStyle/>
          <a:p>
            <a:pPr algn="ctr" rtl="1"/>
            <a:r>
              <a:rPr lang="ar-SA" b="1" dirty="0" smtClean="0"/>
              <a:t>مناهج البحث</a:t>
            </a:r>
            <a:endParaRPr lang="ar-SA" dirty="0"/>
          </a:p>
        </p:txBody>
      </p:sp>
      <p:sp>
        <p:nvSpPr>
          <p:cNvPr id="3" name="عنصر نائب للمحتوى 2"/>
          <p:cNvSpPr>
            <a:spLocks noGrp="1"/>
          </p:cNvSpPr>
          <p:nvPr>
            <p:ph idx="1"/>
          </p:nvPr>
        </p:nvSpPr>
        <p:spPr>
          <a:xfrm>
            <a:off x="304800" y="1295400"/>
            <a:ext cx="8991600" cy="4754563"/>
          </a:xfrm>
        </p:spPr>
        <p:txBody>
          <a:bodyPr/>
          <a:lstStyle/>
          <a:p>
            <a:pPr rtl="1"/>
            <a:r>
              <a:rPr lang="ar-SA" sz="2800" b="1" dirty="0" smtClean="0"/>
              <a:t>يمكن أن تدرس الأسئلة السابقة من خلال أربعة أنواع من البحوث: المسحية والارتباطية والسببية المقارنة</a:t>
            </a:r>
            <a:endParaRPr lang="en-US" sz="2800" dirty="0" smtClean="0"/>
          </a:p>
          <a:p>
            <a:pPr rtl="1"/>
            <a:r>
              <a:rPr lang="ar-SA" sz="2800" b="1" dirty="0" smtClean="0"/>
              <a:t> </a:t>
            </a:r>
            <a:endParaRPr lang="en-US" sz="2800" dirty="0" smtClean="0"/>
          </a:p>
          <a:p>
            <a:pPr rtl="1"/>
            <a:r>
              <a:rPr lang="ar-SA" sz="2800" b="1" dirty="0" smtClean="0"/>
              <a:t>أسئلة بحوث مسحية</a:t>
            </a:r>
            <a:endParaRPr lang="en-US" sz="2800" dirty="0" smtClean="0"/>
          </a:p>
          <a:p>
            <a:pPr rtl="1"/>
            <a:r>
              <a:rPr lang="ar-SA" sz="2800" b="1" dirty="0" smtClean="0"/>
              <a:t>1) ما مستوى قلق الاختبار لدى طالبات المرحلة الثانوية بمدينة الدمام؟</a:t>
            </a:r>
            <a:endParaRPr lang="en-US" sz="2800" dirty="0" smtClean="0"/>
          </a:p>
          <a:p>
            <a:pPr rtl="1"/>
            <a:r>
              <a:rPr lang="ar-SA" sz="2800" b="1" dirty="0" smtClean="0"/>
              <a:t>2) ما نوع قلق الاختبار لدى طالبات المرحلة الثانوية بالدمام؟</a:t>
            </a:r>
            <a:endParaRPr lang="en-US"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243</a:t>
            </a:fld>
            <a:endParaRPr lang="en-US" dirty="0"/>
          </a:p>
        </p:txBody>
      </p:sp>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152400"/>
            <a:ext cx="8915400" cy="1143000"/>
          </a:xfrm>
        </p:spPr>
        <p:txBody>
          <a:bodyPr/>
          <a:lstStyle/>
          <a:p>
            <a:pPr algn="ctr"/>
            <a:r>
              <a:rPr lang="ar-SA" sz="4000" b="1" dirty="0" smtClean="0"/>
              <a:t>مناهج البحث</a:t>
            </a:r>
            <a:endParaRPr lang="ar-SA" sz="3200" dirty="0"/>
          </a:p>
        </p:txBody>
      </p:sp>
      <p:sp>
        <p:nvSpPr>
          <p:cNvPr id="3" name="عنصر نائب للمحتوى 2"/>
          <p:cNvSpPr>
            <a:spLocks noGrp="1"/>
          </p:cNvSpPr>
          <p:nvPr>
            <p:ph idx="1"/>
          </p:nvPr>
        </p:nvSpPr>
        <p:spPr>
          <a:xfrm>
            <a:off x="495300" y="1371600"/>
            <a:ext cx="8915400" cy="4754563"/>
          </a:xfrm>
        </p:spPr>
        <p:txBody>
          <a:bodyPr/>
          <a:lstStyle/>
          <a:p>
            <a:pPr rtl="1"/>
            <a:r>
              <a:rPr lang="ar-SA" b="1" dirty="0" smtClean="0"/>
              <a:t> أسئلة بحوث ارتباطية:</a:t>
            </a:r>
            <a:endParaRPr lang="en-US" dirty="0" smtClean="0"/>
          </a:p>
          <a:p>
            <a:pPr rtl="1"/>
            <a:r>
              <a:rPr lang="ar-SA" b="1" dirty="0" smtClean="0"/>
              <a:t>3) هل توجد علاقة بين مستوى الذكاء ومستوى قلق الاختبار لدى طالبات المرحلة الثانوية بمدينة الدمام؟</a:t>
            </a:r>
            <a:endParaRPr lang="en-US" dirty="0" smtClean="0"/>
          </a:p>
          <a:p>
            <a:pPr rtl="1"/>
            <a:r>
              <a:rPr lang="ar-SA" b="1" dirty="0" smtClean="0"/>
              <a:t>4) هل توجد علاقة بين مستوى التحصيل ومستوى قلق الاختبار لدى طالبات المرحلة الثانوية بمدينة الدمام؟</a:t>
            </a:r>
            <a:endParaRPr lang="en-US" dirty="0" smtClean="0"/>
          </a:p>
          <a:p>
            <a:pPr rtl="1"/>
            <a:r>
              <a:rPr lang="ar-SA" b="1" dirty="0" smtClean="0"/>
              <a:t>5) هل توجد علاقة بين مستوى القلق العام ومستوى قلق الاختبار لدى طالبات المرحلة الثانوية بمدينة الدمام؟</a:t>
            </a:r>
            <a:endParaRPr lang="en-US" dirty="0" smtClean="0"/>
          </a:p>
          <a:p>
            <a:pPr rtl="1"/>
            <a:endParaRPr lang="en-US"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244</a:t>
            </a:fld>
            <a:endParaRPr lang="en-US" dirty="0"/>
          </a:p>
        </p:txBody>
      </p:sp>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smtClean="0"/>
              <a:t>مناهج البحث</a:t>
            </a:r>
            <a:endParaRPr lang="ar-SA" sz="4000" dirty="0"/>
          </a:p>
        </p:txBody>
      </p:sp>
      <p:sp>
        <p:nvSpPr>
          <p:cNvPr id="3" name="عنصر نائب للمحتوى 2"/>
          <p:cNvSpPr>
            <a:spLocks noGrp="1"/>
          </p:cNvSpPr>
          <p:nvPr>
            <p:ph idx="1"/>
          </p:nvPr>
        </p:nvSpPr>
        <p:spPr>
          <a:xfrm>
            <a:off x="533400" y="1600200"/>
            <a:ext cx="8915400" cy="4525963"/>
          </a:xfrm>
        </p:spPr>
        <p:txBody>
          <a:bodyPr/>
          <a:lstStyle/>
          <a:p>
            <a:pPr rtl="1"/>
            <a:r>
              <a:rPr lang="ar-SA" sz="2800" b="1" dirty="0" smtClean="0"/>
              <a:t>أسئلة بحوث سببية مقارنة</a:t>
            </a:r>
            <a:endParaRPr lang="en-US" sz="2800" dirty="0" smtClean="0"/>
          </a:p>
          <a:p>
            <a:pPr rtl="1"/>
            <a:r>
              <a:rPr lang="ar-SA" sz="2800" b="1" dirty="0" smtClean="0"/>
              <a:t>6) هل يوجد فرق بين طلاب وطالبات المرحلة الثانوية بمدينة الدمام في مستوى قلق الاختبار ؟</a:t>
            </a:r>
            <a:endParaRPr lang="en-US" sz="2800" dirty="0" smtClean="0"/>
          </a:p>
          <a:p>
            <a:pPr rtl="1"/>
            <a:r>
              <a:rPr lang="ar-SA" sz="2800" b="1" dirty="0" smtClean="0"/>
              <a:t>7)هل يوجد فرق بين طالبات القسم الأدبي والقسم العلمي في المرحلة الثانوية بمدينة الدمام في مستوى قلق الاختبار؟</a:t>
            </a:r>
            <a:endParaRPr lang="en-US" sz="2800" dirty="0" smtClean="0"/>
          </a:p>
          <a:p>
            <a:pPr rtl="1"/>
            <a:r>
              <a:rPr lang="ar-SA" sz="2800" b="1" dirty="0" smtClean="0"/>
              <a:t>8)هل يوجد فرق بين طالبات السنة الأولى والثانية والثالثة للمرحلة الثانوية بمدينة الدمام في مستوى قلق الاختبار؟</a:t>
            </a:r>
            <a:endParaRPr lang="en-US" sz="2800" dirty="0" smtClean="0"/>
          </a:p>
          <a:p>
            <a:pPr rtl="1"/>
            <a:endParaRPr lang="ar-SA" sz="2800"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245</a:t>
            </a:fld>
            <a:endParaRPr lang="en-US" dirty="0"/>
          </a:p>
        </p:txBody>
      </p:sp>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مناهج البحث</a:t>
            </a:r>
            <a:endParaRPr lang="ar-SA" dirty="0"/>
          </a:p>
        </p:txBody>
      </p:sp>
      <p:sp>
        <p:nvSpPr>
          <p:cNvPr id="3" name="عنصر نائب للمحتوى 2"/>
          <p:cNvSpPr>
            <a:spLocks noGrp="1"/>
          </p:cNvSpPr>
          <p:nvPr>
            <p:ph idx="1"/>
          </p:nvPr>
        </p:nvSpPr>
        <p:spPr/>
        <p:txBody>
          <a:bodyPr/>
          <a:lstStyle/>
          <a:p>
            <a:pPr rtl="1"/>
            <a:r>
              <a:rPr lang="ar-SA" b="1" dirty="0" smtClean="0"/>
              <a:t>أسئلة بحوث تجريبية</a:t>
            </a:r>
            <a:endParaRPr lang="en-US" dirty="0" smtClean="0"/>
          </a:p>
          <a:p>
            <a:pPr rtl="1"/>
            <a:r>
              <a:rPr lang="ar-SA" b="1" dirty="0" smtClean="0"/>
              <a:t>9) هل ينخفض مستوى قلق الاختبار لدى طالبات المرحلة الثانوية مرتفعات القلق عندما يخضعن لبرنامج علاجي؟</a:t>
            </a:r>
            <a:endParaRPr lang="en-US" dirty="0" smtClean="0"/>
          </a:p>
          <a:p>
            <a:pPr rtl="1"/>
            <a:r>
              <a:rPr lang="ar-SA" b="1" dirty="0" smtClean="0"/>
              <a:t>10) هل توزيع الاختبار على فترات يقلل مستوى القلق أكثر من إعطاء الاختبار دفعة واحدة؟</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246</a:t>
            </a:fld>
            <a:endParaRPr lang="en-US" dirty="0"/>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200" b="1" dirty="0" smtClean="0"/>
              <a:t>البحوث المسحية</a:t>
            </a:r>
            <a:r>
              <a:rPr lang="en-US" sz="3200" dirty="0" smtClean="0"/>
              <a:t/>
            </a:r>
            <a:br>
              <a:rPr lang="en-US" sz="3200" dirty="0" smtClean="0"/>
            </a:br>
            <a:endParaRPr lang="ar-SA" sz="3200" dirty="0"/>
          </a:p>
        </p:txBody>
      </p:sp>
      <p:sp>
        <p:nvSpPr>
          <p:cNvPr id="3" name="عنصر نائب للمحتوى 2"/>
          <p:cNvSpPr>
            <a:spLocks noGrp="1"/>
          </p:cNvSpPr>
          <p:nvPr>
            <p:ph idx="1"/>
          </p:nvPr>
        </p:nvSpPr>
        <p:spPr>
          <a:xfrm>
            <a:off x="495300" y="1600200"/>
            <a:ext cx="8915400" cy="3809999"/>
          </a:xfrm>
        </p:spPr>
        <p:txBody>
          <a:bodyPr/>
          <a:lstStyle/>
          <a:p>
            <a:pPr rtl="1"/>
            <a:r>
              <a:rPr lang="ar-SA" sz="2800" b="1" dirty="0" smtClean="0"/>
              <a:t>الهدف من البحوث المسحية استقصاء ظاهرة معينة والوقوف على طبيعتها</a:t>
            </a:r>
            <a:endParaRPr lang="en-US" sz="2800" dirty="0" smtClean="0"/>
          </a:p>
          <a:p>
            <a:pPr rtl="1"/>
            <a:r>
              <a:rPr lang="ar-SA" sz="2800" b="1" dirty="0" smtClean="0"/>
              <a:t>أو التعرف على مدى انتشار أمر ما لدى مجتمع معين مثل التدخين أو الطلاق أو وجود عادات معينة </a:t>
            </a:r>
            <a:endParaRPr lang="en-US" sz="2800" dirty="0" smtClean="0"/>
          </a:p>
          <a:p>
            <a:pPr rtl="1"/>
            <a:r>
              <a:rPr lang="ar-SA" sz="2800" b="1" dirty="0" smtClean="0"/>
              <a:t>أو البحث في مواقف الأفراد وآرائهم حول قضية معينة كموقفهم من التعليم أو عمل المرأة .</a:t>
            </a:r>
            <a:endParaRPr lang="en-US" sz="2800" dirty="0" smtClean="0"/>
          </a:p>
          <a:p>
            <a:pPr rtl="1"/>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247</a:t>
            </a:fld>
            <a:endParaRPr lang="en-US" dirty="0"/>
          </a:p>
        </p:txBody>
      </p:sp>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200" b="1" dirty="0" smtClean="0"/>
              <a:t>البحوث المسحية</a:t>
            </a:r>
            <a:endParaRPr lang="ar-SA" sz="3200" dirty="0"/>
          </a:p>
        </p:txBody>
      </p:sp>
      <p:sp>
        <p:nvSpPr>
          <p:cNvPr id="3" name="عنصر نائب للمحتوى 2"/>
          <p:cNvSpPr>
            <a:spLocks noGrp="1"/>
          </p:cNvSpPr>
          <p:nvPr>
            <p:ph idx="1"/>
          </p:nvPr>
        </p:nvSpPr>
        <p:spPr>
          <a:xfrm>
            <a:off x="495300" y="1447800"/>
            <a:ext cx="8915400" cy="4419599"/>
          </a:xfrm>
        </p:spPr>
        <p:txBody>
          <a:bodyPr/>
          <a:lstStyle/>
          <a:p>
            <a:pPr rtl="1"/>
            <a:r>
              <a:rPr lang="ar-SA" sz="2800" b="1" dirty="0" smtClean="0"/>
              <a:t>فالبحث المسحي يهدف عموما إلى وصف واقع ظاهرة معينة أو الكشف عن طبيعتها دون التعمق في تفسيرها أو الكشف عن أسبابها أو التدخل فيها بإحداث بعض التغييرات لمعرفة ما يحدث لها نتيجة هذا التدخل. مثال ذلك الباحث الذي يريد أن يتعرف على شكل توزيع الذكاء في مجتمع معين ونسبة مرتفعي الذكاء فيه ونسبة المتأخرين فيه.  </a:t>
            </a:r>
            <a:endParaRPr lang="en-US" sz="2800" dirty="0" smtClean="0"/>
          </a:p>
          <a:p>
            <a:pPr rtl="1"/>
            <a:r>
              <a:rPr lang="ar-SA" sz="2800" b="1" dirty="0" smtClean="0"/>
              <a:t>ويهتم البحث المسحي بوصف خصائص مجتمع ما أو الكشف عن أوضاعه الاجتماعية أو التربوية أو السياسية أو الظواهر الموجودة فيه.</a:t>
            </a:r>
            <a:endParaRPr lang="en-US" sz="2800" dirty="0" smtClean="0"/>
          </a:p>
          <a:p>
            <a:pPr rtl="1"/>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248</a:t>
            </a:fld>
            <a:endParaRPr lang="en-US" dirty="0"/>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b="1" dirty="0" smtClean="0"/>
              <a:t>البحوث المسحية</a:t>
            </a:r>
            <a:endParaRPr lang="en-US" sz="3600" dirty="0" smtClean="0"/>
          </a:p>
        </p:txBody>
      </p:sp>
      <p:sp>
        <p:nvSpPr>
          <p:cNvPr id="3" name="عنصر نائب للمحتوى 2"/>
          <p:cNvSpPr>
            <a:spLocks noGrp="1"/>
          </p:cNvSpPr>
          <p:nvPr>
            <p:ph idx="1"/>
          </p:nvPr>
        </p:nvSpPr>
        <p:spPr>
          <a:xfrm>
            <a:off x="495300" y="1295400"/>
            <a:ext cx="8915400" cy="4830763"/>
          </a:xfrm>
        </p:spPr>
        <p:txBody>
          <a:bodyPr/>
          <a:lstStyle/>
          <a:p>
            <a:pPr rtl="1"/>
            <a:r>
              <a:rPr lang="ar-SA" sz="2800" b="1" dirty="0" smtClean="0"/>
              <a:t>أمثلة:</a:t>
            </a:r>
            <a:endParaRPr lang="en-US" sz="2800" dirty="0" smtClean="0"/>
          </a:p>
          <a:p>
            <a:pPr rtl="1"/>
            <a:r>
              <a:rPr lang="ar-SA" sz="2400" b="1" dirty="0" smtClean="0"/>
              <a:t>مدى استخدام تقنيات التدريس من قبل مدرسي العلوم في المرحلة المتوسطة</a:t>
            </a:r>
            <a:endParaRPr lang="en-US" sz="2400" dirty="0" smtClean="0"/>
          </a:p>
          <a:p>
            <a:pPr rtl="1"/>
            <a:r>
              <a:rPr lang="ar-SA" sz="2400" b="1" dirty="0" smtClean="0"/>
              <a:t>عادات المذاكرة لدى طلاب الثانوية</a:t>
            </a:r>
            <a:endParaRPr lang="en-US" sz="2400" dirty="0" smtClean="0"/>
          </a:p>
          <a:p>
            <a:pPr rtl="1"/>
            <a:r>
              <a:rPr lang="ar-SA" sz="2400" b="1" dirty="0" smtClean="0"/>
              <a:t>طرق استغلال أوقات الفراغ لدى طلاب الجامعات</a:t>
            </a:r>
            <a:endParaRPr lang="en-US" sz="2400" dirty="0" smtClean="0"/>
          </a:p>
          <a:p>
            <a:pPr rtl="1"/>
            <a:r>
              <a:rPr lang="ar-SA" sz="2400" b="1" dirty="0" smtClean="0"/>
              <a:t>موقف أولياء الأمور في المملكة العربية السعودية من تعليم اللغة الإنجليزية في المرحلة الابتدائية</a:t>
            </a:r>
            <a:endParaRPr lang="en-US" sz="2400" dirty="0" smtClean="0"/>
          </a:p>
          <a:p>
            <a:pPr rtl="1"/>
            <a:r>
              <a:rPr lang="ar-SA" sz="2400" b="1" dirty="0" smtClean="0"/>
              <a:t>مدى استخدام طلبة جامعة الملك فيصل  للمكتبة </a:t>
            </a:r>
            <a:endParaRPr lang="en-US" sz="2400" dirty="0" smtClean="0"/>
          </a:p>
          <a:p>
            <a:pPr rtl="1"/>
            <a:r>
              <a:rPr lang="ar-SA" sz="2400" b="1" dirty="0" smtClean="0"/>
              <a:t>المشكلات الأسرية في مدينة الرياض</a:t>
            </a:r>
            <a:endParaRPr lang="en-US" sz="2400" dirty="0" smtClean="0"/>
          </a:p>
          <a:p>
            <a:pPr rtl="1"/>
            <a:r>
              <a:rPr lang="ar-SA" sz="2400" b="1" dirty="0" smtClean="0"/>
              <a:t>وجهة نظر أولياء الأمور من دمج المعاقين في المدارس العادية </a:t>
            </a:r>
            <a:endParaRPr lang="en-US" sz="2400" dirty="0" smtClean="0"/>
          </a:p>
          <a:p>
            <a:pPr rtl="1"/>
            <a:r>
              <a:rPr lang="ar-SA" sz="2400" b="1" dirty="0" smtClean="0"/>
              <a:t>موقف مدراء المدارس في المرحلة الابتدائية من العقاب البدني للتلاميذ  </a:t>
            </a:r>
            <a:endParaRPr lang="en-US" sz="2400" dirty="0" smtClean="0"/>
          </a:p>
          <a:p>
            <a:pPr rtl="1"/>
            <a:r>
              <a:rPr lang="ar-SA" sz="2800" b="1" dirty="0" smtClean="0"/>
              <a:t> </a:t>
            </a:r>
            <a:endParaRPr lang="en-US" sz="2800" dirty="0" smtClean="0"/>
          </a:p>
          <a:p>
            <a:endParaRPr lang="ar-SA" sz="2800"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249</a:t>
            </a:fld>
            <a:endParaRPr lang="en-US" dirty="0"/>
          </a:p>
        </p:txBody>
      </p:sp>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b="1" dirty="0" smtClean="0"/>
              <a:t>البحوث المسحية</a:t>
            </a:r>
            <a:endParaRPr lang="en-US" sz="3600" dirty="0"/>
          </a:p>
        </p:txBody>
      </p:sp>
      <p:sp>
        <p:nvSpPr>
          <p:cNvPr id="3" name="عنصر نائب للمحتوى 2"/>
          <p:cNvSpPr>
            <a:spLocks noGrp="1"/>
          </p:cNvSpPr>
          <p:nvPr>
            <p:ph idx="1"/>
          </p:nvPr>
        </p:nvSpPr>
        <p:spPr>
          <a:xfrm>
            <a:off x="457200" y="1371600"/>
            <a:ext cx="8915400" cy="4495800"/>
          </a:xfrm>
        </p:spPr>
        <p:txBody>
          <a:bodyPr/>
          <a:lstStyle/>
          <a:p>
            <a:pPr rtl="1"/>
            <a:r>
              <a:rPr lang="ar-SA" sz="2800" b="1" dirty="0" smtClean="0"/>
              <a:t>الإيجابيات</a:t>
            </a:r>
            <a:endParaRPr lang="en-US" sz="2800" dirty="0" smtClean="0"/>
          </a:p>
          <a:p>
            <a:pPr rtl="1"/>
            <a:r>
              <a:rPr lang="ar-SA" sz="2400" b="1" dirty="0" smtClean="0"/>
              <a:t>    يعد البحث المسحي من أكثر البحوث استخداما في العلوم التربوية والاجتماعية وهو أساس لغيره من مناهج البحث. فلا يدرس باحث أسباب ظاهرة أو وسائل علاجها ما لم يتحقق من وجودها. والتحقق من وجود الظاهرة هي هدف البحوث المسحية.</a:t>
            </a:r>
            <a:endParaRPr lang="en-US" sz="2400" dirty="0" smtClean="0"/>
          </a:p>
          <a:p>
            <a:pPr rtl="1"/>
            <a:r>
              <a:rPr lang="ar-SA" sz="2400" b="1" dirty="0" smtClean="0"/>
              <a:t>    كما أن كثيرا من القرارات التربوية وبرامج التخطيط والتنمية تعتمد على نتائج البحوث المسحية. ( لماذا تهتم الدول بالإحصاء السكاني؟)</a:t>
            </a:r>
            <a:endParaRPr lang="en-US" sz="2400" dirty="0" smtClean="0"/>
          </a:p>
          <a:p>
            <a:pPr rtl="1"/>
            <a:r>
              <a:rPr lang="ar-SA" sz="2400" b="1" dirty="0" smtClean="0"/>
              <a:t>    البحوث المسحية طريقة للتعرف على المعتقدات والآراء الشائعة والسلوكيات المنتشرة في مجتمع ما.</a:t>
            </a:r>
            <a:endParaRPr lang="en-US" sz="2400" dirty="0" smtClean="0"/>
          </a:p>
          <a:p>
            <a:pPr rtl="1"/>
            <a:endParaRPr lang="en-US" sz="2800"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250</a:t>
            </a:fld>
            <a:endParaRPr lang="en-US" dirty="0"/>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smtClean="0"/>
              <a:t>البحوث المسحية</a:t>
            </a:r>
            <a:endParaRPr lang="en-US" sz="4000" dirty="0"/>
          </a:p>
        </p:txBody>
      </p:sp>
      <p:sp>
        <p:nvSpPr>
          <p:cNvPr id="3" name="عنصر نائب للمحتوى 2"/>
          <p:cNvSpPr>
            <a:spLocks noGrp="1"/>
          </p:cNvSpPr>
          <p:nvPr>
            <p:ph idx="1"/>
          </p:nvPr>
        </p:nvSpPr>
        <p:spPr>
          <a:xfrm>
            <a:off x="495300" y="1447800"/>
            <a:ext cx="8915400" cy="4495800"/>
          </a:xfrm>
        </p:spPr>
        <p:txBody>
          <a:bodyPr/>
          <a:lstStyle/>
          <a:p>
            <a:pPr rtl="1"/>
            <a:r>
              <a:rPr lang="ar-SA" sz="2800" b="1" dirty="0" smtClean="0"/>
              <a:t>السلبيات</a:t>
            </a:r>
            <a:endParaRPr lang="en-US" sz="2800" dirty="0" smtClean="0"/>
          </a:p>
          <a:p>
            <a:pPr rtl="1"/>
            <a:r>
              <a:rPr lang="ar-SA" sz="2800" b="1" dirty="0" smtClean="0"/>
              <a:t>تقتصر البحوث المسحية على وصف الظواهر دون محاولة تفسيرها أو</a:t>
            </a:r>
          </a:p>
          <a:p>
            <a:pPr rtl="1"/>
            <a:r>
              <a:rPr lang="ar-SA" sz="2800" b="1" dirty="0" smtClean="0"/>
              <a:t>معرفة أسبابها, ولهذا قد يسيء الباحث أو القارئ فهم الظاهرة. </a:t>
            </a:r>
            <a:endParaRPr lang="en-US"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251</a:t>
            </a:fld>
            <a:endParaRPr lang="en-US" dirty="0"/>
          </a:p>
        </p:txBody>
      </p:sp>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4000" b="1" dirty="0" smtClean="0"/>
              <a:t>البحوث المسحية</a:t>
            </a:r>
            <a:endParaRPr lang="ar-SA" sz="3200" dirty="0"/>
          </a:p>
        </p:txBody>
      </p:sp>
      <p:sp>
        <p:nvSpPr>
          <p:cNvPr id="3" name="عنصر نائب للمحتوى 2"/>
          <p:cNvSpPr>
            <a:spLocks noGrp="1"/>
          </p:cNvSpPr>
          <p:nvPr>
            <p:ph idx="1"/>
          </p:nvPr>
        </p:nvSpPr>
        <p:spPr>
          <a:xfrm>
            <a:off x="457200" y="1447800"/>
            <a:ext cx="8915400" cy="4525963"/>
          </a:xfrm>
        </p:spPr>
        <p:txBody>
          <a:bodyPr/>
          <a:lstStyle/>
          <a:p>
            <a:pPr rtl="1"/>
            <a:r>
              <a:rPr lang="ar-SA" sz="3600" b="1" dirty="0" smtClean="0"/>
              <a:t>العينة:</a:t>
            </a:r>
            <a:endParaRPr lang="en-US" sz="3600" dirty="0" smtClean="0"/>
          </a:p>
          <a:p>
            <a:pPr algn="just" rtl="1"/>
            <a:r>
              <a:rPr lang="ar-SA" sz="2800" b="1" dirty="0" smtClean="0"/>
              <a:t>    تقوم الدراسات المسحية على العينات أو على المجتمع بكامله كما هو الحال في الإحصاء السكاني. لكن معظم البحوث المسحية تقوم على دراسة عينات كبيرة. وهذه الطريقة تحتاج إلى حجم عينة كبير لأن هدف الباحث التعرف على واقع ومدى انتشار ظاهرة معينة وهذا لا يمكن التعرف عليه بوضوح ما لم تكن العينة كبيرة بالقدر الذي يكفي للتحقق من هذا الانتشار أو الممارسة لهذا السلوك. كذلك فإن هذه الطريقة تحرص على أن تكون عينة البحث ممثلة لذلك فإنها تؤكد على استخدام الطرق العشوائية</a:t>
            </a:r>
            <a:endParaRPr lang="en-US" sz="2800" dirty="0" smtClean="0"/>
          </a:p>
          <a:p>
            <a:pPr algn="just" rtl="1"/>
            <a:r>
              <a:rPr lang="ar-SA" sz="2800" b="1" dirty="0" smtClean="0"/>
              <a:t> </a:t>
            </a:r>
            <a:endParaRPr lang="en-US" sz="2800"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252</a:t>
            </a:fld>
            <a:endParaRPr lang="en-US" dirty="0"/>
          </a:p>
        </p:txBody>
      </p:sp>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البحوث المسحية</a:t>
            </a:r>
            <a:endParaRPr lang="ar-SA" sz="3200" dirty="0"/>
          </a:p>
        </p:txBody>
      </p:sp>
      <p:sp>
        <p:nvSpPr>
          <p:cNvPr id="3" name="عنصر نائب للمحتوى 2"/>
          <p:cNvSpPr>
            <a:spLocks noGrp="1"/>
          </p:cNvSpPr>
          <p:nvPr>
            <p:ph idx="1"/>
          </p:nvPr>
        </p:nvSpPr>
        <p:spPr>
          <a:xfrm>
            <a:off x="495300" y="1447800"/>
            <a:ext cx="8915400" cy="4678363"/>
          </a:xfrm>
        </p:spPr>
        <p:txBody>
          <a:bodyPr/>
          <a:lstStyle/>
          <a:p>
            <a:pPr rtl="1"/>
            <a:r>
              <a:rPr lang="ar-SA" sz="2800" b="1" u="sng" dirty="0" smtClean="0"/>
              <a:t>الأدوات المستخدمة:</a:t>
            </a:r>
            <a:endParaRPr lang="en-US" sz="2800" dirty="0" smtClean="0"/>
          </a:p>
          <a:p>
            <a:pPr rtl="1"/>
            <a:r>
              <a:rPr lang="ar-SA" sz="2800" b="1" dirty="0" smtClean="0"/>
              <a:t>المقابلات والاستبانة</a:t>
            </a:r>
            <a:endParaRPr lang="en-US" sz="2800" dirty="0" smtClean="0"/>
          </a:p>
          <a:p>
            <a:pPr rtl="1"/>
            <a:r>
              <a:rPr lang="ar-SA" sz="2800" b="1" dirty="0" smtClean="0"/>
              <a:t> </a:t>
            </a:r>
            <a:endParaRPr lang="en-US" sz="2800" dirty="0" smtClean="0"/>
          </a:p>
          <a:p>
            <a:pPr rtl="1"/>
            <a:r>
              <a:rPr lang="ar-SA" sz="2800" b="1" dirty="0" smtClean="0"/>
              <a:t>ا</a:t>
            </a:r>
            <a:r>
              <a:rPr lang="ar-SA" sz="2800" b="1" u="sng" dirty="0" smtClean="0"/>
              <a:t>لأساليب الإحصائية المستخدمة:</a:t>
            </a:r>
            <a:endParaRPr lang="en-US" sz="2800" dirty="0" smtClean="0"/>
          </a:p>
          <a:p>
            <a:pPr rtl="1"/>
            <a:r>
              <a:rPr lang="ar-SA" sz="2800" b="1" dirty="0" smtClean="0"/>
              <a:t>التكرارات والنسب المئوية ومقاييس النزعة المركزية ومقاييس التشتت والرسوم والأشكال البيانية.</a:t>
            </a:r>
            <a:endParaRPr lang="en-US" sz="2800" dirty="0" smtClean="0"/>
          </a:p>
          <a:p>
            <a:pPr rtl="1"/>
            <a:endParaRPr lang="en-US" sz="2800" dirty="0" smtClean="0"/>
          </a:p>
          <a:p>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253</a:t>
            </a:fld>
            <a:endParaRPr lang="en-US" dirty="0"/>
          </a:p>
        </p:txBody>
      </p:sp>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البحوث المسحية</a:t>
            </a:r>
            <a:endParaRPr lang="ar-SA" dirty="0"/>
          </a:p>
        </p:txBody>
      </p:sp>
      <p:sp>
        <p:nvSpPr>
          <p:cNvPr id="3" name="عنصر نائب للمحتوى 2"/>
          <p:cNvSpPr>
            <a:spLocks noGrp="1"/>
          </p:cNvSpPr>
          <p:nvPr>
            <p:ph idx="1"/>
          </p:nvPr>
        </p:nvSpPr>
        <p:spPr/>
        <p:txBody>
          <a:bodyPr/>
          <a:lstStyle/>
          <a:p>
            <a:pPr algn="ctr" rtl="1"/>
            <a:r>
              <a:rPr lang="ar-SA" b="1" dirty="0" smtClean="0"/>
              <a:t>مثال مختصر لبحث مسحي</a:t>
            </a:r>
            <a:endParaRPr lang="en-US" dirty="0" smtClean="0"/>
          </a:p>
          <a:p>
            <a:pPr algn="ctr" rtl="1"/>
            <a:r>
              <a:rPr lang="ar-SA" b="1" u="sng" dirty="0" smtClean="0"/>
              <a:t>العنوان</a:t>
            </a:r>
            <a:endParaRPr lang="en-US" dirty="0" smtClean="0"/>
          </a:p>
          <a:p>
            <a:pPr algn="ctr" rtl="1"/>
            <a:r>
              <a:rPr lang="ar-SA" b="1" dirty="0" smtClean="0"/>
              <a:t>" مدى استخدام تقنيات التدريس من قبل مدرسي العلوم في المرحلة المتوسطة في مدينة الأحساء"</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254</a:t>
            </a:fld>
            <a:endParaRPr lang="en-US" dirty="0"/>
          </a:p>
        </p:txBody>
      </p:sp>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البحوث المسحية</a:t>
            </a:r>
            <a:endParaRPr lang="ar-SA" dirty="0"/>
          </a:p>
        </p:txBody>
      </p:sp>
      <p:sp>
        <p:nvSpPr>
          <p:cNvPr id="3" name="عنصر نائب للمحتوى 2"/>
          <p:cNvSpPr>
            <a:spLocks noGrp="1"/>
          </p:cNvSpPr>
          <p:nvPr>
            <p:ph idx="1"/>
          </p:nvPr>
        </p:nvSpPr>
        <p:spPr>
          <a:xfrm>
            <a:off x="495300" y="1219200"/>
            <a:ext cx="8915400" cy="4906963"/>
          </a:xfrm>
        </p:spPr>
        <p:txBody>
          <a:bodyPr/>
          <a:lstStyle/>
          <a:p>
            <a:pPr rtl="1"/>
            <a:r>
              <a:rPr lang="ar-SA" b="1" u="sng" dirty="0" smtClean="0"/>
              <a:t>أسئلة البحث:</a:t>
            </a:r>
            <a:endParaRPr lang="en-US" dirty="0" smtClean="0"/>
          </a:p>
          <a:p>
            <a:pPr rtl="1"/>
            <a:r>
              <a:rPr lang="ar-SA" b="1" dirty="0" smtClean="0"/>
              <a:t>   </a:t>
            </a:r>
            <a:r>
              <a:rPr lang="ar-SA" sz="2800" b="1" dirty="0" smtClean="0"/>
              <a:t>1)ما مدى استخدام تقنيات التدريس من قبل مدرسي العلوم</a:t>
            </a:r>
            <a:endParaRPr lang="en-US" sz="2800" dirty="0" smtClean="0"/>
          </a:p>
          <a:p>
            <a:pPr rtl="1"/>
            <a:r>
              <a:rPr lang="en-US" sz="2800" b="1" dirty="0" smtClean="0"/>
              <a:t> </a:t>
            </a:r>
            <a:r>
              <a:rPr lang="ar-SA" sz="2800" b="1" dirty="0" smtClean="0"/>
              <a:t>في المرحلة المتوسطة في مدينة الأحساء ؟</a:t>
            </a:r>
            <a:endParaRPr lang="en-US" sz="2800" dirty="0" smtClean="0"/>
          </a:p>
          <a:p>
            <a:pPr rtl="1"/>
            <a:r>
              <a:rPr lang="ar-SA" sz="2800" b="1" dirty="0" smtClean="0"/>
              <a:t>   2) ما هي أنواع تقنيات التدريس المستخدمة من قبل مدرسي العلوم في المرحلة المتوسطة في مدينة الأحساء؟</a:t>
            </a:r>
            <a:endParaRPr lang="en-US" sz="2800" dirty="0" smtClean="0"/>
          </a:p>
          <a:p>
            <a:pPr rtl="1"/>
            <a:r>
              <a:rPr lang="ar-SA" sz="2800" b="1" dirty="0" smtClean="0"/>
              <a:t>   3)  ما هي عوائق استخدام تقنيات التدريس من قبل مدرسي العلوم في المرحلة المتوسطة في مدينة الأحساء؟</a:t>
            </a:r>
            <a:endParaRPr lang="en-US" sz="2800" dirty="0" smtClean="0"/>
          </a:p>
          <a:p>
            <a:pPr rtl="1"/>
            <a:r>
              <a:rPr lang="ar-SA" sz="2800" b="1" u="sng" dirty="0" smtClean="0"/>
              <a:t>فروض البحث:</a:t>
            </a:r>
            <a:endParaRPr lang="en-US" sz="2800" dirty="0" smtClean="0"/>
          </a:p>
          <a:p>
            <a:pPr rtl="1"/>
            <a:r>
              <a:rPr lang="ar-SA" sz="2800" b="1" dirty="0" smtClean="0"/>
              <a:t>عنوان البحث وطبيعته وأسئلة البحث لا تتطلب وضع فروض</a:t>
            </a:r>
            <a:endParaRPr lang="en-US" sz="2800"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255</a:t>
            </a:fld>
            <a:endParaRPr lang="en-US" dirty="0"/>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البحوث المسحية</a:t>
            </a:r>
            <a:endParaRPr lang="ar-SA" dirty="0"/>
          </a:p>
        </p:txBody>
      </p:sp>
      <p:sp>
        <p:nvSpPr>
          <p:cNvPr id="3" name="عنصر نائب للمحتوى 2"/>
          <p:cNvSpPr>
            <a:spLocks noGrp="1"/>
          </p:cNvSpPr>
          <p:nvPr>
            <p:ph idx="1"/>
          </p:nvPr>
        </p:nvSpPr>
        <p:spPr/>
        <p:txBody>
          <a:bodyPr/>
          <a:lstStyle/>
          <a:p>
            <a:pPr rtl="1"/>
            <a:r>
              <a:rPr lang="ar-SA" b="1" dirty="0" smtClean="0"/>
              <a:t>م</a:t>
            </a:r>
            <a:r>
              <a:rPr lang="ar-SA" b="1" u="sng" dirty="0" smtClean="0"/>
              <a:t>جتمع البحث:</a:t>
            </a:r>
            <a:endParaRPr lang="en-US" dirty="0" smtClean="0"/>
          </a:p>
          <a:p>
            <a:pPr rtl="1"/>
            <a:r>
              <a:rPr lang="ar-SA" b="1" dirty="0" smtClean="0"/>
              <a:t>   جميع معلمي العلوم بمدينة الأحساء</a:t>
            </a:r>
            <a:endParaRPr lang="en-US" dirty="0" smtClean="0"/>
          </a:p>
          <a:p>
            <a:pPr rtl="1"/>
            <a:r>
              <a:rPr lang="ar-SA" b="1" u="sng" dirty="0" err="1" smtClean="0"/>
              <a:t>اختيارالعينة</a:t>
            </a:r>
            <a:r>
              <a:rPr lang="ar-SA" b="1" u="sng" dirty="0" smtClean="0"/>
              <a:t>:</a:t>
            </a:r>
            <a:endParaRPr lang="en-US" dirty="0" smtClean="0"/>
          </a:p>
          <a:p>
            <a:pPr rtl="1"/>
            <a:r>
              <a:rPr lang="ar-SA" b="1" dirty="0" smtClean="0"/>
              <a:t>   يختار الباحث مائة معلم من معلمي مادة العلوم في المرحلة المتوسطة بطريقة عشوائية بسيطة.</a:t>
            </a:r>
            <a:endParaRPr lang="en-US" dirty="0" smtClean="0"/>
          </a:p>
          <a:p>
            <a:pPr rtl="1"/>
            <a:r>
              <a:rPr lang="ar-SA" b="1" dirty="0" smtClean="0"/>
              <a:t>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256</a:t>
            </a:fld>
            <a:endParaRPr lang="en-US" dirty="0"/>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البحوث المسحية</a:t>
            </a:r>
            <a:endParaRPr lang="ar-SA" dirty="0"/>
          </a:p>
        </p:txBody>
      </p:sp>
      <p:sp>
        <p:nvSpPr>
          <p:cNvPr id="3" name="عنصر نائب للمحتوى 2"/>
          <p:cNvSpPr>
            <a:spLocks noGrp="1"/>
          </p:cNvSpPr>
          <p:nvPr>
            <p:ph idx="1"/>
          </p:nvPr>
        </p:nvSpPr>
        <p:spPr/>
        <p:txBody>
          <a:bodyPr/>
          <a:lstStyle/>
          <a:p>
            <a:pPr rtl="1"/>
            <a:r>
              <a:rPr lang="ar-SA" b="1" u="sng" dirty="0" smtClean="0"/>
              <a:t>تطبيق الأدوات وجمع البيانات:</a:t>
            </a:r>
            <a:endParaRPr lang="en-US" dirty="0" smtClean="0"/>
          </a:p>
          <a:p>
            <a:pPr rtl="1"/>
            <a:r>
              <a:rPr lang="ar-SA" b="1" dirty="0" smtClean="0"/>
              <a:t>   يطبق الباحث على أفراد العينة استبانة مغلقة من إعداد الباحث وتتضمن هذه الاستبانة ثلاثة محاور: المحور الأول أسئلة تقيس مدى استخدام المعلمين لتقنيات التدريس. والمحور الثاني للاستبانة عبارة عن أسئلة حول طبيعة وأنواع التقنيات ووسائل التدريس التي يستخدمها معلمو العلوم في تدريسهم والمحور الثالث يتضمن أسئلة حول معوقات استخدام التقنيات والوسائل من قبل هؤلاء المعلمين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257</a:t>
            </a:fld>
            <a:endParaRPr lang="en-US" dirty="0"/>
          </a:p>
        </p:txBody>
      </p:sp>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البحوث المسحية</a:t>
            </a:r>
            <a:endParaRPr lang="ar-SA" dirty="0"/>
          </a:p>
        </p:txBody>
      </p:sp>
      <p:sp>
        <p:nvSpPr>
          <p:cNvPr id="3" name="عنصر نائب للمحتوى 2"/>
          <p:cNvSpPr>
            <a:spLocks noGrp="1"/>
          </p:cNvSpPr>
          <p:nvPr>
            <p:ph idx="1"/>
          </p:nvPr>
        </p:nvSpPr>
        <p:spPr/>
        <p:txBody>
          <a:bodyPr/>
          <a:lstStyle/>
          <a:p>
            <a:pPr rtl="1"/>
            <a:r>
              <a:rPr lang="ar-SA" b="1" u="sng" dirty="0" smtClean="0"/>
              <a:t>التحليل الإحصائي للبيانات:</a:t>
            </a:r>
            <a:endParaRPr lang="en-US" dirty="0" smtClean="0"/>
          </a:p>
          <a:p>
            <a:pPr rtl="1"/>
            <a:r>
              <a:rPr lang="ar-SA" b="1" dirty="0" smtClean="0"/>
              <a:t>يقوم الباحث بحساب التكرارات والنسب المئوية لمعرفة نسبة استخدام المعلمين لتقنيات التدريس.</a:t>
            </a:r>
            <a:endParaRPr lang="en-US" dirty="0" smtClean="0"/>
          </a:p>
          <a:p>
            <a:pPr rtl="1"/>
            <a:r>
              <a:rPr lang="ar-SA" b="1" dirty="0" smtClean="0"/>
              <a:t>ويحسب التكرارات والنسب المئوية لمعرفة نوع التقنية المستخدمة ونسبة استخدامها من قبل المعلمين.</a:t>
            </a:r>
            <a:endParaRPr lang="en-US" dirty="0" smtClean="0"/>
          </a:p>
          <a:p>
            <a:pPr rtl="1"/>
            <a:r>
              <a:rPr lang="ar-SA" b="1" dirty="0" smtClean="0"/>
              <a:t>كما يحسب التكرارات والنسب المئوية للعوائق والصعوبات التي تحول دون استخدام المعلمين لتقنيات التدريس.</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258</a:t>
            </a:fld>
            <a:endParaRPr lang="en-US" dirty="0"/>
          </a:p>
        </p:txBody>
      </p:sp>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دراسة الحالة</a:t>
            </a:r>
            <a:endParaRPr lang="ar-SA" dirty="0"/>
          </a:p>
        </p:txBody>
      </p:sp>
      <p:sp>
        <p:nvSpPr>
          <p:cNvPr id="3" name="عنصر نائب للمحتوى 2"/>
          <p:cNvSpPr>
            <a:spLocks noGrp="1"/>
          </p:cNvSpPr>
          <p:nvPr>
            <p:ph idx="1"/>
          </p:nvPr>
        </p:nvSpPr>
        <p:spPr>
          <a:xfrm>
            <a:off x="495300" y="1447800"/>
            <a:ext cx="8915400" cy="4678363"/>
          </a:xfrm>
        </p:spPr>
        <p:txBody>
          <a:bodyPr/>
          <a:lstStyle/>
          <a:p>
            <a:pPr rtl="1"/>
            <a:r>
              <a:rPr lang="ar-SA" b="1" dirty="0" smtClean="0"/>
              <a:t>دراسة الحالة</a:t>
            </a:r>
            <a:endParaRPr lang="en-US" dirty="0" smtClean="0"/>
          </a:p>
          <a:p>
            <a:pPr rtl="1"/>
            <a:r>
              <a:rPr lang="ar-SA" b="1" dirty="0" smtClean="0"/>
              <a:t>التعريف: تعتبر دراسة الحالة دراسة مكثفة وعميقة لنموذج أو مثال لظاهرة معينة بحيث تتم دراسة هذا النموذج من كافة جوانبه بهدف معرفة أعمق للظاهرة المدروسة. وتقوم الدراسة عادة على فرد واحد أو وحدة واحدة من مجتمع البحث. يحاول الباحث دراسة الظاهرة في نموذج واحد.</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259</a:t>
            </a:fld>
            <a:endParaRPr lang="en-US" dirty="0"/>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دراسة الحالة</a:t>
            </a:r>
            <a:endParaRPr lang="en-US" dirty="0" smtClean="0"/>
          </a:p>
        </p:txBody>
      </p:sp>
      <p:sp>
        <p:nvSpPr>
          <p:cNvPr id="3" name="عنصر نائب للمحتوى 2"/>
          <p:cNvSpPr>
            <a:spLocks noGrp="1"/>
          </p:cNvSpPr>
          <p:nvPr>
            <p:ph idx="1"/>
          </p:nvPr>
        </p:nvSpPr>
        <p:spPr/>
        <p:txBody>
          <a:bodyPr/>
          <a:lstStyle/>
          <a:p>
            <a:pPr rtl="1"/>
            <a:r>
              <a:rPr lang="ar-SA" b="1" dirty="0" smtClean="0"/>
              <a:t>   طبيعة بحث الحالة:  يتم في هذا النوع طرح أسئلة بحث متعددة وبحث جوانب وصفات مختلفة لهذا الفرد واستخدام عدد من أدوات البحث من أخذ قياسات وتطبيق أدوات بحث متعددة (اختبارات واستبانات ومقابلة ...الخ) وتستخدم في هذه الطريقة وسائل جمع بيانات كمية ووسائل كيفية كم يتم عرض النتائج كميا وكيفيا.</a:t>
            </a:r>
            <a:endParaRPr lang="en-US" dirty="0" smtClean="0"/>
          </a:p>
          <a:p>
            <a:pPr rtl="1"/>
            <a:r>
              <a:rPr lang="ar-SA" b="1" dirty="0" smtClean="0"/>
              <a:t>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260</a:t>
            </a:fld>
            <a:endParaRPr lang="en-US" dirty="0"/>
          </a:p>
        </p:txBody>
      </p:sp>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دراسة الحالة</a:t>
            </a:r>
            <a:endParaRPr lang="en-US" dirty="0" smtClean="0"/>
          </a:p>
        </p:txBody>
      </p:sp>
      <p:sp>
        <p:nvSpPr>
          <p:cNvPr id="3" name="عنصر نائب للمحتوى 2"/>
          <p:cNvSpPr>
            <a:spLocks noGrp="1"/>
          </p:cNvSpPr>
          <p:nvPr>
            <p:ph idx="1"/>
          </p:nvPr>
        </p:nvSpPr>
        <p:spPr/>
        <p:txBody>
          <a:bodyPr/>
          <a:lstStyle/>
          <a:p>
            <a:pPr rtl="1"/>
            <a:r>
              <a:rPr lang="ar-SA" b="1" dirty="0" smtClean="0"/>
              <a:t>أمثلة:  بحث حالة الخرف (الزهايمر) لدى مريض بهذا المرض ليعرف به هذا المرض بعمق.</a:t>
            </a:r>
            <a:endParaRPr lang="en-US" dirty="0" smtClean="0"/>
          </a:p>
          <a:p>
            <a:pPr rtl="1"/>
            <a:r>
              <a:rPr lang="ar-SA" b="1" dirty="0" smtClean="0"/>
              <a:t>أو دراسة شخص موهوب من خلال تطبيق عدد من الاختبارات العقلية والنفسية وإجراء عدة مقابلات معه وملاحظة سلوكه لفترات مختلفة.</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261</a:t>
            </a:fld>
            <a:endParaRPr lang="en-US" dirty="0"/>
          </a:p>
        </p:txBody>
      </p:sp>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دراسة الحالة</a:t>
            </a:r>
            <a:endParaRPr lang="en-US" dirty="0" smtClean="0"/>
          </a:p>
        </p:txBody>
      </p:sp>
      <p:sp>
        <p:nvSpPr>
          <p:cNvPr id="3" name="عنصر نائب للمحتوى 2"/>
          <p:cNvSpPr>
            <a:spLocks noGrp="1"/>
          </p:cNvSpPr>
          <p:nvPr>
            <p:ph idx="1"/>
          </p:nvPr>
        </p:nvSpPr>
        <p:spPr/>
        <p:txBody>
          <a:bodyPr/>
          <a:lstStyle/>
          <a:p>
            <a:pPr rtl="1"/>
            <a:r>
              <a:rPr lang="ar-SA" b="1" dirty="0" smtClean="0"/>
              <a:t>أو بحث خصائص الأسر الريفية أو القروية من خلال دراسة حالة أسرة واحدة (العلاقات بين أفراد الأسرة, طريقة التربية, دور الأب ودور الأم, والعلاقات الاجتماعية, والعادات الغذائية والصحية, والاتجاهات والمواقف والمعتقدات...الخ)</a:t>
            </a:r>
            <a:endParaRPr lang="en-US" dirty="0" smtClean="0"/>
          </a:p>
          <a:p>
            <a:pPr rtl="1"/>
            <a:r>
              <a:rPr lang="ar-SA" b="1" dirty="0" smtClean="0"/>
              <a:t>أو دراسة بيئة العمل في فرع بنك معين دراسة مكثفة من جميع الجوانب.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262</a:t>
            </a:fld>
            <a:endParaRPr lang="en-US" dirty="0"/>
          </a:p>
        </p:txBody>
      </p:sp>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دراسة الحالة</a:t>
            </a:r>
            <a:endParaRPr lang="ar-SA" dirty="0"/>
          </a:p>
        </p:txBody>
      </p:sp>
      <p:sp>
        <p:nvSpPr>
          <p:cNvPr id="3" name="عنصر نائب للمحتوى 2"/>
          <p:cNvSpPr>
            <a:spLocks noGrp="1"/>
          </p:cNvSpPr>
          <p:nvPr>
            <p:ph idx="1"/>
          </p:nvPr>
        </p:nvSpPr>
        <p:spPr/>
        <p:txBody>
          <a:bodyPr/>
          <a:lstStyle/>
          <a:p>
            <a:r>
              <a:rPr lang="ar-SA" b="1" dirty="0" smtClean="0"/>
              <a:t>العينة: تكون عادة مكونة من شخص واحد أو مؤسسة وأحيانا قليلة تكون أكثر من واحد لكن العينة تظل محدودة جدا</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263</a:t>
            </a:fld>
            <a:endParaRPr lang="en-US" dirty="0"/>
          </a:p>
        </p:txBody>
      </p:sp>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دراسة الحالة</a:t>
            </a:r>
            <a:endParaRPr lang="ar-SA" dirty="0"/>
          </a:p>
        </p:txBody>
      </p:sp>
      <p:sp>
        <p:nvSpPr>
          <p:cNvPr id="3" name="عنصر نائب للمحتوى 2"/>
          <p:cNvSpPr>
            <a:spLocks noGrp="1"/>
          </p:cNvSpPr>
          <p:nvPr>
            <p:ph idx="1"/>
          </p:nvPr>
        </p:nvSpPr>
        <p:spPr/>
        <p:txBody>
          <a:bodyPr/>
          <a:lstStyle/>
          <a:p>
            <a:pPr rtl="1"/>
            <a:r>
              <a:rPr lang="ar-SA" b="1" dirty="0" smtClean="0"/>
              <a:t>الإيجابيات: </a:t>
            </a:r>
            <a:endParaRPr lang="en-US" dirty="0" smtClean="0"/>
          </a:p>
          <a:p>
            <a:pPr rtl="1"/>
            <a:r>
              <a:rPr lang="ar-SA" sz="2800" b="1" dirty="0" smtClean="0"/>
              <a:t>1 </a:t>
            </a:r>
            <a:r>
              <a:rPr lang="ar-SA" sz="2800" b="1" dirty="0" err="1" smtClean="0"/>
              <a:t>ـ</a:t>
            </a:r>
            <a:r>
              <a:rPr lang="ar-SA" sz="2800" b="1" dirty="0" smtClean="0"/>
              <a:t> الشمولية حيث يتم بحث عدد من الجوانب وطرح أسئلة بحث متعددة.</a:t>
            </a:r>
            <a:endParaRPr lang="en-US" sz="2800" dirty="0" smtClean="0"/>
          </a:p>
          <a:p>
            <a:pPr rtl="1"/>
            <a:r>
              <a:rPr lang="ar-SA" sz="2800" b="1" dirty="0" smtClean="0"/>
              <a:t>2 </a:t>
            </a:r>
            <a:r>
              <a:rPr lang="ar-SA" sz="2800" b="1" dirty="0" err="1" smtClean="0"/>
              <a:t>ـ</a:t>
            </a:r>
            <a:r>
              <a:rPr lang="ar-SA" sz="2800" b="1" dirty="0" smtClean="0"/>
              <a:t> استخدام أدوات كثيرة لتشخيص الظاهرة</a:t>
            </a:r>
            <a:endParaRPr lang="en-US" sz="2800" dirty="0" smtClean="0"/>
          </a:p>
          <a:p>
            <a:pPr rtl="1"/>
            <a:r>
              <a:rPr lang="ar-SA" sz="2800" b="1" dirty="0" smtClean="0"/>
              <a:t>3 </a:t>
            </a:r>
            <a:r>
              <a:rPr lang="ar-SA" sz="2800" b="1" dirty="0" err="1" smtClean="0"/>
              <a:t>ـ</a:t>
            </a:r>
            <a:r>
              <a:rPr lang="ar-SA" sz="2800" b="1" dirty="0" smtClean="0"/>
              <a:t> العمق في دراسة وتحليل الظاهرة</a:t>
            </a:r>
            <a:endParaRPr lang="en-US" sz="2800" dirty="0" smtClean="0"/>
          </a:p>
          <a:p>
            <a:pPr rtl="1"/>
            <a:r>
              <a:rPr lang="ar-SA" sz="2800" b="1" dirty="0" smtClean="0"/>
              <a:t>4 </a:t>
            </a:r>
            <a:r>
              <a:rPr lang="ar-SA" sz="2800" b="1" dirty="0" err="1" smtClean="0"/>
              <a:t>ـ</a:t>
            </a:r>
            <a:r>
              <a:rPr lang="ar-SA" sz="2800" b="1" dirty="0" smtClean="0"/>
              <a:t>  الخروج بنتائج متنوعة واستنتاجات كثيرة حول الظاهرة </a:t>
            </a:r>
            <a:endParaRPr lang="en-US" sz="2800" dirty="0" smtClean="0"/>
          </a:p>
          <a:p>
            <a:pPr rtl="1"/>
            <a:r>
              <a:rPr lang="ar-SA" sz="2800" b="1" dirty="0" smtClean="0"/>
              <a:t>5 </a:t>
            </a:r>
            <a:r>
              <a:rPr lang="ar-SA" sz="2800" b="1" dirty="0" err="1" smtClean="0"/>
              <a:t>ـ</a:t>
            </a:r>
            <a:r>
              <a:rPr lang="ar-SA" sz="2800" b="1" dirty="0" smtClean="0"/>
              <a:t> تقود نتائجها إلى دراسات لاحقة</a:t>
            </a:r>
            <a:endParaRPr lang="en-US" sz="2800" dirty="0" smtClean="0"/>
          </a:p>
          <a:p>
            <a:pPr rtl="1"/>
            <a:r>
              <a:rPr lang="ar-SA" sz="2800" b="1" dirty="0" smtClean="0"/>
              <a:t>6 </a:t>
            </a:r>
            <a:r>
              <a:rPr lang="ar-SA" sz="2800" b="1" dirty="0" err="1" smtClean="0"/>
              <a:t>ـ</a:t>
            </a:r>
            <a:r>
              <a:rPr lang="ar-SA" sz="2800" b="1" dirty="0" smtClean="0"/>
              <a:t> تقود نتائجها إلى توليد أسئلة بحث وفروض بحوث لاحقة تتبع مناهج أخرى</a:t>
            </a:r>
            <a:endParaRPr lang="en-US" sz="2800"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264</a:t>
            </a:fld>
            <a:endParaRPr lang="en-US" dirty="0"/>
          </a:p>
        </p:txBody>
      </p:sp>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دراسة الحالة</a:t>
            </a:r>
            <a:endParaRPr lang="ar-SA" dirty="0"/>
          </a:p>
        </p:txBody>
      </p:sp>
      <p:sp>
        <p:nvSpPr>
          <p:cNvPr id="3" name="عنصر نائب للمحتوى 2"/>
          <p:cNvSpPr>
            <a:spLocks noGrp="1"/>
          </p:cNvSpPr>
          <p:nvPr>
            <p:ph idx="1"/>
          </p:nvPr>
        </p:nvSpPr>
        <p:spPr/>
        <p:txBody>
          <a:bodyPr/>
          <a:lstStyle/>
          <a:p>
            <a:pPr rtl="1"/>
            <a:r>
              <a:rPr lang="ar-SA" b="1" dirty="0" smtClean="0"/>
              <a:t>السلبيات:</a:t>
            </a:r>
            <a:endParaRPr lang="en-US" dirty="0" smtClean="0"/>
          </a:p>
          <a:p>
            <a:pPr rtl="1"/>
            <a:r>
              <a:rPr lang="ar-SA" sz="2800" b="1" dirty="0" smtClean="0"/>
              <a:t>1 </a:t>
            </a:r>
            <a:r>
              <a:rPr lang="ar-SA" sz="2800" b="1" dirty="0" err="1" smtClean="0"/>
              <a:t>ـ</a:t>
            </a:r>
            <a:r>
              <a:rPr lang="ar-SA" sz="2800" b="1" dirty="0" smtClean="0"/>
              <a:t> لا يمكن تعميم النتائج لأن هذه الدراسة اقتصرت على حالة واحدة قد تكون متفردة في صفاتها.</a:t>
            </a:r>
            <a:endParaRPr lang="en-US" sz="2800" dirty="0" smtClean="0"/>
          </a:p>
          <a:p>
            <a:pPr rtl="1"/>
            <a:r>
              <a:rPr lang="ar-SA" sz="2800" b="1" dirty="0" smtClean="0"/>
              <a:t>إن التعميم الخاطئ من الحالة إلى بقية الحالات التي تشترك مع هذه الحالة في الظاهرة يعد أكبر سلبية في هذه الطريقة. </a:t>
            </a:r>
            <a:endParaRPr lang="en-US" sz="2800" dirty="0" smtClean="0"/>
          </a:p>
          <a:p>
            <a:pPr rtl="1"/>
            <a:r>
              <a:rPr lang="ar-SA" sz="2800" b="1" dirty="0" smtClean="0"/>
              <a:t>فالباحث يوحي بتعميم النتائج بصورة مباشرة أو غير مباشرة وقد يسارع القارئ العادي إلى التعميم بطريقة غير علمية.</a:t>
            </a:r>
            <a:endParaRPr lang="en-US" sz="2800" dirty="0" smtClean="0"/>
          </a:p>
          <a:p>
            <a:pPr rtl="1"/>
            <a:r>
              <a:rPr lang="ar-SA" sz="2800" b="1" dirty="0" smtClean="0"/>
              <a:t>2 </a:t>
            </a:r>
            <a:r>
              <a:rPr lang="ar-SA" sz="2800" b="1" dirty="0" err="1" smtClean="0"/>
              <a:t>ـ</a:t>
            </a:r>
            <a:r>
              <a:rPr lang="ar-SA" sz="2800" b="1" dirty="0" smtClean="0"/>
              <a:t> صعوبة توفير أدوات بحث ملائمة.</a:t>
            </a:r>
            <a:endParaRPr lang="en-US" sz="2800" dirty="0" smtClean="0"/>
          </a:p>
          <a:p>
            <a:pPr rtl="1"/>
            <a:r>
              <a:rPr lang="ar-SA" sz="2800" b="1" dirty="0" smtClean="0"/>
              <a:t>3 </a:t>
            </a:r>
            <a:r>
              <a:rPr lang="ar-SA" sz="2800" b="1" dirty="0" err="1" smtClean="0"/>
              <a:t>ـ</a:t>
            </a:r>
            <a:r>
              <a:rPr lang="ar-SA" sz="2800" b="1" dirty="0" smtClean="0"/>
              <a:t> الذاتية في التحليل والتفسير</a:t>
            </a:r>
            <a:endParaRPr lang="en-US"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265</a:t>
            </a:fld>
            <a:endParaRPr lang="en-US" dirty="0"/>
          </a:p>
        </p:txBody>
      </p:sp>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دراسة الحالة</a:t>
            </a:r>
            <a:endParaRPr lang="ar-SA" dirty="0"/>
          </a:p>
        </p:txBody>
      </p:sp>
      <p:sp>
        <p:nvSpPr>
          <p:cNvPr id="3" name="عنصر نائب للمحتوى 2"/>
          <p:cNvSpPr>
            <a:spLocks noGrp="1"/>
          </p:cNvSpPr>
          <p:nvPr>
            <p:ph idx="1"/>
          </p:nvPr>
        </p:nvSpPr>
        <p:spPr/>
        <p:txBody>
          <a:bodyPr/>
          <a:lstStyle/>
          <a:p>
            <a:pPr rtl="1"/>
            <a:r>
              <a:rPr lang="ar-SA" b="1" dirty="0" smtClean="0"/>
              <a:t>الأساليب الإحصائية المستخدمة:</a:t>
            </a:r>
            <a:endParaRPr lang="en-US" dirty="0" smtClean="0"/>
          </a:p>
          <a:p>
            <a:pPr rtl="1"/>
            <a:r>
              <a:rPr lang="ar-SA" b="1" dirty="0" smtClean="0"/>
              <a:t> مع أن الباحث قد يستخدم الاختبار والاستبانة ويستخدم تقديرات ودرجات لهذه الأدوات, لكن الأساليب الإحصائية محدودة جدا في دراسة الحالة. ويصنف بحث الحالة عادة تحت البحوث الكيفية التي يستخدم فيها التحليل الكيفي أكثر مما يستخدم التحليل الكمي.</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266</a:t>
            </a:fld>
            <a:endParaRPr lang="en-US" dirty="0"/>
          </a:p>
        </p:txBody>
      </p:sp>
    </p:spTree>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267</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Tree>
  </p:cSld>
  <p:clrMapOvr>
    <a:masterClrMapping/>
  </p:clrMapOvr>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268</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181600" y="4648200"/>
            <a:ext cx="4387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  </a:t>
            </a:r>
            <a:r>
              <a:rPr lang="ar-EG" sz="2600" dirty="0" smtClean="0">
                <a:solidFill>
                  <a:srgbClr val="898989"/>
                </a:solidFill>
                <a:latin typeface="Calibri" pitchFamily="34" charset="0"/>
              </a:rPr>
              <a:t>كلية </a:t>
            </a:r>
            <a:r>
              <a:rPr lang="ar-SA" sz="2600" dirty="0" smtClean="0">
                <a:solidFill>
                  <a:srgbClr val="898989"/>
                </a:solidFill>
                <a:latin typeface="Calibri" pitchFamily="34" charset="0"/>
              </a:rPr>
              <a:t>التربية </a:t>
            </a:r>
            <a:r>
              <a:rPr lang="ar-EG" sz="2600" dirty="0" smtClean="0">
                <a:solidFill>
                  <a:srgbClr val="898989"/>
                </a:solidFill>
                <a:latin typeface="Calibri" pitchFamily="34" charset="0"/>
              </a:rPr>
              <a:t>– قس</a:t>
            </a:r>
            <a:r>
              <a:rPr lang="ar-SA" sz="2600" dirty="0" smtClean="0">
                <a:solidFill>
                  <a:srgbClr val="898989"/>
                </a:solidFill>
                <a:latin typeface="Calibri" pitchFamily="34" charset="0"/>
              </a:rPr>
              <a:t>م التربية وعلم النفس</a:t>
            </a:r>
            <a:endParaRPr lang="en-US" sz="2600"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r>
              <a:rPr lang="ar-SA" sz="2800" b="1" dirty="0" smtClean="0"/>
              <a:t>مبادئ البحث التربوي</a:t>
            </a:r>
            <a:r>
              <a:rPr lang="ar-EG" sz="1100" b="1" dirty="0" smtClean="0">
                <a:solidFill>
                  <a:srgbClr val="7F7F7F"/>
                </a:solidFill>
                <a:latin typeface="Calibri" pitchFamily="34" charset="0"/>
                <a:cs typeface="Times New Roman" pitchFamily="18" charset="0"/>
              </a:rPr>
              <a:t/>
            </a:r>
            <a:br>
              <a:rPr lang="ar-EG" sz="1100" b="1" dirty="0" smtClean="0">
                <a:solidFill>
                  <a:srgbClr val="7F7F7F"/>
                </a:solidFill>
                <a:latin typeface="Calibri" pitchFamily="34" charset="0"/>
                <a:cs typeface="Times New Roman" pitchFamily="18" charset="0"/>
              </a:rPr>
            </a:br>
            <a:r>
              <a:rPr lang="ar-EG" sz="2400" b="1" dirty="0" smtClean="0">
                <a:solidFill>
                  <a:srgbClr val="7F7F7F"/>
                </a:solidFill>
                <a:latin typeface="Calibri" pitchFamily="34" charset="0"/>
                <a:cs typeface="Times New Roman" pitchFamily="18" charset="0"/>
              </a:rPr>
              <a:t>الفصل الدراسي </a:t>
            </a:r>
            <a:r>
              <a:rPr lang="ar-SA" sz="2400" b="1" dirty="0" smtClean="0">
                <a:solidFill>
                  <a:srgbClr val="7F7F7F"/>
                </a:solidFill>
                <a:latin typeface="Calibri" pitchFamily="34" charset="0"/>
                <a:cs typeface="Times New Roman" pitchFamily="18" charset="0"/>
              </a:rPr>
              <a:t>الأول</a:t>
            </a:r>
          </a:p>
          <a:p>
            <a:pPr algn="l">
              <a:lnSpc>
                <a:spcPct val="80000"/>
              </a:lnSpc>
            </a:pPr>
            <a:r>
              <a:rPr lang="ar-EG" b="1" dirty="0" smtClean="0">
                <a:solidFill>
                  <a:srgbClr val="7F7F7F"/>
                </a:solidFill>
                <a:latin typeface="Calibri" pitchFamily="34" charset="0"/>
                <a:cs typeface="Times New Roman" pitchFamily="18" charset="0"/>
              </a:rPr>
              <a:t>العام الدراسي 143</a:t>
            </a:r>
            <a:r>
              <a:rPr lang="ar-SA" b="1" dirty="0" smtClean="0">
                <a:solidFill>
                  <a:srgbClr val="7F7F7F"/>
                </a:solidFill>
                <a:latin typeface="Calibri" pitchFamily="34" charset="0"/>
                <a:cs typeface="Times New Roman" pitchFamily="18" charset="0"/>
              </a:rPr>
              <a:t>1</a:t>
            </a:r>
            <a:r>
              <a:rPr lang="ar-EG" b="1" dirty="0" smtClean="0">
                <a:solidFill>
                  <a:srgbClr val="7F7F7F"/>
                </a:solidFill>
                <a:latin typeface="Calibri" pitchFamily="34" charset="0"/>
                <a:cs typeface="Times New Roman" pitchFamily="18" charset="0"/>
              </a:rPr>
              <a:t> – 143</a:t>
            </a:r>
            <a:r>
              <a:rPr lang="ar-SA" b="1" dirty="0" smtClean="0">
                <a:solidFill>
                  <a:srgbClr val="7F7F7F"/>
                </a:solidFill>
                <a:latin typeface="Calibri" pitchFamily="34" charset="0"/>
                <a:cs typeface="Times New Roman" pitchFamily="18" charset="0"/>
              </a:rPr>
              <a:t>2هـ</a:t>
            </a:r>
            <a:endParaRPr lang="en-US" b="1" dirty="0" smtClean="0">
              <a:solidFill>
                <a:srgbClr val="7F7F7F"/>
              </a:solidFill>
              <a:latin typeface="Calibri" pitchFamily="34" charset="0"/>
            </a:endParaRPr>
          </a:p>
          <a:p>
            <a:pPr algn="l">
              <a:lnSpc>
                <a:spcPct val="80000"/>
              </a:lnSpc>
            </a:pPr>
            <a:r>
              <a:rPr lang="ar-SA" sz="2800" b="1" dirty="0" smtClean="0">
                <a:solidFill>
                  <a:srgbClr val="7F7F7F"/>
                </a:solidFill>
                <a:latin typeface="Calibri" pitchFamily="34" charset="0"/>
                <a:cs typeface="Times New Roman" pitchFamily="18" charset="0"/>
              </a:rPr>
              <a:t>د. عبد الله أحمد الدوغان</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268</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عنوان المحاضرة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a:r>
              <a:rPr lang="ar-SA" sz="4000" b="1" dirty="0" smtClean="0">
                <a:solidFill>
                  <a:schemeClr val="tx1">
                    <a:lumMod val="95000"/>
                    <a:lumOff val="5000"/>
                  </a:schemeClr>
                </a:solidFill>
              </a:rPr>
              <a:t>المحاضرة الثانية عشرة </a:t>
            </a:r>
            <a:endParaRPr lang="en-US" sz="4000" b="1" dirty="0" smtClean="0">
              <a:solidFill>
                <a:schemeClr val="tx1">
                  <a:lumMod val="95000"/>
                  <a:lumOff val="5000"/>
                </a:schemeClr>
              </a:solidFill>
            </a:endParaRPr>
          </a:p>
          <a:p>
            <a:pPr rtl="1"/>
            <a:r>
              <a:rPr lang="ar-SA" sz="3600" b="1" dirty="0" smtClean="0">
                <a:solidFill>
                  <a:schemeClr val="tx1">
                    <a:lumMod val="95000"/>
                    <a:lumOff val="5000"/>
                  </a:schemeClr>
                </a:solidFill>
              </a:rPr>
              <a:t>الطريقة الارتباطية والطريقة السببية المقارنة</a:t>
            </a:r>
            <a:endParaRPr lang="en-US" sz="3600" b="1" dirty="0" smtClean="0">
              <a:solidFill>
                <a:schemeClr val="tx1">
                  <a:lumMod val="95000"/>
                  <a:lumOff val="5000"/>
                </a:schemeClr>
              </a:solidFill>
            </a:endParaRPr>
          </a:p>
          <a:p>
            <a:pPr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269</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smtClean="0"/>
              <a:t>الطريقة الارتباطية</a:t>
            </a:r>
            <a:endParaRPr lang="en-US" sz="4000" dirty="0"/>
          </a:p>
        </p:txBody>
      </p:sp>
      <p:sp>
        <p:nvSpPr>
          <p:cNvPr id="3" name="عنصر نائب للمحتوى 2"/>
          <p:cNvSpPr>
            <a:spLocks noGrp="1"/>
          </p:cNvSpPr>
          <p:nvPr>
            <p:ph idx="1"/>
          </p:nvPr>
        </p:nvSpPr>
        <p:spPr>
          <a:xfrm>
            <a:off x="495300" y="1600200"/>
            <a:ext cx="8915400" cy="3352799"/>
          </a:xfrm>
        </p:spPr>
        <p:txBody>
          <a:bodyPr/>
          <a:lstStyle/>
          <a:p>
            <a:pPr rtl="1"/>
            <a:r>
              <a:rPr lang="ar-SA" b="1" dirty="0" smtClean="0"/>
              <a:t>الهدف من البحوث الارتباطية هو الكشف عن العلاقة بين ظاهرة وأخرى أو متغير وآخر. مثل علاقة الذكاء بالتحصيل الدراسي أو علاقة تحصيل الرياضيات بتحصيل الفيزياء</a:t>
            </a:r>
            <a:endParaRPr lang="en-US" dirty="0" smtClean="0"/>
          </a:p>
          <a:p>
            <a:pPr rtl="1"/>
            <a:r>
              <a:rPr lang="ar-SA" b="1" dirty="0" smtClean="0"/>
              <a:t>دور الباحث هنا أنه يحاول تفسير الظاهرة كما هي من خلال دراسة العلاقة بينها وبين غيرها من الظواهر دون أن يتدخل فيها أو يحدث أي تغيير عليها.</a:t>
            </a:r>
            <a:endParaRPr lang="en-US" dirty="0" smtClean="0"/>
          </a:p>
          <a:p>
            <a:pPr rtl="1"/>
            <a:r>
              <a:rPr lang="ar-SA" b="1" dirty="0" smtClean="0"/>
              <a:t>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270</a:t>
            </a:fld>
            <a:endParaRPr lang="en-US" dirty="0"/>
          </a:p>
        </p:txBody>
      </p:sp>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smtClean="0"/>
              <a:t>الطريقة الارتباطية</a:t>
            </a:r>
            <a:endParaRPr lang="en-US" sz="4000" dirty="0"/>
          </a:p>
        </p:txBody>
      </p:sp>
      <p:sp>
        <p:nvSpPr>
          <p:cNvPr id="3" name="عنصر نائب للمحتوى 2"/>
          <p:cNvSpPr>
            <a:spLocks noGrp="1"/>
          </p:cNvSpPr>
          <p:nvPr>
            <p:ph idx="1"/>
          </p:nvPr>
        </p:nvSpPr>
        <p:spPr>
          <a:xfrm>
            <a:off x="495300" y="1371600"/>
            <a:ext cx="8915400" cy="4267199"/>
          </a:xfrm>
        </p:spPr>
        <p:txBody>
          <a:bodyPr/>
          <a:lstStyle/>
          <a:p>
            <a:pPr rtl="1"/>
            <a:r>
              <a:rPr lang="ar-SA" b="1" dirty="0" smtClean="0"/>
              <a:t>أمثلة:</a:t>
            </a:r>
            <a:endParaRPr lang="en-US" dirty="0" smtClean="0"/>
          </a:p>
          <a:p>
            <a:pPr rtl="1"/>
            <a:r>
              <a:rPr lang="ar-SA" b="1" dirty="0" smtClean="0"/>
              <a:t>رضا المعلم عن مهنته وعلاقتها بالعمر والراتب</a:t>
            </a:r>
            <a:endParaRPr lang="en-US" dirty="0" smtClean="0"/>
          </a:p>
          <a:p>
            <a:pPr rtl="1"/>
            <a:r>
              <a:rPr lang="ar-SA" b="1" dirty="0" smtClean="0"/>
              <a:t>علاقة الذكاء بتحصيل الطالب في المرحلة الثانوية</a:t>
            </a:r>
            <a:endParaRPr lang="en-US" dirty="0" smtClean="0"/>
          </a:p>
          <a:p>
            <a:pPr rtl="1"/>
            <a:r>
              <a:rPr lang="ar-SA" b="1" dirty="0" smtClean="0"/>
              <a:t>علاقة القلق بالإبداع لدى طلاب كلية العمارة</a:t>
            </a:r>
            <a:endParaRPr lang="en-US" dirty="0" smtClean="0"/>
          </a:p>
          <a:p>
            <a:pPr rtl="1"/>
            <a:r>
              <a:rPr lang="ar-SA" b="1" dirty="0" smtClean="0"/>
              <a:t>علاقة التحصيل في اللغة العربية بالتحصيل في اللغة الإنجليزية </a:t>
            </a:r>
            <a:endParaRPr lang="en-US" dirty="0" smtClean="0"/>
          </a:p>
          <a:p>
            <a:pPr rtl="1"/>
            <a:r>
              <a:rPr lang="ar-SA" b="1" dirty="0" smtClean="0"/>
              <a:t>العلاقة بين مستوى الذكاء ومستوى قلق الاختبار لدى طالبات الثانوية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271</a:t>
            </a:fld>
            <a:endParaRPr lang="en-US" dirty="0"/>
          </a:p>
        </p:txBody>
      </p:sp>
    </p:spTree>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smtClean="0"/>
              <a:t>الطريقة الارتباطية</a:t>
            </a:r>
            <a:endParaRPr lang="en-US" sz="4000" dirty="0"/>
          </a:p>
        </p:txBody>
      </p:sp>
      <p:sp>
        <p:nvSpPr>
          <p:cNvPr id="3" name="عنصر نائب للمحتوى 2"/>
          <p:cNvSpPr>
            <a:spLocks noGrp="1"/>
          </p:cNvSpPr>
          <p:nvPr>
            <p:ph idx="1"/>
          </p:nvPr>
        </p:nvSpPr>
        <p:spPr>
          <a:xfrm>
            <a:off x="533400" y="1600200"/>
            <a:ext cx="8915400" cy="3962400"/>
          </a:xfrm>
        </p:spPr>
        <p:txBody>
          <a:bodyPr/>
          <a:lstStyle/>
          <a:p>
            <a:pPr rtl="1"/>
            <a:r>
              <a:rPr lang="ar-SA" b="1" dirty="0" smtClean="0"/>
              <a:t>الإيجابيات</a:t>
            </a:r>
            <a:endParaRPr lang="en-US" dirty="0" smtClean="0"/>
          </a:p>
          <a:p>
            <a:pPr rtl="1"/>
            <a:r>
              <a:rPr lang="ar-SA" b="1" dirty="0" smtClean="0"/>
              <a:t>    يقدم المنهج الارتباطي تحليلا وتفسيرا للظاهرة من خلال معرفة العوامل المرتبطة بها.</a:t>
            </a:r>
            <a:endParaRPr lang="en-US" dirty="0" smtClean="0"/>
          </a:p>
          <a:p>
            <a:pPr rtl="1"/>
            <a:r>
              <a:rPr lang="ar-SA" b="1" dirty="0" smtClean="0"/>
              <a:t>   المنهج الارتباطي يكشف عن مدى وجود علاقة بين صفتين نفسيتين مثل العلاقة بين الخجل والثقة بالنفس, أو العلاقة بين صفتين جسميتين مثل العلاقة بين الوزن وسرعة الجري, أو العلاقة بين صفة جسمية وصفة نفسية مثل العلاقة بين التفاؤل والصحة البدنية.</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272</a:t>
            </a:fld>
            <a:endParaRPr lang="en-US" dirty="0"/>
          </a:p>
        </p:txBody>
      </p:sp>
    </p:spTree>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smtClean="0"/>
              <a:t>الطريقة الارتباطية</a:t>
            </a:r>
            <a:endParaRPr lang="en-US" sz="4000" dirty="0"/>
          </a:p>
        </p:txBody>
      </p:sp>
      <p:sp>
        <p:nvSpPr>
          <p:cNvPr id="3" name="عنصر نائب للمحتوى 2"/>
          <p:cNvSpPr>
            <a:spLocks noGrp="1"/>
          </p:cNvSpPr>
          <p:nvPr>
            <p:ph idx="1"/>
          </p:nvPr>
        </p:nvSpPr>
        <p:spPr>
          <a:xfrm>
            <a:off x="495300" y="1600201"/>
            <a:ext cx="8915400" cy="3962400"/>
          </a:xfrm>
        </p:spPr>
        <p:txBody>
          <a:bodyPr/>
          <a:lstStyle/>
          <a:p>
            <a:pPr rtl="1"/>
            <a:r>
              <a:rPr lang="ar-SA" b="1" dirty="0" smtClean="0"/>
              <a:t>كما يفيد المنهج الارتباطي في أغراض التنبؤ</a:t>
            </a:r>
            <a:endParaRPr lang="en-US" dirty="0" smtClean="0"/>
          </a:p>
          <a:p>
            <a:pPr rtl="1"/>
            <a:r>
              <a:rPr lang="ar-SA" b="1" dirty="0" smtClean="0"/>
              <a:t>تقود نتائج البحوث الارتباطية إلى بحوث أكثر عمقا كالبحوث السببية المقارنة أو البحوث التجريبية</a:t>
            </a:r>
            <a:endParaRPr lang="en-US" dirty="0" smtClean="0"/>
          </a:p>
          <a:p>
            <a:pPr rtl="1"/>
            <a:r>
              <a:rPr lang="ar-SA" b="1" dirty="0" smtClean="0"/>
              <a:t>إجراء البحوث الارتباطية سهل حيث يطرح الباحث سؤالا عن العلاقة بين متغيرين ثم يجمع البيانات الخاصة بهذين المتغيرين ويقيس العلاقة بينهما.</a:t>
            </a:r>
            <a:endParaRPr lang="en-US" dirty="0" smtClean="0"/>
          </a:p>
          <a:p>
            <a:pPr rtl="1"/>
            <a:r>
              <a:rPr lang="ar-SA" b="1" dirty="0" smtClean="0"/>
              <a:t> </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273</a:t>
            </a:fld>
            <a:endParaRPr lang="en-US" dirty="0"/>
          </a:p>
        </p:txBody>
      </p:sp>
    </p:spTree>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600200" y="274638"/>
            <a:ext cx="7239000" cy="1143000"/>
          </a:xfrm>
        </p:spPr>
        <p:txBody>
          <a:bodyPr/>
          <a:lstStyle/>
          <a:p>
            <a:pPr algn="ctr"/>
            <a:r>
              <a:rPr lang="ar-SA" b="1" dirty="0" smtClean="0"/>
              <a:t>الطريقة الارتباطية</a:t>
            </a:r>
            <a:endParaRPr lang="ar-SA" dirty="0"/>
          </a:p>
        </p:txBody>
      </p:sp>
      <p:sp>
        <p:nvSpPr>
          <p:cNvPr id="3" name="عنصر نائب للمحتوى 2"/>
          <p:cNvSpPr>
            <a:spLocks noGrp="1"/>
          </p:cNvSpPr>
          <p:nvPr>
            <p:ph idx="1"/>
          </p:nvPr>
        </p:nvSpPr>
        <p:spPr>
          <a:xfrm>
            <a:off x="457200" y="1371600"/>
            <a:ext cx="8915400" cy="3962400"/>
          </a:xfrm>
        </p:spPr>
        <p:txBody>
          <a:bodyPr/>
          <a:lstStyle/>
          <a:p>
            <a:pPr rtl="1"/>
            <a:r>
              <a:rPr lang="ar-SA" sz="2800" b="1" dirty="0" smtClean="0"/>
              <a:t>  </a:t>
            </a:r>
            <a:r>
              <a:rPr lang="ar-SA" b="1" dirty="0" smtClean="0"/>
              <a:t>السلبيات:</a:t>
            </a:r>
            <a:endParaRPr lang="en-US" dirty="0" smtClean="0"/>
          </a:p>
          <a:p>
            <a:r>
              <a:rPr lang="ar-SA" b="1" dirty="0" smtClean="0"/>
              <a:t>يخطئ بعض الباحثين أو قراء البحث الارتباطي في تفسير النتائج فيعتقدون أن وجود ارتباط قوي بين متغيرين أن أحدهما سبب في الآخر, وهذا التفسير قد لا يكون صحيحا, إذ أن وجود علاقة بين ظاهرتين أو متغيرين لا يبين أي المتغيرين سبب في الآخر فقد يكون المتغير </a:t>
            </a:r>
            <a:r>
              <a:rPr lang="ar-SA" b="1" dirty="0" err="1" smtClean="0"/>
              <a:t>س</a:t>
            </a:r>
            <a:r>
              <a:rPr lang="ar-SA" b="1" dirty="0" smtClean="0"/>
              <a:t> سببا في المتغير </a:t>
            </a:r>
            <a:r>
              <a:rPr lang="ar-SA" b="1" dirty="0" err="1" smtClean="0"/>
              <a:t>ص</a:t>
            </a:r>
            <a:r>
              <a:rPr lang="ar-SA" b="1" dirty="0" smtClean="0"/>
              <a:t> وقد يكون المتغير </a:t>
            </a:r>
            <a:r>
              <a:rPr lang="ar-SA" b="1" dirty="0" err="1" smtClean="0"/>
              <a:t>ص</a:t>
            </a:r>
            <a:r>
              <a:rPr lang="ar-SA" b="1" dirty="0" smtClean="0"/>
              <a:t> سببا في المتغير </a:t>
            </a:r>
            <a:r>
              <a:rPr lang="ar-SA" b="1" dirty="0" err="1" smtClean="0"/>
              <a:t>س</a:t>
            </a:r>
            <a:r>
              <a:rPr lang="ar-SA" b="1" dirty="0" smtClean="0"/>
              <a:t> وقد يكون لكل منهما تأثير في الآخر وقد يكون هناك متغير ثالث هو السبب في كلا المتغيرين.</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274</a:t>
            </a:fld>
            <a:endParaRPr lang="en-US" dirty="0"/>
          </a:p>
        </p:txBody>
      </p:sp>
    </p:spTree>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600" b="1" dirty="0" smtClean="0"/>
              <a:t>الطريقة الارتباطية</a:t>
            </a:r>
            <a:endParaRPr lang="ar-SA" sz="3600" b="1" dirty="0"/>
          </a:p>
        </p:txBody>
      </p:sp>
      <p:sp>
        <p:nvSpPr>
          <p:cNvPr id="3" name="عنصر نائب للمحتوى 2"/>
          <p:cNvSpPr>
            <a:spLocks noGrp="1"/>
          </p:cNvSpPr>
          <p:nvPr>
            <p:ph idx="1"/>
          </p:nvPr>
        </p:nvSpPr>
        <p:spPr/>
        <p:txBody>
          <a:bodyPr/>
          <a:lstStyle/>
          <a:p>
            <a:pPr rtl="1"/>
            <a:r>
              <a:rPr lang="ar-SA" sz="2800" b="1" dirty="0" smtClean="0"/>
              <a:t>   </a:t>
            </a:r>
            <a:r>
              <a:rPr lang="ar-SA" b="1" dirty="0" smtClean="0"/>
              <a:t>فلو وجد باحث علاقة مرتفعة بين معدل  تحصيل الطلاب ومستوى طموحهم, فهل يعني ذلك أن المعدل الذي يحصل عليه الطالب سبب في طموحه؟ أم أن طموحه سبب في تحصيله؟ أم أن هناك تفاعل بينهما؟ وأن كلا منهما يؤثر في الآخر؟ أم أن الذكاء </a:t>
            </a:r>
            <a:r>
              <a:rPr lang="ar-SA" b="1" dirty="0" err="1" smtClean="0"/>
              <a:t>ـ</a:t>
            </a:r>
            <a:r>
              <a:rPr lang="ar-SA" b="1" dirty="0" smtClean="0"/>
              <a:t> مثلا </a:t>
            </a:r>
            <a:r>
              <a:rPr lang="ar-SA" b="1" dirty="0" err="1" smtClean="0"/>
              <a:t>ـ</a:t>
            </a:r>
            <a:r>
              <a:rPr lang="ar-SA" b="1" dirty="0" smtClean="0"/>
              <a:t> عامل مشترك يؤثر في الطموح وفي التحصيل؟ كل ذلك محتمل والمنهج الارتباطي لا يعطينا الجواب.</a:t>
            </a:r>
            <a:endParaRPr lang="en-US" dirty="0" smtClean="0"/>
          </a:p>
          <a:p>
            <a:pPr rtl="1"/>
            <a:r>
              <a:rPr lang="ar-SA" sz="2800" b="1" dirty="0" smtClean="0"/>
              <a:t> </a:t>
            </a:r>
            <a:endParaRPr lang="ar-SA" sz="24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275</a:t>
            </a:fld>
            <a:endParaRPr lang="en-US" dirty="0"/>
          </a:p>
        </p:txBody>
      </p:sp>
    </p:spTree>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600" b="1" dirty="0" smtClean="0"/>
              <a:t>الطريقة الارتباطية</a:t>
            </a:r>
            <a:endParaRPr lang="ar-SA" dirty="0"/>
          </a:p>
        </p:txBody>
      </p:sp>
      <p:sp>
        <p:nvSpPr>
          <p:cNvPr id="3" name="عنصر نائب للمحتوى 2"/>
          <p:cNvSpPr>
            <a:spLocks noGrp="1"/>
          </p:cNvSpPr>
          <p:nvPr>
            <p:ph idx="1"/>
          </p:nvPr>
        </p:nvSpPr>
        <p:spPr>
          <a:xfrm>
            <a:off x="457200" y="1371600"/>
            <a:ext cx="9067800" cy="4267200"/>
          </a:xfrm>
        </p:spPr>
        <p:txBody>
          <a:bodyPr/>
          <a:lstStyle/>
          <a:p>
            <a:pPr rtl="1"/>
            <a:r>
              <a:rPr lang="ar-SA" b="1" dirty="0" smtClean="0"/>
              <a:t>العينة:</a:t>
            </a:r>
            <a:endParaRPr lang="en-US" dirty="0" smtClean="0"/>
          </a:p>
          <a:p>
            <a:pPr rtl="1"/>
            <a:r>
              <a:rPr lang="ar-SA" b="1" dirty="0" smtClean="0"/>
              <a:t>   لا يحتاج الباحث إلى عينة كبيرة في المنهج الارتباطي بخلاف المنهج المسحي. فعينة من خمسين فردا تعتبر مناسبة, </a:t>
            </a:r>
            <a:r>
              <a:rPr lang="ar-SA" b="1" dirty="0" err="1" smtClean="0"/>
              <a:t>و</a:t>
            </a:r>
            <a:r>
              <a:rPr lang="ar-SA" b="1" dirty="0" smtClean="0"/>
              <a:t> يشترط المتخصصون أن لا تقل العينة في هذا النوع من البحوث عن ثلاثين فردا حتى يوثق في نتائجها. </a:t>
            </a:r>
            <a:endParaRPr lang="en-US" dirty="0" smtClean="0"/>
          </a:p>
          <a:p>
            <a:pPr rtl="1"/>
            <a:r>
              <a:rPr lang="ar-SA" b="1" dirty="0" smtClean="0"/>
              <a:t>الأدوات المستخدمة:</a:t>
            </a:r>
            <a:endParaRPr lang="en-US" dirty="0" smtClean="0"/>
          </a:p>
          <a:p>
            <a:pPr rtl="1"/>
            <a:r>
              <a:rPr lang="ar-SA" b="1" dirty="0" smtClean="0"/>
              <a:t>الاختبارات وقد تستخدم الاستبانة هنا, وقد يتضمن البحث متغيرات</a:t>
            </a:r>
            <a:endParaRPr lang="en-US" dirty="0" smtClean="0"/>
          </a:p>
          <a:p>
            <a:pPr rtl="1"/>
            <a:r>
              <a:rPr lang="ar-SA" b="1" dirty="0" smtClean="0"/>
              <a:t>كالعمر أو الراتب أو سنوات الخبرة لا يستخدم لجمها أدوات بحث.</a:t>
            </a:r>
            <a:endParaRPr lang="en-US" dirty="0" smtClean="0"/>
          </a:p>
          <a:p>
            <a:pPr rtl="1"/>
            <a:r>
              <a:rPr lang="ar-SA" b="1" dirty="0" smtClean="0"/>
              <a:t>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276</a:t>
            </a:fld>
            <a:endParaRPr lang="en-US" dirty="0"/>
          </a:p>
        </p:txBody>
      </p:sp>
    </p:spTree>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الطريقة الارتباطية</a:t>
            </a:r>
            <a:endParaRPr lang="ar-SA" dirty="0"/>
          </a:p>
        </p:txBody>
      </p:sp>
      <p:sp>
        <p:nvSpPr>
          <p:cNvPr id="3" name="عنصر نائب للمحتوى 2"/>
          <p:cNvSpPr>
            <a:spLocks noGrp="1"/>
          </p:cNvSpPr>
          <p:nvPr>
            <p:ph idx="1"/>
          </p:nvPr>
        </p:nvSpPr>
        <p:spPr/>
        <p:txBody>
          <a:bodyPr/>
          <a:lstStyle/>
          <a:p>
            <a:pPr rtl="1"/>
            <a:endParaRPr lang="ar-SA" sz="2800" dirty="0" smtClean="0"/>
          </a:p>
          <a:p>
            <a:pPr rtl="1"/>
            <a:r>
              <a:rPr lang="ar-SA" sz="2800" b="1" dirty="0" smtClean="0"/>
              <a:t>الأساليب الإحصائية المستخدمة</a:t>
            </a:r>
            <a:endParaRPr lang="en-US" sz="2800" dirty="0" smtClean="0"/>
          </a:p>
          <a:p>
            <a:pPr rtl="1"/>
            <a:r>
              <a:rPr lang="ar-SA" sz="2800" b="1" dirty="0" smtClean="0"/>
              <a:t>    أكثر الأساليب الإحصائية استخداما في المنهج الارتباطي هو معامل الارتباط. وقيمة الارتباط  تتراوح بين+1 </a:t>
            </a:r>
            <a:r>
              <a:rPr lang="ar-SA" sz="2800" b="1" dirty="0" err="1" smtClean="0"/>
              <a:t>و</a:t>
            </a:r>
            <a:r>
              <a:rPr lang="ar-SA" sz="2800" b="1" dirty="0" smtClean="0"/>
              <a:t>-1 </a:t>
            </a:r>
            <a:endParaRPr lang="en-US" sz="2800" dirty="0" smtClean="0"/>
          </a:p>
          <a:p>
            <a:pPr rtl="1"/>
            <a:r>
              <a:rPr lang="ar-SA" sz="2800" b="1" dirty="0" smtClean="0"/>
              <a:t>    وهناك ارتباط إيجابي وارتباط سلبي. </a:t>
            </a:r>
            <a:endParaRPr lang="en-US" sz="2800" dirty="0" smtClean="0"/>
          </a:p>
          <a:p>
            <a:pPr rtl="1"/>
            <a:r>
              <a:rPr lang="ar-SA" sz="2800" b="1" dirty="0" smtClean="0"/>
              <a:t>    فالارتباط الإيجابي ما كانت قيمته موجبة فوق الصفر حتى +1 </a:t>
            </a:r>
            <a:endParaRPr lang="en-US" sz="2800" dirty="0" smtClean="0"/>
          </a:p>
          <a:p>
            <a:pPr rtl="1"/>
            <a:r>
              <a:rPr lang="ar-SA" sz="2800" b="1" dirty="0" smtClean="0"/>
              <a:t>   ويعني الارتباط الإيجابي أو العلاقة الإيجابية أن الزيادة في متغير ترتبط بالزيادة في المتغير الآخر فإذا زاد الذكاء زاد التحصيل وإذا قل الذكاء قل التحصيل.</a:t>
            </a:r>
            <a:endParaRPr lang="en-US" sz="2800" dirty="0" smtClean="0"/>
          </a:p>
          <a:p>
            <a:pPr rtl="1"/>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277</a:t>
            </a:fld>
            <a:endParaRPr lang="en-US" dirty="0"/>
          </a:p>
        </p:txBody>
      </p:sp>
    </p:spTree>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الطريقة الارتباطية</a:t>
            </a:r>
            <a:endParaRPr lang="ar-SA" dirty="0"/>
          </a:p>
        </p:txBody>
      </p:sp>
      <p:sp>
        <p:nvSpPr>
          <p:cNvPr id="3" name="عنصر نائب للمحتوى 2"/>
          <p:cNvSpPr>
            <a:spLocks noGrp="1"/>
          </p:cNvSpPr>
          <p:nvPr>
            <p:ph idx="1"/>
          </p:nvPr>
        </p:nvSpPr>
        <p:spPr>
          <a:xfrm>
            <a:off x="990600" y="1447800"/>
            <a:ext cx="8153400" cy="3962400"/>
          </a:xfrm>
        </p:spPr>
        <p:txBody>
          <a:bodyPr/>
          <a:lstStyle/>
          <a:p>
            <a:pPr rtl="1"/>
            <a:endParaRPr lang="en-US" dirty="0" smtClean="0"/>
          </a:p>
          <a:p>
            <a:pPr rtl="1"/>
            <a:r>
              <a:rPr lang="ar-SA" b="1" dirty="0" smtClean="0"/>
              <a:t>   والارتباط السلبي ما كانت قيمته سلبية دون الصفر حتى -1 ويعني الارتباط السلبي أو العلاقة السلبية أن الزيادة في متغير ترتبط بالنقص في المتغير الآخر فإذا زاد الغياب انخفض التحصيل وإذا قل الغياب ارتفع التحصيل.</a:t>
            </a:r>
            <a:endParaRPr lang="en-US" dirty="0" smtClean="0"/>
          </a:p>
          <a:p>
            <a:pPr rtl="1"/>
            <a:r>
              <a:rPr lang="ar-SA" b="1" dirty="0" smtClean="0"/>
              <a:t>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278</a:t>
            </a:fld>
            <a:endParaRPr lang="en-US" dirty="0"/>
          </a:p>
        </p:txBody>
      </p:sp>
    </p:spTree>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الطريقة السببية المقارنة</a:t>
            </a:r>
            <a:endParaRPr lang="en-US" dirty="0" smtClean="0"/>
          </a:p>
        </p:txBody>
      </p:sp>
      <p:sp>
        <p:nvSpPr>
          <p:cNvPr id="3" name="عنصر نائب للمحتوى 2"/>
          <p:cNvSpPr>
            <a:spLocks noGrp="1"/>
          </p:cNvSpPr>
          <p:nvPr>
            <p:ph idx="1"/>
          </p:nvPr>
        </p:nvSpPr>
        <p:spPr/>
        <p:txBody>
          <a:bodyPr/>
          <a:lstStyle/>
          <a:p>
            <a:pPr rtl="1"/>
            <a:r>
              <a:rPr lang="ar-SA" b="1" dirty="0" smtClean="0"/>
              <a:t>الهدف</a:t>
            </a:r>
            <a:endParaRPr lang="en-US" dirty="0" smtClean="0"/>
          </a:p>
          <a:p>
            <a:pPr rtl="1"/>
            <a:r>
              <a:rPr lang="ar-SA" b="1" dirty="0" smtClean="0"/>
              <a:t>  يهدف الباحث في الطريقة السببية المقارنة إلى الكشف عن سبب أو أسباب وجود ظاهرة معينة أو معرفة تأثير متغير في متغير آخر من خلال مقرنة مجموعتين أو أكثر ولذلك سمي بحثا </a:t>
            </a:r>
            <a:r>
              <a:rPr lang="ar-SA" b="1" dirty="0" err="1" smtClean="0"/>
              <a:t>سببيا</a:t>
            </a:r>
            <a:r>
              <a:rPr lang="ar-SA" b="1" dirty="0" smtClean="0"/>
              <a:t> مقارنا. يقارن بين مجموعتين مختلفتين في صفة معينة ليرى أثر هذا الاختلاف على متغير آخر.</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279</a:t>
            </a:fld>
            <a:endParaRPr lang="en-US" dirty="0"/>
          </a:p>
        </p:txBody>
      </p:sp>
    </p:spTree>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8915400" cy="1371600"/>
          </a:xfrm>
        </p:spPr>
        <p:txBody>
          <a:bodyPr/>
          <a:lstStyle/>
          <a:p>
            <a:pPr algn="ctr" rtl="1"/>
            <a:r>
              <a:rPr lang="ar-SA" sz="3600" b="1" dirty="0" smtClean="0"/>
              <a:t>الطريقة السببية المقارنة</a:t>
            </a:r>
            <a:r>
              <a:rPr lang="en-US" sz="3600" dirty="0" smtClean="0"/>
              <a:t/>
            </a:r>
            <a:br>
              <a:rPr lang="en-US" sz="3600" dirty="0" smtClean="0"/>
            </a:br>
            <a:endParaRPr lang="ar-SA" sz="2800" dirty="0"/>
          </a:p>
        </p:txBody>
      </p:sp>
      <p:sp>
        <p:nvSpPr>
          <p:cNvPr id="3" name="عنصر نائب للمحتوى 2"/>
          <p:cNvSpPr>
            <a:spLocks noGrp="1"/>
          </p:cNvSpPr>
          <p:nvPr>
            <p:ph idx="1"/>
          </p:nvPr>
        </p:nvSpPr>
        <p:spPr>
          <a:xfrm>
            <a:off x="304800" y="1371600"/>
            <a:ext cx="8991600" cy="4678363"/>
          </a:xfrm>
        </p:spPr>
        <p:txBody>
          <a:bodyPr/>
          <a:lstStyle/>
          <a:p>
            <a:pPr rtl="1"/>
            <a:r>
              <a:rPr lang="ar-SA" sz="2800" b="1" dirty="0" smtClean="0"/>
              <a:t>   </a:t>
            </a:r>
            <a:r>
              <a:rPr lang="ar-SA" b="1" dirty="0" smtClean="0"/>
              <a:t>مثل من يقارن بين المدخنين وغير المدخنين في أمراض الصدر ليتعرف من خلال هذه المقارنة على أثر التدخين على الأمراض الصدرية, فإن وجد فرقا وأن المدخنين لديهم معاناة من أراض الصدر أكثر من غير المدخنين استنتج أن التدخين سبب في هذه الأمراض, وإن لم يجد فرقا بين المجموعتين استنتج أن البحث لا يدل على أن التدخين سبب في هذه الأمراض.</a:t>
            </a:r>
            <a:endParaRPr lang="en-US" dirty="0" smtClean="0"/>
          </a:p>
          <a:p>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280</a:t>
            </a:fld>
            <a:endParaRPr lang="en-US" dirty="0"/>
          </a:p>
        </p:txBody>
      </p:sp>
    </p:spTree>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152400"/>
            <a:ext cx="8915400" cy="1143000"/>
          </a:xfrm>
        </p:spPr>
        <p:txBody>
          <a:bodyPr/>
          <a:lstStyle/>
          <a:p>
            <a:pPr algn="ctr" rtl="1"/>
            <a:r>
              <a:rPr lang="ar-SA" sz="4000" b="1" dirty="0" smtClean="0"/>
              <a:t>الطريقة السببية المقارنة</a:t>
            </a:r>
            <a:endParaRPr lang="en-US" sz="4000" dirty="0" smtClean="0"/>
          </a:p>
        </p:txBody>
      </p:sp>
      <p:sp>
        <p:nvSpPr>
          <p:cNvPr id="3" name="عنصر نائب للمحتوى 2"/>
          <p:cNvSpPr>
            <a:spLocks noGrp="1"/>
          </p:cNvSpPr>
          <p:nvPr>
            <p:ph idx="1"/>
          </p:nvPr>
        </p:nvSpPr>
        <p:spPr>
          <a:xfrm>
            <a:off x="495300" y="1371600"/>
            <a:ext cx="8915400" cy="4754563"/>
          </a:xfrm>
        </p:spPr>
        <p:txBody>
          <a:bodyPr/>
          <a:lstStyle/>
          <a:p>
            <a:pPr rtl="1"/>
            <a:r>
              <a:rPr lang="ar-SA" b="1" dirty="0" smtClean="0"/>
              <a:t>الهدف من هذا النوع ليس مجرد معرفة العلاقة بين متغيرين كما هو الحال في المنهج الارتباطي, ولكن الهدف هو معرفة درجة تأثير متغير في متغير آخر؟</a:t>
            </a:r>
            <a:endParaRPr lang="en-US" dirty="0" smtClean="0"/>
          </a:p>
          <a:p>
            <a:pPr rtl="1"/>
            <a:r>
              <a:rPr lang="ar-SA" b="1" dirty="0" smtClean="0"/>
              <a:t>والهدف في المنهج السببي المقارن يتفق مع هدف البحث التجريبي لكن الباحث في المنهج السببي المقارن </a:t>
            </a:r>
            <a:r>
              <a:rPr lang="ar-SA" b="1" dirty="0" err="1" smtClean="0"/>
              <a:t>ـ</a:t>
            </a:r>
            <a:r>
              <a:rPr lang="ar-SA" b="1" dirty="0" smtClean="0"/>
              <a:t> بخلاف المنهج التجريبي </a:t>
            </a:r>
            <a:r>
              <a:rPr lang="ar-SA" b="1" dirty="0" err="1" smtClean="0"/>
              <a:t>ـ</a:t>
            </a:r>
            <a:r>
              <a:rPr lang="ar-SA" b="1" dirty="0" smtClean="0"/>
              <a:t>  لا يتمكن من التدخل في الظاهرة أو في متغيراتها لأنه يدرس الظاهرة كما هي.</a:t>
            </a:r>
            <a:endParaRPr lang="en-US" dirty="0" smtClean="0"/>
          </a:p>
          <a:p>
            <a:pPr rtl="1"/>
            <a:endParaRPr lang="en-US"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281</a:t>
            </a:fld>
            <a:endParaRPr lang="en-US" dirty="0"/>
          </a:p>
        </p:txBody>
      </p:sp>
    </p:spTree>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smtClean="0"/>
              <a:t>الطريقة السببية المقارنة</a:t>
            </a:r>
            <a:endParaRPr lang="en-US" sz="4000" dirty="0" smtClean="0"/>
          </a:p>
        </p:txBody>
      </p:sp>
      <p:sp>
        <p:nvSpPr>
          <p:cNvPr id="3" name="عنصر نائب للمحتوى 2"/>
          <p:cNvSpPr>
            <a:spLocks noGrp="1"/>
          </p:cNvSpPr>
          <p:nvPr>
            <p:ph idx="1"/>
          </p:nvPr>
        </p:nvSpPr>
        <p:spPr/>
        <p:txBody>
          <a:bodyPr/>
          <a:lstStyle/>
          <a:p>
            <a:pPr rtl="1"/>
            <a:r>
              <a:rPr lang="ar-SA" b="1" dirty="0" smtClean="0"/>
              <a:t>أمثلة للبحث السببي المقارن:</a:t>
            </a:r>
            <a:endParaRPr lang="en-US" dirty="0" smtClean="0"/>
          </a:p>
          <a:p>
            <a:pPr rtl="1"/>
            <a:r>
              <a:rPr lang="ar-SA" b="1" dirty="0" smtClean="0"/>
              <a:t>ـ الفرق بين طلبة المدارس الحكومية وطلبة المدارس الأهلية في المرحلة الابتدائية في الميول المدرسية</a:t>
            </a:r>
            <a:endParaRPr lang="en-US" dirty="0" smtClean="0"/>
          </a:p>
          <a:p>
            <a:pPr rtl="1"/>
            <a:r>
              <a:rPr lang="ar-SA" b="1" dirty="0" smtClean="0"/>
              <a:t>ـ الفرق في المخاوف بين تلاميذ وتلميذات المرحلة الابتدائية</a:t>
            </a:r>
            <a:endParaRPr lang="en-US" dirty="0" smtClean="0"/>
          </a:p>
          <a:p>
            <a:pPr rtl="1"/>
            <a:r>
              <a:rPr lang="ar-SA" b="1" dirty="0" smtClean="0"/>
              <a:t>ـ الضغوط النفسية لدى الأمهات العاملات وغير العاملات</a:t>
            </a:r>
            <a:endParaRPr lang="en-US" dirty="0" smtClean="0"/>
          </a:p>
          <a:p>
            <a:pPr rtl="1"/>
            <a:r>
              <a:rPr lang="ar-SA" b="1" dirty="0" smtClean="0"/>
              <a:t>ـ مقارنة بين المدخنين وغير المدخنين في الشعور بالاكتئاب</a:t>
            </a:r>
            <a:endParaRPr lang="en-US" dirty="0" smtClean="0"/>
          </a:p>
          <a:p>
            <a:pPr rtl="1"/>
            <a:r>
              <a:rPr lang="ar-SA" b="1" dirty="0" smtClean="0"/>
              <a:t>ـ أثر الالتحاق برياض الأطفال على النمو اللغوي للطفل</a:t>
            </a:r>
            <a:endParaRPr lang="en-US" dirty="0" smtClean="0"/>
          </a:p>
          <a:p>
            <a:pPr rtl="1"/>
            <a:endParaRPr lang="ar-SA" sz="2800"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282</a:t>
            </a:fld>
            <a:endParaRPr lang="en-US" dirty="0"/>
          </a:p>
        </p:txBody>
      </p:sp>
    </p:spTree>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الطريقة السببية المقارنة</a:t>
            </a:r>
            <a:endParaRPr lang="en-US" dirty="0" smtClean="0"/>
          </a:p>
        </p:txBody>
      </p:sp>
      <p:sp>
        <p:nvSpPr>
          <p:cNvPr id="3" name="عنصر نائب للمحتوى 2"/>
          <p:cNvSpPr>
            <a:spLocks noGrp="1"/>
          </p:cNvSpPr>
          <p:nvPr>
            <p:ph idx="1"/>
          </p:nvPr>
        </p:nvSpPr>
        <p:spPr/>
        <p:txBody>
          <a:bodyPr/>
          <a:lstStyle/>
          <a:p>
            <a:pPr rtl="1"/>
            <a:r>
              <a:rPr lang="ar-SA" sz="2800" b="1" dirty="0" smtClean="0"/>
              <a:t>ـ الفرق بين طالبات القسم الأدبي والقسم العلمي في المرحلة الثانوية بمدينة الدمام في مستوى قلق الاختبار </a:t>
            </a:r>
            <a:endParaRPr lang="en-US" sz="2800" dirty="0" smtClean="0"/>
          </a:p>
          <a:p>
            <a:pPr rtl="1"/>
            <a:r>
              <a:rPr lang="ar-SA" sz="2800" b="1" dirty="0" smtClean="0"/>
              <a:t>ـ الفرق بين طالبات السنة الأولى والثانية والثالثة للمرحلة الثانوية بمدينة الدمام في مستوى قلق الاختبار</a:t>
            </a:r>
            <a:endParaRPr lang="en-US" sz="2800" dirty="0" smtClean="0"/>
          </a:p>
          <a:p>
            <a:pPr rtl="1"/>
            <a:r>
              <a:rPr lang="ar-SA" sz="2800" b="1" dirty="0" smtClean="0"/>
              <a:t> </a:t>
            </a:r>
            <a:endParaRPr lang="en-US" sz="2800" dirty="0" smtClean="0"/>
          </a:p>
          <a:p>
            <a:pPr rtl="1"/>
            <a:r>
              <a:rPr lang="ar-SA" sz="2800" b="1" dirty="0" smtClean="0"/>
              <a:t> </a:t>
            </a:r>
            <a:endParaRPr lang="en-US" sz="2800"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283</a:t>
            </a:fld>
            <a:endParaRPr lang="en-US" dirty="0"/>
          </a:p>
        </p:txBody>
      </p:sp>
    </p:spTree>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b="1" dirty="0" smtClean="0"/>
              <a:t>الطريقة السببية المقارنة</a:t>
            </a:r>
            <a:endParaRPr lang="en-US" sz="3600" dirty="0" smtClean="0"/>
          </a:p>
        </p:txBody>
      </p:sp>
      <p:sp>
        <p:nvSpPr>
          <p:cNvPr id="3" name="عنصر نائب للمحتوى 2"/>
          <p:cNvSpPr>
            <a:spLocks noGrp="1"/>
          </p:cNvSpPr>
          <p:nvPr>
            <p:ph idx="1"/>
          </p:nvPr>
        </p:nvSpPr>
        <p:spPr>
          <a:xfrm>
            <a:off x="609600" y="1295400"/>
            <a:ext cx="8915400" cy="4191000"/>
          </a:xfrm>
        </p:spPr>
        <p:txBody>
          <a:bodyPr/>
          <a:lstStyle/>
          <a:p>
            <a:pPr rtl="1"/>
            <a:r>
              <a:rPr lang="ar-SA" sz="2800" b="1" dirty="0" smtClean="0"/>
              <a:t> الإيجابيات</a:t>
            </a:r>
            <a:endParaRPr lang="en-US" sz="2800" dirty="0" smtClean="0"/>
          </a:p>
          <a:p>
            <a:pPr rtl="1"/>
            <a:r>
              <a:rPr lang="ar-SA" sz="2800" b="1" dirty="0" smtClean="0"/>
              <a:t>   أكثر عمقا في تفسير الظاهرة من الطريقة المسحية. ويحاول الكشف عن العوامل التي تؤثر في الظاهرة.</a:t>
            </a:r>
            <a:endParaRPr lang="en-US" sz="2800" dirty="0" smtClean="0"/>
          </a:p>
          <a:p>
            <a:pPr rtl="1"/>
            <a:r>
              <a:rPr lang="ar-SA" sz="2800" b="1" dirty="0" smtClean="0"/>
              <a:t>   من خلال المنهج السببي المقارن يمكن للباحثين الكشف عن الأسباب المحتملة لحدوث الظواهر دون الاضطرار إلى إدخال تغييرات في الظاهرة من قبل الباحث.</a:t>
            </a:r>
            <a:endParaRPr lang="en-US" sz="2800" dirty="0" smtClean="0"/>
          </a:p>
          <a:p>
            <a:pPr rtl="1"/>
            <a:r>
              <a:rPr lang="ar-SA" sz="2800" b="1" dirty="0" smtClean="0"/>
              <a:t>   هناك كثير من الظواهر الإنسانية لا يمكن إخضاعها للتجربة ويرغب العلماء في معرفة أسبابها فيكون المنهج السببي المقارن هو البديل للمنهج التجريبي.</a:t>
            </a:r>
            <a:endParaRPr lang="en-US" sz="2800" dirty="0" smtClean="0"/>
          </a:p>
          <a:p>
            <a:pPr rtl="1"/>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284</a:t>
            </a:fld>
            <a:endParaRPr lang="en-US" dirty="0"/>
          </a:p>
        </p:txBody>
      </p:sp>
    </p:spTree>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b="1" dirty="0" smtClean="0"/>
              <a:t>الطريقة السببية المقارنة</a:t>
            </a:r>
            <a:endParaRPr lang="en-US" sz="3600" dirty="0" smtClean="0"/>
          </a:p>
        </p:txBody>
      </p:sp>
      <p:sp>
        <p:nvSpPr>
          <p:cNvPr id="3" name="عنصر نائب للمحتوى 2"/>
          <p:cNvSpPr>
            <a:spLocks noGrp="1"/>
          </p:cNvSpPr>
          <p:nvPr>
            <p:ph idx="1"/>
          </p:nvPr>
        </p:nvSpPr>
        <p:spPr>
          <a:xfrm>
            <a:off x="495300" y="1295400"/>
            <a:ext cx="8915400" cy="3733799"/>
          </a:xfrm>
        </p:spPr>
        <p:txBody>
          <a:bodyPr/>
          <a:lstStyle/>
          <a:p>
            <a:pPr rtl="1"/>
            <a:r>
              <a:rPr lang="ar-SA" b="1" dirty="0" smtClean="0"/>
              <a:t>السلبيات</a:t>
            </a:r>
            <a:endParaRPr lang="en-US" dirty="0" smtClean="0"/>
          </a:p>
          <a:p>
            <a:pPr rtl="1"/>
            <a:r>
              <a:rPr lang="ar-SA" b="1" dirty="0" smtClean="0"/>
              <a:t>    أن بعض العلاقات السببية التي يتوصل إليها الباحثون قد لا تكون صحيحة وذلك لوجود عوامل خفية لم يستطع الباحث ضبطها أو لم يفطن لها.</a:t>
            </a:r>
            <a:endParaRPr lang="en-US" dirty="0" smtClean="0"/>
          </a:p>
          <a:p>
            <a:r>
              <a:rPr lang="ar-SA" b="1" dirty="0" smtClean="0"/>
              <a:t>مثل لو أراد باحث مقارنة بين شرب القهوة وشحوب البدن أو فقدان الشهية ووجد أن من يكثرون من شرب القهوة يتصفون بالشحوب وفقدان الشهية ثُم يستنتج أن القهوة سبب في ذلك فقد يكون مخطئا وقد يعود السبب في الشحوب وفقدان الشهية إلى قلة النوم الذي تسببه القهوة وليس للقهوة نفسها</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285</a:t>
            </a:fld>
            <a:endParaRPr lang="en-US" dirty="0"/>
          </a:p>
        </p:txBody>
      </p:sp>
    </p:spTree>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b="1" dirty="0" smtClean="0"/>
              <a:t>الطريقة السببية المقارنة</a:t>
            </a:r>
            <a:endParaRPr lang="en-US" sz="3600" dirty="0" smtClean="0"/>
          </a:p>
        </p:txBody>
      </p:sp>
      <p:sp>
        <p:nvSpPr>
          <p:cNvPr id="3" name="عنصر نائب للمحتوى 2"/>
          <p:cNvSpPr>
            <a:spLocks noGrp="1"/>
          </p:cNvSpPr>
          <p:nvPr>
            <p:ph idx="1"/>
          </p:nvPr>
        </p:nvSpPr>
        <p:spPr/>
        <p:txBody>
          <a:bodyPr/>
          <a:lstStyle/>
          <a:p>
            <a:pPr rtl="1"/>
            <a:r>
              <a:rPr lang="ar-SA" sz="3600" b="1" dirty="0" smtClean="0"/>
              <a:t>الأدوات المستخدمة</a:t>
            </a:r>
            <a:endParaRPr lang="en-US" sz="3600" dirty="0" smtClean="0"/>
          </a:p>
          <a:p>
            <a:pPr rtl="1"/>
            <a:r>
              <a:rPr lang="ar-SA" sz="3600" b="1" dirty="0" smtClean="0"/>
              <a:t>السجلات والمقابلة والاختبارات</a:t>
            </a:r>
            <a:endParaRPr lang="en-US" sz="3600" dirty="0" smtClean="0"/>
          </a:p>
          <a:p>
            <a:pPr rtl="1"/>
            <a:r>
              <a:rPr lang="ar-SA" sz="3600" b="1" dirty="0" smtClean="0"/>
              <a:t>الأساليب الإحصائية المستخدمة</a:t>
            </a:r>
            <a:endParaRPr lang="en-US" sz="3600" dirty="0" smtClean="0"/>
          </a:p>
          <a:p>
            <a:pPr rtl="1"/>
            <a:r>
              <a:rPr lang="ar-SA" sz="3600" b="1" smtClean="0"/>
              <a:t> يستخدم </a:t>
            </a:r>
            <a:r>
              <a:rPr lang="ar-SA" sz="3600" b="1" dirty="0" smtClean="0"/>
              <a:t>الباحثون أساليب إحصائية متعددة وذلك حسب تصميم البحث.</a:t>
            </a:r>
            <a:endParaRPr lang="en-US" sz="3600" dirty="0" smtClean="0"/>
          </a:p>
          <a:p>
            <a:pPr rtl="1"/>
            <a:r>
              <a:rPr lang="ar-SA" sz="3600" b="1" dirty="0" smtClean="0"/>
              <a:t> </a:t>
            </a:r>
            <a:endParaRPr lang="en-US" sz="36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286</a:t>
            </a:fld>
            <a:endParaRPr lang="en-US" dirty="0"/>
          </a:p>
        </p:txBody>
      </p:sp>
    </p:spTree>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b="1" dirty="0" smtClean="0"/>
              <a:t>الطريقة السببية المقارنة</a:t>
            </a:r>
            <a:endParaRPr lang="en-US" sz="3600" dirty="0" smtClean="0"/>
          </a:p>
        </p:txBody>
      </p:sp>
      <p:sp>
        <p:nvSpPr>
          <p:cNvPr id="3" name="عنصر نائب للمحتوى 2"/>
          <p:cNvSpPr>
            <a:spLocks noGrp="1"/>
          </p:cNvSpPr>
          <p:nvPr>
            <p:ph idx="1"/>
          </p:nvPr>
        </p:nvSpPr>
        <p:spPr>
          <a:xfrm>
            <a:off x="533400" y="1219200"/>
            <a:ext cx="8915400" cy="4343400"/>
          </a:xfrm>
        </p:spPr>
        <p:txBody>
          <a:bodyPr/>
          <a:lstStyle/>
          <a:p>
            <a:pPr algn="ctr" rtl="1"/>
            <a:r>
              <a:rPr lang="ar-SA" sz="2800" b="1" dirty="0" smtClean="0"/>
              <a:t>مثال مختصر لبحث سببي مقارن</a:t>
            </a:r>
            <a:endParaRPr lang="en-US" sz="2800" dirty="0" smtClean="0"/>
          </a:p>
          <a:p>
            <a:pPr algn="ctr" rtl="1"/>
            <a:r>
              <a:rPr lang="ar-SA" sz="2800" b="1" u="sng" dirty="0" smtClean="0"/>
              <a:t>العنوان</a:t>
            </a:r>
            <a:r>
              <a:rPr lang="ar-SA" sz="2800" b="1" dirty="0" smtClean="0"/>
              <a:t>:</a:t>
            </a:r>
          </a:p>
          <a:p>
            <a:pPr algn="ctr" rtl="1"/>
            <a:r>
              <a:rPr lang="ar-SA" b="1" dirty="0" smtClean="0"/>
              <a:t>" أثر الالتحاق برياض الأطفال على تحصيلهم اللغوي ومهاراتهم الاجتماعية في المرحلة الابتدائية بمدينة الخبر"</a:t>
            </a:r>
            <a:endParaRPr lang="en-US" dirty="0" smtClean="0"/>
          </a:p>
          <a:p>
            <a:pPr rtl="1"/>
            <a:r>
              <a:rPr lang="ar-SA" sz="2800" b="1" u="sng" dirty="0" smtClean="0"/>
              <a:t>أسئلة البحث:</a:t>
            </a:r>
            <a:endParaRPr lang="en-US" sz="2800" dirty="0" smtClean="0"/>
          </a:p>
          <a:p>
            <a:pPr rtl="1"/>
            <a:r>
              <a:rPr lang="ar-SA" sz="2800" b="1" dirty="0" smtClean="0"/>
              <a:t>1) ما أثر الالتحاق برياض الأطفال على تحصيل التلاميذ اللغوي في المرحلة الابتدائية؟</a:t>
            </a:r>
            <a:endParaRPr lang="en-US" sz="2800" dirty="0" smtClean="0"/>
          </a:p>
          <a:p>
            <a:pPr rtl="1"/>
            <a:r>
              <a:rPr lang="ar-SA" sz="2800" b="1" dirty="0" smtClean="0"/>
              <a:t>2) ما أثر الالتحاق برياض الأطفال على مهارات التلاميذ الاجتماعية في المرحلة الابتدائية؟</a:t>
            </a:r>
            <a:endParaRPr lang="en-US" sz="2800" dirty="0" smtClean="0"/>
          </a:p>
          <a:p>
            <a:pPr rtl="1"/>
            <a:endParaRPr lang="ar-SA" sz="28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287</a:t>
            </a:fld>
            <a:endParaRPr lang="en-US" dirty="0"/>
          </a:p>
        </p:txBody>
      </p:sp>
    </p:spTree>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smtClean="0"/>
              <a:t>الطريقة السببية المقارنة</a:t>
            </a:r>
            <a:endParaRPr lang="en-US" sz="4000" dirty="0" smtClean="0"/>
          </a:p>
        </p:txBody>
      </p:sp>
      <p:sp>
        <p:nvSpPr>
          <p:cNvPr id="3" name="عنصر نائب للمحتوى 2"/>
          <p:cNvSpPr>
            <a:spLocks noGrp="1"/>
          </p:cNvSpPr>
          <p:nvPr>
            <p:ph idx="1"/>
          </p:nvPr>
        </p:nvSpPr>
        <p:spPr>
          <a:xfrm>
            <a:off x="495300" y="1447800"/>
            <a:ext cx="8915400" cy="3733800"/>
          </a:xfrm>
        </p:spPr>
        <p:txBody>
          <a:bodyPr/>
          <a:lstStyle/>
          <a:p>
            <a:pPr rtl="1"/>
            <a:r>
              <a:rPr lang="ar-SA" b="1" u="sng" dirty="0" smtClean="0"/>
              <a:t>فروض البحث</a:t>
            </a:r>
            <a:r>
              <a:rPr lang="ar-SA" b="1" dirty="0" smtClean="0"/>
              <a:t>:</a:t>
            </a:r>
            <a:endParaRPr lang="en-US" dirty="0" smtClean="0"/>
          </a:p>
          <a:p>
            <a:pPr rtl="1"/>
            <a:r>
              <a:rPr lang="ar-SA" b="1" dirty="0" smtClean="0"/>
              <a:t>1) لا يوجد فرق دال إحصائيا في التحصيل اللغوي لتلاميذ المرحلة الابتدائية بين التلاميذ الذين التحقوا برياض الأطفال والتلاميذ الذين لم يلتحقوا برياض الأطفال</a:t>
            </a:r>
            <a:endParaRPr lang="en-US" dirty="0" smtClean="0"/>
          </a:p>
          <a:p>
            <a:r>
              <a:rPr lang="ar-SA" b="1" dirty="0" smtClean="0"/>
              <a:t>2) لا يوجد فرق دال إحصائيا في المهارات الاجتماعية لتلاميذ المرحلة الابتدائية بين التلاميذ الذين التحقوا برياض الأطفال والتلاميذ الذين لم يلتحقوا برياض الأطفال</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288</a:t>
            </a:fld>
            <a:endParaRPr lang="en-US" dirty="0"/>
          </a:p>
        </p:txBody>
      </p:sp>
    </p:spTree>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4000" b="1" dirty="0" smtClean="0"/>
              <a:t>الطريقة السببية المقارنة</a:t>
            </a:r>
            <a:endParaRPr lang="ar-SA" sz="3200" dirty="0"/>
          </a:p>
        </p:txBody>
      </p:sp>
      <p:sp>
        <p:nvSpPr>
          <p:cNvPr id="3" name="عنصر نائب للمحتوى 2"/>
          <p:cNvSpPr>
            <a:spLocks noGrp="1"/>
          </p:cNvSpPr>
          <p:nvPr>
            <p:ph idx="1"/>
          </p:nvPr>
        </p:nvSpPr>
        <p:spPr>
          <a:xfrm>
            <a:off x="457200" y="1295400"/>
            <a:ext cx="8915400" cy="4525963"/>
          </a:xfrm>
        </p:spPr>
        <p:txBody>
          <a:bodyPr/>
          <a:lstStyle/>
          <a:p>
            <a:pPr rtl="1"/>
            <a:r>
              <a:rPr lang="ar-SA" b="1" dirty="0" smtClean="0"/>
              <a:t>م</a:t>
            </a:r>
            <a:r>
              <a:rPr lang="ar-SA" b="1" u="sng" dirty="0" smtClean="0"/>
              <a:t>جتمع البحث:</a:t>
            </a:r>
            <a:endParaRPr lang="en-US" dirty="0" smtClean="0"/>
          </a:p>
          <a:p>
            <a:pPr rtl="1"/>
            <a:r>
              <a:rPr lang="ar-SA" b="1" dirty="0" smtClean="0"/>
              <a:t>جميع تلاميذ المرحلة الابتدائية بمدينة الخبر</a:t>
            </a:r>
            <a:endParaRPr lang="en-US" dirty="0" smtClean="0"/>
          </a:p>
          <a:p>
            <a:pPr rtl="1"/>
            <a:r>
              <a:rPr lang="ar-SA" b="1" u="sng" dirty="0" err="1" smtClean="0"/>
              <a:t>اختيارالعينة</a:t>
            </a:r>
            <a:r>
              <a:rPr lang="ar-SA" b="1" u="sng" dirty="0" smtClean="0"/>
              <a:t>:</a:t>
            </a:r>
            <a:endParaRPr lang="en-US" dirty="0" smtClean="0"/>
          </a:p>
          <a:p>
            <a:pPr rtl="1"/>
            <a:r>
              <a:rPr lang="ar-SA" b="1" dirty="0" smtClean="0"/>
              <a:t>   يختار الباحث مائة تلميذ من تلاميذ المرحلة الابتدائية بالخبر ممن سبق لهم الالتحاق برياض الأطفال بطريقة عشوائية ومائة تلميذ آخرين من نفس المرحلة ممن لم يسبق لهم الالتحاق برياض الأطفال بطريقة عشوائية أيضا.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289</a:t>
            </a:fld>
            <a:endParaRPr lang="en-US" dirty="0"/>
          </a:p>
        </p:txBody>
      </p:sp>
    </p:spTree>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الطريقة السببية المقارنة</a:t>
            </a:r>
            <a:endParaRPr lang="ar-SA" sz="3200" dirty="0"/>
          </a:p>
        </p:txBody>
      </p:sp>
      <p:sp>
        <p:nvSpPr>
          <p:cNvPr id="3" name="عنصر نائب للمحتوى 2"/>
          <p:cNvSpPr>
            <a:spLocks noGrp="1"/>
          </p:cNvSpPr>
          <p:nvPr>
            <p:ph idx="1"/>
          </p:nvPr>
        </p:nvSpPr>
        <p:spPr>
          <a:xfrm>
            <a:off x="495300" y="1447800"/>
            <a:ext cx="8915400" cy="4678363"/>
          </a:xfrm>
        </p:spPr>
        <p:txBody>
          <a:bodyPr/>
          <a:lstStyle/>
          <a:p>
            <a:pPr rtl="1"/>
            <a:r>
              <a:rPr lang="ar-SA" sz="3600" b="1" u="sng" dirty="0" smtClean="0"/>
              <a:t>تطبيق الأدوات وجمع البيانات:</a:t>
            </a:r>
            <a:endParaRPr lang="en-US" sz="3600" dirty="0" smtClean="0"/>
          </a:p>
          <a:p>
            <a:pPr rtl="1"/>
            <a:r>
              <a:rPr lang="ar-SA" sz="3600" b="1" dirty="0" smtClean="0"/>
              <a:t>يطبق الباحث على كلتا المجموعتين اختبارا في التحصيل اللغوي ويصححه. كما يطبق اختبارا في المهارات الاجتماعية على نفس المجموعتين ويصححه.</a:t>
            </a:r>
            <a:endParaRPr lang="en-US" sz="3600" dirty="0" smtClean="0"/>
          </a:p>
          <a:p>
            <a:pPr rtl="1"/>
            <a:r>
              <a:rPr lang="ar-SA" sz="2800" b="1" dirty="0" smtClean="0"/>
              <a:t> </a:t>
            </a:r>
            <a:endParaRPr lang="en-US" sz="2800" dirty="0" smtClean="0"/>
          </a:p>
          <a:p>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290</a:t>
            </a:fld>
            <a:endParaRPr lang="en-US" dirty="0"/>
          </a:p>
        </p:txBody>
      </p:sp>
    </p:spTree>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الطريقة السببية المقارنة</a:t>
            </a:r>
            <a:endParaRPr lang="ar-SA" dirty="0"/>
          </a:p>
        </p:txBody>
      </p:sp>
      <p:sp>
        <p:nvSpPr>
          <p:cNvPr id="3" name="عنصر نائب للمحتوى 2"/>
          <p:cNvSpPr>
            <a:spLocks noGrp="1"/>
          </p:cNvSpPr>
          <p:nvPr>
            <p:ph idx="1"/>
          </p:nvPr>
        </p:nvSpPr>
        <p:spPr>
          <a:xfrm>
            <a:off x="495300" y="1295400"/>
            <a:ext cx="8915400" cy="4830763"/>
          </a:xfrm>
        </p:spPr>
        <p:txBody>
          <a:bodyPr/>
          <a:lstStyle/>
          <a:p>
            <a:pPr rtl="1"/>
            <a:r>
              <a:rPr lang="ar-SA" b="1" u="sng" dirty="0" smtClean="0"/>
              <a:t>التحليل الإحصائي للبيانات واختبار الفروض:</a:t>
            </a:r>
            <a:endParaRPr lang="en-US" dirty="0" smtClean="0"/>
          </a:p>
          <a:p>
            <a:pPr rtl="1"/>
            <a:r>
              <a:rPr lang="ar-SA" b="1" dirty="0" smtClean="0"/>
              <a:t>يقوم الباحث بحساب الفرق في معدل التحصيل اللغوي بين المجموعتين الذين التحقوا والذين لم يلتحقوا ليرى هل الملتحقين برياض الأطفال أفضل من غير الملتحقين أم أن المجموعتين سواء. ويقرر النتيجة</a:t>
            </a:r>
            <a:endParaRPr lang="en-US" dirty="0" smtClean="0"/>
          </a:p>
          <a:p>
            <a:pPr rtl="1"/>
            <a:r>
              <a:rPr lang="ar-SA" b="1" dirty="0" smtClean="0"/>
              <a:t>ثم يقوم الباحث بحساب الفرق في المهارات الاجتماعية بين المجموعتين الذين التحقوا والذين لم يلتحقوا ليرى هل الملتحقين برياض الأطفال أفضل في هذه المهارات من غير الملتحقين أم أن المجموعتين سواء. ويقرر النتيجة.</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291</a:t>
            </a:fld>
            <a:endParaRPr lang="en-US" dirty="0"/>
          </a:p>
        </p:txBody>
      </p:sp>
    </p:spTree>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292</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Tree>
  </p:cSld>
  <p:clrMapOvr>
    <a:masterClrMapping/>
  </p:clrMapOvr>
  <p:timing>
    <p:tnLst>
      <p:par>
        <p:cTn id="1" dur="indefinite" restart="never" nodeType="tmRoot"/>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293</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181600" y="4648200"/>
            <a:ext cx="4387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  </a:t>
            </a:r>
            <a:r>
              <a:rPr lang="ar-EG" sz="2600" dirty="0" smtClean="0">
                <a:solidFill>
                  <a:srgbClr val="898989"/>
                </a:solidFill>
                <a:latin typeface="Calibri" pitchFamily="34" charset="0"/>
              </a:rPr>
              <a:t>كلية </a:t>
            </a:r>
            <a:r>
              <a:rPr lang="ar-SA" sz="2600" dirty="0" smtClean="0">
                <a:solidFill>
                  <a:srgbClr val="898989"/>
                </a:solidFill>
                <a:latin typeface="Calibri" pitchFamily="34" charset="0"/>
              </a:rPr>
              <a:t>التربية </a:t>
            </a:r>
            <a:r>
              <a:rPr lang="ar-EG" sz="2600" dirty="0" smtClean="0">
                <a:solidFill>
                  <a:srgbClr val="898989"/>
                </a:solidFill>
                <a:latin typeface="Calibri" pitchFamily="34" charset="0"/>
              </a:rPr>
              <a:t>– قس</a:t>
            </a:r>
            <a:r>
              <a:rPr lang="ar-SA" sz="2600" dirty="0" smtClean="0">
                <a:solidFill>
                  <a:srgbClr val="898989"/>
                </a:solidFill>
                <a:latin typeface="Calibri" pitchFamily="34" charset="0"/>
              </a:rPr>
              <a:t>م التربية وعلم النفس</a:t>
            </a:r>
            <a:endParaRPr lang="en-US" sz="2600"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r>
              <a:rPr lang="ar-SA" sz="2800" b="1" dirty="0" smtClean="0"/>
              <a:t>مبادئ البحث التربوي</a:t>
            </a:r>
            <a:r>
              <a:rPr lang="ar-EG" sz="1100" b="1" dirty="0" smtClean="0">
                <a:solidFill>
                  <a:srgbClr val="7F7F7F"/>
                </a:solidFill>
                <a:latin typeface="Calibri" pitchFamily="34" charset="0"/>
                <a:cs typeface="Times New Roman" pitchFamily="18" charset="0"/>
              </a:rPr>
              <a:t/>
            </a:r>
            <a:br>
              <a:rPr lang="ar-EG" sz="1100" b="1" dirty="0" smtClean="0">
                <a:solidFill>
                  <a:srgbClr val="7F7F7F"/>
                </a:solidFill>
                <a:latin typeface="Calibri" pitchFamily="34" charset="0"/>
                <a:cs typeface="Times New Roman" pitchFamily="18" charset="0"/>
              </a:rPr>
            </a:br>
            <a:r>
              <a:rPr lang="ar-EG" sz="2400" b="1" dirty="0" smtClean="0">
                <a:solidFill>
                  <a:srgbClr val="7F7F7F"/>
                </a:solidFill>
                <a:latin typeface="Calibri" pitchFamily="34" charset="0"/>
                <a:cs typeface="Times New Roman" pitchFamily="18" charset="0"/>
              </a:rPr>
              <a:t>الفصل الدراسي </a:t>
            </a:r>
            <a:r>
              <a:rPr lang="ar-SA" sz="2400" b="1" dirty="0" smtClean="0">
                <a:solidFill>
                  <a:srgbClr val="7F7F7F"/>
                </a:solidFill>
                <a:latin typeface="Calibri" pitchFamily="34" charset="0"/>
                <a:cs typeface="Times New Roman" pitchFamily="18" charset="0"/>
              </a:rPr>
              <a:t>الأول</a:t>
            </a:r>
          </a:p>
          <a:p>
            <a:pPr algn="l">
              <a:lnSpc>
                <a:spcPct val="80000"/>
              </a:lnSpc>
            </a:pPr>
            <a:r>
              <a:rPr lang="ar-EG" b="1" dirty="0" smtClean="0">
                <a:solidFill>
                  <a:srgbClr val="7F7F7F"/>
                </a:solidFill>
                <a:latin typeface="Calibri" pitchFamily="34" charset="0"/>
                <a:cs typeface="Times New Roman" pitchFamily="18" charset="0"/>
              </a:rPr>
              <a:t>العام الدراسي 143</a:t>
            </a:r>
            <a:r>
              <a:rPr lang="ar-SA" b="1" dirty="0" smtClean="0">
                <a:solidFill>
                  <a:srgbClr val="7F7F7F"/>
                </a:solidFill>
                <a:latin typeface="Calibri" pitchFamily="34" charset="0"/>
                <a:cs typeface="Times New Roman" pitchFamily="18" charset="0"/>
              </a:rPr>
              <a:t>1</a:t>
            </a:r>
            <a:r>
              <a:rPr lang="ar-EG" b="1" dirty="0" smtClean="0">
                <a:solidFill>
                  <a:srgbClr val="7F7F7F"/>
                </a:solidFill>
                <a:latin typeface="Calibri" pitchFamily="34" charset="0"/>
                <a:cs typeface="Times New Roman" pitchFamily="18" charset="0"/>
              </a:rPr>
              <a:t> – 143</a:t>
            </a:r>
            <a:r>
              <a:rPr lang="ar-SA" b="1" dirty="0" smtClean="0">
                <a:solidFill>
                  <a:srgbClr val="7F7F7F"/>
                </a:solidFill>
                <a:latin typeface="Calibri" pitchFamily="34" charset="0"/>
                <a:cs typeface="Times New Roman" pitchFamily="18" charset="0"/>
              </a:rPr>
              <a:t>2هـ</a:t>
            </a:r>
            <a:endParaRPr lang="en-US" b="1" dirty="0" smtClean="0">
              <a:solidFill>
                <a:srgbClr val="7F7F7F"/>
              </a:solidFill>
              <a:latin typeface="Calibri" pitchFamily="34" charset="0"/>
            </a:endParaRPr>
          </a:p>
          <a:p>
            <a:pPr algn="l">
              <a:lnSpc>
                <a:spcPct val="80000"/>
              </a:lnSpc>
            </a:pPr>
            <a:r>
              <a:rPr lang="ar-SA" sz="2800" b="1" dirty="0" smtClean="0">
                <a:solidFill>
                  <a:srgbClr val="7F7F7F"/>
                </a:solidFill>
                <a:latin typeface="Calibri" pitchFamily="34" charset="0"/>
                <a:cs typeface="Times New Roman" pitchFamily="18" charset="0"/>
              </a:rPr>
              <a:t>د. عبد الله أحمد الدوغان</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293</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عنوان المحاضرة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a:r>
              <a:rPr lang="ar-SA" sz="4000" b="1" dirty="0" smtClean="0"/>
              <a:t>المحاضرة  </a:t>
            </a:r>
            <a:r>
              <a:rPr lang="ar-SA" sz="4000" b="1" smtClean="0"/>
              <a:t>الثالثة عشرة</a:t>
            </a:r>
            <a:endParaRPr lang="en-US" sz="4000" dirty="0" smtClean="0"/>
          </a:p>
          <a:p>
            <a:pPr rtl="1"/>
            <a:r>
              <a:rPr lang="ar-SA" sz="4000" b="1" dirty="0" smtClean="0"/>
              <a:t>الطريقة التجريبية</a:t>
            </a:r>
            <a:endParaRPr lang="en-US" sz="4000" dirty="0" smtClean="0"/>
          </a:p>
          <a:p>
            <a:pPr rtl="1"/>
            <a:endParaRPr lang="en-US" sz="4000" dirty="0" smtClean="0"/>
          </a:p>
          <a:p>
            <a:pPr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294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smtClean="0"/>
              <a:t>الطريقة التجريبية</a:t>
            </a:r>
            <a:endParaRPr lang="en-US" sz="4000" dirty="0"/>
          </a:p>
        </p:txBody>
      </p:sp>
      <p:sp>
        <p:nvSpPr>
          <p:cNvPr id="3" name="عنصر نائب للمحتوى 2"/>
          <p:cNvSpPr>
            <a:spLocks noGrp="1"/>
          </p:cNvSpPr>
          <p:nvPr>
            <p:ph idx="1"/>
          </p:nvPr>
        </p:nvSpPr>
        <p:spPr>
          <a:xfrm>
            <a:off x="495300" y="1600201"/>
            <a:ext cx="8915400" cy="1905000"/>
          </a:xfrm>
        </p:spPr>
        <p:txBody>
          <a:bodyPr/>
          <a:lstStyle/>
          <a:p>
            <a:pPr rtl="1"/>
            <a:r>
              <a:rPr lang="ar-SA" sz="2800" b="1" dirty="0" smtClean="0"/>
              <a:t>يسعى الباحث في المنهج التجريبي إلى إحداث تغيير في الواقع بإدخال متغير تجريبي وملاحظة نتائج ذلك التغيير.</a:t>
            </a:r>
            <a:endParaRPr lang="en-US" sz="2800" dirty="0" smtClean="0"/>
          </a:p>
          <a:p>
            <a:pPr rtl="1"/>
            <a:r>
              <a:rPr lang="ar-SA" sz="2800" b="1" dirty="0" smtClean="0"/>
              <a:t>المنهج التجريبي أقوى مناهج البحث الساعية لتفسير الظواهر. </a:t>
            </a:r>
            <a:endParaRPr lang="en-US" sz="2800"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295</a:t>
            </a:fld>
            <a:endParaRPr lang="en-US" dirty="0"/>
          </a:p>
        </p:txBody>
      </p:sp>
    </p:spTree>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u="sng" dirty="0" smtClean="0"/>
              <a:t>الهدف</a:t>
            </a:r>
            <a:endParaRPr lang="en-US" sz="4000" dirty="0"/>
          </a:p>
        </p:txBody>
      </p:sp>
      <p:sp>
        <p:nvSpPr>
          <p:cNvPr id="3" name="عنصر نائب للمحتوى 2"/>
          <p:cNvSpPr>
            <a:spLocks noGrp="1"/>
          </p:cNvSpPr>
          <p:nvPr>
            <p:ph idx="1"/>
          </p:nvPr>
        </p:nvSpPr>
        <p:spPr>
          <a:xfrm>
            <a:off x="495300" y="1600200"/>
            <a:ext cx="8915400" cy="3886199"/>
          </a:xfrm>
        </p:spPr>
        <p:txBody>
          <a:bodyPr/>
          <a:lstStyle/>
          <a:p>
            <a:pPr rtl="1"/>
            <a:r>
              <a:rPr lang="ar-SA" sz="2800" b="1" dirty="0" smtClean="0"/>
              <a:t>يهدف الباحث في هذه الطريقة إلى معرفة أثر متغير في متغير آخر. ويتشابه المنهج التجريبي مع المنهج السببي المقارن في هذا الهدف, إلا أن المنهج التجريبي أقدر على تحقيق هذا الهدف من المنهج السببي المقارن لأن الباحث التجريبي لديه القدرة على التحكم في المتغير التجريبي وفي المتغيرات الأخرى التي تعكر صفو العلاقة بين المتغير التجريبي والمتغير التابع له. بينما يتعامل الباحث في المنهج السببي المقارن مع الظاهرة ومتغيراتها كما هي موجودة ولا يمكنه إحداث أي تغيير في أي من المتغيرات أو حذفها أو ضبطها.</a:t>
            </a:r>
            <a:endParaRPr lang="en-US" sz="2800" dirty="0" smtClean="0"/>
          </a:p>
          <a:p>
            <a:pPr rtl="1"/>
            <a:r>
              <a:rPr lang="ar-SA" b="1" dirty="0" smtClean="0"/>
              <a:t>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296</a:t>
            </a:fld>
            <a:endParaRPr lang="en-US" dirty="0"/>
          </a:p>
        </p:txBody>
      </p:sp>
    </p:spTree>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smtClean="0"/>
              <a:t>أمثلة:</a:t>
            </a:r>
            <a:endParaRPr lang="en-US" sz="4000" dirty="0"/>
          </a:p>
        </p:txBody>
      </p:sp>
      <p:sp>
        <p:nvSpPr>
          <p:cNvPr id="3" name="عنصر نائب للمحتوى 2"/>
          <p:cNvSpPr>
            <a:spLocks noGrp="1"/>
          </p:cNvSpPr>
          <p:nvPr>
            <p:ph idx="1"/>
          </p:nvPr>
        </p:nvSpPr>
        <p:spPr>
          <a:xfrm>
            <a:off x="533400" y="1600200"/>
            <a:ext cx="8915400" cy="3962400"/>
          </a:xfrm>
        </p:spPr>
        <p:txBody>
          <a:bodyPr/>
          <a:lstStyle/>
          <a:p>
            <a:pPr rtl="1"/>
            <a:r>
              <a:rPr lang="ar-SA" sz="2800" b="1" dirty="0" smtClean="0"/>
              <a:t>"أثر استخدام الحاسب في تحصيل الرياضيات لطلاب الصف السادس الابتدائي"</a:t>
            </a:r>
            <a:endParaRPr lang="en-US" sz="2800" dirty="0" smtClean="0"/>
          </a:p>
          <a:p>
            <a:pPr rtl="1"/>
            <a:r>
              <a:rPr lang="ar-SA" sz="2800" b="1" dirty="0" smtClean="0"/>
              <a:t>"أثر استخدام </a:t>
            </a:r>
            <a:r>
              <a:rPr lang="ar-SA" sz="2800" b="1" dirty="0" err="1" smtClean="0"/>
              <a:t>استراتيجية</a:t>
            </a:r>
            <a:r>
              <a:rPr lang="ar-SA" sz="2800" b="1" dirty="0" smtClean="0"/>
              <a:t> التعلم التعاوني في تحصيل تلميذات الصف الرابع المتوسط في مادة اللغة العربية واتجاهاتهن نحوها في دولة الكويت"</a:t>
            </a:r>
            <a:endParaRPr lang="en-US" sz="2800" dirty="0" smtClean="0"/>
          </a:p>
          <a:p>
            <a:r>
              <a:rPr lang="ar-SA" sz="2800" b="1" dirty="0" smtClean="0"/>
              <a:t>"أثر برنامج علاجي في خفض مستوى قلق الاختبار لدى طالبات المرحلة الثانوية مرتفعات القلق"</a:t>
            </a:r>
            <a:r>
              <a:rPr lang="ar-SA" b="1" dirty="0" smtClean="0"/>
              <a:t>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297</a:t>
            </a:fld>
            <a:endParaRPr lang="en-US" dirty="0"/>
          </a:p>
        </p:txBody>
      </p:sp>
    </p:spTree>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u="sng" dirty="0" smtClean="0"/>
              <a:t>تعريف مصطلحات الطريقة التجريبية</a:t>
            </a:r>
            <a:r>
              <a:rPr lang="en-US" sz="4000" dirty="0" smtClean="0"/>
              <a:t/>
            </a:r>
            <a:br>
              <a:rPr lang="en-US" sz="4000" dirty="0" smtClean="0"/>
            </a:br>
            <a:endParaRPr lang="en-US" sz="4000" dirty="0"/>
          </a:p>
        </p:txBody>
      </p:sp>
      <p:sp>
        <p:nvSpPr>
          <p:cNvPr id="3" name="عنصر نائب للمحتوى 2"/>
          <p:cNvSpPr>
            <a:spLocks noGrp="1"/>
          </p:cNvSpPr>
          <p:nvPr>
            <p:ph idx="1"/>
          </p:nvPr>
        </p:nvSpPr>
        <p:spPr>
          <a:xfrm>
            <a:off x="495300" y="1600201"/>
            <a:ext cx="8915400" cy="3962400"/>
          </a:xfrm>
        </p:spPr>
        <p:txBody>
          <a:bodyPr/>
          <a:lstStyle/>
          <a:p>
            <a:pPr rtl="1"/>
            <a:r>
              <a:rPr lang="ar-SA" sz="2800" b="1" dirty="0" smtClean="0"/>
              <a:t>فيما يلي تعريف ببعض المصطلحات المهمة التي يتداولها الباحثون في هذه الطريقة.</a:t>
            </a:r>
          </a:p>
          <a:p>
            <a:pPr rtl="1"/>
            <a:endParaRPr lang="en-US" sz="2800" dirty="0" smtClean="0"/>
          </a:p>
          <a:p>
            <a:pPr rtl="1"/>
            <a:r>
              <a:rPr lang="ar-SA" sz="2800" b="1" u="sng" dirty="0" smtClean="0"/>
              <a:t>المتغير المستقل أو المتغير التجريبي:</a:t>
            </a:r>
            <a:endParaRPr lang="en-US" sz="2800" dirty="0" smtClean="0"/>
          </a:p>
          <a:p>
            <a:pPr rtl="1"/>
            <a:r>
              <a:rPr lang="ar-SA" sz="2800" b="1" dirty="0" smtClean="0"/>
              <a:t>هو المتغير الذي يدخله الباحث في التجربة ليرى أثره على متغير آخر يسمى المتغير التابع. </a:t>
            </a:r>
            <a:endParaRPr lang="en-US" sz="2800" dirty="0" smtClean="0"/>
          </a:p>
          <a:p>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298</a:t>
            </a:fld>
            <a:endParaRPr lang="en-US" dirty="0"/>
          </a:p>
        </p:txBody>
      </p:sp>
    </p:spTree>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600200" y="274638"/>
            <a:ext cx="7239000" cy="1143000"/>
          </a:xfrm>
        </p:spPr>
        <p:txBody>
          <a:bodyPr/>
          <a:lstStyle/>
          <a:p>
            <a:pPr algn="ctr" rtl="1"/>
            <a:r>
              <a:rPr lang="ar-SA" b="1" u="sng" dirty="0" smtClean="0"/>
              <a:t>المتغير التابع:</a:t>
            </a:r>
            <a:endParaRPr lang="en-US" dirty="0"/>
          </a:p>
        </p:txBody>
      </p:sp>
      <p:sp>
        <p:nvSpPr>
          <p:cNvPr id="3" name="عنصر نائب للمحتوى 2"/>
          <p:cNvSpPr>
            <a:spLocks noGrp="1"/>
          </p:cNvSpPr>
          <p:nvPr>
            <p:ph idx="1"/>
          </p:nvPr>
        </p:nvSpPr>
        <p:spPr>
          <a:xfrm>
            <a:off x="495300" y="1600201"/>
            <a:ext cx="8915400" cy="3048000"/>
          </a:xfrm>
        </p:spPr>
        <p:txBody>
          <a:bodyPr/>
          <a:lstStyle/>
          <a:p>
            <a:pPr rtl="1"/>
            <a:r>
              <a:rPr lang="ar-SA" sz="2400" b="1" u="sng" dirty="0" smtClean="0"/>
              <a:t>المتغير التابع: </a:t>
            </a:r>
            <a:r>
              <a:rPr lang="ar-SA" sz="2400" b="1" dirty="0" smtClean="0"/>
              <a:t>هو المتغير الذي نقيسه في نهاية التجربة لمعرفة أثر المتغير المستقل عليه. فنتوقع أن يكون المتغير المستقل مؤثرا في المتغير التابع. عندما يكون للتجربة أثر فهذا يعني أن المتغير المستقل هو السبب والمتغير التابع هو النتيجة.</a:t>
            </a:r>
            <a:endParaRPr lang="en-US" sz="2400" dirty="0" smtClean="0"/>
          </a:p>
          <a:p>
            <a:r>
              <a:rPr lang="ar-SA" sz="2400" b="1" dirty="0" smtClean="0"/>
              <a:t>ففي المثال" أثر استخدام الحاسب في تحصيل الرياضيات لطلاب الصف السادس الابتدائي" يعتبر استخدام الحاسب في التدريس هو المتغير المستقل وهو التجربة. ويعتبر تحصيل الطلاب في الرياضيات في نهاية التجربة هو المتغير التابع.</a:t>
            </a:r>
            <a:endParaRPr lang="en-US" sz="2800" dirty="0" smtClean="0"/>
          </a:p>
          <a:p>
            <a:pPr rtl="1"/>
            <a:r>
              <a:rPr lang="ar-SA" sz="2800" b="1" dirty="0" smtClean="0"/>
              <a:t> </a:t>
            </a:r>
            <a:endParaRPr lang="en-US" sz="2800"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299</a:t>
            </a:fld>
            <a:endParaRPr lang="en-US" dirty="0"/>
          </a:p>
        </p:txBody>
      </p:sp>
    </p:spTree>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600" b="1" u="sng" dirty="0" smtClean="0"/>
              <a:t>المتغير التابع:</a:t>
            </a:r>
            <a:endParaRPr lang="ar-SA" sz="3600" b="1" dirty="0"/>
          </a:p>
        </p:txBody>
      </p:sp>
      <p:sp>
        <p:nvSpPr>
          <p:cNvPr id="3" name="عنصر نائب للمحتوى 2"/>
          <p:cNvSpPr>
            <a:spLocks noGrp="1"/>
          </p:cNvSpPr>
          <p:nvPr>
            <p:ph idx="1"/>
          </p:nvPr>
        </p:nvSpPr>
        <p:spPr/>
        <p:txBody>
          <a:bodyPr/>
          <a:lstStyle/>
          <a:p>
            <a:pPr rtl="1"/>
            <a:r>
              <a:rPr lang="ar-SA" sz="2800" b="1" dirty="0" smtClean="0"/>
              <a:t>وفي المثال: " أثر استخدام استرتيجية التعلم التعاوني في تحصيل تلميذات الصف الرابع المتوسط في مادة اللغة العربية واتجاهاتهن نحوها في دولة الكويت" يعتبر استخدام استرتيجية التعلم التعاوني متغيرا مستقلا,  وتحصيل التلميذات في مادة اللغة العربية بعد التجربة متغيرا تابعا, واتجاهاتهن نحو مادة اللغة العربية متغيرا تابعا ثانيا.</a:t>
            </a:r>
            <a:endParaRPr lang="en-US" sz="2800" dirty="0" smtClean="0"/>
          </a:p>
          <a:p>
            <a:endParaRPr lang="ar-SA" sz="24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300</a:t>
            </a:fld>
            <a:endParaRPr lang="en-US" dirty="0"/>
          </a:p>
        </p:txBody>
      </p:sp>
    </p:spTree>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b="1" u="sng" dirty="0" smtClean="0"/>
              <a:t>المتغيرات الدخيلة "المتغيرات المشوشة":</a:t>
            </a:r>
            <a:endParaRPr lang="en-US" sz="3600" dirty="0"/>
          </a:p>
        </p:txBody>
      </p:sp>
      <p:sp>
        <p:nvSpPr>
          <p:cNvPr id="3" name="عنصر نائب للمحتوى 2"/>
          <p:cNvSpPr>
            <a:spLocks noGrp="1"/>
          </p:cNvSpPr>
          <p:nvPr>
            <p:ph idx="1"/>
          </p:nvPr>
        </p:nvSpPr>
        <p:spPr>
          <a:xfrm>
            <a:off x="495300" y="1600200"/>
            <a:ext cx="8915400" cy="3657599"/>
          </a:xfrm>
        </p:spPr>
        <p:txBody>
          <a:bodyPr/>
          <a:lstStyle/>
          <a:p>
            <a:pPr rtl="1"/>
            <a:r>
              <a:rPr lang="ar-SA" sz="2800" b="1" u="sng" dirty="0" smtClean="0"/>
              <a:t>المتغيرات الدخيلة "المتغيرات المشوشة": هي </a:t>
            </a:r>
            <a:r>
              <a:rPr lang="ar-SA" sz="2800" b="1" dirty="0" smtClean="0"/>
              <a:t>متغيرات لا يرغب الباحث في دراستها لكنها قد تشوش على المتغير المستقل و تنافسه  في التأثير على المتغير التابع. </a:t>
            </a:r>
            <a:endParaRPr lang="en-US" sz="2800" dirty="0" smtClean="0"/>
          </a:p>
          <a:p>
            <a:pPr rtl="1"/>
            <a:r>
              <a:rPr lang="ar-SA" sz="2800" b="1" dirty="0" smtClean="0"/>
              <a:t>لو كان لدينا مجموعتان مجموعة تجريبية وأخرى ضابطة وطبقنا على المجموعة التجريبية طريقة تدريس حديثة لنرى أثرها على تحصيل التلاميذ في العلوم وطبقنا على المجموع الضابطة الطريقة العادية. وعند نهاية التجربة اختبرنا المجموعتين في مقرر العلوم فوجدنا أن المجموعة التجريبية أفضل, فقلنا </a:t>
            </a:r>
            <a:r>
              <a:rPr lang="ar-SA" sz="2800" b="1" dirty="0" err="1" smtClean="0"/>
              <a:t>ـ</a:t>
            </a:r>
            <a:r>
              <a:rPr lang="ar-SA" sz="2800" b="1" dirty="0" smtClean="0"/>
              <a:t> بناء على ذلك </a:t>
            </a:r>
            <a:r>
              <a:rPr lang="ar-SA" sz="2800" b="1" dirty="0" err="1" smtClean="0"/>
              <a:t>ـ</a:t>
            </a:r>
            <a:r>
              <a:rPr lang="ar-SA" sz="2800" b="1" dirty="0" smtClean="0"/>
              <a:t> أن التجربة مفيدة.</a:t>
            </a:r>
            <a:endParaRPr lang="en-US" sz="2800" dirty="0" smtClean="0"/>
          </a:p>
          <a:p>
            <a:pPr rtl="1"/>
            <a:r>
              <a:rPr lang="ar-SA" b="1" dirty="0" smtClean="0"/>
              <a:t> </a:t>
            </a:r>
            <a:endParaRPr lang="en-US"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301</a:t>
            </a:fld>
            <a:endParaRPr lang="en-US" dirty="0"/>
          </a:p>
        </p:txBody>
      </p:sp>
    </p:spTree>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u="sng" dirty="0" smtClean="0"/>
              <a:t>المتغيرات الدخيلة "المتغيرات المشوشة":</a:t>
            </a:r>
            <a:endParaRPr lang="ar-SA" dirty="0"/>
          </a:p>
        </p:txBody>
      </p:sp>
      <p:sp>
        <p:nvSpPr>
          <p:cNvPr id="3" name="عنصر نائب للمحتوى 2"/>
          <p:cNvSpPr>
            <a:spLocks noGrp="1"/>
          </p:cNvSpPr>
          <p:nvPr>
            <p:ph idx="1"/>
          </p:nvPr>
        </p:nvSpPr>
        <p:spPr/>
        <p:txBody>
          <a:bodyPr/>
          <a:lstStyle/>
          <a:p>
            <a:pPr rtl="1"/>
            <a:r>
              <a:rPr lang="ar-SA" sz="2800" b="1" dirty="0" smtClean="0"/>
              <a:t> لكن لو كانت المجموعة التجريبية أذكى والمجموعة الضابطة أقل ذكاء  لاختلط علينا الأمر هل الفرق كان بسبب الاختلاف في الذكاء أم بسبب الاختلاف في طريقة التدريس؟ </a:t>
            </a:r>
            <a:endParaRPr lang="en-US" sz="2800" dirty="0" smtClean="0"/>
          </a:p>
          <a:p>
            <a:pPr rtl="1"/>
            <a:r>
              <a:rPr lang="ar-SA" sz="2800" b="1" dirty="0" smtClean="0"/>
              <a:t>كذلك لو كانت المجموعة التجريبية أصغر عمرا من المجموعة الضابطة لاختلط علينا الأمر هل الفرق كان بسبب الاختلاف في العمر أم بسبب الاختلاف في طريقة التدريس؟ </a:t>
            </a:r>
            <a:endParaRPr lang="en-US" sz="2800" dirty="0" smtClean="0"/>
          </a:p>
          <a:p>
            <a:pPr rtl="1"/>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302</a:t>
            </a:fld>
            <a:endParaRPr lang="en-US" dirty="0"/>
          </a:p>
        </p:txBody>
      </p:sp>
    </p:spTree>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u="sng" dirty="0" smtClean="0"/>
              <a:t>المتغيرات الدخيلة "المتغيرات المشوشة":</a:t>
            </a:r>
            <a:endParaRPr lang="ar-SA" dirty="0"/>
          </a:p>
        </p:txBody>
      </p:sp>
      <p:sp>
        <p:nvSpPr>
          <p:cNvPr id="3" name="عنصر نائب للمحتوى 2"/>
          <p:cNvSpPr>
            <a:spLocks noGrp="1"/>
          </p:cNvSpPr>
          <p:nvPr>
            <p:ph idx="1"/>
          </p:nvPr>
        </p:nvSpPr>
        <p:spPr>
          <a:xfrm>
            <a:off x="990600" y="1447800"/>
            <a:ext cx="8153400" cy="3962400"/>
          </a:xfrm>
        </p:spPr>
        <p:txBody>
          <a:bodyPr/>
          <a:lstStyle/>
          <a:p>
            <a:pPr rtl="1"/>
            <a:r>
              <a:rPr lang="ar-SA" b="1" dirty="0" smtClean="0"/>
              <a:t>ولو كانت المجموعة التجريبية تدرس تحت ظروف تعليمية أفضل من الظروف التي تدرس فيها المجموعة الضابطة لاختلط علينا الأمر هل الفرق كان بسبب الاختلاف في ظروف التدريس أم بسبب الاختلاف في طريقة التدريس؟</a:t>
            </a:r>
            <a:endParaRPr lang="en-US" dirty="0" smtClean="0"/>
          </a:p>
          <a:p>
            <a:pPr rtl="1"/>
            <a:r>
              <a:rPr lang="ar-SA" b="1" dirty="0" smtClean="0"/>
              <a:t>هذه العوامل والمتغيرات لم يقصد الباحث دراسة تأثيرها لكنها قد تؤثر على المتغير التابع ولا يمكن التمييز بين أثرها وأثر المتغير المستقل الذي هو موضوع التجربة. هذه المتغيرات تسمى متغيرات دخيلة ولا بد من ضبطها وإبعاد أثرها.</a:t>
            </a:r>
            <a:endParaRPr lang="en-US" dirty="0" smtClean="0"/>
          </a:p>
          <a:p>
            <a:pPr rtl="1"/>
            <a:r>
              <a:rPr lang="ar-SA" dirty="0" smtClean="0"/>
              <a:t>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303</a:t>
            </a:fld>
            <a:endParaRPr lang="en-US" dirty="0"/>
          </a:p>
        </p:txBody>
      </p:sp>
    </p:spTree>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u="sng" dirty="0" smtClean="0"/>
              <a:t>تعريف مصطلحات الطريقة التجريبية</a:t>
            </a:r>
            <a:endParaRPr lang="en-US" dirty="0"/>
          </a:p>
        </p:txBody>
      </p:sp>
      <p:sp>
        <p:nvSpPr>
          <p:cNvPr id="3" name="عنصر نائب للمحتوى 2"/>
          <p:cNvSpPr>
            <a:spLocks noGrp="1"/>
          </p:cNvSpPr>
          <p:nvPr>
            <p:ph idx="1"/>
          </p:nvPr>
        </p:nvSpPr>
        <p:spPr/>
        <p:txBody>
          <a:bodyPr/>
          <a:lstStyle/>
          <a:p>
            <a:pPr rtl="1"/>
            <a:r>
              <a:rPr lang="ar-SA" sz="2800" b="1" u="sng" dirty="0" smtClean="0"/>
              <a:t>المجموعة التجريبية</a:t>
            </a:r>
            <a:endParaRPr lang="en-US" sz="2800" dirty="0" smtClean="0"/>
          </a:p>
          <a:p>
            <a:pPr rtl="1"/>
            <a:r>
              <a:rPr lang="ar-SA" sz="2800" b="1" dirty="0" smtClean="0"/>
              <a:t>هم الأفراد الذين يتعرضون للتجربة</a:t>
            </a:r>
            <a:endParaRPr lang="en-US" sz="2800" dirty="0" smtClean="0"/>
          </a:p>
          <a:p>
            <a:pPr rtl="1"/>
            <a:r>
              <a:rPr lang="ar-SA" sz="2800" b="1" u="sng" dirty="0" smtClean="0"/>
              <a:t>المجموعة الضابطة</a:t>
            </a:r>
            <a:endParaRPr lang="en-US" sz="2800" dirty="0" smtClean="0"/>
          </a:p>
          <a:p>
            <a:pPr rtl="1"/>
            <a:r>
              <a:rPr lang="ar-SA" sz="2800" b="1" dirty="0" smtClean="0"/>
              <a:t>هي مجموعة مماثلة للمجموعة التجريبية لا تتعرض للتجربة وإنما يستخدمها الباحث لمقارنتها بالمجموعة التجريبية ولضبط المتغيرات الدخيلة.</a:t>
            </a:r>
            <a:endParaRPr lang="en-US"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304</a:t>
            </a:fld>
            <a:endParaRPr lang="en-US" dirty="0"/>
          </a:p>
        </p:txBody>
      </p:sp>
    </p:spTree>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8915400" cy="1371600"/>
          </a:xfrm>
        </p:spPr>
        <p:txBody>
          <a:bodyPr/>
          <a:lstStyle/>
          <a:p>
            <a:pPr algn="ctr" rtl="1"/>
            <a:r>
              <a:rPr lang="ar-SA" sz="2800" b="1" u="sng" dirty="0" smtClean="0"/>
              <a:t>تعريف مصطلحات الطريقة التجريبية</a:t>
            </a:r>
            <a:r>
              <a:rPr lang="en-US" sz="2800" dirty="0" smtClean="0"/>
              <a:t/>
            </a:r>
            <a:br>
              <a:rPr lang="en-US" sz="2800" dirty="0" smtClean="0"/>
            </a:br>
            <a:endParaRPr lang="ar-SA" sz="2800" dirty="0"/>
          </a:p>
        </p:txBody>
      </p:sp>
      <p:sp>
        <p:nvSpPr>
          <p:cNvPr id="3" name="عنصر نائب للمحتوى 2"/>
          <p:cNvSpPr>
            <a:spLocks noGrp="1"/>
          </p:cNvSpPr>
          <p:nvPr>
            <p:ph idx="1"/>
          </p:nvPr>
        </p:nvSpPr>
        <p:spPr>
          <a:xfrm>
            <a:off x="304800" y="1371600"/>
            <a:ext cx="8991600" cy="4678363"/>
          </a:xfrm>
        </p:spPr>
        <p:txBody>
          <a:bodyPr/>
          <a:lstStyle/>
          <a:p>
            <a:pPr rtl="1"/>
            <a:r>
              <a:rPr lang="ar-SA" sz="2800" b="1" u="sng" dirty="0" smtClean="0"/>
              <a:t>الاختبار القبلي أو القياس القبلي</a:t>
            </a:r>
            <a:r>
              <a:rPr lang="en-US" sz="2800" dirty="0" smtClean="0"/>
              <a:t/>
            </a:r>
            <a:br>
              <a:rPr lang="en-US" sz="2800" dirty="0" smtClean="0"/>
            </a:br>
            <a:r>
              <a:rPr lang="ar-SA" sz="2800" b="1" dirty="0" smtClean="0"/>
              <a:t>هو الاختبار الذي يطبقه الباحث قبل البدء في التجربة وقد يحقق  هذا المقياس هدفين:</a:t>
            </a:r>
            <a:endParaRPr lang="en-US" sz="2800" dirty="0" smtClean="0"/>
          </a:p>
          <a:p>
            <a:pPr rtl="1"/>
            <a:r>
              <a:rPr lang="ar-SA" sz="2800" b="1" dirty="0" smtClean="0"/>
              <a:t>ـ يحدد من خلاله مستوى أفراد التجربة في البداية ليقارن مستوى الأفراد قبل التجربة بمستواهم بعد التجربة.</a:t>
            </a:r>
            <a:endParaRPr lang="en-US" sz="2800" dirty="0" smtClean="0"/>
          </a:p>
          <a:p>
            <a:pPr rtl="1"/>
            <a:r>
              <a:rPr lang="ar-SA" sz="2800" b="1" dirty="0" smtClean="0"/>
              <a:t>ـ ليضبط الاختلاف بين المجموعة التجريبية والمجموعة الضابطة ويتأكد أن المجموعتين كانتا قبل التجربة على مستوى واحد.</a:t>
            </a:r>
            <a:endParaRPr lang="en-US" sz="2800" dirty="0" smtClean="0"/>
          </a:p>
          <a:p>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305</a:t>
            </a:fld>
            <a:endParaRPr lang="en-US" dirty="0"/>
          </a:p>
        </p:txBody>
      </p:sp>
    </p:spTree>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152400"/>
            <a:ext cx="8915400" cy="1143000"/>
          </a:xfrm>
        </p:spPr>
        <p:txBody>
          <a:bodyPr/>
          <a:lstStyle/>
          <a:p>
            <a:pPr algn="ctr"/>
            <a:r>
              <a:rPr lang="ar-SA" sz="3200" b="1" u="sng" dirty="0" smtClean="0"/>
              <a:t>تعريف مصطلحات الطريقة التجريبية</a:t>
            </a:r>
            <a:r>
              <a:rPr lang="en-US" sz="3200" dirty="0" smtClean="0"/>
              <a:t/>
            </a:r>
            <a:br>
              <a:rPr lang="en-US" sz="3200" dirty="0" smtClean="0"/>
            </a:br>
            <a:endParaRPr lang="ar-SA" sz="3200" dirty="0"/>
          </a:p>
        </p:txBody>
      </p:sp>
      <p:sp>
        <p:nvSpPr>
          <p:cNvPr id="3" name="عنصر نائب للمحتوى 2"/>
          <p:cNvSpPr>
            <a:spLocks noGrp="1"/>
          </p:cNvSpPr>
          <p:nvPr>
            <p:ph idx="1"/>
          </p:nvPr>
        </p:nvSpPr>
        <p:spPr>
          <a:xfrm>
            <a:off x="495300" y="1371600"/>
            <a:ext cx="8915400" cy="4754563"/>
          </a:xfrm>
        </p:spPr>
        <p:txBody>
          <a:bodyPr/>
          <a:lstStyle/>
          <a:p>
            <a:pPr rtl="1"/>
            <a:r>
              <a:rPr lang="ar-SA" sz="2800" b="1" u="sng" dirty="0" smtClean="0"/>
              <a:t>الاختبار </a:t>
            </a:r>
            <a:r>
              <a:rPr lang="ar-SA" sz="2800" b="1" u="sng" dirty="0" err="1" smtClean="0"/>
              <a:t>البعدي</a:t>
            </a:r>
            <a:r>
              <a:rPr lang="ar-SA" sz="2800" b="1" u="sng" dirty="0" smtClean="0"/>
              <a:t> أو القياس </a:t>
            </a:r>
            <a:r>
              <a:rPr lang="ar-SA" sz="2800" b="1" u="sng" dirty="0" err="1" smtClean="0"/>
              <a:t>البعدي</a:t>
            </a:r>
            <a:endParaRPr lang="ar-SA" sz="2800" dirty="0" smtClean="0"/>
          </a:p>
          <a:p>
            <a:pPr rtl="1"/>
            <a:r>
              <a:rPr lang="ar-SA" sz="2800" b="1" dirty="0" smtClean="0"/>
              <a:t>الاختبار الذي يطبقه الباحث على أفراد البحث بعد نهاية التجربة ليقيس به مستوى المتغير التابع ليقارن من خلاله نتائج هذا الاختبار بالنتائج التي حصل عليها قبل بداية التجربة في الاختبار </a:t>
            </a:r>
            <a:r>
              <a:rPr lang="ar-SA" sz="2800" b="1" dirty="0" err="1" smtClean="0"/>
              <a:t>البعدي</a:t>
            </a:r>
            <a:r>
              <a:rPr lang="ar-SA" sz="2800" b="1" dirty="0" smtClean="0"/>
              <a:t>.</a:t>
            </a:r>
            <a:endParaRPr lang="en-US" sz="2800" dirty="0" smtClean="0"/>
          </a:p>
          <a:p>
            <a:pPr rtl="1"/>
            <a:r>
              <a:rPr lang="ar-SA" sz="2800" b="1" dirty="0" smtClean="0"/>
              <a:t>كما يستخدمه الباحث لمقارنة المجموعة التجريبية بالمجموعة الضابطة في المتغير التابع</a:t>
            </a:r>
            <a:endParaRPr lang="en-US" sz="2800" dirty="0" smtClean="0"/>
          </a:p>
          <a:p>
            <a:pPr rtl="1"/>
            <a:r>
              <a:rPr lang="ar-SA" b="1" dirty="0" smtClean="0"/>
              <a:t> </a:t>
            </a:r>
            <a:endParaRPr lang="en-US"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306</a:t>
            </a:fld>
            <a:endParaRPr lang="en-US" dirty="0"/>
          </a:p>
        </p:txBody>
      </p:sp>
    </p:spTree>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dirty="0" smtClean="0"/>
              <a:t>طرق ضبط المتغيرات</a:t>
            </a:r>
            <a:endParaRPr lang="ar-SA" sz="4000" dirty="0"/>
          </a:p>
        </p:txBody>
      </p:sp>
      <p:sp>
        <p:nvSpPr>
          <p:cNvPr id="3" name="عنصر نائب للمحتوى 2"/>
          <p:cNvSpPr>
            <a:spLocks noGrp="1"/>
          </p:cNvSpPr>
          <p:nvPr>
            <p:ph idx="1"/>
          </p:nvPr>
        </p:nvSpPr>
        <p:spPr/>
        <p:txBody>
          <a:bodyPr/>
          <a:lstStyle/>
          <a:p>
            <a:pPr rtl="1"/>
            <a:r>
              <a:rPr lang="ar-SA" sz="2800" b="1" dirty="0" smtClean="0"/>
              <a:t>أهم ما يميز البحث التجريبي هو ضبط المتغيرات والتحكم فيها. والمتغيرات التي تضبط هي أولا: المتغير المستقل وثانيا: المتغيرات الدخيلة </a:t>
            </a:r>
          </a:p>
          <a:p>
            <a:pPr rtl="1"/>
            <a:r>
              <a:rPr lang="ar-SA" sz="2800" b="1" dirty="0" smtClean="0"/>
              <a:t>ويكون ذلك في بداية التجربة وأثناء إجراء التجربة.</a:t>
            </a:r>
            <a:endParaRPr lang="en-US" sz="2800" dirty="0" smtClean="0"/>
          </a:p>
          <a:p>
            <a:pPr rtl="1"/>
            <a:endParaRPr lang="ar-SA" sz="2800"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307</a:t>
            </a:fld>
            <a:endParaRPr lang="en-US" dirty="0"/>
          </a:p>
        </p:txBody>
      </p:sp>
    </p:spTree>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u="sng" dirty="0" smtClean="0"/>
              <a:t>أولا: التحكم في المتغير المستقل:</a:t>
            </a:r>
            <a:endParaRPr lang="ar-SA" dirty="0"/>
          </a:p>
        </p:txBody>
      </p:sp>
      <p:sp>
        <p:nvSpPr>
          <p:cNvPr id="3" name="عنصر نائب للمحتوى 2"/>
          <p:cNvSpPr>
            <a:spLocks noGrp="1"/>
          </p:cNvSpPr>
          <p:nvPr>
            <p:ph idx="1"/>
          </p:nvPr>
        </p:nvSpPr>
        <p:spPr/>
        <p:txBody>
          <a:bodyPr/>
          <a:lstStyle/>
          <a:p>
            <a:pPr rtl="1"/>
            <a:r>
              <a:rPr lang="ar-SA" sz="2800" b="1" dirty="0" smtClean="0"/>
              <a:t>أشرنا إلى أن المتغير المستقل هو المتغير التجريبي وهو المتغير الذي يضيفه الباحث في البحث ليعرف أثره على المتغير التابع</a:t>
            </a:r>
            <a:endParaRPr lang="en-US" sz="2800" dirty="0" smtClean="0"/>
          </a:p>
          <a:p>
            <a:pPr rtl="1"/>
            <a:r>
              <a:rPr lang="ar-SA" sz="2800" b="1" dirty="0" smtClean="0"/>
              <a:t>وهناك عدة طرق لضبط هذا المتغير:</a:t>
            </a:r>
            <a:endParaRPr lang="en-US" sz="2800" dirty="0" smtClean="0"/>
          </a:p>
          <a:p>
            <a:pPr rtl="1"/>
            <a:r>
              <a:rPr lang="ar-SA" sz="2800" b="1" dirty="0" smtClean="0"/>
              <a:t>1 </a:t>
            </a:r>
            <a:r>
              <a:rPr lang="ar-SA" sz="2800" b="1" dirty="0" err="1" smtClean="0"/>
              <a:t>ـ</a:t>
            </a:r>
            <a:r>
              <a:rPr lang="ar-SA" sz="2800" b="1" dirty="0" smtClean="0"/>
              <a:t>  إضافته إلى مجموعة ومنعه من المجموعة الأخرى</a:t>
            </a:r>
            <a:endParaRPr lang="en-US" sz="2800" dirty="0" smtClean="0"/>
          </a:p>
          <a:p>
            <a:pPr rtl="1"/>
            <a:r>
              <a:rPr lang="ar-SA" sz="2800" b="1" dirty="0" smtClean="0"/>
              <a:t>مثل استخدام الطبيب علاجا معينا مع المجموعة التجريبية وعدم استخدامه مع المجموعة الضابطة.</a:t>
            </a:r>
            <a:endParaRPr lang="en-US" sz="2800" dirty="0" smtClean="0"/>
          </a:p>
          <a:p>
            <a:pPr rtl="1"/>
            <a:r>
              <a:rPr lang="ar-SA" sz="2800" b="1" dirty="0" smtClean="0"/>
              <a:t>أو استخدام حوافز(مكافآت) مع مجموعة وعدم استخدام الحوافز مع الأخرى.</a:t>
            </a:r>
            <a:endParaRPr lang="en-US" sz="2800"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308</a:t>
            </a:fld>
            <a:endParaRPr lang="en-US" dirty="0"/>
          </a:p>
        </p:txBody>
      </p:sp>
    </p:spTree>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200" b="1" u="sng" dirty="0" smtClean="0"/>
              <a:t>أولا: التحكم في المتغير المستقل:</a:t>
            </a:r>
            <a:endParaRPr lang="ar-SA" sz="3200" dirty="0"/>
          </a:p>
        </p:txBody>
      </p:sp>
      <p:sp>
        <p:nvSpPr>
          <p:cNvPr id="3" name="عنصر نائب للمحتوى 2"/>
          <p:cNvSpPr>
            <a:spLocks noGrp="1"/>
          </p:cNvSpPr>
          <p:nvPr>
            <p:ph idx="1"/>
          </p:nvPr>
        </p:nvSpPr>
        <p:spPr>
          <a:xfrm>
            <a:off x="495300" y="1600200"/>
            <a:ext cx="8915400" cy="2819399"/>
          </a:xfrm>
        </p:spPr>
        <p:txBody>
          <a:bodyPr/>
          <a:lstStyle/>
          <a:p>
            <a:pPr rtl="1"/>
            <a:r>
              <a:rPr lang="ar-SA" sz="2800" b="1" dirty="0" smtClean="0"/>
              <a:t>2 </a:t>
            </a:r>
            <a:r>
              <a:rPr lang="ar-SA" sz="2800" b="1" dirty="0" err="1" smtClean="0"/>
              <a:t>ـ</a:t>
            </a:r>
            <a:r>
              <a:rPr lang="ar-SA" sz="2800" b="1" dirty="0" smtClean="0"/>
              <a:t> تقديم كميات مختلفة من المتغير المستقل</a:t>
            </a:r>
            <a:endParaRPr lang="en-US" sz="2800" dirty="0" smtClean="0"/>
          </a:p>
          <a:p>
            <a:pPr rtl="1"/>
            <a:r>
              <a:rPr lang="ar-SA" sz="2800" b="1" dirty="0" smtClean="0"/>
              <a:t>كأن يعطي الطبيب جرعة واحدة من الدواء لمجموعة ويعطي جرعتين للمجموعة الأخرى</a:t>
            </a:r>
            <a:endParaRPr lang="en-US" sz="2800" dirty="0" smtClean="0"/>
          </a:p>
          <a:p>
            <a:pPr rtl="1"/>
            <a:r>
              <a:rPr lang="ar-SA" sz="2800" b="1" dirty="0" smtClean="0"/>
              <a:t>أو أن الباحث التربوي يقدم حوافز قليلة لمجموعة وحوافز أكثر لمجموعة أخرى</a:t>
            </a:r>
            <a:endParaRPr lang="en-US" sz="2800" dirty="0" smtClean="0"/>
          </a:p>
          <a:p>
            <a:pPr rtl="1"/>
            <a:r>
              <a:rPr lang="ar-SA" sz="2800" dirty="0" smtClean="0"/>
              <a:t>	</a:t>
            </a:r>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309</a:t>
            </a:fld>
            <a:endParaRPr lang="en-US" dirty="0"/>
          </a:p>
        </p:txBody>
      </p:sp>
    </p:spTree>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200" b="1" u="sng" dirty="0" smtClean="0"/>
              <a:t>أولا: التحكم في المتغير المستقل:</a:t>
            </a:r>
            <a:endParaRPr lang="ar-SA" sz="3200" dirty="0"/>
          </a:p>
        </p:txBody>
      </p:sp>
      <p:sp>
        <p:nvSpPr>
          <p:cNvPr id="3" name="عنصر نائب للمحتوى 2"/>
          <p:cNvSpPr>
            <a:spLocks noGrp="1"/>
          </p:cNvSpPr>
          <p:nvPr>
            <p:ph idx="1"/>
          </p:nvPr>
        </p:nvSpPr>
        <p:spPr>
          <a:xfrm>
            <a:off x="495300" y="1600200"/>
            <a:ext cx="8915400" cy="4038599"/>
          </a:xfrm>
        </p:spPr>
        <p:txBody>
          <a:bodyPr/>
          <a:lstStyle/>
          <a:p>
            <a:pPr rtl="1"/>
            <a:r>
              <a:rPr lang="ar-SA" sz="2800" b="1" dirty="0" smtClean="0"/>
              <a:t>3 </a:t>
            </a:r>
            <a:r>
              <a:rPr lang="ar-SA" sz="2800" b="1" dirty="0" err="1" smtClean="0"/>
              <a:t>ـ</a:t>
            </a:r>
            <a:r>
              <a:rPr lang="ar-SA" sz="2800" b="1" dirty="0" smtClean="0"/>
              <a:t> تقديم أنواع مختلفة من المتغير المستقل</a:t>
            </a:r>
            <a:endParaRPr lang="en-US" sz="2800" dirty="0" smtClean="0"/>
          </a:p>
          <a:p>
            <a:pPr rtl="1"/>
            <a:r>
              <a:rPr lang="ar-SA" sz="2800" b="1" dirty="0" smtClean="0"/>
              <a:t>مثال ذلك أن يعطي الطبيب الباحث نوعا من العلاج أو الدواء لمجموعة, ويعطي نوعا آخر مختلفا من العلاج للمجموعة الأخرى.</a:t>
            </a:r>
            <a:endParaRPr lang="en-US" sz="2800" dirty="0" smtClean="0"/>
          </a:p>
          <a:p>
            <a:pPr rtl="1"/>
            <a:r>
              <a:rPr lang="ar-SA" sz="2800" b="1" dirty="0" smtClean="0"/>
              <a:t>وكذلك الباحث التربوي حينما يطلب من المعلم تقديم حوافز مادية لمجموعة وتقديم حوافز معنوية لمجموعة أخرى ليرى هل الحوافز المادية أكثر تأثيرا في التعلم من الحوافز المعنوية.</a:t>
            </a:r>
            <a:endParaRPr lang="en-US" sz="2800" dirty="0" smtClean="0"/>
          </a:p>
          <a:p>
            <a:pPr rtl="1"/>
            <a:r>
              <a:rPr lang="ar-SA" sz="2800" b="1" dirty="0" smtClean="0"/>
              <a:t>أو يدرس مجموعة بطريقة تدريس معينة ويدرس مجموعة ثانية بطريقة تدريس مختلفة.</a:t>
            </a:r>
            <a:endParaRPr lang="en-US" sz="2800" dirty="0" smtClean="0"/>
          </a:p>
          <a:p>
            <a:pPr rtl="1"/>
            <a:r>
              <a:rPr lang="ar-SA" sz="2800" dirty="0" smtClean="0"/>
              <a:t>	</a:t>
            </a:r>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310</a:t>
            </a:fld>
            <a:endParaRPr lang="en-US" dirty="0"/>
          </a:p>
        </p:txBody>
      </p:sp>
    </p:spTree>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b="1" u="sng" dirty="0" smtClean="0"/>
              <a:t>ثانيا: التحكم في المتغيرات الدخيلة</a:t>
            </a:r>
            <a:endParaRPr lang="en-US" sz="3600" dirty="0" smtClean="0"/>
          </a:p>
        </p:txBody>
      </p:sp>
      <p:sp>
        <p:nvSpPr>
          <p:cNvPr id="3" name="عنصر نائب للمحتوى 2"/>
          <p:cNvSpPr>
            <a:spLocks noGrp="1"/>
          </p:cNvSpPr>
          <p:nvPr>
            <p:ph idx="1"/>
          </p:nvPr>
        </p:nvSpPr>
        <p:spPr/>
        <p:txBody>
          <a:bodyPr/>
          <a:lstStyle/>
          <a:p>
            <a:pPr rtl="1"/>
            <a:r>
              <a:rPr lang="ar-SA" sz="2800" b="1" dirty="0" smtClean="0"/>
              <a:t>كما سبق أن بينا فإن المتغيرات الدخيلة هي متغيرات تشوش على المتغير المستقل وإذا لم يضبطها الباحث لم تكن معرفة أثر المتغير على المتغير المستقل واضحة لأنها قد تكون هي السبب في المتغير التابع, لذلك  ينبغي على الباحث التحكم فيها وهي على نوعين:</a:t>
            </a:r>
            <a:endParaRPr lang="en-US" sz="2800" dirty="0" smtClean="0"/>
          </a:p>
          <a:p>
            <a:pPr rtl="1"/>
            <a:r>
              <a:rPr lang="ar-SA" sz="2800" b="1" dirty="0" smtClean="0"/>
              <a:t>ـ إما متغيرات بيئية تتعلق بالظروف المحيطة بالتجربة كدرجة الحرارة والإضاءة والإزعاج والمشرفين على التجربة. </a:t>
            </a:r>
            <a:endParaRPr lang="en-US" sz="2800" dirty="0" smtClean="0"/>
          </a:p>
          <a:p>
            <a:pPr rtl="1"/>
            <a:r>
              <a:rPr lang="ar-SA" sz="2800" b="1" dirty="0" smtClean="0"/>
              <a:t>ـ  أو متغيرات تتعلق بصفات المبحوثين أنفسهم مثل العمر أو الذكاء أو مستوى التحصيل...الخ</a:t>
            </a:r>
            <a:endParaRPr lang="en-US" sz="2800" dirty="0" smtClean="0"/>
          </a:p>
          <a:p>
            <a:endParaRPr lang="ar-SA" sz="2800"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311</a:t>
            </a:fld>
            <a:endParaRPr lang="en-US" dirty="0"/>
          </a:p>
        </p:txBody>
      </p:sp>
    </p:spTree>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b="1" u="sng" dirty="0" smtClean="0"/>
              <a:t>التحكم في المتغيرات الدخيلة</a:t>
            </a:r>
            <a:endParaRPr lang="en-US" sz="3600" dirty="0"/>
          </a:p>
        </p:txBody>
      </p:sp>
      <p:sp>
        <p:nvSpPr>
          <p:cNvPr id="3" name="عنصر نائب للمحتوى 2"/>
          <p:cNvSpPr>
            <a:spLocks noGrp="1"/>
          </p:cNvSpPr>
          <p:nvPr>
            <p:ph idx="1"/>
          </p:nvPr>
        </p:nvSpPr>
        <p:spPr>
          <a:xfrm>
            <a:off x="533400" y="1371601"/>
            <a:ext cx="8915400" cy="2209800"/>
          </a:xfrm>
        </p:spPr>
        <p:txBody>
          <a:bodyPr/>
          <a:lstStyle/>
          <a:p>
            <a:pPr rtl="1"/>
            <a:r>
              <a:rPr lang="en-US" sz="2800" b="1" dirty="0" smtClean="0"/>
              <a:t> </a:t>
            </a:r>
            <a:r>
              <a:rPr lang="ar-SA" sz="2800" b="1" dirty="0" smtClean="0"/>
              <a:t>ويتم ضبط المتغيرات البيئية بعدة طرق:</a:t>
            </a:r>
            <a:endParaRPr lang="en-US" sz="2800" dirty="0" smtClean="0"/>
          </a:p>
          <a:p>
            <a:pPr rtl="1"/>
            <a:r>
              <a:rPr lang="ar-SA" sz="2800" b="1" dirty="0" smtClean="0"/>
              <a:t>ـ إبعادها وإزالة أثرها عن المبحوثين, عن أفراد المجموعتين التجريبية والضابطة مثل إزالة الإزعاج وعزل الضوضاء</a:t>
            </a:r>
            <a:endParaRPr lang="en-US" sz="2800" dirty="0" smtClean="0"/>
          </a:p>
          <a:p>
            <a:pPr rtl="1"/>
            <a:r>
              <a:rPr lang="ar-SA" sz="2800" b="1" dirty="0" smtClean="0"/>
              <a:t>ـ بتوحيد مستوى هذه المتغيرات على المجموعتين التجريبية والضابطة مثل جعل مستوى الحرارة والإضاءة وظروف البيئة واحدا ومتساويا لدى الفريقين.</a:t>
            </a:r>
            <a:endParaRPr lang="en-US"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312</a:t>
            </a:fld>
            <a:endParaRPr lang="en-US" dirty="0"/>
          </a:p>
        </p:txBody>
      </p:sp>
    </p:spTree>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b="1" u="sng" dirty="0" smtClean="0"/>
              <a:t>التحكم في المتغيرات الدخيلة</a:t>
            </a:r>
            <a:endParaRPr lang="en-US" sz="4000" dirty="0"/>
          </a:p>
        </p:txBody>
      </p:sp>
      <p:sp>
        <p:nvSpPr>
          <p:cNvPr id="3" name="عنصر نائب للمحتوى 2"/>
          <p:cNvSpPr>
            <a:spLocks noGrp="1"/>
          </p:cNvSpPr>
          <p:nvPr>
            <p:ph idx="1"/>
          </p:nvPr>
        </p:nvSpPr>
        <p:spPr>
          <a:xfrm>
            <a:off x="495300" y="1600200"/>
            <a:ext cx="8915400" cy="3352800"/>
          </a:xfrm>
        </p:spPr>
        <p:txBody>
          <a:bodyPr/>
          <a:lstStyle/>
          <a:p>
            <a:pPr rtl="1"/>
            <a:r>
              <a:rPr lang="ar-SA" sz="2800" b="1" dirty="0" smtClean="0"/>
              <a:t>ويتم ضبط المتغيرات أو الصفات الشخصية لأفراد البحث بجعل المجموعات التجريبية والضابطة متماثلة فيحرص الباحث أن تكون المجموعتان بنفس مستوى الذكاء وبنفس مستوى العمر ويتم تحقيق التكافؤ بين الفريقين بالطرق الآتية:</a:t>
            </a:r>
            <a:endParaRPr lang="en-US" sz="2800" dirty="0" smtClean="0"/>
          </a:p>
          <a:p>
            <a:pPr rtl="1"/>
            <a:r>
              <a:rPr lang="ar-SA" sz="2800" b="1" dirty="0" smtClean="0"/>
              <a:t>ـ توزيع كل شخصين متماثلين في مجموعة بحيث يكون لكل فرد في المجموعة التجريبية من يماثله في المجموعة التجريبية وبذلك يكون أفراد المجموعتين متكافئين</a:t>
            </a:r>
            <a:endParaRPr lang="en-US"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313</a:t>
            </a:fld>
            <a:endParaRPr lang="en-US" dirty="0"/>
          </a:p>
        </p:txBody>
      </p:sp>
    </p:spTree>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4000" b="1" u="sng" dirty="0" smtClean="0"/>
              <a:t>التحكم في المتغيرات الدخيلة</a:t>
            </a:r>
            <a:endParaRPr lang="ar-SA" sz="3200" dirty="0"/>
          </a:p>
        </p:txBody>
      </p:sp>
      <p:sp>
        <p:nvSpPr>
          <p:cNvPr id="3" name="عنصر نائب للمحتوى 2"/>
          <p:cNvSpPr>
            <a:spLocks noGrp="1"/>
          </p:cNvSpPr>
          <p:nvPr>
            <p:ph idx="1"/>
          </p:nvPr>
        </p:nvSpPr>
        <p:spPr>
          <a:xfrm>
            <a:off x="495300" y="1447800"/>
            <a:ext cx="8915400" cy="4525963"/>
          </a:xfrm>
        </p:spPr>
        <p:txBody>
          <a:bodyPr/>
          <a:lstStyle/>
          <a:p>
            <a:pPr rtl="1"/>
            <a:r>
              <a:rPr lang="ar-SA" sz="2800" b="1" dirty="0" smtClean="0"/>
              <a:t>ـ التأكد من تماثل المجموعتين بالطرق الإحصائية بحين يكون متوسط (معدل) المجموعة التجريبية في الصفة مساو أو قريب من متوسط المجموعة الثانية.</a:t>
            </a:r>
            <a:endParaRPr lang="en-US" sz="2800" dirty="0" smtClean="0"/>
          </a:p>
          <a:p>
            <a:r>
              <a:rPr lang="ar-SA" sz="2800" b="1" dirty="0" smtClean="0"/>
              <a:t>ـ توزيع المجموعتين عشوائيا, وذلك بأن يقوم الباحث بعد اختيار عينة البحث من مجتمع البحث يقوم بتقسيمها عشوائيا إلى مجموعتين بحيث تكون إحداهما تجريبية والأخرى ضابطة.</a:t>
            </a:r>
            <a:r>
              <a:rPr lang="ar-SA" sz="2800" dirty="0" smtClean="0"/>
              <a:t>                                </a:t>
            </a:r>
            <a:endParaRPr lang="en-US" sz="2800"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314</a:t>
            </a:fld>
            <a:endParaRPr lang="en-US" dirty="0"/>
          </a:p>
        </p:txBody>
      </p:sp>
    </p:spTree>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200" b="1" u="sng" dirty="0" smtClean="0"/>
              <a:t>التحكم في المتغيرات الدخيلة</a:t>
            </a:r>
            <a:endParaRPr lang="ar-SA" sz="32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315</a:t>
            </a:fld>
            <a:endParaRPr lang="en-US" dirty="0"/>
          </a:p>
        </p:txBody>
      </p:sp>
      <p:sp>
        <p:nvSpPr>
          <p:cNvPr id="8193" name="Rectangle 1"/>
          <p:cNvSpPr>
            <a:spLocks noChangeArrowheads="1"/>
          </p:cNvSpPr>
          <p:nvPr/>
        </p:nvSpPr>
        <p:spPr bwMode="auto">
          <a:xfrm>
            <a:off x="762000" y="1271304"/>
            <a:ext cx="8686800"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ar-SA" sz="3200" b="1" dirty="0" smtClean="0"/>
              <a:t>ومما يجب أن ينتبه إليه الباحث أن هذا التحكم لا يقتصر فقط على بداية التجربة بل يجب أن يظل الباحث حريصا على أن تبقى المجموعات متساوية في المتغيرات </a:t>
            </a:r>
            <a:r>
              <a:rPr lang="ar-SA" sz="3200" b="1" dirty="0" err="1" smtClean="0"/>
              <a:t>ـ</a:t>
            </a:r>
            <a:r>
              <a:rPr lang="ar-SA" sz="3200" b="1" dirty="0" smtClean="0"/>
              <a:t> ما عدا المتغير المستقل </a:t>
            </a:r>
            <a:r>
              <a:rPr lang="ar-SA" sz="3200" b="1" dirty="0" err="1" smtClean="0"/>
              <a:t>ـ</a:t>
            </a:r>
            <a:r>
              <a:rPr lang="ar-SA" sz="3200" b="1" dirty="0" smtClean="0"/>
              <a:t> طيلة مدة التجربة بحيث لا يطرأ أي حدث يؤثر في إحدى المجموعات دون الأخرى فيفسد ما اجتهد الباحث في ضبطه أول الأمر.</a:t>
            </a:r>
            <a:endParaRPr lang="en-US" sz="3200" dirty="0"/>
          </a:p>
        </p:txBody>
      </p:sp>
    </p:spTree>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200" b="1" u="sng" dirty="0" smtClean="0"/>
              <a:t>إيجابيات الطريقة التجريبية</a:t>
            </a:r>
            <a:endParaRPr lang="ar-SA" sz="3200" dirty="0"/>
          </a:p>
        </p:txBody>
      </p:sp>
      <p:sp>
        <p:nvSpPr>
          <p:cNvPr id="3" name="عنصر نائب للمحتوى 2"/>
          <p:cNvSpPr>
            <a:spLocks noGrp="1"/>
          </p:cNvSpPr>
          <p:nvPr>
            <p:ph idx="1"/>
          </p:nvPr>
        </p:nvSpPr>
        <p:spPr>
          <a:xfrm>
            <a:off x="495300" y="1447800"/>
            <a:ext cx="8915400" cy="4678363"/>
          </a:xfrm>
        </p:spPr>
        <p:txBody>
          <a:bodyPr/>
          <a:lstStyle/>
          <a:p>
            <a:pPr rtl="1"/>
            <a:r>
              <a:rPr lang="ar-SA" sz="2800" b="1" dirty="0" smtClean="0"/>
              <a:t>لهذه الطريقة دور كبير في تقدم العلوم الطبية والطبيعية. حيث يجرب العلماء والباحثون من خلال هذه الطريقة إدخال الجديد والحديث في مجالات الحياة المختلفة.</a:t>
            </a:r>
            <a:endParaRPr lang="en-US" sz="2800" dirty="0" smtClean="0"/>
          </a:p>
          <a:p>
            <a:pPr rtl="1"/>
            <a:r>
              <a:rPr lang="ar-SA" sz="2800" b="1" dirty="0" smtClean="0"/>
              <a:t>في هذه الطريقة لا يكتفي الباحثون بوصف الظاهرة وتشخيصها ولكنهم يتمكنون من علاج المشكلات  وتطوير الوسائل والأدوات, وما هذه التقنيات ووسائل الاتصالات والموصلات التي تتطور سريعا إلا نتيجة للتجارب العلمية.</a:t>
            </a:r>
            <a:endParaRPr lang="en-US" sz="2800" dirty="0" smtClean="0"/>
          </a:p>
          <a:p>
            <a:r>
              <a:rPr lang="ar-SA" sz="2800" b="1" dirty="0" smtClean="0"/>
              <a:t>يتميز البحث التجريبي عن غيره من المناهج بقدرته على تفسير العلاقات بين المتغيرات والظواهر تفسيرا سببيا.</a:t>
            </a:r>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316</a:t>
            </a:fld>
            <a:endParaRPr lang="en-US" dirty="0"/>
          </a:p>
        </p:txBody>
      </p:sp>
    </p:spTree>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200" b="1" dirty="0" smtClean="0"/>
              <a:t>سلبيات الطريقة التجريبية</a:t>
            </a:r>
            <a:endParaRPr lang="ar-SA" sz="3200" dirty="0"/>
          </a:p>
        </p:txBody>
      </p:sp>
      <p:sp>
        <p:nvSpPr>
          <p:cNvPr id="3" name="عنصر نائب للمحتوى 2"/>
          <p:cNvSpPr>
            <a:spLocks noGrp="1"/>
          </p:cNvSpPr>
          <p:nvPr>
            <p:ph idx="1"/>
          </p:nvPr>
        </p:nvSpPr>
        <p:spPr>
          <a:xfrm>
            <a:off x="495300" y="1447800"/>
            <a:ext cx="8915400" cy="4678363"/>
          </a:xfrm>
        </p:spPr>
        <p:txBody>
          <a:bodyPr/>
          <a:lstStyle/>
          <a:p>
            <a:pPr rtl="1"/>
            <a:r>
              <a:rPr lang="ar-SA" sz="2800" b="1" dirty="0" smtClean="0"/>
              <a:t>المنهج التجريبي أكثر مناهج البحث تعقيدا. وأكثرهم تشددا وحرصا في التعامل مع الظاهرة حين دراستها.</a:t>
            </a:r>
            <a:endParaRPr lang="en-US" sz="2800" dirty="0" smtClean="0"/>
          </a:p>
          <a:p>
            <a:pPr rtl="1"/>
            <a:r>
              <a:rPr lang="ar-SA" sz="2800" b="1" dirty="0" smtClean="0"/>
              <a:t>قد يكون المنهج التجريبي من أكثر المناهج تكلفة.</a:t>
            </a:r>
            <a:endParaRPr lang="en-US" sz="2800" dirty="0" smtClean="0"/>
          </a:p>
          <a:p>
            <a:pPr rtl="1"/>
            <a:r>
              <a:rPr lang="ar-SA" sz="2800" b="1" dirty="0" smtClean="0"/>
              <a:t>معظم البحوث التجريبية تتناول مسائل دقيقة وموضوعات بحث تفصيلية, كما أن البحث التجريبي يقتصر عادة على الإجابة عن سؤال واحد أو اختبار فرض واحد. </a:t>
            </a:r>
            <a:endParaRPr lang="en-US"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317</a:t>
            </a:fld>
            <a:endParaRPr lang="en-US" dirty="0"/>
          </a:p>
        </p:txBody>
      </p:sp>
    </p:spTree>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200" b="1" dirty="0" smtClean="0"/>
              <a:t>سلبيات الطريقة التجريبية</a:t>
            </a:r>
            <a:endParaRPr lang="ar-SA" sz="3200" dirty="0"/>
          </a:p>
        </p:txBody>
      </p:sp>
      <p:sp>
        <p:nvSpPr>
          <p:cNvPr id="3" name="عنصر نائب للمحتوى 2"/>
          <p:cNvSpPr>
            <a:spLocks noGrp="1"/>
          </p:cNvSpPr>
          <p:nvPr>
            <p:ph idx="1"/>
          </p:nvPr>
        </p:nvSpPr>
        <p:spPr>
          <a:xfrm>
            <a:off x="495300" y="1447800"/>
            <a:ext cx="8915400" cy="4678363"/>
          </a:xfrm>
        </p:spPr>
        <p:txBody>
          <a:bodyPr/>
          <a:lstStyle/>
          <a:p>
            <a:pPr rtl="1"/>
            <a:r>
              <a:rPr lang="ar-SA" sz="2800" b="1" dirty="0" smtClean="0"/>
              <a:t>كذلك فإن معظم الظواهر الإنسانية يصعب إخضاعها للتجربة ويصعب التحكم في المتغيرات التي تؤثر عليها, لذلك نجد أن استخدام هذا المنهج في الدراسات الاجتماعية والتربوية محدود جدا مقارنة بالطريقة المسحية أو الارتباطية.</a:t>
            </a:r>
          </a:p>
          <a:p>
            <a:pPr rtl="1"/>
            <a:r>
              <a:rPr lang="ar-SA" sz="2800" b="1" u="sng" dirty="0" smtClean="0"/>
              <a:t>العينة : </a:t>
            </a:r>
            <a:r>
              <a:rPr lang="ar-SA" sz="2800" b="1" dirty="0" smtClean="0"/>
              <a:t>باستثناء دراسة الحالة فإن الطريقة التجريبية هي من أكثر الطرق اعتمادا على العينات القليلة وذلك لتكلفة الطريقة التجريبية</a:t>
            </a:r>
            <a:endParaRPr lang="en-US"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318</a:t>
            </a:fld>
            <a:endParaRPr lang="en-US" dirty="0"/>
          </a:p>
        </p:txBody>
      </p:sp>
    </p:spTree>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200" b="1" dirty="0" smtClean="0"/>
              <a:t>الطريقة التجريبية</a:t>
            </a:r>
            <a:endParaRPr lang="ar-SA" sz="3200" dirty="0"/>
          </a:p>
        </p:txBody>
      </p:sp>
      <p:sp>
        <p:nvSpPr>
          <p:cNvPr id="3" name="عنصر نائب للمحتوى 2"/>
          <p:cNvSpPr>
            <a:spLocks noGrp="1"/>
          </p:cNvSpPr>
          <p:nvPr>
            <p:ph idx="1"/>
          </p:nvPr>
        </p:nvSpPr>
        <p:spPr>
          <a:xfrm>
            <a:off x="495300" y="1447800"/>
            <a:ext cx="8915400" cy="4678363"/>
          </a:xfrm>
        </p:spPr>
        <p:txBody>
          <a:bodyPr/>
          <a:lstStyle/>
          <a:p>
            <a:pPr rtl="1"/>
            <a:r>
              <a:rPr lang="ar-SA" sz="2800" b="1" u="sng" dirty="0" smtClean="0"/>
              <a:t>الأدوات المستخدمة</a:t>
            </a:r>
            <a:endParaRPr lang="en-US" sz="2800" dirty="0" smtClean="0"/>
          </a:p>
          <a:p>
            <a:pPr rtl="1"/>
            <a:r>
              <a:rPr lang="ar-SA" sz="2800" b="1" dirty="0" smtClean="0"/>
              <a:t>في البحوث التجريبية في التربية وعلم النفس يستخدم الاختبار غالبا</a:t>
            </a:r>
            <a:endParaRPr lang="en-US" sz="2800" dirty="0" smtClean="0"/>
          </a:p>
          <a:p>
            <a:pPr rtl="1"/>
            <a:endParaRPr lang="ar-SA" sz="2800" b="1" u="sng" dirty="0" smtClean="0"/>
          </a:p>
          <a:p>
            <a:pPr rtl="1"/>
            <a:r>
              <a:rPr lang="ar-SA" sz="2800" b="1" u="sng" dirty="0" smtClean="0"/>
              <a:t>الأساليب الإحصائية المستخدمة</a:t>
            </a:r>
            <a:endParaRPr lang="en-US" sz="2800" dirty="0" smtClean="0"/>
          </a:p>
          <a:p>
            <a:pPr rtl="1"/>
            <a:r>
              <a:rPr lang="ar-SA" sz="2800" b="1" dirty="0" smtClean="0"/>
              <a:t>يستخدم الباحثون أساليب إحصائية متعددة وذلك حسب تصميم البحث.</a:t>
            </a:r>
            <a:endParaRPr lang="en-US"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319</a:t>
            </a:fld>
            <a:endParaRPr lang="en-US" dirty="0"/>
          </a:p>
        </p:txBody>
      </p:sp>
    </p:spTree>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320</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Tree>
  </p:cSld>
  <p:clrMapOvr>
    <a:masterClrMapping/>
  </p:clrMapOvr>
  <p:timing>
    <p:tnLst>
      <p:par>
        <p:cTn id="1" dur="indefinite" restart="never" nodeType="tmRoot"/>
      </p:par>
    </p:tn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321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181600" y="4648200"/>
            <a:ext cx="4387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  </a:t>
            </a:r>
            <a:r>
              <a:rPr lang="ar-EG" sz="2600" dirty="0" smtClean="0">
                <a:solidFill>
                  <a:srgbClr val="898989"/>
                </a:solidFill>
                <a:latin typeface="Calibri" pitchFamily="34" charset="0"/>
              </a:rPr>
              <a:t>كلية </a:t>
            </a:r>
            <a:r>
              <a:rPr lang="ar-SA" sz="2600" dirty="0" smtClean="0">
                <a:solidFill>
                  <a:srgbClr val="898989"/>
                </a:solidFill>
                <a:latin typeface="Calibri" pitchFamily="34" charset="0"/>
              </a:rPr>
              <a:t>التربية </a:t>
            </a:r>
            <a:r>
              <a:rPr lang="ar-EG" sz="2600" dirty="0" smtClean="0">
                <a:solidFill>
                  <a:srgbClr val="898989"/>
                </a:solidFill>
                <a:latin typeface="Calibri" pitchFamily="34" charset="0"/>
              </a:rPr>
              <a:t>– قس</a:t>
            </a:r>
            <a:r>
              <a:rPr lang="ar-SA" sz="2600" dirty="0" smtClean="0">
                <a:solidFill>
                  <a:srgbClr val="898989"/>
                </a:solidFill>
                <a:latin typeface="Calibri" pitchFamily="34" charset="0"/>
              </a:rPr>
              <a:t>م التربية وعلم النفس</a:t>
            </a:r>
            <a:endParaRPr lang="en-US" sz="2600"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r>
              <a:rPr lang="ar-SA" sz="2800" b="1" dirty="0" smtClean="0"/>
              <a:t>مبادئ البحث التربوي</a:t>
            </a:r>
            <a:r>
              <a:rPr lang="ar-EG" sz="1100" b="1" dirty="0" smtClean="0">
                <a:solidFill>
                  <a:srgbClr val="7F7F7F"/>
                </a:solidFill>
                <a:latin typeface="Calibri" pitchFamily="34" charset="0"/>
                <a:cs typeface="Times New Roman" pitchFamily="18" charset="0"/>
              </a:rPr>
              <a:t/>
            </a:r>
            <a:br>
              <a:rPr lang="ar-EG" sz="1100" b="1" dirty="0" smtClean="0">
                <a:solidFill>
                  <a:srgbClr val="7F7F7F"/>
                </a:solidFill>
                <a:latin typeface="Calibri" pitchFamily="34" charset="0"/>
                <a:cs typeface="Times New Roman" pitchFamily="18" charset="0"/>
              </a:rPr>
            </a:br>
            <a:r>
              <a:rPr lang="ar-EG" sz="2400" b="1" dirty="0" smtClean="0">
                <a:solidFill>
                  <a:srgbClr val="7F7F7F"/>
                </a:solidFill>
                <a:latin typeface="Calibri" pitchFamily="34" charset="0"/>
                <a:cs typeface="Times New Roman" pitchFamily="18" charset="0"/>
              </a:rPr>
              <a:t>الفصل الدراسي </a:t>
            </a:r>
            <a:r>
              <a:rPr lang="ar-SA" sz="2400" b="1" dirty="0" smtClean="0">
                <a:solidFill>
                  <a:srgbClr val="7F7F7F"/>
                </a:solidFill>
                <a:latin typeface="Calibri" pitchFamily="34" charset="0"/>
                <a:cs typeface="Times New Roman" pitchFamily="18" charset="0"/>
              </a:rPr>
              <a:t>الأول</a:t>
            </a:r>
          </a:p>
          <a:p>
            <a:pPr algn="l">
              <a:lnSpc>
                <a:spcPct val="80000"/>
              </a:lnSpc>
            </a:pPr>
            <a:r>
              <a:rPr lang="ar-EG" b="1" dirty="0" smtClean="0">
                <a:solidFill>
                  <a:srgbClr val="7F7F7F"/>
                </a:solidFill>
                <a:latin typeface="Calibri" pitchFamily="34" charset="0"/>
                <a:cs typeface="Times New Roman" pitchFamily="18" charset="0"/>
              </a:rPr>
              <a:t>العام الدراسي 143</a:t>
            </a:r>
            <a:r>
              <a:rPr lang="ar-SA" b="1" dirty="0" smtClean="0">
                <a:solidFill>
                  <a:srgbClr val="7F7F7F"/>
                </a:solidFill>
                <a:latin typeface="Calibri" pitchFamily="34" charset="0"/>
                <a:cs typeface="Times New Roman" pitchFamily="18" charset="0"/>
              </a:rPr>
              <a:t>1</a:t>
            </a:r>
            <a:r>
              <a:rPr lang="ar-EG" b="1" dirty="0" smtClean="0">
                <a:solidFill>
                  <a:srgbClr val="7F7F7F"/>
                </a:solidFill>
                <a:latin typeface="Calibri" pitchFamily="34" charset="0"/>
                <a:cs typeface="Times New Roman" pitchFamily="18" charset="0"/>
              </a:rPr>
              <a:t> – 143</a:t>
            </a:r>
            <a:r>
              <a:rPr lang="ar-SA" b="1" dirty="0" smtClean="0">
                <a:solidFill>
                  <a:srgbClr val="7F7F7F"/>
                </a:solidFill>
                <a:latin typeface="Calibri" pitchFamily="34" charset="0"/>
                <a:cs typeface="Times New Roman" pitchFamily="18" charset="0"/>
              </a:rPr>
              <a:t>2هـ</a:t>
            </a:r>
            <a:endParaRPr lang="en-US" b="1" dirty="0" smtClean="0">
              <a:solidFill>
                <a:srgbClr val="7F7F7F"/>
              </a:solidFill>
              <a:latin typeface="Calibri" pitchFamily="34" charset="0"/>
            </a:endParaRPr>
          </a:p>
          <a:p>
            <a:pPr algn="l">
              <a:lnSpc>
                <a:spcPct val="80000"/>
              </a:lnSpc>
            </a:pPr>
            <a:r>
              <a:rPr lang="ar-SA" sz="2800" b="1" dirty="0" smtClean="0">
                <a:solidFill>
                  <a:srgbClr val="7F7F7F"/>
                </a:solidFill>
                <a:latin typeface="Calibri" pitchFamily="34" charset="0"/>
                <a:cs typeface="Times New Roman" pitchFamily="18" charset="0"/>
              </a:rPr>
              <a:t>د. عبد الله أحمد الدوغان</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321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عنوان المحاضرة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a:r>
              <a:rPr lang="ar-SA" sz="4000" b="1" dirty="0" smtClean="0">
                <a:solidFill>
                  <a:schemeClr val="bg1">
                    <a:lumMod val="50000"/>
                  </a:schemeClr>
                </a:solidFill>
              </a:rPr>
              <a:t>المحاضرة الرابعة عشرة</a:t>
            </a:r>
            <a:endParaRPr lang="ar-SA" sz="4000" dirty="0" smtClean="0">
              <a:solidFill>
                <a:schemeClr val="bg1">
                  <a:lumMod val="50000"/>
                </a:schemeClr>
              </a:solidFill>
            </a:endParaRPr>
          </a:p>
          <a:p>
            <a:pPr rtl="1"/>
            <a:r>
              <a:rPr lang="ar-SA" sz="4000" b="1" dirty="0" smtClean="0"/>
              <a:t>المطلوب في المقرر</a:t>
            </a:r>
            <a:endParaRPr lang="en-US" sz="4000" dirty="0"/>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322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المطلوب في المقرر </a:t>
            </a:r>
            <a:endParaRPr lang="en-US" dirty="0"/>
          </a:p>
        </p:txBody>
      </p:sp>
      <p:sp>
        <p:nvSpPr>
          <p:cNvPr id="3" name="عنصر نائب للمحتوى 2"/>
          <p:cNvSpPr>
            <a:spLocks noGrp="1"/>
          </p:cNvSpPr>
          <p:nvPr>
            <p:ph idx="1"/>
          </p:nvPr>
        </p:nvSpPr>
        <p:spPr>
          <a:xfrm>
            <a:off x="495300" y="1447800"/>
            <a:ext cx="8915400" cy="4678363"/>
          </a:xfrm>
        </p:spPr>
        <p:txBody>
          <a:bodyPr/>
          <a:lstStyle/>
          <a:p>
            <a:pPr rtl="1"/>
            <a:r>
              <a:rPr lang="ar-SA" sz="2800" b="1" dirty="0" smtClean="0"/>
              <a:t>1ـ قراءة المحتوى المعروض على الباوربوينت وهذا هو الأساس </a:t>
            </a:r>
            <a:r>
              <a:rPr lang="ar-SA" sz="2800" b="1" u="sng" dirty="0" smtClean="0"/>
              <a:t>ويأتي في المقام الأول من الأهمية.</a:t>
            </a:r>
          </a:p>
          <a:p>
            <a:pPr rtl="1"/>
            <a:endParaRPr lang="en-US" sz="2800" dirty="0" smtClean="0"/>
          </a:p>
          <a:p>
            <a:pPr rtl="1"/>
            <a:r>
              <a:rPr lang="ar-SA" sz="2800" b="1" dirty="0" smtClean="0"/>
              <a:t>2 </a:t>
            </a:r>
            <a:r>
              <a:rPr lang="ar-SA" sz="2800" b="1" dirty="0" err="1" smtClean="0"/>
              <a:t>ـ</a:t>
            </a:r>
            <a:r>
              <a:rPr lang="ar-SA" sz="2800" b="1" dirty="0" smtClean="0"/>
              <a:t> الشرح المرافق لشرائح الباوربوينت.</a:t>
            </a:r>
            <a:endParaRPr lang="en-US" sz="2800" dirty="0" smtClean="0"/>
          </a:p>
          <a:p>
            <a:pPr rtl="1"/>
            <a:r>
              <a:rPr lang="ar-SA" b="1" dirty="0" smtClean="0"/>
              <a:t>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323</a:t>
            </a:fld>
            <a:endParaRPr lang="en-US" dirty="0"/>
          </a:p>
        </p:txBody>
      </p:sp>
    </p:spTree>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066800"/>
          </a:xfrm>
        </p:spPr>
        <p:txBody>
          <a:bodyPr/>
          <a:lstStyle/>
          <a:p>
            <a:pPr algn="ctr" rtl="1"/>
            <a:r>
              <a:rPr lang="ar-SA" sz="3600" b="1" dirty="0" smtClean="0"/>
              <a:t> المطلوب في المقرر </a:t>
            </a:r>
            <a:endParaRPr lang="en-US" sz="3600" b="1" dirty="0"/>
          </a:p>
        </p:txBody>
      </p:sp>
      <p:sp>
        <p:nvSpPr>
          <p:cNvPr id="3" name="عنصر نائب للمحتوى 2"/>
          <p:cNvSpPr>
            <a:spLocks noGrp="1"/>
          </p:cNvSpPr>
          <p:nvPr>
            <p:ph idx="1"/>
          </p:nvPr>
        </p:nvSpPr>
        <p:spPr/>
        <p:txBody>
          <a:bodyPr/>
          <a:lstStyle/>
          <a:p>
            <a:pPr rtl="1"/>
            <a:r>
              <a:rPr lang="ar-SA" sz="2800" b="1" dirty="0" smtClean="0"/>
              <a:t>3ـ كتاب البحث العلمي: مفهومه وأدواته وأساليبه تأليف ذوقان عبيدات وكايد عبد الحق وعبد الرحمن عدس  والصفحات المطلوبة هي:</a:t>
            </a:r>
            <a:endParaRPr lang="en-US" sz="2800" dirty="0" smtClean="0"/>
          </a:p>
          <a:p>
            <a:pPr rtl="1"/>
            <a:endParaRPr lang="en-US" sz="2800" dirty="0" smtClean="0"/>
          </a:p>
          <a:p>
            <a:pPr rtl="1"/>
            <a:r>
              <a:rPr lang="ar-SA" sz="2800" b="1" dirty="0" smtClean="0"/>
              <a:t>1ـ الباب الأول: الفصل الثاني   أهداف العلم:    3 صفحات</a:t>
            </a:r>
            <a:endParaRPr lang="en-US" sz="2800" dirty="0" smtClean="0"/>
          </a:p>
          <a:p>
            <a:pPr rtl="1"/>
            <a:r>
              <a:rPr lang="ar-SA" sz="2800" b="1" dirty="0" smtClean="0"/>
              <a:t>2 </a:t>
            </a:r>
            <a:r>
              <a:rPr lang="ar-SA" sz="2800" b="1" dirty="0" err="1" smtClean="0"/>
              <a:t>ـ</a:t>
            </a:r>
            <a:r>
              <a:rPr lang="ar-SA" sz="2800" b="1" dirty="0" smtClean="0"/>
              <a:t>  =    الثاني   =   الأول   مشكلة البحث    11 صفحة</a:t>
            </a:r>
            <a:endParaRPr lang="en-US" sz="2800" dirty="0" smtClean="0"/>
          </a:p>
          <a:p>
            <a:pPr rtl="1"/>
            <a:r>
              <a:rPr lang="ar-SA" sz="2800" b="1" dirty="0" smtClean="0"/>
              <a:t>3 </a:t>
            </a:r>
            <a:r>
              <a:rPr lang="ar-SA" sz="2800" b="1" dirty="0" err="1" smtClean="0"/>
              <a:t>ـ</a:t>
            </a:r>
            <a:r>
              <a:rPr lang="ar-SA" sz="2800" b="1" dirty="0" smtClean="0"/>
              <a:t>  =      =      =  الثاني خطة البحث        صفحة واحدة</a:t>
            </a:r>
            <a:endParaRPr lang="en-US" sz="2800" dirty="0" smtClean="0"/>
          </a:p>
          <a:p>
            <a:pPr rtl="1"/>
            <a:r>
              <a:rPr lang="ar-SA" sz="2800" b="1" dirty="0" smtClean="0"/>
              <a:t>4 </a:t>
            </a:r>
            <a:r>
              <a:rPr lang="ar-SA" sz="2800" b="1" dirty="0" err="1" smtClean="0"/>
              <a:t>ـ</a:t>
            </a:r>
            <a:r>
              <a:rPr lang="ar-SA" sz="2800" b="1" dirty="0" smtClean="0"/>
              <a:t>  =       =     =    =     حدود المشكلة    صفحة واحدة</a:t>
            </a:r>
            <a:endParaRPr lang="en-US" sz="2800" dirty="0" smtClean="0"/>
          </a:p>
          <a:p>
            <a:pPr rtl="1"/>
            <a:r>
              <a:rPr lang="ar-SA" sz="2800" b="1" dirty="0" smtClean="0"/>
              <a:t>5ـ   =    الثالث   =  الأول    العينات من البداية حتى النهاية 9 صفحات</a:t>
            </a:r>
            <a:endParaRPr lang="en-US" sz="2800" dirty="0" smtClean="0"/>
          </a:p>
          <a:p>
            <a:pPr rtl="1"/>
            <a:r>
              <a:rPr lang="ar-SA" b="1" dirty="0" smtClean="0"/>
              <a:t>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324</a:t>
            </a:fld>
            <a:endParaRPr lang="en-US" dirty="0"/>
          </a:p>
        </p:txBody>
      </p:sp>
    </p:spTree>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600200" y="274638"/>
            <a:ext cx="7239000" cy="1143000"/>
          </a:xfrm>
        </p:spPr>
        <p:txBody>
          <a:bodyPr/>
          <a:lstStyle/>
          <a:p>
            <a:pPr algn="ctr"/>
            <a:r>
              <a:rPr lang="ar-SA" b="1" dirty="0" smtClean="0"/>
              <a:t>المطلوب في المقرر </a:t>
            </a:r>
            <a:endParaRPr lang="ar-SA" dirty="0"/>
          </a:p>
        </p:txBody>
      </p:sp>
      <p:sp>
        <p:nvSpPr>
          <p:cNvPr id="3" name="عنصر نائب للمحتوى 2"/>
          <p:cNvSpPr>
            <a:spLocks noGrp="1"/>
          </p:cNvSpPr>
          <p:nvPr>
            <p:ph idx="1"/>
          </p:nvPr>
        </p:nvSpPr>
        <p:spPr>
          <a:xfrm>
            <a:off x="495300" y="1600200"/>
            <a:ext cx="8915400" cy="3428999"/>
          </a:xfrm>
        </p:spPr>
        <p:txBody>
          <a:bodyPr/>
          <a:lstStyle/>
          <a:p>
            <a:pPr rtl="1"/>
            <a:r>
              <a:rPr lang="ar-SA" sz="2400" b="1" dirty="0" smtClean="0"/>
              <a:t>6 </a:t>
            </a:r>
            <a:r>
              <a:rPr lang="ar-SA" sz="2400" b="1" dirty="0" err="1" smtClean="0"/>
              <a:t>ـ</a:t>
            </a:r>
            <a:r>
              <a:rPr lang="ar-SA" sz="2400" b="1" dirty="0" smtClean="0"/>
              <a:t>  =   الثالث    =  السابع  الاختبارات وصفات الاختبار الجيد  8  صفحات ونصف</a:t>
            </a:r>
            <a:endParaRPr lang="en-US" sz="2400" dirty="0" smtClean="0"/>
          </a:p>
          <a:p>
            <a:pPr rtl="1"/>
            <a:r>
              <a:rPr lang="ar-SA" sz="2400" b="1" dirty="0" smtClean="0"/>
              <a:t>7 </a:t>
            </a:r>
            <a:r>
              <a:rPr lang="ar-SA" sz="2400" b="1" dirty="0" err="1" smtClean="0"/>
              <a:t>ـ</a:t>
            </a:r>
            <a:r>
              <a:rPr lang="ar-SA" sz="2400" b="1" dirty="0" smtClean="0"/>
              <a:t>  =    الرابع    = الثاني   الدراسات المسحية صفحة واحدة</a:t>
            </a:r>
            <a:endParaRPr lang="en-US" sz="2400" dirty="0" smtClean="0"/>
          </a:p>
          <a:p>
            <a:pPr rtl="1"/>
            <a:r>
              <a:rPr lang="ar-SA" sz="2400" b="1" dirty="0" smtClean="0"/>
              <a:t>8ـ   =    الرابع    = الثاني   دراسة الحالة 3 صفحات</a:t>
            </a:r>
            <a:endParaRPr lang="en-US" sz="2400" dirty="0" smtClean="0"/>
          </a:p>
          <a:p>
            <a:pPr rtl="1"/>
            <a:r>
              <a:rPr lang="ar-SA" sz="2400" b="1" dirty="0" smtClean="0"/>
              <a:t>9 </a:t>
            </a:r>
            <a:r>
              <a:rPr lang="ar-SA" sz="2400" b="1" dirty="0" err="1" smtClean="0"/>
              <a:t>ـ</a:t>
            </a:r>
            <a:r>
              <a:rPr lang="ar-SA" sz="2400" b="1" dirty="0" smtClean="0"/>
              <a:t>  =    الرابع    = الثاني   أسلوب الدراسات الارتباطية زيادة عن صفحة واحدة بقليل</a:t>
            </a:r>
            <a:endParaRPr lang="en-US" sz="2400" dirty="0" smtClean="0"/>
          </a:p>
          <a:p>
            <a:pPr rtl="1"/>
            <a:r>
              <a:rPr lang="ar-SA" sz="2400" b="1" dirty="0" smtClean="0"/>
              <a:t>10 </a:t>
            </a:r>
            <a:r>
              <a:rPr lang="ar-SA" sz="2400" b="1" dirty="0" err="1" smtClean="0"/>
              <a:t>ـ</a:t>
            </a:r>
            <a:r>
              <a:rPr lang="ar-SA" sz="2400" b="1" dirty="0" smtClean="0"/>
              <a:t> =   الرابع    = الثالث   الأسلوب التجريبي أول ست صفحات</a:t>
            </a:r>
            <a:endParaRPr lang="en-US" sz="2400" dirty="0" smtClean="0"/>
          </a:p>
          <a:p>
            <a:pPr rtl="1"/>
            <a:endParaRPr lang="ar-SA" sz="2400" b="1" dirty="0" smtClean="0"/>
          </a:p>
          <a:p>
            <a:pPr rtl="1"/>
            <a:r>
              <a:rPr lang="ar-SA" sz="2400" b="1" dirty="0" smtClean="0"/>
              <a:t>المجموع 45 صفحة تقريبا</a:t>
            </a:r>
            <a:endParaRPr lang="en-US" sz="2400" dirty="0" smtClean="0"/>
          </a:p>
          <a:p>
            <a:pPr rtl="1"/>
            <a:endParaRPr lang="en-US" sz="2800" dirty="0" smtClean="0"/>
          </a:p>
          <a:p>
            <a:pPr rtl="1"/>
            <a:r>
              <a:rPr lang="ar-SA" sz="2800" b="1" dirty="0" smtClean="0"/>
              <a:t> </a:t>
            </a:r>
            <a:endParaRPr lang="en-US" sz="2800"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325</a:t>
            </a:fld>
            <a:endParaRPr lang="en-US" dirty="0"/>
          </a:p>
        </p:txBody>
      </p:sp>
    </p:spTree>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600" b="1" dirty="0" smtClean="0"/>
              <a:t>الاختبار</a:t>
            </a:r>
            <a:endParaRPr lang="ar-SA" sz="3600" b="1" dirty="0"/>
          </a:p>
        </p:txBody>
      </p:sp>
      <p:sp>
        <p:nvSpPr>
          <p:cNvPr id="3" name="عنصر نائب للمحتوى 2"/>
          <p:cNvSpPr>
            <a:spLocks noGrp="1"/>
          </p:cNvSpPr>
          <p:nvPr>
            <p:ph idx="1"/>
          </p:nvPr>
        </p:nvSpPr>
        <p:spPr/>
        <p:txBody>
          <a:bodyPr/>
          <a:lstStyle/>
          <a:p>
            <a:pPr rtl="1"/>
            <a:endParaRPr lang="en-US" sz="2800" dirty="0" smtClean="0"/>
          </a:p>
          <a:p>
            <a:pPr rtl="1"/>
            <a:r>
              <a:rPr lang="ar-SA" sz="2800" b="1" dirty="0" smtClean="0"/>
              <a:t>نوع الاختبار:   موضوعي, اختيار من متعدد شبيه بالواجب وبأمثلة سأقدمها لكم بعد قليل</a:t>
            </a:r>
            <a:endParaRPr lang="en-US" sz="2800" dirty="0" smtClean="0"/>
          </a:p>
          <a:p>
            <a:pPr rtl="1"/>
            <a:r>
              <a:rPr lang="ar-SA" sz="2800" b="1" dirty="0" smtClean="0"/>
              <a:t>عدد الأسئلة: 70 سؤالا</a:t>
            </a:r>
            <a:endParaRPr lang="en-US" sz="2800" dirty="0" smtClean="0"/>
          </a:p>
          <a:p>
            <a:pPr rtl="1"/>
            <a:r>
              <a:rPr lang="ar-SA" sz="2800" b="1" dirty="0" smtClean="0"/>
              <a:t>الدرجة: 70 من 100</a:t>
            </a:r>
            <a:endParaRPr lang="en-US" sz="2800" dirty="0" smtClean="0"/>
          </a:p>
          <a:p>
            <a:pPr rtl="1"/>
            <a:r>
              <a:rPr lang="ar-SA" sz="2800" b="1" dirty="0" smtClean="0"/>
              <a:t> </a:t>
            </a:r>
            <a:endParaRPr lang="en-US" sz="2800" b="1" dirty="0" smtClean="0"/>
          </a:p>
          <a:p>
            <a:endParaRPr lang="ar-SA" sz="24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326</a:t>
            </a:fld>
            <a:endParaRPr lang="en-US" dirty="0"/>
          </a:p>
        </p:txBody>
      </p:sp>
    </p:spTree>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b="1" dirty="0" smtClean="0"/>
              <a:t>أمثلة</a:t>
            </a:r>
            <a:endParaRPr lang="en-US" sz="3600" b="1" dirty="0" smtClean="0"/>
          </a:p>
        </p:txBody>
      </p:sp>
      <p:sp>
        <p:nvSpPr>
          <p:cNvPr id="3" name="عنصر نائب للمحتوى 2"/>
          <p:cNvSpPr>
            <a:spLocks noGrp="1"/>
          </p:cNvSpPr>
          <p:nvPr>
            <p:ph idx="1"/>
          </p:nvPr>
        </p:nvSpPr>
        <p:spPr/>
        <p:txBody>
          <a:bodyPr/>
          <a:lstStyle/>
          <a:p>
            <a:pPr rtl="1"/>
            <a:r>
              <a:rPr lang="ar-SA" sz="2800" b="1" dirty="0" smtClean="0"/>
              <a:t>قد يأتي السؤال حول تعريف مصطلح مثل "</a:t>
            </a:r>
            <a:r>
              <a:rPr lang="ar-SA" sz="2800" b="1" u="sng" dirty="0" smtClean="0"/>
              <a:t>عدم</a:t>
            </a:r>
            <a:r>
              <a:rPr lang="ar-SA" sz="2800" b="1" dirty="0" smtClean="0"/>
              <a:t> تأثر الاختبار بالذاتية صفة للاختبار تسمى:</a:t>
            </a:r>
            <a:endParaRPr lang="en-US" sz="2800" dirty="0" smtClean="0"/>
          </a:p>
          <a:p>
            <a:pPr rtl="1"/>
            <a:r>
              <a:rPr lang="ar-SA" sz="2800" dirty="0" smtClean="0"/>
              <a:t>أ </a:t>
            </a:r>
            <a:r>
              <a:rPr lang="ar-SA" sz="2800" dirty="0" err="1" smtClean="0"/>
              <a:t>ـ</a:t>
            </a:r>
            <a:r>
              <a:rPr lang="ar-SA" sz="2800" dirty="0" smtClean="0"/>
              <a:t> الموضوعية</a:t>
            </a:r>
            <a:endParaRPr lang="en-US" sz="2800" dirty="0" smtClean="0"/>
          </a:p>
          <a:p>
            <a:pPr rtl="1"/>
            <a:r>
              <a:rPr lang="ar-SA" sz="2800" dirty="0" smtClean="0"/>
              <a:t>ب </a:t>
            </a:r>
            <a:r>
              <a:rPr lang="ar-SA" sz="2800" dirty="0" err="1" smtClean="0"/>
              <a:t>ـ</a:t>
            </a:r>
            <a:r>
              <a:rPr lang="ar-SA" sz="2800" dirty="0" smtClean="0"/>
              <a:t> الثبات</a:t>
            </a:r>
            <a:endParaRPr lang="en-US" sz="2800" dirty="0" smtClean="0"/>
          </a:p>
          <a:p>
            <a:pPr rtl="1"/>
            <a:r>
              <a:rPr lang="ar-SA" sz="2800" dirty="0" smtClean="0"/>
              <a:t>ج </a:t>
            </a:r>
            <a:r>
              <a:rPr lang="ar-SA" sz="2800" dirty="0" err="1" smtClean="0"/>
              <a:t>ـ</a:t>
            </a:r>
            <a:r>
              <a:rPr lang="ar-SA" sz="2800" dirty="0" smtClean="0"/>
              <a:t> الصدق</a:t>
            </a:r>
            <a:endParaRPr lang="en-US" sz="2800" dirty="0" smtClean="0"/>
          </a:p>
          <a:p>
            <a:pPr rtl="1"/>
            <a:r>
              <a:rPr lang="ar-SA" sz="2800" dirty="0" smtClean="0"/>
              <a:t>د </a:t>
            </a:r>
            <a:r>
              <a:rPr lang="ar-SA" sz="2800" dirty="0" err="1" smtClean="0"/>
              <a:t>ـ</a:t>
            </a:r>
            <a:r>
              <a:rPr lang="ar-SA" sz="2800" dirty="0" smtClean="0"/>
              <a:t> التوازن</a:t>
            </a:r>
            <a:endParaRPr lang="en-US" sz="2800" dirty="0" smtClean="0"/>
          </a:p>
          <a:p>
            <a:pPr rtl="1"/>
            <a:r>
              <a:rPr lang="ar-SA" sz="2800" b="1" dirty="0" smtClean="0"/>
              <a:t> </a:t>
            </a:r>
            <a:endParaRPr lang="en-US" sz="2800"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327</a:t>
            </a:fld>
            <a:endParaRPr lang="en-US" dirty="0"/>
          </a:p>
        </p:txBody>
      </p:sp>
    </p:spTree>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b="1" dirty="0" smtClean="0"/>
              <a:t>أمثلة</a:t>
            </a:r>
            <a:endParaRPr lang="en-US" b="1" dirty="0" smtClean="0"/>
          </a:p>
        </p:txBody>
      </p:sp>
      <p:sp>
        <p:nvSpPr>
          <p:cNvPr id="3" name="عنصر نائب للمحتوى 2"/>
          <p:cNvSpPr>
            <a:spLocks noGrp="1"/>
          </p:cNvSpPr>
          <p:nvPr>
            <p:ph idx="1"/>
          </p:nvPr>
        </p:nvSpPr>
        <p:spPr/>
        <p:txBody>
          <a:bodyPr/>
          <a:lstStyle/>
          <a:p>
            <a:pPr rtl="1"/>
            <a:r>
              <a:rPr lang="ar-SA" sz="2800" b="1" dirty="0" smtClean="0"/>
              <a:t>أداة يستخدمها الباحث للتعرف على الآراء ووجهات النظر:</a:t>
            </a:r>
            <a:endParaRPr lang="en-US" sz="2800" dirty="0" smtClean="0"/>
          </a:p>
          <a:p>
            <a:pPr rtl="1"/>
            <a:r>
              <a:rPr lang="ar-SA" sz="2800" dirty="0" smtClean="0"/>
              <a:t>أ </a:t>
            </a:r>
            <a:r>
              <a:rPr lang="ar-SA" sz="2800" dirty="0" err="1" smtClean="0"/>
              <a:t>ـ</a:t>
            </a:r>
            <a:r>
              <a:rPr lang="ar-SA" sz="2800" dirty="0" smtClean="0"/>
              <a:t>  الاختبار            </a:t>
            </a:r>
            <a:endParaRPr lang="en-US" sz="2800" dirty="0" smtClean="0"/>
          </a:p>
          <a:p>
            <a:pPr rtl="1"/>
            <a:r>
              <a:rPr lang="ar-SA" sz="2800" dirty="0" smtClean="0"/>
              <a:t>ب الاستبانة           </a:t>
            </a:r>
            <a:endParaRPr lang="en-US" sz="2800" dirty="0" smtClean="0"/>
          </a:p>
          <a:p>
            <a:pPr rtl="1"/>
            <a:r>
              <a:rPr lang="ar-SA" sz="2800" dirty="0" smtClean="0"/>
              <a:t>ج </a:t>
            </a:r>
            <a:r>
              <a:rPr lang="ar-SA" sz="2800" dirty="0" err="1" smtClean="0"/>
              <a:t>ـ</a:t>
            </a:r>
            <a:r>
              <a:rPr lang="ar-SA" sz="2800" dirty="0" smtClean="0"/>
              <a:t> المقابلة               </a:t>
            </a:r>
            <a:endParaRPr lang="en-US" sz="2800" dirty="0" smtClean="0"/>
          </a:p>
          <a:p>
            <a:pPr rtl="1"/>
            <a:r>
              <a:rPr lang="ar-SA" sz="2800" dirty="0" smtClean="0"/>
              <a:t>د </a:t>
            </a:r>
            <a:r>
              <a:rPr lang="ar-SA" sz="2800" dirty="0" err="1" smtClean="0"/>
              <a:t>ـ</a:t>
            </a:r>
            <a:r>
              <a:rPr lang="ar-SA" sz="2800" dirty="0" smtClean="0"/>
              <a:t>  الملاحظة</a:t>
            </a:r>
            <a:endParaRPr lang="en-US" sz="2800" dirty="0" smtClean="0"/>
          </a:p>
          <a:p>
            <a:pPr rtl="1"/>
            <a:endParaRPr lang="en-US" sz="2400" dirty="0" smtClean="0"/>
          </a:p>
          <a:p>
            <a:endParaRPr lang="ar-SA" sz="24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328</a:t>
            </a:fld>
            <a:endParaRPr lang="en-US" dirty="0"/>
          </a:p>
        </p:txBody>
      </p:sp>
    </p:spTree>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600" b="1" dirty="0" smtClean="0"/>
              <a:t>أمثلة</a:t>
            </a:r>
            <a:endParaRPr lang="ar-SA" sz="3600" b="1" dirty="0"/>
          </a:p>
        </p:txBody>
      </p:sp>
      <p:sp>
        <p:nvSpPr>
          <p:cNvPr id="3" name="عنصر نائب للمحتوى 2"/>
          <p:cNvSpPr>
            <a:spLocks noGrp="1"/>
          </p:cNvSpPr>
          <p:nvPr>
            <p:ph idx="1"/>
          </p:nvPr>
        </p:nvSpPr>
        <p:spPr>
          <a:xfrm>
            <a:off x="228600" y="1447800"/>
            <a:ext cx="8915400" cy="3352799"/>
          </a:xfrm>
        </p:spPr>
        <p:txBody>
          <a:bodyPr/>
          <a:lstStyle/>
          <a:p>
            <a:pPr rtl="1"/>
            <a:r>
              <a:rPr lang="ar-SA" sz="2800" b="1" dirty="0" smtClean="0"/>
              <a:t>وقد يأتي السؤال حول خاصية أو ميزة لأداة بحث أو طريقة بحث مثل:</a:t>
            </a:r>
            <a:endParaRPr lang="en-US" sz="2800" dirty="0" smtClean="0"/>
          </a:p>
          <a:p>
            <a:pPr rtl="1"/>
            <a:r>
              <a:rPr lang="ar-SA" sz="2800" b="1" dirty="0" smtClean="0"/>
              <a:t> </a:t>
            </a:r>
            <a:endParaRPr lang="en-US" sz="2800" dirty="0" smtClean="0"/>
          </a:p>
          <a:p>
            <a:pPr rtl="1"/>
            <a:r>
              <a:rPr lang="ar-SA" sz="2800" b="1" dirty="0" smtClean="0"/>
              <a:t>ما يأتي معايير لمشكلة البحث الجيدة </a:t>
            </a:r>
            <a:r>
              <a:rPr lang="ar-SA" sz="2800" b="1" u="sng" dirty="0" smtClean="0"/>
              <a:t>ما عدا</a:t>
            </a:r>
            <a:r>
              <a:rPr lang="ar-SA" sz="2800" b="1" dirty="0" smtClean="0"/>
              <a:t> :</a:t>
            </a:r>
            <a:endParaRPr lang="en-US" sz="2800" dirty="0" smtClean="0"/>
          </a:p>
          <a:p>
            <a:pPr rtl="1"/>
            <a:r>
              <a:rPr lang="ar-SA" sz="2800" dirty="0" smtClean="0"/>
              <a:t>أ </a:t>
            </a:r>
            <a:r>
              <a:rPr lang="ar-SA" sz="2800" dirty="0" err="1" smtClean="0"/>
              <a:t>ـ</a:t>
            </a:r>
            <a:r>
              <a:rPr lang="ar-SA" sz="2800" dirty="0" smtClean="0"/>
              <a:t> أن تكون محددة</a:t>
            </a:r>
            <a:endParaRPr lang="en-US" sz="2800" dirty="0" smtClean="0"/>
          </a:p>
          <a:p>
            <a:pPr rtl="1"/>
            <a:r>
              <a:rPr lang="ar-SA" sz="2800" dirty="0" smtClean="0"/>
              <a:t>ب </a:t>
            </a:r>
            <a:r>
              <a:rPr lang="ar-SA" sz="2800" dirty="0" err="1" smtClean="0"/>
              <a:t>ـ</a:t>
            </a:r>
            <a:r>
              <a:rPr lang="ar-SA" sz="2800" dirty="0" smtClean="0"/>
              <a:t> أن تكون مفيدة</a:t>
            </a:r>
            <a:endParaRPr lang="en-US" sz="2800" dirty="0" smtClean="0"/>
          </a:p>
          <a:p>
            <a:pPr rtl="1"/>
            <a:r>
              <a:rPr lang="ar-SA" sz="2800" dirty="0" smtClean="0"/>
              <a:t>ج </a:t>
            </a:r>
            <a:r>
              <a:rPr lang="ar-SA" sz="2800" dirty="0" err="1" smtClean="0"/>
              <a:t>ـ</a:t>
            </a:r>
            <a:r>
              <a:rPr lang="ar-SA" sz="2800" dirty="0" smtClean="0"/>
              <a:t> أن تكون عامة</a:t>
            </a:r>
            <a:endParaRPr lang="en-US" sz="2800" dirty="0" smtClean="0"/>
          </a:p>
          <a:p>
            <a:pPr rtl="1"/>
            <a:r>
              <a:rPr lang="ar-SA" sz="2800" dirty="0" smtClean="0"/>
              <a:t>د </a:t>
            </a:r>
            <a:r>
              <a:rPr lang="ar-SA" sz="2800" dirty="0" err="1" smtClean="0"/>
              <a:t>ـ</a:t>
            </a:r>
            <a:r>
              <a:rPr lang="ar-SA" sz="2800" dirty="0" smtClean="0"/>
              <a:t> أن تكون واضحة</a:t>
            </a:r>
            <a:endParaRPr lang="en-US" sz="2800" dirty="0" smtClean="0"/>
          </a:p>
          <a:p>
            <a:pPr rtl="1"/>
            <a:r>
              <a:rPr lang="ar-SA" sz="2400" dirty="0" smtClean="0"/>
              <a:t> </a:t>
            </a:r>
            <a:endParaRPr lang="en-US" sz="2400" dirty="0" smtClean="0"/>
          </a:p>
          <a:p>
            <a:endParaRPr lang="ar-SA" sz="24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329</a:t>
            </a:fld>
            <a:endParaRPr lang="en-US" dirty="0"/>
          </a:p>
        </p:txBody>
      </p:sp>
    </p:spTree>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600" b="1" dirty="0" smtClean="0"/>
              <a:t>أمثلة</a:t>
            </a:r>
            <a:endParaRPr lang="ar-SA" sz="3600" b="1" dirty="0"/>
          </a:p>
        </p:txBody>
      </p:sp>
      <p:sp>
        <p:nvSpPr>
          <p:cNvPr id="3" name="عنصر نائب للمحتوى 2"/>
          <p:cNvSpPr>
            <a:spLocks noGrp="1"/>
          </p:cNvSpPr>
          <p:nvPr>
            <p:ph idx="1"/>
          </p:nvPr>
        </p:nvSpPr>
        <p:spPr/>
        <p:txBody>
          <a:bodyPr/>
          <a:lstStyle/>
          <a:p>
            <a:pPr rtl="1"/>
            <a:r>
              <a:rPr lang="ar-SA" sz="2800" b="1" dirty="0" smtClean="0"/>
              <a:t>أداة من مميزاتها تسجيل السلوك كما يقع بشكل طبيعي:</a:t>
            </a:r>
            <a:endParaRPr lang="en-US" sz="2800" dirty="0" smtClean="0"/>
          </a:p>
          <a:p>
            <a:pPr rtl="1"/>
            <a:r>
              <a:rPr lang="ar-SA" sz="2800" dirty="0" smtClean="0"/>
              <a:t>أ </a:t>
            </a:r>
            <a:r>
              <a:rPr lang="ar-SA" sz="2800" dirty="0" err="1" smtClean="0"/>
              <a:t>ـ</a:t>
            </a:r>
            <a:r>
              <a:rPr lang="ar-SA" sz="2800" dirty="0" smtClean="0"/>
              <a:t>  الاختبار            </a:t>
            </a:r>
            <a:endParaRPr lang="en-US" sz="2800" dirty="0" smtClean="0"/>
          </a:p>
          <a:p>
            <a:pPr rtl="1"/>
            <a:r>
              <a:rPr lang="ar-SA" sz="2800" dirty="0" smtClean="0"/>
              <a:t>ب الاستبانة           </a:t>
            </a:r>
            <a:endParaRPr lang="en-US" sz="2800" dirty="0" smtClean="0"/>
          </a:p>
          <a:p>
            <a:pPr rtl="1"/>
            <a:r>
              <a:rPr lang="ar-SA" sz="2800" dirty="0" smtClean="0"/>
              <a:t>ج </a:t>
            </a:r>
            <a:r>
              <a:rPr lang="ar-SA" sz="2800" dirty="0" err="1" smtClean="0"/>
              <a:t>ـ</a:t>
            </a:r>
            <a:r>
              <a:rPr lang="ar-SA" sz="2800" dirty="0" smtClean="0"/>
              <a:t> المقابلة               </a:t>
            </a:r>
            <a:endParaRPr lang="en-US" sz="2800" dirty="0" smtClean="0"/>
          </a:p>
          <a:p>
            <a:pPr rtl="1"/>
            <a:r>
              <a:rPr lang="ar-SA" sz="2800" dirty="0" smtClean="0"/>
              <a:t>د </a:t>
            </a:r>
            <a:r>
              <a:rPr lang="ar-SA" sz="2800" dirty="0" err="1" smtClean="0"/>
              <a:t>ـ</a:t>
            </a:r>
            <a:r>
              <a:rPr lang="ar-SA" sz="2800" dirty="0" smtClean="0"/>
              <a:t>  الملاحظة</a:t>
            </a:r>
            <a:endParaRPr lang="en-US" sz="2800" dirty="0" smtClean="0"/>
          </a:p>
          <a:p>
            <a:pPr rtl="1"/>
            <a:endParaRPr lang="en-US" sz="28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330</a:t>
            </a:fld>
            <a:endParaRPr lang="en-US" dirty="0"/>
          </a:p>
        </p:txBody>
      </p:sp>
    </p:spTree>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8915400" cy="1371600"/>
          </a:xfrm>
        </p:spPr>
        <p:txBody>
          <a:bodyPr/>
          <a:lstStyle/>
          <a:p>
            <a:pPr algn="ctr" rtl="1"/>
            <a:r>
              <a:rPr lang="ar-SA" sz="3600" b="1" dirty="0" smtClean="0"/>
              <a:t>أمثلة</a:t>
            </a:r>
            <a:endParaRPr lang="ar-SA" sz="3600" b="1" dirty="0"/>
          </a:p>
        </p:txBody>
      </p:sp>
      <p:sp>
        <p:nvSpPr>
          <p:cNvPr id="3" name="عنصر نائب للمحتوى 2"/>
          <p:cNvSpPr>
            <a:spLocks noGrp="1"/>
          </p:cNvSpPr>
          <p:nvPr>
            <p:ph idx="1"/>
          </p:nvPr>
        </p:nvSpPr>
        <p:spPr>
          <a:xfrm>
            <a:off x="304800" y="1371600"/>
            <a:ext cx="8991600" cy="4678363"/>
          </a:xfrm>
        </p:spPr>
        <p:txBody>
          <a:bodyPr/>
          <a:lstStyle/>
          <a:p>
            <a:pPr rtl="1"/>
            <a:r>
              <a:rPr lang="ar-SA" sz="2800" b="1" dirty="0" smtClean="0"/>
              <a:t>وقد يأتي السؤال حول الهدف من طريقة بحث أو أداة بحث مثل:</a:t>
            </a:r>
            <a:endParaRPr lang="en-US" sz="2800" dirty="0" smtClean="0"/>
          </a:p>
          <a:p>
            <a:pPr rtl="1"/>
            <a:r>
              <a:rPr lang="ar-SA" sz="2800" b="1" dirty="0" smtClean="0"/>
              <a:t>دراسة الظاهرة بهدف  تغييرها وتحسينها هو هدف يسمى:</a:t>
            </a:r>
            <a:endParaRPr lang="en-US" sz="2800" dirty="0" smtClean="0"/>
          </a:p>
          <a:p>
            <a:pPr rtl="1"/>
            <a:r>
              <a:rPr lang="ar-SA" sz="2800" dirty="0" smtClean="0"/>
              <a:t>أ </a:t>
            </a:r>
            <a:r>
              <a:rPr lang="ar-SA" sz="2800" dirty="0" err="1" smtClean="0"/>
              <a:t>ـ</a:t>
            </a:r>
            <a:r>
              <a:rPr lang="ar-SA" sz="2800" dirty="0" smtClean="0"/>
              <a:t> الوصف              </a:t>
            </a:r>
            <a:endParaRPr lang="en-US" sz="2800" dirty="0" smtClean="0"/>
          </a:p>
          <a:p>
            <a:pPr rtl="1"/>
            <a:r>
              <a:rPr lang="ar-SA" sz="2800" dirty="0" smtClean="0"/>
              <a:t>ب </a:t>
            </a:r>
            <a:r>
              <a:rPr lang="ar-SA" sz="2800" dirty="0" err="1" smtClean="0"/>
              <a:t>ـ</a:t>
            </a:r>
            <a:r>
              <a:rPr lang="ar-SA" sz="2800" dirty="0" smtClean="0"/>
              <a:t> التفسير             </a:t>
            </a:r>
            <a:endParaRPr lang="en-US" sz="2800" dirty="0" smtClean="0"/>
          </a:p>
          <a:p>
            <a:pPr rtl="1"/>
            <a:r>
              <a:rPr lang="ar-SA" sz="2800" dirty="0" smtClean="0"/>
              <a:t>ج </a:t>
            </a:r>
            <a:r>
              <a:rPr lang="ar-SA" sz="2800" dirty="0" err="1" smtClean="0"/>
              <a:t>ـ</a:t>
            </a:r>
            <a:r>
              <a:rPr lang="ar-SA" sz="2800" dirty="0" smtClean="0"/>
              <a:t> التنبؤ          </a:t>
            </a:r>
            <a:endParaRPr lang="en-US" sz="2800" dirty="0" smtClean="0"/>
          </a:p>
          <a:p>
            <a:pPr rtl="1"/>
            <a:r>
              <a:rPr lang="ar-SA" sz="2800" dirty="0" smtClean="0"/>
              <a:t>د </a:t>
            </a:r>
            <a:r>
              <a:rPr lang="ar-SA" sz="2800" dirty="0" err="1" smtClean="0"/>
              <a:t>ـ</a:t>
            </a:r>
            <a:r>
              <a:rPr lang="ar-SA" sz="2800" dirty="0" smtClean="0"/>
              <a:t> التحكم</a:t>
            </a:r>
            <a:endParaRPr lang="en-US" sz="2800" dirty="0" smtClean="0"/>
          </a:p>
          <a:p>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331</a:t>
            </a:fld>
            <a:endParaRPr lang="en-US" dirty="0"/>
          </a:p>
        </p:txBody>
      </p:sp>
    </p:spTree>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152400"/>
            <a:ext cx="8915400" cy="1143000"/>
          </a:xfrm>
        </p:spPr>
        <p:txBody>
          <a:bodyPr/>
          <a:lstStyle/>
          <a:p>
            <a:pPr algn="ctr"/>
            <a:r>
              <a:rPr lang="ar-SA" sz="4000" dirty="0" smtClean="0"/>
              <a:t>أمثلة</a:t>
            </a:r>
            <a:endParaRPr lang="ar-SA" sz="3200" dirty="0"/>
          </a:p>
        </p:txBody>
      </p:sp>
      <p:sp>
        <p:nvSpPr>
          <p:cNvPr id="3" name="عنصر نائب للمحتوى 2"/>
          <p:cNvSpPr>
            <a:spLocks noGrp="1"/>
          </p:cNvSpPr>
          <p:nvPr>
            <p:ph idx="1"/>
          </p:nvPr>
        </p:nvSpPr>
        <p:spPr>
          <a:xfrm>
            <a:off x="495300" y="1371600"/>
            <a:ext cx="8915400" cy="4754563"/>
          </a:xfrm>
        </p:spPr>
        <p:txBody>
          <a:bodyPr/>
          <a:lstStyle/>
          <a:p>
            <a:pPr rtl="1"/>
            <a:r>
              <a:rPr lang="ar-SA" sz="2800" b="1" dirty="0" smtClean="0"/>
              <a:t>إذا كان هدف البحث العلمي هو معرفة أسباب مرض معين فإن هذا الهدف العلمي يتبع لـ :</a:t>
            </a:r>
            <a:endParaRPr lang="en-US" sz="2800" dirty="0" smtClean="0"/>
          </a:p>
          <a:p>
            <a:pPr rtl="1"/>
            <a:r>
              <a:rPr lang="ar-SA" sz="2800" dirty="0" smtClean="0"/>
              <a:t>أ </a:t>
            </a:r>
            <a:r>
              <a:rPr lang="ar-SA" sz="2800" dirty="0" err="1" smtClean="0"/>
              <a:t>ـ</a:t>
            </a:r>
            <a:r>
              <a:rPr lang="ar-SA" sz="2800" dirty="0" smtClean="0"/>
              <a:t> الوصف               </a:t>
            </a:r>
            <a:endParaRPr lang="en-US" sz="2800" dirty="0" smtClean="0"/>
          </a:p>
          <a:p>
            <a:pPr rtl="1"/>
            <a:r>
              <a:rPr lang="ar-SA" sz="2800" dirty="0" smtClean="0"/>
              <a:t>ب </a:t>
            </a:r>
            <a:r>
              <a:rPr lang="ar-SA" sz="2800" dirty="0" err="1" smtClean="0"/>
              <a:t>ـ</a:t>
            </a:r>
            <a:r>
              <a:rPr lang="ar-SA" sz="2800" dirty="0" smtClean="0"/>
              <a:t> التفسير           </a:t>
            </a:r>
            <a:endParaRPr lang="en-US" sz="2800" dirty="0" smtClean="0"/>
          </a:p>
          <a:p>
            <a:pPr rtl="1"/>
            <a:r>
              <a:rPr lang="ar-SA" sz="2800" dirty="0" smtClean="0"/>
              <a:t>ج </a:t>
            </a:r>
            <a:r>
              <a:rPr lang="ar-SA" sz="2800" dirty="0" err="1" smtClean="0"/>
              <a:t>ـ</a:t>
            </a:r>
            <a:r>
              <a:rPr lang="ar-SA" sz="2800" dirty="0" smtClean="0"/>
              <a:t> التنبؤ            </a:t>
            </a:r>
            <a:endParaRPr lang="en-US" sz="2800" dirty="0" smtClean="0"/>
          </a:p>
          <a:p>
            <a:pPr rtl="1"/>
            <a:r>
              <a:rPr lang="ar-SA" sz="2800" dirty="0" smtClean="0"/>
              <a:t>د </a:t>
            </a:r>
            <a:r>
              <a:rPr lang="ar-SA" sz="2800" dirty="0" err="1" smtClean="0"/>
              <a:t>ـ</a:t>
            </a:r>
            <a:r>
              <a:rPr lang="ar-SA" sz="2800" dirty="0" smtClean="0"/>
              <a:t> التحكم</a:t>
            </a:r>
            <a:endParaRPr lang="en-US" sz="2800" dirty="0" smtClean="0"/>
          </a:p>
          <a:p>
            <a:r>
              <a:rPr lang="ar-SA" b="1" dirty="0" smtClean="0"/>
              <a:t> </a:t>
            </a:r>
            <a:endParaRPr lang="en-US"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332</a:t>
            </a:fld>
            <a:endParaRPr lang="en-US" dirty="0"/>
          </a:p>
        </p:txBody>
      </p:sp>
    </p:spTree>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b="1" dirty="0" smtClean="0"/>
              <a:t>أمثلة</a:t>
            </a:r>
            <a:endParaRPr lang="ar-SA" sz="3600" dirty="0"/>
          </a:p>
        </p:txBody>
      </p:sp>
      <p:sp>
        <p:nvSpPr>
          <p:cNvPr id="3" name="عنصر نائب للمحتوى 2"/>
          <p:cNvSpPr>
            <a:spLocks noGrp="1"/>
          </p:cNvSpPr>
          <p:nvPr>
            <p:ph idx="1"/>
          </p:nvPr>
        </p:nvSpPr>
        <p:spPr/>
        <p:txBody>
          <a:bodyPr/>
          <a:lstStyle/>
          <a:p>
            <a:pPr rtl="1"/>
            <a:r>
              <a:rPr lang="ar-SA" sz="2800" b="1" dirty="0" smtClean="0"/>
              <a:t>وقد يأتي السؤال أمثلة لأهداف العلم أو طريقة بحث أو أداة بحث مثل:</a:t>
            </a:r>
            <a:endParaRPr lang="en-US" sz="2800" dirty="0" smtClean="0"/>
          </a:p>
          <a:p>
            <a:pPr rtl="1"/>
            <a:r>
              <a:rPr lang="ar-SA" sz="2800" b="1" dirty="0" smtClean="0"/>
              <a:t>"الرضا عن وظيفة التدريس لدى معلمي المدارس الأهلية بجدة" مجتمع البحث هم:</a:t>
            </a:r>
            <a:endParaRPr lang="en-US" sz="2800" dirty="0" smtClean="0"/>
          </a:p>
          <a:p>
            <a:pPr rtl="1"/>
            <a:r>
              <a:rPr lang="ar-SA" sz="2800" dirty="0" smtClean="0"/>
              <a:t>أ </a:t>
            </a:r>
            <a:r>
              <a:rPr lang="ar-SA" sz="2800" dirty="0" err="1" smtClean="0"/>
              <a:t>ـ</a:t>
            </a:r>
            <a:r>
              <a:rPr lang="ar-SA" sz="2800" dirty="0" smtClean="0"/>
              <a:t> مجموعة المعلمين الذين يتم بحثهم وتجمع منهم المعلومات</a:t>
            </a:r>
            <a:endParaRPr lang="en-US" sz="2800" dirty="0" smtClean="0"/>
          </a:p>
          <a:p>
            <a:pPr rtl="1"/>
            <a:r>
              <a:rPr lang="ar-SA" sz="2800" dirty="0" smtClean="0"/>
              <a:t>ب </a:t>
            </a:r>
            <a:r>
              <a:rPr lang="ar-SA" sz="2800" dirty="0" err="1" smtClean="0"/>
              <a:t>ـ</a:t>
            </a:r>
            <a:r>
              <a:rPr lang="ar-SA" sz="2800" dirty="0" smtClean="0"/>
              <a:t> جميع معلمي المدارس الحكومية والأهلية في مدينة جدة</a:t>
            </a:r>
            <a:endParaRPr lang="en-US" sz="2800" dirty="0" smtClean="0"/>
          </a:p>
          <a:p>
            <a:pPr rtl="1"/>
            <a:r>
              <a:rPr lang="ar-SA" sz="2800" dirty="0" smtClean="0"/>
              <a:t>ج </a:t>
            </a:r>
            <a:r>
              <a:rPr lang="ar-SA" sz="2800" dirty="0" err="1" smtClean="0"/>
              <a:t>ـ</a:t>
            </a:r>
            <a:r>
              <a:rPr lang="ar-SA" sz="2800" dirty="0" smtClean="0"/>
              <a:t> جميع معلمي المدارس الأهلية في المملكة</a:t>
            </a:r>
            <a:endParaRPr lang="en-US" sz="2800" dirty="0" smtClean="0"/>
          </a:p>
          <a:p>
            <a:pPr rtl="1"/>
            <a:r>
              <a:rPr lang="ar-SA" sz="2800" dirty="0" smtClean="0"/>
              <a:t>د </a:t>
            </a:r>
            <a:r>
              <a:rPr lang="ar-SA" sz="2800" dirty="0" err="1" smtClean="0"/>
              <a:t>ـ</a:t>
            </a:r>
            <a:r>
              <a:rPr lang="ar-SA" sz="2800" dirty="0" smtClean="0"/>
              <a:t> جميع معلمي المدارس الأهلية في مدينة جدة</a:t>
            </a:r>
            <a:endParaRPr lang="en-US"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333</a:t>
            </a:fld>
            <a:endParaRPr lang="en-US" dirty="0"/>
          </a:p>
        </p:txBody>
      </p:sp>
    </p:spTree>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b="1" dirty="0" smtClean="0"/>
              <a:t>أمثلة</a:t>
            </a:r>
            <a:endParaRPr lang="ar-SA" dirty="0"/>
          </a:p>
        </p:txBody>
      </p:sp>
      <p:sp>
        <p:nvSpPr>
          <p:cNvPr id="3" name="عنصر نائب للمحتوى 2"/>
          <p:cNvSpPr>
            <a:spLocks noGrp="1"/>
          </p:cNvSpPr>
          <p:nvPr>
            <p:ph idx="1"/>
          </p:nvPr>
        </p:nvSpPr>
        <p:spPr/>
        <p:txBody>
          <a:bodyPr/>
          <a:lstStyle/>
          <a:p>
            <a:pPr rtl="1"/>
            <a:r>
              <a:rPr lang="ar-SA" sz="2800" b="1" dirty="0" smtClean="0"/>
              <a:t>إذا كان هدف البحث العلمي هو معرفة  مدى استخدام طلاب الجامعة للإنترنت فهذا الهدف هو:</a:t>
            </a:r>
            <a:endParaRPr lang="en-US" sz="2800" dirty="0" smtClean="0"/>
          </a:p>
          <a:p>
            <a:pPr rtl="1"/>
            <a:r>
              <a:rPr lang="ar-SA" sz="2800" dirty="0" smtClean="0"/>
              <a:t>أ </a:t>
            </a:r>
            <a:r>
              <a:rPr lang="ar-SA" sz="2800" dirty="0" err="1" smtClean="0"/>
              <a:t>ـ</a:t>
            </a:r>
            <a:r>
              <a:rPr lang="ar-SA" sz="2800" dirty="0" smtClean="0"/>
              <a:t> الوصف           </a:t>
            </a:r>
            <a:endParaRPr lang="en-US" sz="2800" dirty="0" smtClean="0"/>
          </a:p>
          <a:p>
            <a:pPr rtl="1"/>
            <a:r>
              <a:rPr lang="ar-SA" sz="2800" dirty="0" smtClean="0"/>
              <a:t>ب </a:t>
            </a:r>
            <a:r>
              <a:rPr lang="ar-SA" sz="2800" dirty="0" err="1" smtClean="0"/>
              <a:t>ـ</a:t>
            </a:r>
            <a:r>
              <a:rPr lang="ar-SA" sz="2800" dirty="0" smtClean="0"/>
              <a:t> التفسير            </a:t>
            </a:r>
            <a:endParaRPr lang="en-US" sz="2800" dirty="0" smtClean="0"/>
          </a:p>
          <a:p>
            <a:pPr rtl="1"/>
            <a:r>
              <a:rPr lang="ar-SA" sz="2800" dirty="0" smtClean="0"/>
              <a:t>ج </a:t>
            </a:r>
            <a:r>
              <a:rPr lang="ar-SA" sz="2800" dirty="0" err="1" smtClean="0"/>
              <a:t>ـ</a:t>
            </a:r>
            <a:r>
              <a:rPr lang="ar-SA" sz="2800" dirty="0" smtClean="0"/>
              <a:t> التنبؤ              </a:t>
            </a:r>
            <a:endParaRPr lang="en-US" sz="2800" dirty="0" smtClean="0"/>
          </a:p>
          <a:p>
            <a:pPr rtl="1"/>
            <a:r>
              <a:rPr lang="ar-SA" sz="2800" dirty="0" smtClean="0"/>
              <a:t>د </a:t>
            </a:r>
            <a:r>
              <a:rPr lang="ar-SA" sz="2800" dirty="0" err="1" smtClean="0"/>
              <a:t>ـ</a:t>
            </a:r>
            <a:r>
              <a:rPr lang="ar-SA" sz="2800" dirty="0" smtClean="0"/>
              <a:t> التحكم</a:t>
            </a:r>
            <a:endParaRPr lang="en-US" sz="2800"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334</a:t>
            </a:fld>
            <a:endParaRPr lang="en-US" dirty="0"/>
          </a:p>
        </p:txBody>
      </p:sp>
    </p:spTree>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b="1" dirty="0" smtClean="0"/>
              <a:t>أمثلة</a:t>
            </a:r>
            <a:endParaRPr lang="ar-SA" sz="3600" dirty="0"/>
          </a:p>
        </p:txBody>
      </p:sp>
      <p:sp>
        <p:nvSpPr>
          <p:cNvPr id="3" name="عنصر نائب للمحتوى 2"/>
          <p:cNvSpPr>
            <a:spLocks noGrp="1"/>
          </p:cNvSpPr>
          <p:nvPr>
            <p:ph idx="1"/>
          </p:nvPr>
        </p:nvSpPr>
        <p:spPr/>
        <p:txBody>
          <a:bodyPr/>
          <a:lstStyle/>
          <a:p>
            <a:pPr rtl="1"/>
            <a:r>
              <a:rPr lang="ar-SA" sz="2800" b="1" dirty="0" smtClean="0"/>
              <a:t>أي الجمل التالية يمكن أن نسميه فرضا؟</a:t>
            </a:r>
            <a:endParaRPr lang="en-US" sz="2800" dirty="0" smtClean="0"/>
          </a:p>
          <a:p>
            <a:pPr rtl="1"/>
            <a:r>
              <a:rPr lang="ar-SA" sz="2800" dirty="0" smtClean="0"/>
              <a:t>أ </a:t>
            </a:r>
            <a:r>
              <a:rPr lang="ar-SA" sz="2800" dirty="0" err="1" smtClean="0"/>
              <a:t>ـ</a:t>
            </a:r>
            <a:r>
              <a:rPr lang="ar-SA" sz="2800" dirty="0" smtClean="0"/>
              <a:t>  هل توجد علاقة بين مستوى الذكاء والتحصيل؟</a:t>
            </a:r>
            <a:endParaRPr lang="en-US" sz="2800" dirty="0" smtClean="0"/>
          </a:p>
          <a:p>
            <a:pPr rtl="1"/>
            <a:r>
              <a:rPr lang="ar-SA" sz="2800" dirty="0" smtClean="0"/>
              <a:t>ب </a:t>
            </a:r>
            <a:r>
              <a:rPr lang="ar-SA" sz="2800" dirty="0" err="1" smtClean="0"/>
              <a:t>ـ</a:t>
            </a:r>
            <a:r>
              <a:rPr lang="ar-SA" sz="2800" dirty="0" smtClean="0"/>
              <a:t> لا توجد علاقة بين مستوى الذكاء والتحصيل</a:t>
            </a:r>
            <a:endParaRPr lang="en-US" sz="2800" dirty="0" smtClean="0"/>
          </a:p>
          <a:p>
            <a:pPr rtl="1"/>
            <a:r>
              <a:rPr lang="ar-SA" sz="2800" dirty="0" smtClean="0"/>
              <a:t>ج </a:t>
            </a:r>
            <a:r>
              <a:rPr lang="ar-SA" sz="2800" dirty="0" err="1" smtClean="0"/>
              <a:t>ـ</a:t>
            </a:r>
            <a:r>
              <a:rPr lang="ar-SA" sz="2800" dirty="0" smtClean="0"/>
              <a:t> العلاقة بين مستوى الذكاء والتحصيل</a:t>
            </a:r>
            <a:endParaRPr lang="en-US" sz="2800" dirty="0" smtClean="0"/>
          </a:p>
          <a:p>
            <a:pPr rtl="1"/>
            <a:r>
              <a:rPr lang="ar-SA" sz="2800" dirty="0" smtClean="0"/>
              <a:t>د </a:t>
            </a:r>
            <a:r>
              <a:rPr lang="ar-SA" sz="2800" dirty="0" err="1" smtClean="0"/>
              <a:t>ـ</a:t>
            </a:r>
            <a:r>
              <a:rPr lang="ar-SA" sz="2800" dirty="0" smtClean="0"/>
              <a:t> هل يوجد فرق في مستوى الذكاء بين طلاب وطالبات الثانوية؟ </a:t>
            </a:r>
            <a:endParaRPr lang="en-US"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335</a:t>
            </a:fld>
            <a:endParaRPr lang="en-US" dirty="0"/>
          </a:p>
        </p:txBody>
      </p:sp>
    </p:spTree>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b="1" dirty="0" smtClean="0"/>
              <a:t>أمثلة</a:t>
            </a:r>
            <a:endParaRPr lang="ar-SA" sz="2800" dirty="0"/>
          </a:p>
        </p:txBody>
      </p:sp>
      <p:sp>
        <p:nvSpPr>
          <p:cNvPr id="3" name="عنصر نائب للمحتوى 2"/>
          <p:cNvSpPr>
            <a:spLocks noGrp="1"/>
          </p:cNvSpPr>
          <p:nvPr>
            <p:ph idx="1"/>
          </p:nvPr>
        </p:nvSpPr>
        <p:spPr/>
        <p:txBody>
          <a:bodyPr/>
          <a:lstStyle/>
          <a:p>
            <a:pPr rtl="1"/>
            <a:r>
              <a:rPr lang="ar-SA" sz="2800" b="1" dirty="0" smtClean="0"/>
              <a:t>أسلوب العينة العشوائية الذي نحتاجه عندما يكون مجتمع الحث منقسما إلى فئات هي العينة:</a:t>
            </a:r>
            <a:endParaRPr lang="en-US" sz="2800" dirty="0" smtClean="0"/>
          </a:p>
          <a:p>
            <a:pPr rtl="1"/>
            <a:r>
              <a:rPr lang="ar-SA" sz="2800" dirty="0" smtClean="0"/>
              <a:t>أ </a:t>
            </a:r>
            <a:r>
              <a:rPr lang="ar-SA" sz="2800" dirty="0" err="1" smtClean="0"/>
              <a:t>ـ</a:t>
            </a:r>
            <a:r>
              <a:rPr lang="ar-SA" sz="2800" dirty="0" smtClean="0"/>
              <a:t> البسيطة            </a:t>
            </a:r>
            <a:endParaRPr lang="en-US" sz="2800" dirty="0" smtClean="0"/>
          </a:p>
          <a:p>
            <a:pPr rtl="1"/>
            <a:r>
              <a:rPr lang="ar-SA" sz="2800" dirty="0" smtClean="0"/>
              <a:t>ب </a:t>
            </a:r>
            <a:r>
              <a:rPr lang="ar-SA" sz="2800" dirty="0" err="1" smtClean="0"/>
              <a:t>ـ</a:t>
            </a:r>
            <a:r>
              <a:rPr lang="ar-SA" sz="2800" dirty="0" smtClean="0"/>
              <a:t> المنتظمة                  </a:t>
            </a:r>
            <a:endParaRPr lang="en-US" sz="2800" dirty="0" smtClean="0"/>
          </a:p>
          <a:p>
            <a:pPr rtl="1"/>
            <a:r>
              <a:rPr lang="ar-SA" sz="2800" dirty="0" smtClean="0"/>
              <a:t>ج </a:t>
            </a:r>
            <a:r>
              <a:rPr lang="ar-SA" sz="2800" dirty="0" err="1" smtClean="0"/>
              <a:t>ـ</a:t>
            </a:r>
            <a:r>
              <a:rPr lang="ar-SA" sz="2800" dirty="0" smtClean="0"/>
              <a:t> الطبقية                </a:t>
            </a:r>
            <a:endParaRPr lang="en-US" sz="2800" dirty="0" smtClean="0"/>
          </a:p>
          <a:p>
            <a:pPr rtl="1"/>
            <a:r>
              <a:rPr lang="ar-SA" sz="2800" dirty="0" smtClean="0"/>
              <a:t> د </a:t>
            </a:r>
            <a:r>
              <a:rPr lang="ar-SA" sz="2800" dirty="0" err="1" smtClean="0"/>
              <a:t>ـ</a:t>
            </a:r>
            <a:r>
              <a:rPr lang="ar-SA" sz="2800" dirty="0" smtClean="0"/>
              <a:t> الحصصية</a:t>
            </a:r>
            <a:endParaRPr lang="en-US"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336</a:t>
            </a:fld>
            <a:endParaRPr lang="en-US" dirty="0"/>
          </a:p>
        </p:txBody>
      </p:sp>
    </p:spTree>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b="1" dirty="0" smtClean="0"/>
              <a:t>أمثلة</a:t>
            </a:r>
            <a:endParaRPr lang="ar-SA" dirty="0"/>
          </a:p>
        </p:txBody>
      </p:sp>
      <p:sp>
        <p:nvSpPr>
          <p:cNvPr id="3" name="عنصر نائب للمحتوى 2"/>
          <p:cNvSpPr>
            <a:spLocks noGrp="1"/>
          </p:cNvSpPr>
          <p:nvPr>
            <p:ph idx="1"/>
          </p:nvPr>
        </p:nvSpPr>
        <p:spPr>
          <a:xfrm>
            <a:off x="533400" y="1371600"/>
            <a:ext cx="8915400" cy="4525963"/>
          </a:xfrm>
        </p:spPr>
        <p:txBody>
          <a:bodyPr/>
          <a:lstStyle/>
          <a:p>
            <a:pPr rtl="1"/>
            <a:r>
              <a:rPr lang="ar-SA" sz="2800" b="1" dirty="0" smtClean="0"/>
              <a:t>أسلوب العينة الذي يتم اختيار أول فرد عشوائيا وتكون بقية الأرقام تابعة له هي العينة:</a:t>
            </a:r>
            <a:endParaRPr lang="en-US" sz="2800" dirty="0" smtClean="0"/>
          </a:p>
          <a:p>
            <a:pPr rtl="1"/>
            <a:r>
              <a:rPr lang="ar-SA" sz="2800" dirty="0" smtClean="0"/>
              <a:t>أ </a:t>
            </a:r>
            <a:r>
              <a:rPr lang="ar-SA" sz="2800" dirty="0" err="1" smtClean="0"/>
              <a:t>ـ</a:t>
            </a:r>
            <a:r>
              <a:rPr lang="ar-SA" sz="2800" dirty="0" smtClean="0"/>
              <a:t> القرعة           </a:t>
            </a:r>
            <a:endParaRPr lang="en-US" sz="2800" dirty="0" smtClean="0"/>
          </a:p>
          <a:p>
            <a:pPr rtl="1"/>
            <a:r>
              <a:rPr lang="ar-SA" sz="2800" dirty="0" smtClean="0"/>
              <a:t>ب </a:t>
            </a:r>
            <a:r>
              <a:rPr lang="ar-SA" sz="2800" dirty="0" err="1" smtClean="0"/>
              <a:t>ـ</a:t>
            </a:r>
            <a:r>
              <a:rPr lang="ar-SA" sz="2800" dirty="0" smtClean="0"/>
              <a:t> الحصصية               </a:t>
            </a:r>
            <a:endParaRPr lang="en-US" sz="2800" dirty="0" smtClean="0"/>
          </a:p>
          <a:p>
            <a:pPr rtl="1"/>
            <a:r>
              <a:rPr lang="ar-SA" sz="2800" dirty="0" smtClean="0"/>
              <a:t>ج </a:t>
            </a:r>
            <a:r>
              <a:rPr lang="ar-SA" sz="2800" dirty="0" err="1" smtClean="0"/>
              <a:t>ـ</a:t>
            </a:r>
            <a:r>
              <a:rPr lang="ar-SA" sz="2800" dirty="0" smtClean="0"/>
              <a:t> العنقودية                </a:t>
            </a:r>
            <a:endParaRPr lang="en-US" sz="2800" dirty="0" smtClean="0"/>
          </a:p>
          <a:p>
            <a:pPr rtl="1"/>
            <a:r>
              <a:rPr lang="ar-SA" sz="2800" dirty="0" smtClean="0"/>
              <a:t>د </a:t>
            </a:r>
            <a:r>
              <a:rPr lang="ar-SA" sz="2800" dirty="0" err="1" smtClean="0"/>
              <a:t>ـ</a:t>
            </a:r>
            <a:r>
              <a:rPr lang="ar-SA" sz="2800" dirty="0" smtClean="0"/>
              <a:t> المنتظمة</a:t>
            </a:r>
            <a:endParaRPr lang="en-US" sz="2800" dirty="0" smtClean="0"/>
          </a:p>
          <a:p>
            <a:pPr rtl="1"/>
            <a:endParaRPr lang="en-US"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337</a:t>
            </a:fld>
            <a:endParaRPr lang="en-US" dirty="0"/>
          </a:p>
        </p:txBody>
      </p:sp>
    </p:spTree>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b="1" dirty="0" smtClean="0"/>
              <a:t>أمثلة</a:t>
            </a:r>
            <a:endParaRPr lang="ar-SA" sz="4000" dirty="0"/>
          </a:p>
        </p:txBody>
      </p:sp>
      <p:sp>
        <p:nvSpPr>
          <p:cNvPr id="3" name="عنصر نائب للمحتوى 2"/>
          <p:cNvSpPr>
            <a:spLocks noGrp="1"/>
          </p:cNvSpPr>
          <p:nvPr>
            <p:ph idx="1"/>
          </p:nvPr>
        </p:nvSpPr>
        <p:spPr/>
        <p:txBody>
          <a:bodyPr/>
          <a:lstStyle/>
          <a:p>
            <a:pPr rtl="1"/>
            <a:r>
              <a:rPr lang="ar-SA" sz="2800" b="1" dirty="0" smtClean="0"/>
              <a:t>من طرق التحقق من ثبات الاختبار:</a:t>
            </a:r>
            <a:endParaRPr lang="en-US" sz="2800" dirty="0" smtClean="0"/>
          </a:p>
          <a:p>
            <a:pPr rtl="1"/>
            <a:r>
              <a:rPr lang="ar-SA" sz="2800" dirty="0" smtClean="0"/>
              <a:t>أ </a:t>
            </a:r>
            <a:r>
              <a:rPr lang="ar-SA" sz="2800" dirty="0" err="1" smtClean="0"/>
              <a:t>ـ</a:t>
            </a:r>
            <a:r>
              <a:rPr lang="ar-SA" sz="2800" dirty="0" smtClean="0"/>
              <a:t> مطابقة نموذجين متكافئين</a:t>
            </a:r>
            <a:endParaRPr lang="en-US" sz="2800" dirty="0" smtClean="0"/>
          </a:p>
          <a:p>
            <a:pPr rtl="1"/>
            <a:r>
              <a:rPr lang="ar-SA" sz="2800" dirty="0" smtClean="0"/>
              <a:t>ب </a:t>
            </a:r>
            <a:r>
              <a:rPr lang="ar-SA" sz="2800" dirty="0" err="1" smtClean="0"/>
              <a:t>ـ</a:t>
            </a:r>
            <a:r>
              <a:rPr lang="ar-SA" sz="2800" dirty="0" smtClean="0"/>
              <a:t> قدرة الاختبار على التنبؤ</a:t>
            </a:r>
            <a:endParaRPr lang="en-US" sz="2800" dirty="0" smtClean="0"/>
          </a:p>
          <a:p>
            <a:pPr rtl="1"/>
            <a:r>
              <a:rPr lang="ar-SA" sz="2800" dirty="0" smtClean="0"/>
              <a:t>ج </a:t>
            </a:r>
            <a:r>
              <a:rPr lang="ar-SA" sz="2800" dirty="0" err="1" smtClean="0"/>
              <a:t>ـ</a:t>
            </a:r>
            <a:r>
              <a:rPr lang="ar-SA" sz="2800" dirty="0" smtClean="0"/>
              <a:t> علاقة الاختبار باختبار صفة قريبة</a:t>
            </a:r>
            <a:endParaRPr lang="en-US" sz="2800" dirty="0" smtClean="0"/>
          </a:p>
          <a:p>
            <a:pPr rtl="1"/>
            <a:r>
              <a:rPr lang="ar-SA" sz="2800" dirty="0" smtClean="0"/>
              <a:t>د </a:t>
            </a:r>
            <a:r>
              <a:rPr lang="ar-SA" sz="2800" dirty="0" err="1" smtClean="0"/>
              <a:t>ـ</a:t>
            </a:r>
            <a:r>
              <a:rPr lang="ar-SA" sz="2800" dirty="0" smtClean="0"/>
              <a:t> عرض الاختبار على متخصصين</a:t>
            </a:r>
            <a:endParaRPr lang="en-US"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338</a:t>
            </a:fld>
            <a:endParaRPr lang="en-US" dirty="0"/>
          </a:p>
        </p:txBody>
      </p:sp>
    </p:spTree>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600" b="1" dirty="0" smtClean="0"/>
              <a:t>أمثلة</a:t>
            </a:r>
            <a:endParaRPr lang="ar-SA" sz="3200" dirty="0"/>
          </a:p>
        </p:txBody>
      </p:sp>
      <p:sp>
        <p:nvSpPr>
          <p:cNvPr id="3" name="عنصر نائب للمحتوى 2"/>
          <p:cNvSpPr>
            <a:spLocks noGrp="1"/>
          </p:cNvSpPr>
          <p:nvPr>
            <p:ph idx="1"/>
          </p:nvPr>
        </p:nvSpPr>
        <p:spPr>
          <a:xfrm>
            <a:off x="457200" y="1371600"/>
            <a:ext cx="8915400" cy="4525963"/>
          </a:xfrm>
        </p:spPr>
        <p:txBody>
          <a:bodyPr/>
          <a:lstStyle/>
          <a:p>
            <a:pPr rtl="1"/>
            <a:r>
              <a:rPr lang="ar-SA" sz="2800" b="1" dirty="0" smtClean="0"/>
              <a:t>إذا كان الهدف من الاختبار صراحة أو ضمنيا توقع أداء الطالب في المستقبل فإن الصدق المناسب هو صدق:</a:t>
            </a:r>
            <a:endParaRPr lang="en-US" sz="2800" dirty="0" smtClean="0"/>
          </a:p>
          <a:p>
            <a:pPr rtl="1"/>
            <a:r>
              <a:rPr lang="ar-SA" sz="2800" dirty="0" smtClean="0"/>
              <a:t>أ </a:t>
            </a:r>
            <a:r>
              <a:rPr lang="ar-SA" sz="2800" dirty="0" err="1" smtClean="0"/>
              <a:t>ـ</a:t>
            </a:r>
            <a:r>
              <a:rPr lang="ar-SA" sz="2800" dirty="0" smtClean="0"/>
              <a:t> المحكمين             </a:t>
            </a:r>
            <a:endParaRPr lang="en-US" sz="2800" dirty="0" smtClean="0"/>
          </a:p>
          <a:p>
            <a:pPr rtl="1"/>
            <a:r>
              <a:rPr lang="ar-SA" sz="2800" dirty="0" smtClean="0"/>
              <a:t>ب </a:t>
            </a:r>
            <a:r>
              <a:rPr lang="ar-SA" sz="2800" dirty="0" err="1" smtClean="0"/>
              <a:t>ـ</a:t>
            </a:r>
            <a:r>
              <a:rPr lang="ar-SA" sz="2800" dirty="0" smtClean="0"/>
              <a:t> التلازمي          </a:t>
            </a:r>
            <a:endParaRPr lang="en-US" sz="2800" dirty="0" smtClean="0"/>
          </a:p>
          <a:p>
            <a:pPr rtl="1"/>
            <a:r>
              <a:rPr lang="ar-SA" sz="2800" dirty="0" smtClean="0"/>
              <a:t>ج </a:t>
            </a:r>
            <a:r>
              <a:rPr lang="ar-SA" sz="2800" dirty="0" err="1" smtClean="0"/>
              <a:t>ـ</a:t>
            </a:r>
            <a:r>
              <a:rPr lang="ar-SA" sz="2800" dirty="0" smtClean="0"/>
              <a:t> التنبؤي             </a:t>
            </a:r>
            <a:endParaRPr lang="en-US" sz="2800" dirty="0" smtClean="0"/>
          </a:p>
          <a:p>
            <a:pPr rtl="1"/>
            <a:r>
              <a:rPr lang="ar-SA" sz="2800" dirty="0" smtClean="0"/>
              <a:t>د </a:t>
            </a:r>
            <a:r>
              <a:rPr lang="ar-SA" sz="2800" dirty="0" err="1" smtClean="0"/>
              <a:t>ـ</a:t>
            </a:r>
            <a:r>
              <a:rPr lang="ar-SA" sz="2800" dirty="0" smtClean="0"/>
              <a:t> المحتوى</a:t>
            </a:r>
            <a:endParaRPr lang="en-US" sz="2800"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339</a:t>
            </a:fld>
            <a:endParaRPr lang="en-US" dirty="0"/>
          </a:p>
        </p:txBody>
      </p:sp>
    </p:spTree>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340</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1663</TotalTime>
  <Words>15344</Words>
  <Application>Microsoft Office PowerPoint</Application>
  <PresentationFormat>A4 Paper (210x297 mm)‎</PresentationFormat>
  <Paragraphs>2079</Paragraphs>
  <Slides>340</Slides>
  <Notes>0</Notes>
  <HiddenSlides>0</HiddenSlides>
  <MMClips>0</MMClips>
  <ScaleCrop>false</ScaleCrop>
  <HeadingPairs>
    <vt:vector size="4" baseType="variant">
      <vt:variant>
        <vt:lpstr>سمة</vt:lpstr>
      </vt:variant>
      <vt:variant>
        <vt:i4>1</vt:i4>
      </vt:variant>
      <vt:variant>
        <vt:lpstr>عناوين الشرائح</vt:lpstr>
      </vt:variant>
      <vt:variant>
        <vt:i4>340</vt:i4>
      </vt:variant>
    </vt:vector>
  </HeadingPairs>
  <TitlesOfParts>
    <vt:vector size="341" baseType="lpstr">
      <vt:lpstr>Office Theme</vt:lpstr>
      <vt:lpstr>الشريحة 1</vt:lpstr>
      <vt:lpstr>عنوان المحاضرة</vt:lpstr>
      <vt:lpstr>تعريف البحث العلمي  Scientific Research</vt:lpstr>
      <vt:lpstr>المهارات العلمية اللازمة للباحث العلمي:</vt:lpstr>
      <vt:lpstr>خصائص الطريقة العلمية: </vt:lpstr>
      <vt:lpstr>خصائص الباحث العلمي:</vt:lpstr>
      <vt:lpstr>أهداف العلم والبحث العلمي</vt:lpstr>
      <vt:lpstr>1ـ الفهم: </vt:lpstr>
      <vt:lpstr>2ـ التنبؤ: </vt:lpstr>
      <vt:lpstr>3 ـ التحكم: </vt:lpstr>
      <vt:lpstr>عنوان المحاضرة</vt:lpstr>
      <vt:lpstr>مشكلة البحث </vt:lpstr>
      <vt:lpstr>مشكلة البحث </vt:lpstr>
      <vt:lpstr>تعريف مشكلة البحث </vt:lpstr>
      <vt:lpstr>مثال على مشكلة البحث </vt:lpstr>
      <vt:lpstr>مثال على مشكلة البحث </vt:lpstr>
      <vt:lpstr>تعريف مشكلة البحث </vt:lpstr>
      <vt:lpstr>مصادر الحصول على المشكلة </vt:lpstr>
      <vt:lpstr>مصادر الحصول على المشكلة </vt:lpstr>
      <vt:lpstr>مصادر الحصول على المشكلة "المصادر الثانوية" الكتب والمراجع  </vt:lpstr>
      <vt:lpstr>مصادر الحصول على المشكلة "المصادر الثانوية" الكتب والمراجع</vt:lpstr>
      <vt:lpstr> "المصادر الثانوية" الكتب والمراجع  </vt:lpstr>
      <vt:lpstr> "المصادر الثانوية" الكتب والمراجع </vt:lpstr>
      <vt:lpstr> مصادر الحصول على المشكلة "المصادر الأولية" الدراسات والأبحاث السابقة </vt:lpstr>
      <vt:lpstr>"المصادر الأولية" الدراسات والأبحاث السابقة </vt:lpstr>
      <vt:lpstr> "المصادر الأولية" الدراسات والأبحاث السابقة </vt:lpstr>
      <vt:lpstr> "المصادر الأولية" الدراسات والأبحاث السابقة </vt:lpstr>
      <vt:lpstr>معايير اختيار المشكلة </vt:lpstr>
      <vt:lpstr>معايير اختيار المشكلة</vt:lpstr>
      <vt:lpstr>معايير اختيار المشكلة </vt:lpstr>
      <vt:lpstr>معايير اختيار المشكلة </vt:lpstr>
      <vt:lpstr>الشريحة 32</vt:lpstr>
      <vt:lpstr>الشريحة 33</vt:lpstr>
      <vt:lpstr>عنوان المحاضرة</vt:lpstr>
      <vt:lpstr>أولا:المتغيرات</vt:lpstr>
      <vt:lpstr>تعريف المتغير</vt:lpstr>
      <vt:lpstr>أمثلة على المتغير</vt:lpstr>
      <vt:lpstr>أنواع المتغيرات</vt:lpstr>
      <vt:lpstr>أنواع المتغيرات</vt:lpstr>
      <vt:lpstr>أنواع المتغيرات</vt:lpstr>
      <vt:lpstr>ثانيا:إعداد خطة البحث</vt:lpstr>
      <vt:lpstr>إعداد خطة البحث</vt:lpstr>
      <vt:lpstr>إعداد خطة البحث</vt:lpstr>
      <vt:lpstr>فائدة كتابة الخطة</vt:lpstr>
      <vt:lpstr>فائدة كتابة الخطة</vt:lpstr>
      <vt:lpstr>ما الجوانب التي تشتمل عليها الخطة؟</vt:lpstr>
      <vt:lpstr>ما الجوانب التي تشتمل عليها الخطة؟</vt:lpstr>
      <vt:lpstr>ما الجوانب التي تشتمل عليها الخطة؟ قسم التعريف بالمشكلة</vt:lpstr>
      <vt:lpstr>ما الجوانب التي تشتمل عليها الخطة؟ قسم النظريات والأبحاث السابقة</vt:lpstr>
      <vt:lpstr>ما الجوانب التي تشتمل عليها الخطة؟ قسم المنهج وإجراءات البحث</vt:lpstr>
      <vt:lpstr>هل تشتمل خطة البحث على نتائج؟</vt:lpstr>
      <vt:lpstr>ما الفرق بين خطة البحث  والبحث المنتهي (تقرير البحث)؟</vt:lpstr>
      <vt:lpstr>هل يستغني الباحث عما كتبه في الخطة في البحث النهائي؟</vt:lpstr>
      <vt:lpstr>الشريحة 54</vt:lpstr>
      <vt:lpstr>الشريحة 55</vt:lpstr>
      <vt:lpstr>عنوان المحاضرة</vt:lpstr>
      <vt:lpstr>ما الجوانب التي تشتمل عليها الخطة؟ عنوان البحث</vt:lpstr>
      <vt:lpstr>ما الجوانب التي تشتمل عليها الخطة؟ قسم التعريف بالمشكلة</vt:lpstr>
      <vt:lpstr>مثال على مقدمة البحث</vt:lpstr>
      <vt:lpstr>ما الجوانب التي تشتمل عليها الخطة؟ قسم التعريف بالمشكلة</vt:lpstr>
      <vt:lpstr>ما الجوانب التي تشتمل عليها الخطة؟ قسم التعريف بالمشكلة</vt:lpstr>
      <vt:lpstr>ما الجوانب التي تشتمل عليها الخطة؟ قسم التعريف بالمشكلة</vt:lpstr>
      <vt:lpstr>ما الجوانب التي تشتمل عليها الخطة؟ قسم التعريف بالمشكلة</vt:lpstr>
      <vt:lpstr>فروض البحث</vt:lpstr>
      <vt:lpstr>فروض البحث</vt:lpstr>
      <vt:lpstr>فروض البحث</vt:lpstr>
      <vt:lpstr>فروض البحث</vt:lpstr>
      <vt:lpstr>فروض البحث</vt:lpstr>
      <vt:lpstr>الفروض</vt:lpstr>
      <vt:lpstr>الفروض</vt:lpstr>
      <vt:lpstr>ما الجوانب التي تشتمل عليها الخطة؟ قسم التعريف بالمشكلة</vt:lpstr>
      <vt:lpstr>أهمية البحث</vt:lpstr>
      <vt:lpstr>أهمية البحث</vt:lpstr>
      <vt:lpstr>ما الجوانب التي تشتمل عليها الخطة؟ قسم التعريف بالمشكلة</vt:lpstr>
      <vt:lpstr>مصطلحات البحث</vt:lpstr>
      <vt:lpstr>الشريحة 76</vt:lpstr>
      <vt:lpstr>الشريحة 77</vt:lpstr>
      <vt:lpstr>عنوان المحاضرة</vt:lpstr>
      <vt:lpstr> أقسام  البحث  </vt:lpstr>
      <vt:lpstr> الإطار النظري </vt:lpstr>
      <vt:lpstr>الإطار النظري</vt:lpstr>
      <vt:lpstr>الدراسات السابقة (الأبحاث السابقة)</vt:lpstr>
      <vt:lpstr>المعاينة   </vt:lpstr>
      <vt:lpstr>المعاينة</vt:lpstr>
      <vt:lpstr>المعاينة</vt:lpstr>
      <vt:lpstr>مجتمع البحث</vt:lpstr>
      <vt:lpstr>العينة</vt:lpstr>
      <vt:lpstr>العينة</vt:lpstr>
      <vt:lpstr>العينة الممثلة</vt:lpstr>
      <vt:lpstr>العينة الممثلة</vt:lpstr>
      <vt:lpstr>العينة الممثلة</vt:lpstr>
      <vt:lpstr>خطأ العينة</vt:lpstr>
      <vt:lpstr>خطأ العينة</vt:lpstr>
      <vt:lpstr>العينة العشوائية</vt:lpstr>
      <vt:lpstr>تحديد حجم العينة</vt:lpstr>
      <vt:lpstr>الشريحة 96</vt:lpstr>
      <vt:lpstr>الشريحة 97</vt:lpstr>
      <vt:lpstr>عنوان المحاضرة</vt:lpstr>
      <vt:lpstr>ما الحجم المناسب لعينة البحث؟ </vt:lpstr>
      <vt:lpstr>عوامل تحديد حجم العينة </vt:lpstr>
      <vt:lpstr> عوامل تحديد حجم العينة</vt:lpstr>
      <vt:lpstr>عوامل تحديد حجم العينة </vt:lpstr>
      <vt:lpstr>عوامل تحديد حجم العينة  </vt:lpstr>
      <vt:lpstr>خطوات اختيار العينة</vt:lpstr>
      <vt:lpstr>طرق اختيار العينة </vt:lpstr>
      <vt:lpstr>الطرق العشوائية  1ـ الطريقة العشوائية البسيطة</vt:lpstr>
      <vt:lpstr>الطرق العشوائية  1ـ الطريقة العشوائية البسيطة</vt:lpstr>
      <vt:lpstr>الطرق العشوائية 2 ـ الطريقة العشوائية المنتظمة </vt:lpstr>
      <vt:lpstr> الطرق العشوائية 2 ـ الطريقة العشوائية المنتظمة </vt:lpstr>
      <vt:lpstr>الطرق العشوائية 2 ـ الطريقة العشوائية المنتظمة </vt:lpstr>
      <vt:lpstr>الطرق العشوائية 2 ـ الطريقة العشوائية المنتظمة </vt:lpstr>
      <vt:lpstr>الطرق العشوائية 2 ـ الطريقة العشوائية المنتظمة </vt:lpstr>
      <vt:lpstr>الطرق العشوائية 3 ـ الطريقة العشوائية الطبقية </vt:lpstr>
      <vt:lpstr>الطرق العشوائية 3 ـ الطريقة العشوائية الطبقية</vt:lpstr>
      <vt:lpstr>الطرق العشوائية 3 ـ الطريقة العشوائية الطبقية</vt:lpstr>
      <vt:lpstr>الطرق العشوائية 3 ـ الطريقة العشوائية الطبقية</vt:lpstr>
      <vt:lpstr>الطرق العشوائية  4عينة المجموعات (العينة العنقودية)</vt:lpstr>
      <vt:lpstr>الطرق غير العشوائية</vt:lpstr>
      <vt:lpstr>الشريحة 119</vt:lpstr>
      <vt:lpstr>الشريحة 120</vt:lpstr>
      <vt:lpstr>عنوان المحاضرة</vt:lpstr>
      <vt:lpstr>أدوات البحث</vt:lpstr>
      <vt:lpstr>أدوات البحث</vt:lpstr>
      <vt:lpstr>أولا: الاختبارات </vt:lpstr>
      <vt:lpstr>الاختبارات  المعرفية </vt:lpstr>
      <vt:lpstr>الاختبارات  المعرفية </vt:lpstr>
      <vt:lpstr>الاختبارات  المعرفية </vt:lpstr>
      <vt:lpstr>الاختبارات  المعرفية </vt:lpstr>
      <vt:lpstr>الاختبارات غير المعرفية </vt:lpstr>
      <vt:lpstr>الاختبارات غير المعرفية </vt:lpstr>
      <vt:lpstr>تقسيم الاختبارات</vt:lpstr>
      <vt:lpstr>تقسيم الاختبارات</vt:lpstr>
      <vt:lpstr>  تقسيم الاختبارات </vt:lpstr>
      <vt:lpstr>تقسيم الاختبارات</vt:lpstr>
      <vt:lpstr>تقسيم الاختبارات</vt:lpstr>
      <vt:lpstr>ثانيا: الاستبانة</vt:lpstr>
      <vt:lpstr>ثانيا: الاستبانة</vt:lpstr>
      <vt:lpstr>الاستبانة</vt:lpstr>
      <vt:lpstr>خطوات بناء الاستبانة ومقاييس الاتجاهات</vt:lpstr>
      <vt:lpstr>خطوات بناء الاستبانة ومقاييس الاتجاهات</vt:lpstr>
      <vt:lpstr>خطوات بناء الاستبانة ومقاييس الاتجاهات</vt:lpstr>
      <vt:lpstr>خطوات بناء الاستبانة ومقاييس الاتجاهات</vt:lpstr>
      <vt:lpstr>الشريحة 143</vt:lpstr>
      <vt:lpstr>الشريحة 144</vt:lpstr>
      <vt:lpstr>عنوان المحاضرة</vt:lpstr>
      <vt:lpstr>الاستبانة </vt:lpstr>
      <vt:lpstr>الاستبانة </vt:lpstr>
      <vt:lpstr>الاستبانة </vt:lpstr>
      <vt:lpstr>الاستبانة </vt:lpstr>
      <vt:lpstr>مميزات الاستبيان:</vt:lpstr>
      <vt:lpstr>عيوب الاستبيان:</vt:lpstr>
      <vt:lpstr>أنواع الاستبانة (أوالاستبيان):</vt:lpstr>
      <vt:lpstr>الاستبانة المغلقة</vt:lpstr>
      <vt:lpstr>مميزات وسلبيات الاستبيان المغلق</vt:lpstr>
      <vt:lpstr>الاستبيان المفتوح</vt:lpstr>
      <vt:lpstr>الاستبيان المفتوح </vt:lpstr>
      <vt:lpstr>مميزات وسلبيات الاستبيان المفتوح </vt:lpstr>
      <vt:lpstr>خطوات بناء الاستبانة</vt:lpstr>
      <vt:lpstr>خطوات بناء الاستبانة</vt:lpstr>
      <vt:lpstr>خطوات بناء الاستبانة</vt:lpstr>
      <vt:lpstr>خطوات بناء الاستبانة</vt:lpstr>
      <vt:lpstr>خطوات بناء الاستبانة</vt:lpstr>
      <vt:lpstr>خطوات بناء الاستبانة</vt:lpstr>
      <vt:lpstr>خطوات بناء الاستبانة</vt:lpstr>
      <vt:lpstr>خطوات بناء الاستبانة</vt:lpstr>
      <vt:lpstr>خطوات بناء الاستبانة</vt:lpstr>
      <vt:lpstr>خطوات بناء الاستبانة</vt:lpstr>
      <vt:lpstr>خطوات بناء الاستبانة</vt:lpstr>
      <vt:lpstr>خطوات بناء الاستبانة</vt:lpstr>
      <vt:lpstr>خطوات بناء الاستبانة</vt:lpstr>
      <vt:lpstr>خطوات بناء الاستبانة</vt:lpstr>
      <vt:lpstr>خطوات بناء الاستبانة</vt:lpstr>
      <vt:lpstr>خطوات بناء الاستبانة</vt:lpstr>
      <vt:lpstr>خطوات بناء الاستبانة</vt:lpstr>
      <vt:lpstr>الشريحة 175</vt:lpstr>
      <vt:lpstr>الشريحة 176</vt:lpstr>
      <vt:lpstr>عنوان المحاضرة</vt:lpstr>
      <vt:lpstr>المقابلة</vt:lpstr>
      <vt:lpstr>المقابلة</vt:lpstr>
      <vt:lpstr>الميزات</vt:lpstr>
      <vt:lpstr>العيوب</vt:lpstr>
      <vt:lpstr>متى تكون مناسبة؟</vt:lpstr>
      <vt:lpstr>تنقسم المقابلة إلى</vt:lpstr>
      <vt:lpstr>مقابلة غير محددة</vt:lpstr>
      <vt:lpstr>المقابلة محددة الأسئلة</vt:lpstr>
      <vt:lpstr>المقابلة غير محددة الأسئلة</vt:lpstr>
      <vt:lpstr>الملاحظة</vt:lpstr>
      <vt:lpstr>الملاحظة</vt:lpstr>
      <vt:lpstr>أمثلة</vt:lpstr>
      <vt:lpstr>عيوب الملاحظة</vt:lpstr>
      <vt:lpstr>عيوب الملاحظة</vt:lpstr>
      <vt:lpstr>أنواع الملاحظة</vt:lpstr>
      <vt:lpstr>أنواع الملاحظة</vt:lpstr>
      <vt:lpstr>صفات الاختبار الجيد</vt:lpstr>
      <vt:lpstr>الموضوعية </vt:lpstr>
      <vt:lpstr>الموضوعية </vt:lpstr>
      <vt:lpstr>الموضوعية</vt:lpstr>
      <vt:lpstr>الموضوعية</vt:lpstr>
      <vt:lpstr>الموضوعية</vt:lpstr>
      <vt:lpstr>الشريحة 200</vt:lpstr>
      <vt:lpstr>الشريحة 201</vt:lpstr>
      <vt:lpstr>عنوان المحاضرة</vt:lpstr>
      <vt:lpstr> الثبات</vt:lpstr>
      <vt:lpstr> الثبات</vt:lpstr>
      <vt:lpstr> الثبات</vt:lpstr>
      <vt:lpstr>مصادر الخطأ في الدرجة </vt:lpstr>
      <vt:lpstr>طرق حساب الثبات </vt:lpstr>
      <vt:lpstr> طريقة إعادة التطبيق </vt:lpstr>
      <vt:lpstr>طريقة إعادة التطبيق</vt:lpstr>
      <vt:lpstr>طريقة الصيغ أو الصور المتكافئة</vt:lpstr>
      <vt:lpstr>طريقة الصيغ أو الصور المتكافئة</vt:lpstr>
      <vt:lpstr>طريقة التجزئة النصفية</vt:lpstr>
      <vt:lpstr>طريقة التجزئة النصفية</vt:lpstr>
      <vt:lpstr>معامل الثبات</vt:lpstr>
      <vt:lpstr>معامل الثبات</vt:lpstr>
      <vt:lpstr>العوامل التي تساهم في زيادة الثبات </vt:lpstr>
      <vt:lpstr>أبرز ثلاثة عوامل وعلاقتها بالثبات</vt:lpstr>
      <vt:lpstr>أبرز ثلاثة عوامل وعلاقتها بالثبات</vt:lpstr>
      <vt:lpstr>أبرز ثلاثة عوامل وعلاقتها بالثبات</vt:lpstr>
      <vt:lpstr>الصدق</vt:lpstr>
      <vt:lpstr>العلاقة بين الثبات والصدق</vt:lpstr>
      <vt:lpstr>العلاقة بين الثبات والصدق</vt:lpstr>
      <vt:lpstr>طر ق التحقق من الصدق</vt:lpstr>
      <vt:lpstr>أبرز طرق التحقق من الصدق</vt:lpstr>
      <vt:lpstr>أبرز طر ق التحقق من الصدق</vt:lpstr>
      <vt:lpstr>أبرز طر ق التحقق من الصدق</vt:lpstr>
      <vt:lpstr>أبرز طر ق التحقق من الصدق</vt:lpstr>
      <vt:lpstr>أبرز طر ق التحقق من الصدق</vt:lpstr>
      <vt:lpstr>ماذا نعمل لزيادة الصدق ؟</vt:lpstr>
      <vt:lpstr>الشريحة 230</vt:lpstr>
      <vt:lpstr>الشريحة 231</vt:lpstr>
      <vt:lpstr>عنوان المحاضرة</vt:lpstr>
      <vt:lpstr>مناهج البحث </vt:lpstr>
      <vt:lpstr>مناهج البحث </vt:lpstr>
      <vt:lpstr>مناهج البحث </vt:lpstr>
      <vt:lpstr>مناهج البحث </vt:lpstr>
      <vt:lpstr>مناهج البحث</vt:lpstr>
      <vt:lpstr>مناهج البحث</vt:lpstr>
      <vt:lpstr>مناهج البحث</vt:lpstr>
      <vt:lpstr>مناهج البحث</vt:lpstr>
      <vt:lpstr>مناهج البحث</vt:lpstr>
      <vt:lpstr>مناهج البحث</vt:lpstr>
      <vt:lpstr>مناهج البحث</vt:lpstr>
      <vt:lpstr>مناهج البحث</vt:lpstr>
      <vt:lpstr>مناهج البحث</vt:lpstr>
      <vt:lpstr>مناهج البحث</vt:lpstr>
      <vt:lpstr>البحوث المسحية </vt:lpstr>
      <vt:lpstr>البحوث المسحية</vt:lpstr>
      <vt:lpstr>البحوث المسحية</vt:lpstr>
      <vt:lpstr>البحوث المسحية</vt:lpstr>
      <vt:lpstr>البحوث المسحية</vt:lpstr>
      <vt:lpstr>البحوث المسحية</vt:lpstr>
      <vt:lpstr>البحوث المسحية</vt:lpstr>
      <vt:lpstr>البحوث المسحية</vt:lpstr>
      <vt:lpstr>البحوث المسحية</vt:lpstr>
      <vt:lpstr>البحوث المسحية</vt:lpstr>
      <vt:lpstr>البحوث المسحية</vt:lpstr>
      <vt:lpstr>البحوث المسحية</vt:lpstr>
      <vt:lpstr>دراسة الحالة</vt:lpstr>
      <vt:lpstr>دراسة الحالة</vt:lpstr>
      <vt:lpstr>دراسة الحالة</vt:lpstr>
      <vt:lpstr>دراسة الحالة</vt:lpstr>
      <vt:lpstr>دراسة الحالة</vt:lpstr>
      <vt:lpstr>دراسة الحالة</vt:lpstr>
      <vt:lpstr>دراسة الحالة</vt:lpstr>
      <vt:lpstr>دراسة الحالة</vt:lpstr>
      <vt:lpstr>الشريحة 267</vt:lpstr>
      <vt:lpstr>الشريحة 268</vt:lpstr>
      <vt:lpstr>عنوان المحاضرة</vt:lpstr>
      <vt:lpstr>الطريقة الارتباطية</vt:lpstr>
      <vt:lpstr>الطريقة الارتباطية</vt:lpstr>
      <vt:lpstr>الطريقة الارتباطية</vt:lpstr>
      <vt:lpstr>الطريقة الارتباطية</vt:lpstr>
      <vt:lpstr>الطريقة الارتباطية</vt:lpstr>
      <vt:lpstr>الطريقة الارتباطية</vt:lpstr>
      <vt:lpstr>الطريقة الارتباطية</vt:lpstr>
      <vt:lpstr>الطريقة الارتباطية</vt:lpstr>
      <vt:lpstr>الطريقة الارتباطية</vt:lpstr>
      <vt:lpstr>الطريقة السببية المقارنة</vt:lpstr>
      <vt:lpstr>الطريقة السببية المقارنة </vt:lpstr>
      <vt:lpstr>الطريقة السببية المقارنة</vt:lpstr>
      <vt:lpstr>الطريقة السببية المقارنة</vt:lpstr>
      <vt:lpstr>الطريقة السببية المقارنة</vt:lpstr>
      <vt:lpstr>الطريقة السببية المقارنة</vt:lpstr>
      <vt:lpstr>الطريقة السببية المقارنة</vt:lpstr>
      <vt:lpstr>الطريقة السببية المقارنة</vt:lpstr>
      <vt:lpstr>الطريقة السببية المقارنة</vt:lpstr>
      <vt:lpstr>الطريقة السببية المقارنة</vt:lpstr>
      <vt:lpstr>الطريقة السببية المقارنة</vt:lpstr>
      <vt:lpstr>الطريقة السببية المقارنة</vt:lpstr>
      <vt:lpstr>الطريقة السببية المقارنة</vt:lpstr>
      <vt:lpstr>الشريحة 292</vt:lpstr>
      <vt:lpstr>الشريحة 293</vt:lpstr>
      <vt:lpstr>عنوان المحاضرة</vt:lpstr>
      <vt:lpstr>الطريقة التجريبية</vt:lpstr>
      <vt:lpstr>الهدف</vt:lpstr>
      <vt:lpstr>أمثلة:</vt:lpstr>
      <vt:lpstr>تعريف مصطلحات الطريقة التجريبية </vt:lpstr>
      <vt:lpstr>المتغير التابع:</vt:lpstr>
      <vt:lpstr>المتغير التابع:</vt:lpstr>
      <vt:lpstr>المتغيرات الدخيلة "المتغيرات المشوشة":</vt:lpstr>
      <vt:lpstr>المتغيرات الدخيلة "المتغيرات المشوشة":</vt:lpstr>
      <vt:lpstr>المتغيرات الدخيلة "المتغيرات المشوشة":</vt:lpstr>
      <vt:lpstr>تعريف مصطلحات الطريقة التجريبية</vt:lpstr>
      <vt:lpstr>تعريف مصطلحات الطريقة التجريبية </vt:lpstr>
      <vt:lpstr>تعريف مصطلحات الطريقة التجريبية </vt:lpstr>
      <vt:lpstr>طرق ضبط المتغيرات</vt:lpstr>
      <vt:lpstr>أولا: التحكم في المتغير المستقل:</vt:lpstr>
      <vt:lpstr>أولا: التحكم في المتغير المستقل:</vt:lpstr>
      <vt:lpstr>أولا: التحكم في المتغير المستقل:</vt:lpstr>
      <vt:lpstr>ثانيا: التحكم في المتغيرات الدخيلة</vt:lpstr>
      <vt:lpstr>التحكم في المتغيرات الدخيلة</vt:lpstr>
      <vt:lpstr>التحكم في المتغيرات الدخيلة</vt:lpstr>
      <vt:lpstr>التحكم في المتغيرات الدخيلة</vt:lpstr>
      <vt:lpstr>التحكم في المتغيرات الدخيلة</vt:lpstr>
      <vt:lpstr>إيجابيات الطريقة التجريبية</vt:lpstr>
      <vt:lpstr>سلبيات الطريقة التجريبية</vt:lpstr>
      <vt:lpstr>سلبيات الطريقة التجريبية</vt:lpstr>
      <vt:lpstr>الطريقة التجريبية</vt:lpstr>
      <vt:lpstr>الشريحة 320</vt:lpstr>
      <vt:lpstr>الشريحة 321</vt:lpstr>
      <vt:lpstr>عنوان المحاضرة</vt:lpstr>
      <vt:lpstr>المطلوب في المقرر </vt:lpstr>
      <vt:lpstr> المطلوب في المقرر </vt:lpstr>
      <vt:lpstr>المطلوب في المقرر </vt:lpstr>
      <vt:lpstr>الاختبار</vt:lpstr>
      <vt:lpstr>أمثلة</vt:lpstr>
      <vt:lpstr>أمثلة</vt:lpstr>
      <vt:lpstr>أمثلة</vt:lpstr>
      <vt:lpstr>أمثلة</vt:lpstr>
      <vt:lpstr>أمثلة</vt:lpstr>
      <vt:lpstr>أمثلة</vt:lpstr>
      <vt:lpstr>أمثلة</vt:lpstr>
      <vt:lpstr>أمثلة</vt:lpstr>
      <vt:lpstr>أمثلة</vt:lpstr>
      <vt:lpstr>أمثلة</vt:lpstr>
      <vt:lpstr>أمثلة</vt:lpstr>
      <vt:lpstr>أمثلة</vt:lpstr>
      <vt:lpstr>أمثلة</vt:lpstr>
      <vt:lpstr>الشريحة 340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92</cp:revision>
  <dcterms:created xsi:type="dcterms:W3CDTF">2009-10-14T19:14:34Z</dcterms:created>
  <dcterms:modified xsi:type="dcterms:W3CDTF">2015-04-21T08:52:41Z</dcterms:modified>
</cp:coreProperties>
</file>