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88" r:id="rId2"/>
    <p:sldId id="257" r:id="rId3"/>
    <p:sldId id="267" r:id="rId4"/>
    <p:sldId id="259" r:id="rId5"/>
    <p:sldId id="306" r:id="rId6"/>
    <p:sldId id="307" r:id="rId7"/>
    <p:sldId id="308" r:id="rId8"/>
    <p:sldId id="289" r:id="rId9"/>
    <p:sldId id="322" r:id="rId10"/>
    <p:sldId id="323" r:id="rId11"/>
    <p:sldId id="326" r:id="rId12"/>
    <p:sldId id="291" r:id="rId13"/>
    <p:sldId id="324" r:id="rId14"/>
    <p:sldId id="327" r:id="rId15"/>
    <p:sldId id="328" r:id="rId16"/>
    <p:sldId id="335" r:id="rId17"/>
    <p:sldId id="329" r:id="rId18"/>
    <p:sldId id="330" r:id="rId19"/>
    <p:sldId id="331" r:id="rId20"/>
    <p:sldId id="332"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009900"/>
    <a:srgbClr val="3B84AF"/>
    <a:srgbClr val="FF3300"/>
    <a:srgbClr val="FF006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7" autoAdjust="0"/>
    <p:restoredTop sz="94737" autoAdjust="0"/>
  </p:normalViewPr>
  <p:slideViewPr>
    <p:cSldViewPr>
      <p:cViewPr>
        <p:scale>
          <a:sx n="51" d="100"/>
          <a:sy n="51" d="100"/>
        </p:scale>
        <p:origin x="-1806" y="-48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39" d="100"/>
          <a:sy n="39" d="100"/>
        </p:scale>
        <p:origin x="-1518"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solidFill>
            <a:schemeClr val="accent6">
              <a:lumMod val="40000"/>
              <a:lumOff val="60000"/>
            </a:schemeClr>
          </a:solidFill>
          <a:ln w="9525">
            <a:noFill/>
            <a:miter lim="800000"/>
            <a:headEnd/>
            <a:tailEnd/>
          </a:ln>
        </p:spPr>
        <p:txBody>
          <a:bodyPr/>
          <a:lstStyle/>
          <a:p>
            <a:pPr algn="ctr" rtl="0">
              <a:spcBef>
                <a:spcPct val="20000"/>
              </a:spcBef>
              <a:buFont typeface="Arial" pitchFamily="34" charset="0"/>
              <a:buNone/>
            </a:pPr>
            <a:r>
              <a:rPr lang="ar-SA" sz="2400" b="1" dirty="0" smtClean="0">
                <a:solidFill>
                  <a:srgbClr val="1003BD"/>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1003BD"/>
                </a:solidFill>
                <a:latin typeface="Calibri" pitchFamily="34" charset="0"/>
              </a:rPr>
              <a:t>عمادة التعلم الإلكتروني والتعليم عن بعد</a:t>
            </a:r>
            <a:endParaRPr lang="en-US" sz="2400" b="1" dirty="0">
              <a:solidFill>
                <a:srgbClr val="1003BD"/>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3276600"/>
            <a:ext cx="5099050" cy="1676400"/>
          </a:xfrm>
          <a:prstGeom prst="rect">
            <a:avLst/>
          </a:prstGeom>
          <a:solidFill>
            <a:schemeClr val="accent2">
              <a:lumMod val="20000"/>
              <a:lumOff val="80000"/>
            </a:schemeClr>
          </a:solid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en-US" sz="3700" b="1" dirty="0" smtClean="0">
              <a:solidFill>
                <a:srgbClr val="FF0000"/>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p>
          <a:p>
            <a:pPr algn="ctr">
              <a:lnSpc>
                <a:spcPct val="80000"/>
              </a:lnSpc>
            </a:pPr>
            <a:r>
              <a:rPr lang="ar-EG" sz="3200" b="1" dirty="0" smtClean="0">
                <a:solidFill>
                  <a:srgbClr val="FF0000"/>
                </a:solidFill>
                <a:latin typeface="Monotype Koufi" pitchFamily="2" charset="-78"/>
                <a:cs typeface="Monotype Koufi" pitchFamily="2" charset="-78"/>
              </a:rPr>
              <a:t>د/عمر السيد حمادة </a:t>
            </a:r>
            <a:endParaRPr lang="ar-SA" sz="3200" b="1" dirty="0" smtClean="0">
              <a:solidFill>
                <a:srgbClr val="FF000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bg/>
                                          </p:spTgt>
                                        </p:tgtEl>
                                        <p:attrNameLst>
                                          <p:attrName>style.visibility</p:attrName>
                                        </p:attrNameLst>
                                      </p:cBhvr>
                                      <p:to>
                                        <p:strVal val="visible"/>
                                      </p:to>
                                    </p:set>
                                    <p:anim calcmode="lin" valueType="num">
                                      <p:cBhvr additive="base">
                                        <p:cTn id="19" dur="500" fill="hold"/>
                                        <p:tgtEl>
                                          <p:spTgt spid="5127">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0" end="0"/>
                                            </p:txEl>
                                          </p:spTgt>
                                        </p:tgtEl>
                                        <p:attrNameLst>
                                          <p:attrName>style.visibility</p:attrName>
                                        </p:attrNameLst>
                                      </p:cBhvr>
                                      <p:to>
                                        <p:strVal val="visible"/>
                                      </p:to>
                                    </p:set>
                                    <p:anim calcmode="lin" valueType="num">
                                      <p:cBhvr additive="base">
                                        <p:cTn id="25"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1" end="1"/>
                                            </p:txEl>
                                          </p:spTgt>
                                        </p:tgtEl>
                                        <p:attrNameLst>
                                          <p:attrName>style.visibility</p:attrName>
                                        </p:attrNameLst>
                                      </p:cBhvr>
                                      <p:to>
                                        <p:strVal val="visible"/>
                                      </p:to>
                                    </p:set>
                                    <p:anim calcmode="lin" valueType="num">
                                      <p:cBhvr additive="base">
                                        <p:cTn id="31"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27">
                                            <p:txEl>
                                              <p:pRg st="2" end="2"/>
                                            </p:txEl>
                                          </p:spTgt>
                                        </p:tgtEl>
                                        <p:attrNameLst>
                                          <p:attrName>style.visibility</p:attrName>
                                        </p:attrNameLst>
                                      </p:cBhvr>
                                      <p:to>
                                        <p:strVal val="visible"/>
                                      </p:to>
                                    </p:set>
                                    <p:anim calcmode="lin" valueType="num">
                                      <p:cBhvr additive="base">
                                        <p:cTn id="37"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bg/>
                                          </p:spTgt>
                                        </p:tgtEl>
                                        <p:attrNameLst>
                                          <p:attrName>style.visibility</p:attrName>
                                        </p:attrNameLst>
                                      </p:cBhvr>
                                      <p:to>
                                        <p:strVal val="visible"/>
                                      </p:to>
                                    </p:set>
                                    <p:anim calcmode="lin" valueType="num">
                                      <p:cBhvr additive="base">
                                        <p:cTn id="43" dur="500" fill="hold"/>
                                        <p:tgtEl>
                                          <p:spTgt spid="5130">
                                            <p:bg/>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bg/>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0" end="0"/>
                                            </p:txEl>
                                          </p:spTgt>
                                        </p:tgtEl>
                                        <p:attrNameLst>
                                          <p:attrName>style.visibility</p:attrName>
                                        </p:attrNameLst>
                                      </p:cBhvr>
                                      <p:to>
                                        <p:strVal val="visible"/>
                                      </p:to>
                                    </p:set>
                                    <p:anim calcmode="lin" valueType="num">
                                      <p:cBhvr additive="base">
                                        <p:cTn id="49"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130">
                                            <p:txEl>
                                              <p:pRg st="2" end="2"/>
                                            </p:txEl>
                                          </p:spTgt>
                                        </p:tgtEl>
                                        <p:attrNameLst>
                                          <p:attrName>style.visibility</p:attrName>
                                        </p:attrNameLst>
                                      </p:cBhvr>
                                      <p:to>
                                        <p:strVal val="visible"/>
                                      </p:to>
                                    </p:set>
                                    <p:anim calcmode="lin" valueType="num">
                                      <p:cBhvr additive="base">
                                        <p:cTn id="55"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130">
                                            <p:txEl>
                                              <p:pRg st="3" end="3"/>
                                            </p:txEl>
                                          </p:spTgt>
                                        </p:tgtEl>
                                        <p:attrNameLst>
                                          <p:attrName>style.visibility</p:attrName>
                                        </p:attrNameLst>
                                      </p:cBhvr>
                                      <p:to>
                                        <p:strVal val="visible"/>
                                      </p:to>
                                    </p:set>
                                    <p:anim calcmode="lin" valueType="num">
                                      <p:cBhvr additive="base">
                                        <p:cTn id="61"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animBg="1"/>
      <p:bldP spid="5130"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a:solidFill>
            <a:schemeClr val="accent6">
              <a:lumMod val="40000"/>
              <a:lumOff val="60000"/>
            </a:schemeClr>
          </a:solidFill>
        </p:spPr>
        <p:txBody>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6000" dirty="0" smtClean="0">
                <a:solidFill>
                  <a:srgbClr val="00B050"/>
                </a:solidFill>
                <a:cs typeface="Mudir MT" pitchFamily="2" charset="-78"/>
              </a:rPr>
              <a:t>المحاضرة </a:t>
            </a:r>
            <a:r>
              <a:rPr lang="ar-SA" sz="6000" dirty="0" smtClean="0">
                <a:solidFill>
                  <a:srgbClr val="00B050"/>
                </a:solidFill>
                <a:cs typeface="Mudir MT" pitchFamily="2" charset="-78"/>
              </a:rPr>
              <a:t>الثالثة</a:t>
            </a:r>
            <a:r>
              <a:rPr lang="ar-EG" sz="6000" dirty="0" smtClean="0">
                <a:solidFill>
                  <a:srgbClr val="00B050"/>
                </a:solidFill>
                <a:cs typeface="Mudir MT" pitchFamily="2" charset="-78"/>
              </a:rPr>
              <a:t> </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371600" y="3657600"/>
            <a:ext cx="7391400" cy="2362200"/>
          </a:xfrm>
          <a:solidFill>
            <a:schemeClr val="accent3">
              <a:lumMod val="40000"/>
              <a:lumOff val="60000"/>
            </a:schemeClr>
          </a:solidFill>
        </p:spPr>
        <p:txBody>
          <a:bodyPr>
            <a:normAutofit fontScale="85000" lnSpcReduction="20000"/>
          </a:bodyPr>
          <a:lstStyle/>
          <a:p>
            <a:r>
              <a:rPr lang="ar-SA" sz="6000" b="1" dirty="0" smtClean="0">
                <a:solidFill>
                  <a:srgbClr val="FF0000"/>
                </a:solidFill>
              </a:rPr>
              <a:t>الفصل ا</a:t>
            </a:r>
            <a:r>
              <a:rPr lang="ar-EG" sz="6000" b="1" dirty="0" smtClean="0">
                <a:solidFill>
                  <a:srgbClr val="FF0000"/>
                </a:solidFill>
              </a:rPr>
              <a:t>لثاني</a:t>
            </a:r>
            <a:r>
              <a:rPr lang="ar-SA" sz="6000" b="1" dirty="0" smtClean="0">
                <a:solidFill>
                  <a:srgbClr val="FF0000"/>
                </a:solidFill>
              </a:rPr>
              <a:t> </a:t>
            </a:r>
          </a:p>
          <a:p>
            <a:r>
              <a:rPr lang="ar-EG" sz="6000" b="1" dirty="0" smtClean="0">
                <a:solidFill>
                  <a:schemeClr val="tx1"/>
                </a:solidFill>
              </a:rPr>
              <a:t>الإعاقات الذهنية</a:t>
            </a:r>
            <a:r>
              <a:rPr lang="ar-SA" sz="6000" b="1" dirty="0" smtClean="0">
                <a:solidFill>
                  <a:schemeClr val="tx1"/>
                </a:solidFill>
              </a:rPr>
              <a:t> </a:t>
            </a:r>
          </a:p>
          <a:p>
            <a:r>
              <a:rPr lang="en-US" sz="6000" b="1" dirty="0" smtClean="0">
                <a:solidFill>
                  <a:schemeClr val="tx1"/>
                </a:solidFill>
              </a:rPr>
              <a:t>Mental Disabilities  </a:t>
            </a:r>
            <a:endParaRPr lang="en-US" sz="6000" dirty="0" smtClean="0"/>
          </a:p>
          <a:p>
            <a:pPr eaLnBrk="1" hangingPunct="1"/>
            <a:endParaRPr lang="en-US" sz="6000" dirty="0" smtClean="0">
              <a:solidFill>
                <a:srgbClr val="00B050"/>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bg/>
                                          </p:spTgt>
                                        </p:tgtEl>
                                        <p:attrNameLst>
                                          <p:attrName>style.visibility</p:attrName>
                                        </p:attrNameLst>
                                      </p:cBhvr>
                                      <p:to>
                                        <p:strVal val="visible"/>
                                      </p:to>
                                    </p:set>
                                    <p:anim calcmode="lin" valueType="num">
                                      <p:cBhvr additive="base">
                                        <p:cTn id="13" dur="500" fill="hold"/>
                                        <p:tgtEl>
                                          <p:spTgt spid="6147">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0" end="0"/>
                                            </p:txEl>
                                          </p:spTgt>
                                        </p:tgtEl>
                                        <p:attrNameLst>
                                          <p:attrName>style.visibility</p:attrName>
                                        </p:attrNameLst>
                                      </p:cBhvr>
                                      <p:to>
                                        <p:strVal val="visible"/>
                                      </p:to>
                                    </p:set>
                                    <p:anim calcmode="lin" valueType="num">
                                      <p:cBhvr additive="base">
                                        <p:cTn id="19"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1" end="1"/>
                                            </p:txEl>
                                          </p:spTgt>
                                        </p:tgtEl>
                                        <p:attrNameLst>
                                          <p:attrName>style.visibility</p:attrName>
                                        </p:attrNameLst>
                                      </p:cBhvr>
                                      <p:to>
                                        <p:strVal val="visible"/>
                                      </p:to>
                                    </p:set>
                                    <p:anim calcmode="lin" valueType="num">
                                      <p:cBhvr additive="base">
                                        <p:cTn id="25"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2" end="2"/>
                                            </p:txEl>
                                          </p:spTgt>
                                        </p:tgtEl>
                                        <p:attrNameLst>
                                          <p:attrName>style.visibility</p:attrName>
                                        </p:attrNameLst>
                                      </p:cBhvr>
                                      <p:to>
                                        <p:strVal val="visible"/>
                                      </p:to>
                                    </p:set>
                                    <p:anim calcmode="lin" valueType="num">
                                      <p:cBhvr additive="base">
                                        <p:cTn id="31"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chemeClr val="accent3">
              <a:lumMod val="20000"/>
              <a:lumOff val="80000"/>
            </a:schemeClr>
          </a:solidFill>
        </p:spPr>
        <p:txBody>
          <a:bodyPr/>
          <a:lstStyle/>
          <a:p>
            <a:pPr algn="ctr" rtl="1" eaLnBrk="1" hangingPunct="1">
              <a:defRPr/>
            </a:pPr>
            <a:r>
              <a:rPr lang="ar-SA" dirty="0" smtClean="0">
                <a:solidFill>
                  <a:srgbClr val="FF0000"/>
                </a:solidFill>
                <a:latin typeface="Monotype Koufi" pitchFamily="2" charset="-78"/>
                <a:ea typeface="Monotype Koufi" pitchFamily="2" charset="-78"/>
                <a:cs typeface="Monotype Koufi" pitchFamily="2" charset="-78"/>
              </a:rPr>
              <a:t>عناصر المحاضرة</a:t>
            </a:r>
            <a:endParaRPr lang="en-US" dirty="0">
              <a:solidFill>
                <a:srgbClr val="FF0000"/>
              </a:solidFill>
              <a:latin typeface="Monotype Koufi" pitchFamily="2" charset="-78"/>
              <a:ea typeface="Monotype Koufi" pitchFamily="2" charset="-78"/>
              <a:cs typeface="Monotype Koufi" pitchFamily="2" charset="-78"/>
            </a:endParaRPr>
          </a:p>
        </p:txBody>
      </p:sp>
      <p:sp>
        <p:nvSpPr>
          <p:cNvPr id="8" name="عنصر نائب للمحتوى 2"/>
          <p:cNvSpPr>
            <a:spLocks noGrp="1"/>
          </p:cNvSpPr>
          <p:nvPr>
            <p:ph idx="1"/>
          </p:nvPr>
        </p:nvSpPr>
        <p:spPr>
          <a:xfrm>
            <a:off x="533400" y="1447800"/>
            <a:ext cx="8915400" cy="4419600"/>
          </a:xfrm>
        </p:spPr>
        <p:txBody>
          <a:bodyPr>
            <a:normAutofit fontScale="70000" lnSpcReduction="20000"/>
          </a:bodyPr>
          <a:lstStyle/>
          <a:p>
            <a:pPr algn="just" rtl="1"/>
            <a:r>
              <a:rPr lang="ar-SA" b="1" dirty="0" smtClean="0">
                <a:latin typeface="Simplified Arabic" pitchFamily="18" charset="-78"/>
                <a:cs typeface="Simplified Arabic" pitchFamily="18" charset="-78"/>
              </a:rPr>
              <a:t>     </a:t>
            </a:r>
            <a:r>
              <a:rPr lang="ar-SA" sz="3600" b="1" dirty="0" smtClean="0">
                <a:solidFill>
                  <a:srgbClr val="7030A0"/>
                </a:solidFill>
                <a:latin typeface="Simplified Arabic" pitchFamily="18" charset="-78"/>
                <a:cs typeface="Simplified Arabic" pitchFamily="18" charset="-78"/>
              </a:rPr>
              <a:t>وسنتناول في هذه المحاضرة الموضوعات التالية:</a:t>
            </a:r>
          </a:p>
          <a:p>
            <a:r>
              <a:rPr lang="ar-EG" sz="4000" b="1" dirty="0" smtClean="0">
                <a:solidFill>
                  <a:srgbClr val="FF0000"/>
                </a:solidFill>
                <a:cs typeface="Arial" pitchFamily="34" charset="0"/>
              </a:rPr>
              <a:t>- مشكلة التخلف العقلي .</a:t>
            </a:r>
          </a:p>
          <a:p>
            <a:endParaRPr lang="ar-SA" sz="4000" b="1" dirty="0" smtClean="0">
              <a:solidFill>
                <a:srgbClr val="FF0000"/>
              </a:solidFill>
              <a:cs typeface="Arial" pitchFamily="34" charset="0"/>
            </a:endParaRPr>
          </a:p>
          <a:p>
            <a:r>
              <a:rPr lang="ar-SA" sz="4000" b="1" dirty="0" smtClean="0">
                <a:solidFill>
                  <a:srgbClr val="FF0000"/>
                </a:solidFill>
                <a:cs typeface="Arial" pitchFamily="34" charset="0"/>
              </a:rPr>
              <a:t>- أسباب </a:t>
            </a:r>
            <a:r>
              <a:rPr lang="ar-EG" sz="4000" b="1" dirty="0" smtClean="0">
                <a:solidFill>
                  <a:srgbClr val="FF0000"/>
                </a:solidFill>
                <a:cs typeface="Arial" pitchFamily="34" charset="0"/>
              </a:rPr>
              <a:t>التخلف العقلي .</a:t>
            </a:r>
            <a:endParaRPr lang="ar-SA" sz="4000" b="1" dirty="0" smtClean="0">
              <a:solidFill>
                <a:srgbClr val="FF0000"/>
              </a:solidFill>
              <a:cs typeface="Arial" pitchFamily="34" charset="0"/>
            </a:endParaRPr>
          </a:p>
          <a:p>
            <a:endParaRPr lang="ar-SA" b="1" dirty="0" smtClean="0">
              <a:solidFill>
                <a:schemeClr val="hlink"/>
              </a:solidFill>
              <a:cs typeface="Arial" pitchFamily="34" charset="0"/>
            </a:endParaRPr>
          </a:p>
          <a:p>
            <a:pPr rtl="1">
              <a:buFontTx/>
              <a:buChar char="-"/>
            </a:pPr>
            <a:r>
              <a:rPr lang="ar-EG" b="1" dirty="0" smtClean="0">
                <a:solidFill>
                  <a:schemeClr val="hlink"/>
                </a:solidFill>
                <a:cs typeface="Arial" pitchFamily="34" charset="0"/>
              </a:rPr>
              <a:t>مدى استفادة برامج العلاج و الوقاية من معرفة الاسباب المؤدية للتخلف العقلي .</a:t>
            </a:r>
            <a:r>
              <a:rPr lang="en-US" b="1" dirty="0" smtClean="0">
                <a:solidFill>
                  <a:schemeClr val="hlink"/>
                </a:solidFill>
                <a:cs typeface="Arial" pitchFamily="34" charset="0"/>
              </a:rPr>
              <a:t>  </a:t>
            </a:r>
          </a:p>
          <a:p>
            <a:pPr rtl="1"/>
            <a:r>
              <a:rPr lang="en-US" b="1" dirty="0" smtClean="0">
                <a:solidFill>
                  <a:schemeClr val="hlink"/>
                </a:solidFill>
                <a:cs typeface="Arial" pitchFamily="34" charset="0"/>
              </a:rPr>
              <a:t>       </a:t>
            </a:r>
            <a:r>
              <a:rPr lang="ar-EG" b="1" dirty="0" smtClean="0">
                <a:solidFill>
                  <a:schemeClr val="hlink"/>
                </a:solidFill>
                <a:cs typeface="Arial" pitchFamily="34" charset="0"/>
              </a:rPr>
              <a:t>     </a:t>
            </a:r>
          </a:p>
          <a:p>
            <a:pPr rtl="1"/>
            <a:r>
              <a:rPr lang="ar-EG" b="1" dirty="0" smtClean="0">
                <a:solidFill>
                  <a:schemeClr val="hlink"/>
                </a:solidFill>
                <a:cs typeface="Arial" pitchFamily="34" charset="0"/>
              </a:rPr>
              <a:t>           * - </a:t>
            </a:r>
            <a:r>
              <a:rPr lang="ar-SA" b="1" dirty="0" smtClean="0"/>
              <a:t>حالات خلل التمثيل الغذائي مثل</a:t>
            </a:r>
            <a:r>
              <a:rPr lang="ar-EG" b="1" dirty="0" smtClean="0"/>
              <a:t> </a:t>
            </a:r>
            <a:r>
              <a:rPr lang="en-US" b="1" dirty="0" smtClean="0">
                <a:solidFill>
                  <a:srgbClr val="FF0000"/>
                </a:solidFill>
              </a:rPr>
              <a:t>Phenyl </a:t>
            </a:r>
            <a:r>
              <a:rPr lang="en-US" b="1" dirty="0" err="1" smtClean="0">
                <a:solidFill>
                  <a:srgbClr val="FF0000"/>
                </a:solidFill>
              </a:rPr>
              <a:t>keton</a:t>
            </a:r>
            <a:r>
              <a:rPr lang="en-US" b="1" dirty="0" smtClean="0">
                <a:solidFill>
                  <a:srgbClr val="FF0000"/>
                </a:solidFill>
              </a:rPr>
              <a:t> urea (</a:t>
            </a:r>
            <a:r>
              <a:rPr lang="en-US" b="1" dirty="0" err="1" smtClean="0">
                <a:solidFill>
                  <a:srgbClr val="FF0000"/>
                </a:solidFill>
              </a:rPr>
              <a:t>Pku</a:t>
            </a:r>
            <a:r>
              <a:rPr lang="en-US" b="1" dirty="0" smtClean="0">
                <a:solidFill>
                  <a:srgbClr val="FF0000"/>
                </a:solidFill>
              </a:rPr>
              <a:t>) </a:t>
            </a:r>
            <a:endParaRPr lang="ar-EG" b="1" dirty="0" smtClean="0">
              <a:solidFill>
                <a:srgbClr val="FF0000"/>
              </a:solidFill>
              <a:cs typeface="Arial" pitchFamily="34" charset="0"/>
            </a:endParaRPr>
          </a:p>
          <a:p>
            <a:r>
              <a:rPr lang="ar-SA" b="1" dirty="0" smtClean="0">
                <a:cs typeface="Arial" pitchFamily="34" charset="0"/>
              </a:rPr>
              <a:t>)</a:t>
            </a:r>
            <a:r>
              <a:rPr lang="ar-EG" b="1" dirty="0" smtClean="0">
                <a:solidFill>
                  <a:schemeClr val="hlink"/>
                </a:solidFill>
                <a:cs typeface="Arial" pitchFamily="34" charset="0"/>
              </a:rPr>
              <a:t>.</a:t>
            </a:r>
            <a:r>
              <a:rPr lang="en-US" dirty="0" smtClean="0"/>
              <a:t> </a:t>
            </a:r>
            <a:r>
              <a:rPr lang="en-US" dirty="0" err="1" smtClean="0"/>
              <a:t>Rh-Rh</a:t>
            </a:r>
            <a:r>
              <a:rPr lang="en-US" dirty="0" smtClean="0"/>
              <a:t>+</a:t>
            </a:r>
            <a:r>
              <a:rPr lang="ar-SA" dirty="0" smtClean="0"/>
              <a:t>(</a:t>
            </a:r>
            <a:r>
              <a:rPr lang="en-US" b="1" dirty="0" smtClean="0">
                <a:solidFill>
                  <a:schemeClr val="hlink"/>
                </a:solidFill>
                <a:cs typeface="Arial" pitchFamily="34" charset="0"/>
              </a:rPr>
              <a:t> </a:t>
            </a:r>
            <a:r>
              <a:rPr lang="ar-SA" b="1" dirty="0" smtClean="0"/>
              <a:t>حالات عدم تطابق دم الطفل ودم الأم من حيث العامل </a:t>
            </a:r>
            <a:r>
              <a:rPr lang="ar-SA" b="1" dirty="0" err="1" smtClean="0"/>
              <a:t>الريز</a:t>
            </a:r>
            <a:r>
              <a:rPr lang="ar-EG" b="1" dirty="0" smtClean="0"/>
              <a:t>يس</a:t>
            </a:r>
            <a:r>
              <a:rPr lang="en-US" b="1" dirty="0" smtClean="0">
                <a:solidFill>
                  <a:schemeClr val="hlink"/>
                </a:solidFill>
                <a:cs typeface="Arial" pitchFamily="34" charset="0"/>
              </a:rPr>
              <a:t>  </a:t>
            </a:r>
            <a:r>
              <a:rPr lang="ar-EG" b="1" dirty="0" smtClean="0">
                <a:solidFill>
                  <a:schemeClr val="hlink"/>
                </a:solidFill>
                <a:cs typeface="Arial" pitchFamily="34" charset="0"/>
              </a:rPr>
              <a:t>          * - </a:t>
            </a:r>
          </a:p>
          <a:p>
            <a:r>
              <a:rPr lang="ar-EG" b="1" dirty="0" smtClean="0">
                <a:solidFill>
                  <a:schemeClr val="hlink"/>
                </a:solidFill>
                <a:cs typeface="Arial" pitchFamily="34" charset="0"/>
              </a:rPr>
              <a:t>         </a:t>
            </a:r>
            <a:r>
              <a:rPr lang="ar-SA" b="1" dirty="0" smtClean="0">
                <a:solidFill>
                  <a:schemeClr val="hlink"/>
                </a:solidFill>
                <a:cs typeface="Arial" pitchFamily="34" charset="0"/>
              </a:rPr>
              <a:t> </a:t>
            </a:r>
            <a:r>
              <a:rPr lang="ar-EG" b="1" dirty="0" smtClean="0">
                <a:solidFill>
                  <a:schemeClr val="hlink"/>
                </a:solidFill>
                <a:cs typeface="Arial" pitchFamily="34" charset="0"/>
              </a:rPr>
              <a:t>* - </a:t>
            </a:r>
            <a:r>
              <a:rPr lang="ar-SA" b="1" dirty="0" smtClean="0"/>
              <a:t>حالات الخلل أو الشذوذ الكروموسومي</a:t>
            </a:r>
            <a:r>
              <a:rPr lang="ar-EG" b="1" dirty="0" smtClean="0">
                <a:solidFill>
                  <a:schemeClr val="hlink"/>
                </a:solidFill>
                <a:cs typeface="Arial" pitchFamily="34" charset="0"/>
              </a:rPr>
              <a:t> .                                                              * - </a:t>
            </a:r>
            <a:r>
              <a:rPr lang="ar-SA" b="1" dirty="0" smtClean="0"/>
              <a:t>حالات سوء التغذية</a:t>
            </a:r>
            <a:r>
              <a:rPr lang="ar-EG" b="1" dirty="0" smtClean="0"/>
              <a:t>.</a:t>
            </a:r>
            <a:r>
              <a:rPr lang="ar-EG" b="1" dirty="0" smtClean="0">
                <a:solidFill>
                  <a:schemeClr val="hlink"/>
                </a:solidFill>
                <a:cs typeface="Arial" pitchFamily="34" charset="0"/>
              </a:rPr>
              <a:t>            </a:t>
            </a:r>
            <a:endParaRPr lang="ar-SA" b="1" dirty="0" smtClean="0">
              <a:solidFill>
                <a:schemeClr val="hlink"/>
              </a:solidFill>
              <a:cs typeface="Arial" pitchFamily="34" charset="0"/>
            </a:endParaRPr>
          </a:p>
          <a:p>
            <a:r>
              <a:rPr lang="ar-EG" sz="2800" b="1" dirty="0" smtClean="0">
                <a:solidFill>
                  <a:schemeClr val="hlink"/>
                </a:solidFill>
                <a:cs typeface="Arial" pitchFamily="34" charset="0"/>
              </a:rPr>
              <a:t>   </a:t>
            </a:r>
            <a:r>
              <a:rPr lang="en-US" sz="2800" b="1" dirty="0" smtClean="0">
                <a:solidFill>
                  <a:schemeClr val="hlink"/>
                </a:solidFill>
                <a:cs typeface="Arial" pitchFamily="34" charset="0"/>
              </a:rPr>
              <a:t>  </a:t>
            </a:r>
            <a:endParaRPr lang="ar-SA" sz="2800" b="1" dirty="0" smtClean="0">
              <a:solidFill>
                <a:schemeClr val="hlink"/>
              </a:solidFill>
              <a:cs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 calcmode="lin" valueType="num">
                                      <p:cBhvr additive="base">
                                        <p:cTn id="3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xEl>
                                              <p:pRg st="7" end="7"/>
                                            </p:txEl>
                                          </p:spTgt>
                                        </p:tgtEl>
                                        <p:attrNameLst>
                                          <p:attrName>style.visibility</p:attrName>
                                        </p:attrNameLst>
                                      </p:cBhvr>
                                      <p:to>
                                        <p:strVal val="visible"/>
                                      </p:to>
                                    </p:set>
                                    <p:anim calcmode="lin" valueType="num">
                                      <p:cBhvr additive="base">
                                        <p:cTn id="4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xEl>
                                              <p:pRg st="8" end="8"/>
                                            </p:txEl>
                                          </p:spTgt>
                                        </p:tgtEl>
                                        <p:attrNameLst>
                                          <p:attrName>style.visibility</p:attrName>
                                        </p:attrNameLst>
                                      </p:cBhvr>
                                      <p:to>
                                        <p:strVal val="visible"/>
                                      </p:to>
                                    </p:set>
                                    <p:anim calcmode="lin" valueType="num">
                                      <p:cBhvr additive="base">
                                        <p:cTn id="49"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xEl>
                                              <p:pRg st="9" end="9"/>
                                            </p:txEl>
                                          </p:spTgt>
                                        </p:tgtEl>
                                        <p:attrNameLst>
                                          <p:attrName>style.visibility</p:attrName>
                                        </p:attrNameLst>
                                      </p:cBhvr>
                                      <p:to>
                                        <p:strVal val="visible"/>
                                      </p:to>
                                    </p:set>
                                    <p:anim calcmode="lin" valueType="num">
                                      <p:cBhvr additive="base">
                                        <p:cTn id="55"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
                                            <p:txEl>
                                              <p:pRg st="10" end="10"/>
                                            </p:txEl>
                                          </p:spTgt>
                                        </p:tgtEl>
                                        <p:attrNameLst>
                                          <p:attrName>style.visibility</p:attrName>
                                        </p:attrNameLst>
                                      </p:cBhvr>
                                      <p:to>
                                        <p:strVal val="visible"/>
                                      </p:to>
                                    </p:set>
                                    <p:anim calcmode="lin" valueType="num">
                                      <p:cBhvr additive="base">
                                        <p:cTn id="61"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solidFill>
            <a:schemeClr val="accent3">
              <a:lumMod val="20000"/>
              <a:lumOff val="80000"/>
            </a:schemeClr>
          </a:solidFill>
        </p:spPr>
        <p:txBody>
          <a:bodyPr/>
          <a:lstStyle/>
          <a:p>
            <a:pPr algn="ctr" rtl="1" eaLnBrk="1" hangingPunct="1"/>
            <a:r>
              <a:rPr lang="ar-SA" b="1" dirty="0" smtClean="0">
                <a:solidFill>
                  <a:srgbClr val="FF0000"/>
                </a:solidFill>
              </a:rPr>
              <a:t>أولاً: مشكلة التخلف العقلي</a:t>
            </a:r>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8195" name="Content Placeholder 2"/>
          <p:cNvSpPr>
            <a:spLocks noGrp="1"/>
          </p:cNvSpPr>
          <p:nvPr>
            <p:ph idx="1"/>
          </p:nvPr>
        </p:nvSpPr>
        <p:spPr>
          <a:xfrm>
            <a:off x="457200" y="1447800"/>
            <a:ext cx="9144000" cy="4525963"/>
          </a:xfrm>
          <a:ln>
            <a:solidFill>
              <a:schemeClr val="tx2"/>
            </a:solidFill>
          </a:ln>
        </p:spPr>
        <p:txBody>
          <a:bodyPr>
            <a:normAutofit fontScale="25000" lnSpcReduction="20000"/>
          </a:bodyPr>
          <a:lstStyle/>
          <a:p>
            <a:pPr eaLnBrk="1" hangingPunct="1">
              <a:lnSpc>
                <a:spcPct val="80000"/>
              </a:lnSpc>
              <a:defRPr/>
            </a:pPr>
            <a:endParaRPr lang="ar-SA" b="1" dirty="0" smtClean="0"/>
          </a:p>
          <a:p>
            <a:pPr rtl="1"/>
            <a:r>
              <a:rPr lang="ar-EG" sz="7200" dirty="0" smtClean="0"/>
              <a:t>             </a:t>
            </a:r>
            <a:r>
              <a:rPr lang="ar-SA" sz="8000" b="1" dirty="0" smtClean="0"/>
              <a:t>يخلط البعض بين التخلف العقلي </a:t>
            </a:r>
            <a:r>
              <a:rPr lang="en-US" sz="8000" b="1" dirty="0" smtClean="0"/>
              <a:t>Mental Disabilities</a:t>
            </a:r>
            <a:r>
              <a:rPr lang="ar-SA" sz="8000" b="1" dirty="0" smtClean="0"/>
              <a:t> وبين المرض العقلي أو الجنون </a:t>
            </a:r>
            <a:r>
              <a:rPr lang="en-US" sz="8000" b="1" dirty="0" smtClean="0"/>
              <a:t>Mental Illness</a:t>
            </a:r>
            <a:r>
              <a:rPr lang="ar-SA" sz="8000" b="1" dirty="0" smtClean="0"/>
              <a:t> فيعتبرونهما شيئا واحداً فينظرون إلى المتخلف العقل على أنه مريض عقليا والواقع غير ذلك </a:t>
            </a:r>
            <a:r>
              <a:rPr lang="ar-EG" sz="8000" b="1" dirty="0" smtClean="0"/>
              <a:t>, </a:t>
            </a:r>
            <a:r>
              <a:rPr lang="ar-SA" sz="8000" b="1" dirty="0" smtClean="0"/>
              <a:t>و</a:t>
            </a:r>
            <a:r>
              <a:rPr lang="ar-EG" sz="8000" b="1" dirty="0" smtClean="0"/>
              <a:t>أ</a:t>
            </a:r>
            <a:r>
              <a:rPr lang="ar-SA" sz="8000" b="1" dirty="0" smtClean="0"/>
              <a:t>ن كان هناك بعض حالات يجتمع فيها التخلف العقلي والمرض العقلي في شخص واحد.</a:t>
            </a:r>
          </a:p>
          <a:p>
            <a:pPr rtl="1"/>
            <a:endParaRPr lang="en-US" sz="7200" b="1" dirty="0" smtClean="0"/>
          </a:p>
          <a:p>
            <a:pPr lvl="0" rtl="1"/>
            <a:r>
              <a:rPr lang="ar-SA" sz="7200" b="1" dirty="0" smtClean="0">
                <a:solidFill>
                  <a:srgbClr val="FF0000"/>
                </a:solidFill>
              </a:rPr>
              <a:t>والواقع أن التخلف العقلي حالة وليس مرضا </a:t>
            </a:r>
            <a:r>
              <a:rPr lang="ar-EG" sz="7200" b="1" dirty="0" smtClean="0">
                <a:solidFill>
                  <a:srgbClr val="FF0000"/>
                </a:solidFill>
              </a:rPr>
              <a:t>. </a:t>
            </a:r>
            <a:r>
              <a:rPr lang="ar-SA" sz="7200" b="1" dirty="0" smtClean="0">
                <a:solidFill>
                  <a:srgbClr val="FF0000"/>
                </a:solidFill>
              </a:rPr>
              <a:t>والمرض العقلي أو الجنون </a:t>
            </a:r>
            <a:r>
              <a:rPr lang="ar-EG" sz="7200" b="1" dirty="0" smtClean="0">
                <a:solidFill>
                  <a:srgbClr val="FF0000"/>
                </a:solidFill>
              </a:rPr>
              <a:t>: </a:t>
            </a:r>
            <a:r>
              <a:rPr lang="ar-SA" sz="7200" b="1" dirty="0" smtClean="0">
                <a:solidFill>
                  <a:srgbClr val="FF0000"/>
                </a:solidFill>
              </a:rPr>
              <a:t>عبارة عن اختلال في التوازن العقلي .</a:t>
            </a:r>
            <a:endParaRPr lang="ar-EG" sz="7200" b="1" dirty="0" smtClean="0">
              <a:solidFill>
                <a:srgbClr val="FF0000"/>
              </a:solidFill>
            </a:endParaRPr>
          </a:p>
          <a:p>
            <a:pPr lvl="0" rtl="1"/>
            <a:r>
              <a:rPr lang="ar-SA" sz="7200" b="1" dirty="0" smtClean="0"/>
              <a:t>  -    أما </a:t>
            </a:r>
            <a:r>
              <a:rPr lang="ar-SA" sz="7200" b="1" dirty="0" smtClean="0">
                <a:solidFill>
                  <a:srgbClr val="FF0000"/>
                </a:solidFill>
              </a:rPr>
              <a:t>التخلف العقلي </a:t>
            </a:r>
            <a:r>
              <a:rPr lang="ar-SA" sz="7200" b="1" dirty="0" smtClean="0"/>
              <a:t>فهو نقص في درجة الذكاء نتيجة لتوقف في نمو الذكاء بحيث يجعل الفرق بين ناقص الذكاء (المتخلف عقلياً) وبين الشخص العادي فرقاً في درجة وليس فرقاً في النوع.</a:t>
            </a:r>
            <a:endParaRPr lang="en-US" sz="7200" b="1" dirty="0" smtClean="0"/>
          </a:p>
          <a:p>
            <a:pPr lvl="0" rtl="1"/>
            <a:r>
              <a:rPr lang="ar-SA" sz="7200" b="1" dirty="0" smtClean="0"/>
              <a:t>  -   و التخلف العقلي يحدث ويمكن ملاحظته في مرحلة الطفولة وخاصة عند دخول المدرسة ولا يصيب الفرد في بعد مرحلة المراهقة. فالمعروف أن الذكاء يستمر في النمو خلال الطفولة حتى نهاية المراهقة. فإذا ما يحدث توقف لنمو الذكاء خلال تلك الفترة سواء نتيجة لسبب وراثي أو نتيجة لعوامل بيئية يترتب عليه بطء أو قصور أو توقف في نمو ذكاء الفرد (بمعنى مثلا أن يكون عمره الزمني عشرة أعوام بينما مستوى ذكائه لا يزيد عن مستوى ذكاء طفل خمس أو ست سنوات) وعند</a:t>
            </a:r>
            <a:r>
              <a:rPr lang="ar-EG" sz="7200" b="1" dirty="0" smtClean="0"/>
              <a:t>ئذ</a:t>
            </a:r>
            <a:r>
              <a:rPr lang="ar-SA" sz="7200" b="1" dirty="0" smtClean="0"/>
              <a:t> تقول إن عمره العقلي 5 أو 6 أو قد يكون عمره الزمني 18 سنة ولا يزيد ذكاؤه عن ذكاء طفل عمره 10 سنوات (وعند</a:t>
            </a:r>
            <a:r>
              <a:rPr lang="ar-EG" sz="7200" b="1" dirty="0" smtClean="0"/>
              <a:t>ئذ </a:t>
            </a:r>
            <a:r>
              <a:rPr lang="ar-SA" sz="7200" b="1" dirty="0" smtClean="0"/>
              <a:t>تقول أن عمره العقلي 10) </a:t>
            </a:r>
            <a:r>
              <a:rPr lang="ar-EG" sz="7200" b="1" dirty="0" smtClean="0"/>
              <a:t>.</a:t>
            </a:r>
          </a:p>
          <a:p>
            <a:pPr lvl="0" rtl="1"/>
            <a:endParaRPr lang="ar-EG" sz="7200" b="1" dirty="0" smtClean="0"/>
          </a:p>
          <a:p>
            <a:pPr lvl="0" rtl="1"/>
            <a:r>
              <a:rPr lang="ar-SA" sz="7200" b="1" dirty="0" smtClean="0">
                <a:solidFill>
                  <a:srgbClr val="FF0000"/>
                </a:solidFill>
              </a:rPr>
              <a:t>وعلى هذا ليست هناك علاقة بين التخلف العقلي والمرض (الجنون) ولا يمكن أن نسمي المجانين متخلفين عقليا فالمجنون قد يكون عادي الذكاء بل قد يكون عبقريا وليس ذكيا فقط.</a:t>
            </a:r>
            <a:endParaRPr lang="en-US" sz="7200" b="1" dirty="0" smtClean="0">
              <a:solidFill>
                <a:srgbClr val="FF0000"/>
              </a:solidFill>
            </a:endParaRPr>
          </a:p>
          <a:p>
            <a:pPr eaLnBrk="1" hangingPunct="1">
              <a:lnSpc>
                <a:spcPct val="80000"/>
              </a:lnSpc>
              <a:defRPr/>
            </a:pPr>
            <a:r>
              <a:rPr lang="ar-SA" b="1" dirty="0" smtClean="0"/>
              <a:t> </a:t>
            </a:r>
            <a:endParaRPr lang="en-US"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bg/>
                                          </p:spTgt>
                                        </p:tgtEl>
                                        <p:attrNameLst>
                                          <p:attrName>style.visibility</p:attrName>
                                        </p:attrNameLst>
                                      </p:cBhvr>
                                      <p:to>
                                        <p:strVal val="visible"/>
                                      </p:to>
                                    </p:set>
                                    <p:anim calcmode="lin" valueType="num">
                                      <p:cBhvr additive="base">
                                        <p:cTn id="13" dur="500" fill="hold"/>
                                        <p:tgtEl>
                                          <p:spTgt spid="8195">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1" end="1"/>
                                            </p:txEl>
                                          </p:spTgt>
                                        </p:tgtEl>
                                        <p:attrNameLst>
                                          <p:attrName>style.visibility</p:attrName>
                                        </p:attrNameLst>
                                      </p:cBhvr>
                                      <p:to>
                                        <p:strVal val="visible"/>
                                      </p:to>
                                    </p:set>
                                    <p:anim calcmode="lin" valueType="num">
                                      <p:cBhvr additive="base">
                                        <p:cTn id="19"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7" end="7"/>
                                            </p:txEl>
                                          </p:spTgt>
                                        </p:tgtEl>
                                        <p:attrNameLst>
                                          <p:attrName>style.visibility</p:attrName>
                                        </p:attrNameLst>
                                      </p:cBhvr>
                                      <p:to>
                                        <p:strVal val="visible"/>
                                      </p:to>
                                    </p:set>
                                    <p:anim calcmode="lin" valueType="num">
                                      <p:cBhvr additive="base">
                                        <p:cTn id="43"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8" end="8"/>
                                            </p:txEl>
                                          </p:spTgt>
                                        </p:tgtEl>
                                        <p:attrNameLst>
                                          <p:attrName>style.visibility</p:attrName>
                                        </p:attrNameLst>
                                      </p:cBhvr>
                                      <p:to>
                                        <p:strVal val="visible"/>
                                      </p:to>
                                    </p:set>
                                    <p:anim calcmode="lin" valueType="num">
                                      <p:cBhvr additive="base">
                                        <p:cTn id="49"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915400" cy="1219200"/>
          </a:xfrm>
          <a:solidFill>
            <a:schemeClr val="accent3">
              <a:lumMod val="20000"/>
              <a:lumOff val="80000"/>
            </a:schemeClr>
          </a:solidFill>
        </p:spPr>
        <p:txBody>
          <a:bodyPr/>
          <a:lstStyle/>
          <a:p>
            <a:pPr algn="ctr"/>
            <a:r>
              <a:rPr lang="en-US" b="1" dirty="0" smtClean="0">
                <a:solidFill>
                  <a:srgbClr val="FF0000"/>
                </a:solidFill>
              </a:rPr>
              <a:t> </a:t>
            </a:r>
            <a:r>
              <a:rPr lang="ar-SA" b="1" dirty="0" smtClean="0">
                <a:solidFill>
                  <a:srgbClr val="FF0000"/>
                </a:solidFill>
              </a:rPr>
              <a:t>أسباب التخلف العقلي</a:t>
            </a:r>
            <a:endParaRPr lang="en-US" dirty="0">
              <a:solidFill>
                <a:srgbClr val="FF0000"/>
              </a:solidFill>
            </a:endParaRPr>
          </a:p>
        </p:txBody>
      </p:sp>
      <p:sp>
        <p:nvSpPr>
          <p:cNvPr id="3" name="Content Placeholder 2"/>
          <p:cNvSpPr>
            <a:spLocks noGrp="1"/>
          </p:cNvSpPr>
          <p:nvPr>
            <p:ph idx="1"/>
          </p:nvPr>
        </p:nvSpPr>
        <p:spPr>
          <a:xfrm>
            <a:off x="0" y="1447800"/>
            <a:ext cx="9410700" cy="4678363"/>
          </a:xfrm>
        </p:spPr>
        <p:txBody>
          <a:bodyPr>
            <a:normAutofit lnSpcReduction="10000"/>
          </a:bodyPr>
          <a:lstStyle/>
          <a:p>
            <a:pPr rtl="1"/>
            <a:r>
              <a:rPr lang="ar-EG" dirty="0" smtClean="0"/>
              <a:t>     </a:t>
            </a:r>
            <a:r>
              <a:rPr lang="ar-SA" dirty="0" smtClean="0"/>
              <a:t> </a:t>
            </a:r>
            <a:r>
              <a:rPr lang="ar-SA" b="1" dirty="0" smtClean="0">
                <a:cs typeface="Akhbar MT" pitchFamily="2" charset="-78"/>
              </a:rPr>
              <a:t>اهتمت الدراسات والبحوث العلمية من قديم الزمن بتحديد العوامل المسببة للتخلف العقلي وأساليب الوقاية والعلاج. وبالرغم من أن العلم لم يتقدم كثيرا في الوصول على أساليب وطرق وقاية إلا أن الكثير قد عرف عن أسباب التخلف العقلي في السنوات الأخيرة.</a:t>
            </a:r>
            <a:endParaRPr lang="en-US" b="1" dirty="0" smtClean="0">
              <a:cs typeface="Akhbar MT" pitchFamily="2" charset="-78"/>
            </a:endParaRPr>
          </a:p>
          <a:p>
            <a:pPr lvl="0" rtl="1"/>
            <a:r>
              <a:rPr lang="ar-SA" b="1" dirty="0" smtClean="0">
                <a:cs typeface="Akhbar MT" pitchFamily="2" charset="-78"/>
              </a:rPr>
              <a:t>وقد نشرت في العقود الخمس الأخيرة نتائج العديد من البحوث التي أجريت في الخارج لتحديد العوامل المسببة للتخلف العقلي كأساس للوصول إلى أساليب ذات فعالية في الوقاية تسهم في الحد من خطورة المشكلة.</a:t>
            </a:r>
            <a:endParaRPr lang="en-US" b="1" dirty="0" smtClean="0">
              <a:cs typeface="Akhbar MT" pitchFamily="2" charset="-78"/>
            </a:endParaRPr>
          </a:p>
          <a:p>
            <a:pPr lvl="0"/>
            <a:r>
              <a:rPr lang="ar-SA" b="1" dirty="0" smtClean="0">
                <a:cs typeface="Akhbar MT" pitchFamily="2" charset="-78"/>
              </a:rPr>
              <a:t>وقد أدت الجهود المضيئة التي بذلت في الدوائر العلمية الطيبة والنفسية العالمية والنتائج التي توصلت إليها تلك البحوث إلى درجة من النجاح في تحديد بعض </a:t>
            </a:r>
            <a:r>
              <a:rPr lang="ar-SA" b="1" dirty="0" smtClean="0">
                <a:solidFill>
                  <a:srgbClr val="FF0000"/>
                </a:solidFill>
                <a:cs typeface="Akhbar MT" pitchFamily="2" charset="-78"/>
              </a:rPr>
              <a:t>أسباب التخلف العقلي</a:t>
            </a:r>
            <a:r>
              <a:rPr lang="ar-EG" b="1" dirty="0" smtClean="0">
                <a:solidFill>
                  <a:srgbClr val="FF0000"/>
                </a:solidFill>
                <a:cs typeface="Akhbar MT" pitchFamily="2" charset="-78"/>
              </a:rPr>
              <a:t> </a:t>
            </a:r>
            <a:r>
              <a:rPr lang="ar-SA" b="1" dirty="0" smtClean="0">
                <a:solidFill>
                  <a:srgbClr val="FF0000"/>
                </a:solidFill>
                <a:cs typeface="Akhbar MT" pitchFamily="2" charset="-78"/>
              </a:rPr>
              <a:t>ونلخصها فما يلي</a:t>
            </a:r>
            <a:r>
              <a:rPr lang="ar-SA" b="1" dirty="0" smtClean="0">
                <a:cs typeface="Akhbar MT" pitchFamily="2" charset="-78"/>
              </a:rPr>
              <a:t>:</a:t>
            </a:r>
            <a:endParaRPr lang="en-US" b="1" dirty="0" smtClean="0">
              <a:cs typeface="Akhbar MT" pitchFamily="2" charset="-78"/>
            </a:endParaRPr>
          </a:p>
          <a:p>
            <a:endParaRPr lang="ar-EG" b="1" dirty="0" smtClean="0"/>
          </a:p>
          <a:p>
            <a:endParaRPr lang="en-US" dirty="0"/>
          </a:p>
        </p:txBody>
      </p:sp>
      <p:sp>
        <p:nvSpPr>
          <p:cNvPr id="4" name="مستطيل 3"/>
          <p:cNvSpPr/>
          <p:nvPr/>
        </p:nvSpPr>
        <p:spPr>
          <a:xfrm>
            <a:off x="0" y="1371600"/>
            <a:ext cx="9906000" cy="1668149"/>
          </a:xfrm>
          <a:prstGeom prst="rect">
            <a:avLst/>
          </a:prstGeom>
        </p:spPr>
        <p:txBody>
          <a:bodyPr wrap="square">
            <a:spAutoFit/>
          </a:bodyPr>
          <a:lstStyle/>
          <a:p>
            <a:pPr eaLnBrk="1" hangingPunct="1">
              <a:lnSpc>
                <a:spcPct val="80000"/>
              </a:lnSpc>
            </a:pPr>
            <a:endParaRPr lang="ar-SA" sz="3200" b="1" dirty="0" smtClean="0"/>
          </a:p>
          <a:p>
            <a:pPr eaLnBrk="1" hangingPunct="1">
              <a:lnSpc>
                <a:spcPct val="80000"/>
              </a:lnSpc>
            </a:pPr>
            <a:endParaRPr lang="ar-SA" sz="3200" b="1" dirty="0" smtClean="0"/>
          </a:p>
          <a:p>
            <a:pPr eaLnBrk="1" hangingPunct="1">
              <a:lnSpc>
                <a:spcPct val="80000"/>
              </a:lnSpc>
            </a:pPr>
            <a:endParaRPr lang="ar-SA" sz="3200" b="1" dirty="0" smtClean="0"/>
          </a:p>
          <a:p>
            <a:pPr eaLnBrk="1" hangingPunct="1">
              <a:lnSpc>
                <a:spcPct val="80000"/>
              </a:lnSpc>
            </a:pPr>
            <a:endParaRPr lang="en-US" sz="32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a:xfrm>
            <a:off x="495300" y="1447800"/>
            <a:ext cx="8915400" cy="4678363"/>
          </a:xfrm>
        </p:spPr>
        <p:txBody>
          <a:bodyPr>
            <a:normAutofit fontScale="85000" lnSpcReduction="20000"/>
          </a:bodyPr>
          <a:lstStyle/>
          <a:p>
            <a:pPr lvl="0" rtl="1"/>
            <a:r>
              <a:rPr lang="ar-EG" dirty="0" smtClean="0"/>
              <a:t>1 - </a:t>
            </a:r>
            <a:r>
              <a:rPr lang="ar-SA" dirty="0" smtClean="0"/>
              <a:t>عوامل وراثية جنية ناتجة عن تاريخ تخلف عقلي لدى الإباء والأجداد.</a:t>
            </a:r>
            <a:endParaRPr lang="en-US" dirty="0" smtClean="0"/>
          </a:p>
          <a:p>
            <a:pPr lvl="0" rtl="1"/>
            <a:r>
              <a:rPr lang="ar-EG" dirty="0" smtClean="0"/>
              <a:t>2 - </a:t>
            </a:r>
            <a:r>
              <a:rPr lang="ar-SA" dirty="0" smtClean="0"/>
              <a:t>شذوذ وراثي في تكوين وشكل وعدد الكروموسات.</a:t>
            </a:r>
            <a:endParaRPr lang="en-US" dirty="0" smtClean="0"/>
          </a:p>
          <a:p>
            <a:pPr lvl="0" rtl="1"/>
            <a:r>
              <a:rPr lang="ar-EG" dirty="0" smtClean="0"/>
              <a:t>3 - </a:t>
            </a:r>
            <a:r>
              <a:rPr lang="ar-SA" dirty="0" smtClean="0"/>
              <a:t>عوامل وراثية فطرية مؤدية إلى خلل في التمثيل الغذائي وخاصة تمثيل البروتي</a:t>
            </a:r>
            <a:r>
              <a:rPr lang="ar-EG" dirty="0" smtClean="0"/>
              <a:t>ن</a:t>
            </a:r>
            <a:r>
              <a:rPr lang="ar-SA" dirty="0" smtClean="0"/>
              <a:t> مثل </a:t>
            </a:r>
            <a:r>
              <a:rPr lang="en-US" dirty="0" smtClean="0"/>
              <a:t>Phenyl </a:t>
            </a:r>
            <a:r>
              <a:rPr lang="en-US" dirty="0" err="1" smtClean="0"/>
              <a:t>keton</a:t>
            </a:r>
            <a:r>
              <a:rPr lang="en-US" dirty="0" smtClean="0"/>
              <a:t> urea (</a:t>
            </a:r>
            <a:r>
              <a:rPr lang="en-US" dirty="0" err="1" smtClean="0"/>
              <a:t>Pku</a:t>
            </a:r>
            <a:r>
              <a:rPr lang="en-US" dirty="0" smtClean="0"/>
              <a:t>) .</a:t>
            </a:r>
          </a:p>
          <a:p>
            <a:pPr lvl="0" rtl="1"/>
            <a:r>
              <a:rPr lang="ar-EG" dirty="0" smtClean="0"/>
              <a:t>4 - ا</a:t>
            </a:r>
            <a:r>
              <a:rPr lang="ar-SA" dirty="0" smtClean="0"/>
              <a:t>ختلاف أو عدم تشابه دم الأم ودم الطفل (</a:t>
            </a:r>
            <a:r>
              <a:rPr lang="en-US" dirty="0" err="1" smtClean="0"/>
              <a:t>Rh-Rh</a:t>
            </a:r>
            <a:r>
              <a:rPr lang="en-US" dirty="0" smtClean="0"/>
              <a:t>+</a:t>
            </a:r>
            <a:r>
              <a:rPr lang="ar-SA" dirty="0" smtClean="0"/>
              <a:t>).</a:t>
            </a:r>
            <a:endParaRPr lang="en-US" dirty="0" smtClean="0"/>
          </a:p>
          <a:p>
            <a:pPr lvl="0" rtl="1"/>
            <a:r>
              <a:rPr lang="ar-EG" dirty="0" smtClean="0"/>
              <a:t>5 - </a:t>
            </a:r>
            <a:r>
              <a:rPr lang="ar-SA" dirty="0" smtClean="0"/>
              <a:t>الاستخدام الزائد لأشعة اكس أو النظائر المشعة في علاج الأم أثناء الحمل.</a:t>
            </a:r>
            <a:endParaRPr lang="en-US" dirty="0" smtClean="0"/>
          </a:p>
          <a:p>
            <a:pPr lvl="0" rtl="1"/>
            <a:r>
              <a:rPr lang="ar-EG" dirty="0" smtClean="0"/>
              <a:t>6 - </a:t>
            </a:r>
            <a:r>
              <a:rPr lang="ar-SA" dirty="0" smtClean="0"/>
              <a:t>إصابة الأم بالزهري أو الإيدز أو بالحصبة الألمانية أو غيرها من الأمراض الفيروسية أو البول السكري إثناء الحمل.</a:t>
            </a:r>
            <a:r>
              <a:rPr lang="en-US" dirty="0" smtClean="0"/>
              <a:t>    </a:t>
            </a:r>
            <a:r>
              <a:rPr lang="ar-EG" dirty="0" smtClean="0"/>
              <a:t> </a:t>
            </a:r>
            <a:endParaRPr lang="en-US" dirty="0" smtClean="0"/>
          </a:p>
          <a:p>
            <a:pPr lvl="0" rtl="1"/>
            <a:r>
              <a:rPr lang="ar-EG" dirty="0" smtClean="0"/>
              <a:t>7 - </a:t>
            </a:r>
            <a:r>
              <a:rPr lang="ar-SA" dirty="0" smtClean="0"/>
              <a:t>إدمان الأم المخدرات أو المسكرات أثناء الحمل أو تناول أدوية دون استشارة الطبيب.</a:t>
            </a:r>
            <a:endParaRPr lang="en-US" dirty="0" smtClean="0"/>
          </a:p>
          <a:p>
            <a:pPr lvl="0" rtl="1"/>
            <a:r>
              <a:rPr lang="ar-EG" dirty="0" smtClean="0"/>
              <a:t>8 - </a:t>
            </a:r>
            <a:r>
              <a:rPr lang="ar-SA" dirty="0" smtClean="0"/>
              <a:t>انحباس أو نقص الأكسجين عن الجنين في المرحلة الأخيرة من الحمل أو التفاف الحبل السري حول رقبته.</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t/>
            </a:r>
            <a:br>
              <a:rPr lang="ar-EG" dirty="0" smtClean="0"/>
            </a:br>
            <a:endParaRPr lang="en-US" dirty="0"/>
          </a:p>
        </p:txBody>
      </p:sp>
      <p:sp>
        <p:nvSpPr>
          <p:cNvPr id="4" name="Rectangle 3"/>
          <p:cNvSpPr>
            <a:spLocks noGrp="1" noChangeArrowheads="1"/>
          </p:cNvSpPr>
          <p:nvPr>
            <p:ph idx="1"/>
          </p:nvPr>
        </p:nvSpPr>
        <p:spPr>
          <a:xfrm>
            <a:off x="609600" y="1447800"/>
            <a:ext cx="8915400" cy="4754563"/>
          </a:xfrm>
          <a:ln>
            <a:solidFill>
              <a:srgbClr val="000066"/>
            </a:solidFill>
          </a:ln>
        </p:spPr>
        <p:txBody>
          <a:bodyPr>
            <a:normAutofit fontScale="92500" lnSpcReduction="20000"/>
          </a:bodyPr>
          <a:lstStyle/>
          <a:p>
            <a:pPr lvl="0" rtl="1"/>
            <a:r>
              <a:rPr lang="ar-EG" sz="2700" b="1" dirty="0" smtClean="0"/>
              <a:t>9 - </a:t>
            </a:r>
            <a:r>
              <a:rPr lang="ar-SA" sz="2700" b="1" dirty="0" smtClean="0"/>
              <a:t>الولادة العسرة القيصر</a:t>
            </a:r>
            <a:r>
              <a:rPr lang="ar-EG" sz="2700" b="1" dirty="0" err="1" smtClean="0"/>
              <a:t>ية</a:t>
            </a:r>
            <a:r>
              <a:rPr lang="ar-EG" sz="2700" b="1" dirty="0" smtClean="0"/>
              <a:t> .</a:t>
            </a:r>
            <a:endParaRPr lang="en-US" sz="2900" b="1" dirty="0" smtClean="0"/>
          </a:p>
          <a:p>
            <a:pPr lvl="0" rtl="1"/>
            <a:r>
              <a:rPr lang="ar-EG" sz="2900" dirty="0" smtClean="0"/>
              <a:t>10 - </a:t>
            </a:r>
            <a:r>
              <a:rPr lang="ar-SA" sz="2900" dirty="0" smtClean="0"/>
              <a:t>إصابة الجمجمة أو المخ أثناء الولادة أو بعدها (نتيجة صدمة أو حادث أو تلف أو التهاب في المخ أو نتيجة استعمال الجفت أو الشفط الولادة.</a:t>
            </a:r>
            <a:endParaRPr lang="en-US" sz="2900" dirty="0" smtClean="0"/>
          </a:p>
          <a:p>
            <a:pPr lvl="0" rtl="1"/>
            <a:r>
              <a:rPr lang="ar-SA" sz="2900" dirty="0" smtClean="0"/>
              <a:t> </a:t>
            </a:r>
            <a:r>
              <a:rPr lang="ar-EG" sz="2900" dirty="0" smtClean="0"/>
              <a:t>11 - </a:t>
            </a:r>
            <a:r>
              <a:rPr lang="ar-SA" sz="2900" dirty="0" smtClean="0"/>
              <a:t>إصابة الطفل بعد الولادة قبل البلوغ بإحدى الحميات التي تؤثر على خلايا المخ (الحمى الشوكية) أو بأحد أنواع الشلل المخي أو الحصبة.</a:t>
            </a:r>
            <a:endParaRPr lang="en-US" sz="2900" dirty="0" smtClean="0"/>
          </a:p>
          <a:p>
            <a:pPr lvl="0" rtl="1"/>
            <a:r>
              <a:rPr lang="ar-EG" sz="2900" dirty="0" smtClean="0"/>
              <a:t>12 - </a:t>
            </a:r>
            <a:r>
              <a:rPr lang="ar-SA" sz="2900" dirty="0" smtClean="0"/>
              <a:t>اضطرابات الغدد الصماء قبل الولادة ومنها ضمور الغدة التيموسية أو تضخم الغدة الدرقية.</a:t>
            </a:r>
            <a:endParaRPr lang="en-US" sz="2900" dirty="0" smtClean="0"/>
          </a:p>
          <a:p>
            <a:pPr lvl="0" rtl="1"/>
            <a:r>
              <a:rPr lang="ar-EG" sz="2900" dirty="0" smtClean="0"/>
              <a:t>13 - </a:t>
            </a:r>
            <a:r>
              <a:rPr lang="ar-SA" sz="2900" dirty="0" smtClean="0"/>
              <a:t>التسمم بالزرنيخ وأول أكسيد الكربون أو التسمم بمركبات الرصاص أو استنشاق أبخرته أثناء مرحلة الحمل أو الطفولة المبكرة نتيجة تلوث الهواء والماء أو الغذاء.</a:t>
            </a:r>
            <a:endParaRPr lang="en-US" sz="2900" dirty="0" smtClean="0"/>
          </a:p>
          <a:p>
            <a:pPr lvl="0" rtl="1"/>
            <a:r>
              <a:rPr lang="ar-EG" sz="2900" dirty="0" smtClean="0"/>
              <a:t>14 - </a:t>
            </a:r>
            <a:r>
              <a:rPr lang="ar-SA" sz="2900" dirty="0" smtClean="0"/>
              <a:t>السقوط أو اصطدام الجمجمة بشدة في مرحلة الطفولة قبل المراهقة بصورة يترتب عليها تلف أنسجة المخ أو الإصابة ببعض الأورام.</a:t>
            </a:r>
            <a:endParaRPr lang="en-US" sz="2900" dirty="0" smtClean="0"/>
          </a:p>
          <a:p>
            <a:pPr lvl="0" rtl="1"/>
            <a:endParaRPr lang="en-US" sz="24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p:txBody>
          <a:bodyPr>
            <a:normAutofit fontScale="92500" lnSpcReduction="20000"/>
          </a:bodyPr>
          <a:lstStyle/>
          <a:p>
            <a:pPr lvl="0" rtl="1"/>
            <a:r>
              <a:rPr lang="ar-EG" dirty="0" smtClean="0"/>
              <a:t> 15- </a:t>
            </a:r>
            <a:r>
              <a:rPr lang="ar-SA" dirty="0" smtClean="0"/>
              <a:t>سوء التغذية الشديد للطفل وخاصة إذا تميز غذاء الطفل بنقص شديد في البروتين أو اليود بصفة خاصة في السنة الأولى من عمره.</a:t>
            </a:r>
            <a:endParaRPr lang="en-US" dirty="0" smtClean="0"/>
          </a:p>
          <a:p>
            <a:pPr lvl="0" rtl="1"/>
            <a:r>
              <a:rPr lang="ar-EG" dirty="0" smtClean="0"/>
              <a:t>16 - </a:t>
            </a:r>
            <a:r>
              <a:rPr lang="ar-SA" dirty="0" smtClean="0"/>
              <a:t>التشوهات الخلقية في الجمجمة كصغر حجمها أو نقص جزء من المخ أو اكبر حجم الدماغ نتيجة زيادة سوائل المخ.</a:t>
            </a:r>
            <a:endParaRPr lang="ar-EG" dirty="0" smtClean="0"/>
          </a:p>
          <a:p>
            <a:pPr lvl="0" rtl="1"/>
            <a:r>
              <a:rPr lang="ar-EG" dirty="0" smtClean="0"/>
              <a:t>17 - </a:t>
            </a:r>
            <a:r>
              <a:rPr lang="ar-SA" dirty="0" smtClean="0"/>
              <a:t>قصور إفرازت الغدة الدرقية.</a:t>
            </a:r>
            <a:endParaRPr lang="en-US" dirty="0" smtClean="0"/>
          </a:p>
          <a:p>
            <a:pPr lvl="0" rtl="1"/>
            <a:r>
              <a:rPr lang="ar-SA" dirty="0" smtClean="0"/>
              <a:t> </a:t>
            </a:r>
            <a:r>
              <a:rPr lang="ar-EG" dirty="0" smtClean="0"/>
              <a:t>18 - </a:t>
            </a:r>
            <a:r>
              <a:rPr lang="ar-SA" dirty="0" smtClean="0"/>
              <a:t>البيئة الفقيرة ثقافيا التي تفتقد الأنشطة الذهنية الحافزة لذكاء الطفل في مراحل نموه الأولى تعتبر مسئولة عن نسبة عالية جدا من حالات التخلف العقلي البسيط (80%</a:t>
            </a:r>
            <a:r>
              <a:rPr lang="ar-EG" dirty="0" smtClean="0"/>
              <a:t>)</a:t>
            </a:r>
            <a:r>
              <a:rPr lang="ar-SA" dirty="0" smtClean="0"/>
              <a:t> وخاصة إذا لم يتوفر الغذاء الكامل والخدمات الصحية.</a:t>
            </a:r>
            <a:endParaRPr lang="en-US" dirty="0" smtClean="0"/>
          </a:p>
          <a:p>
            <a:pPr lvl="0" rtl="1"/>
            <a:r>
              <a:rPr lang="ar-EG" dirty="0" smtClean="0"/>
              <a:t>19 - </a:t>
            </a:r>
            <a:r>
              <a:rPr lang="ar-SA" dirty="0" smtClean="0"/>
              <a:t>أسباب أخرى بعضها معروف والبعض الأخر غير معروف قبل الولادة أو بعدها.</a:t>
            </a:r>
            <a:endParaRPr lang="en-US" dirty="0" smtClean="0"/>
          </a:p>
          <a:p>
            <a:pPr lvl="0" rtl="1"/>
            <a:endParaRPr lang="en-US" dirty="0" smtClean="0"/>
          </a:p>
          <a:p>
            <a:pPr eaLnBrk="1" hangingPunct="1">
              <a:lnSpc>
                <a:spcPct val="80000"/>
              </a:lnSpc>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0"/>
            <a:ext cx="8915400" cy="1371600"/>
          </a:xfrm>
          <a:solidFill>
            <a:schemeClr val="accent3">
              <a:lumMod val="20000"/>
              <a:lumOff val="80000"/>
            </a:schemeClr>
          </a:solidFill>
        </p:spPr>
        <p:txBody>
          <a:bodyPr>
            <a:normAutofit fontScale="90000"/>
          </a:bodyPr>
          <a:lstStyle/>
          <a:p>
            <a:r>
              <a:rPr lang="ar-EG" b="1" dirty="0" smtClean="0">
                <a:solidFill>
                  <a:schemeClr val="hlink"/>
                </a:solidFill>
                <a:cs typeface="Arial" pitchFamily="34" charset="0"/>
              </a:rPr>
              <a:t/>
            </a:r>
            <a:br>
              <a:rPr lang="ar-EG" b="1" dirty="0" smtClean="0">
                <a:solidFill>
                  <a:schemeClr val="hlink"/>
                </a:solidFill>
                <a:cs typeface="Arial" pitchFamily="34" charset="0"/>
              </a:rPr>
            </a:br>
            <a:r>
              <a:rPr lang="ar-EG" b="1" dirty="0" smtClean="0">
                <a:solidFill>
                  <a:srgbClr val="FF0000"/>
                </a:solidFill>
                <a:cs typeface="Arial" pitchFamily="34" charset="0"/>
              </a:rPr>
              <a:t>مدى استفادة برامج العلاج و الوقاية من معرفة الاسباب المؤدية للتخلف العقلي .</a:t>
            </a:r>
            <a:br>
              <a:rPr lang="ar-EG" b="1" dirty="0" smtClean="0">
                <a:solidFill>
                  <a:srgbClr val="FF0000"/>
                </a:solidFill>
                <a:cs typeface="Arial" pitchFamily="34" charset="0"/>
              </a:rPr>
            </a:br>
            <a:endParaRPr lang="en-US" dirty="0">
              <a:solidFill>
                <a:srgbClr val="FF0000"/>
              </a:solidFill>
            </a:endParaRPr>
          </a:p>
        </p:txBody>
      </p:sp>
      <p:sp>
        <p:nvSpPr>
          <p:cNvPr id="3" name="عنصر نائب للمحتوى 2"/>
          <p:cNvSpPr>
            <a:spLocks noGrp="1"/>
          </p:cNvSpPr>
          <p:nvPr>
            <p:ph idx="1"/>
          </p:nvPr>
        </p:nvSpPr>
        <p:spPr>
          <a:xfrm>
            <a:off x="381000" y="1600200"/>
            <a:ext cx="8915400" cy="4525963"/>
          </a:xfrm>
        </p:spPr>
        <p:txBody>
          <a:bodyPr>
            <a:normAutofit fontScale="85000" lnSpcReduction="10000"/>
          </a:bodyPr>
          <a:lstStyle/>
          <a:p>
            <a:r>
              <a:rPr lang="ar-EG" dirty="0" smtClean="0"/>
              <a:t>   </a:t>
            </a:r>
          </a:p>
          <a:p>
            <a:r>
              <a:rPr lang="ar-EG" dirty="0" smtClean="0"/>
              <a:t>    </a:t>
            </a:r>
            <a:r>
              <a:rPr lang="ar-SA" dirty="0" smtClean="0"/>
              <a:t>وبالرغم من أن الدوائر العلمية المتخصصة تعتقد أن كل هذه الأسباب تعتبر مسئولة عن 75% فقط من حالات التخلف العقلي وأن بقية الحالات ترجع إلى أسباب مجهولة أو مشكوك فيها تقدر بحوالي 250 سببا فإن بر</a:t>
            </a:r>
            <a:r>
              <a:rPr lang="ar-EG" dirty="0" smtClean="0"/>
              <a:t>ا</a:t>
            </a:r>
            <a:r>
              <a:rPr lang="ar-SA" dirty="0" smtClean="0"/>
              <a:t>مجنا العلاجية والوقائية تستطيع أن تستفيد من القدر المحدود من المعرفة التي توصلنا إليها نتيجة تلك البحوث وخاصة إذا أدركنا ضخامة عدد حالات التخلف العقلي الذي يمكن أن يترتب على بعض الأسباب التي تم الكشف عنها. وسنقتصر في عرضنا هذا على أستعرض أربع من أهم الحالات التي تؤدي إلى تخلف عقلي تم التوصل فيها إلى إجراءات علاجية وقائية وثبت أنها تصبح وحدها مسئولة عن 30% على الأقل من حالات التخلف العقلي إذا أهمل علاجها.</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p:spPr>
        <p:txBody>
          <a:bodyPr/>
          <a:lstStyle/>
          <a:p>
            <a:r>
              <a:rPr lang="ar-SA" b="1" dirty="0" smtClean="0">
                <a:solidFill>
                  <a:srgbClr val="FF0000"/>
                </a:solidFill>
              </a:rPr>
              <a:t>1- حالات خلل التمثيل الغذائي مثل</a:t>
            </a:r>
            <a:r>
              <a:rPr lang="ar-EG" b="1" dirty="0" smtClean="0">
                <a:solidFill>
                  <a:srgbClr val="FF0000"/>
                </a:solidFill>
              </a:rPr>
              <a:t> </a:t>
            </a:r>
            <a:br>
              <a:rPr lang="ar-EG" b="1" dirty="0" smtClean="0">
                <a:solidFill>
                  <a:srgbClr val="FF0000"/>
                </a:solidFill>
              </a:rPr>
            </a:br>
            <a:r>
              <a:rPr lang="en-US" b="1" dirty="0" smtClean="0">
                <a:solidFill>
                  <a:srgbClr val="FF0000"/>
                </a:solidFill>
              </a:rPr>
              <a:t> </a:t>
            </a:r>
            <a:r>
              <a:rPr lang="en-US" b="1" dirty="0" err="1" smtClean="0">
                <a:solidFill>
                  <a:srgbClr val="FF0000"/>
                </a:solidFill>
              </a:rPr>
              <a:t>Phenyle</a:t>
            </a:r>
            <a:r>
              <a:rPr lang="en-US" b="1" dirty="0" smtClean="0">
                <a:solidFill>
                  <a:srgbClr val="FF0000"/>
                </a:solidFill>
              </a:rPr>
              <a:t> </a:t>
            </a:r>
            <a:r>
              <a:rPr lang="en-US" b="1" dirty="0" err="1" smtClean="0">
                <a:solidFill>
                  <a:srgbClr val="FF0000"/>
                </a:solidFill>
              </a:rPr>
              <a:t>Ketonurea</a:t>
            </a:r>
            <a:r>
              <a:rPr lang="en-US" b="1" dirty="0" smtClean="0">
                <a:solidFill>
                  <a:srgbClr val="FF0000"/>
                </a:solidFill>
              </a:rPr>
              <a:t>(</a:t>
            </a:r>
            <a:r>
              <a:rPr lang="en-US" b="1" dirty="0" err="1" smtClean="0">
                <a:solidFill>
                  <a:srgbClr val="FF0000"/>
                </a:solidFill>
              </a:rPr>
              <a:t>PKu</a:t>
            </a:r>
            <a:r>
              <a:rPr lang="en-US" b="1" dirty="0" smtClean="0">
                <a:solidFill>
                  <a:srgbClr val="FF0000"/>
                </a:solidFill>
              </a:rPr>
              <a:t>)</a:t>
            </a:r>
            <a:r>
              <a:rPr lang="ar-SA" b="1" dirty="0" smtClean="0">
                <a:solidFill>
                  <a:srgbClr val="FF0000"/>
                </a:solidFill>
              </a:rPr>
              <a:t> </a:t>
            </a:r>
            <a:endParaRPr lang="en-US" dirty="0">
              <a:solidFill>
                <a:srgbClr val="FF0000"/>
              </a:solidFill>
            </a:endParaRPr>
          </a:p>
        </p:txBody>
      </p:sp>
      <p:sp>
        <p:nvSpPr>
          <p:cNvPr id="3" name="عنصر نائب للمحتوى 2"/>
          <p:cNvSpPr>
            <a:spLocks noGrp="1"/>
          </p:cNvSpPr>
          <p:nvPr>
            <p:ph idx="1"/>
          </p:nvPr>
        </p:nvSpPr>
        <p:spPr/>
        <p:txBody>
          <a:bodyPr>
            <a:normAutofit/>
          </a:bodyPr>
          <a:lstStyle/>
          <a:p>
            <a:pPr rtl="1"/>
            <a:r>
              <a:rPr lang="ar-SA" dirty="0" smtClean="0"/>
              <a:t>وهي حالة تورث من جيل إلى جيل. وقد أثبتت الدراسات الإحصائية التي أجريت في الدانمرك على أن من بين كل مائة طفل حديث الولادة يوجد ثلاث أطفال يعانون من هذا المرض ، وإذا أهمل علاجهم انتهى بهم الأمر إلى حالة تخلف عقلي شديد.</a:t>
            </a:r>
            <a:endParaRPr lang="en-US" dirty="0" smtClean="0"/>
          </a:p>
          <a:p>
            <a:r>
              <a:rPr lang="en-US" dirty="0" smtClean="0"/>
              <a:t> </a:t>
            </a:r>
            <a:r>
              <a:rPr lang="ar-SA" dirty="0" smtClean="0"/>
              <a:t>فالمعروف أن جسم الإنسان يحتاج إلى عدد كبير من الأحماض الأمنية يصل عددها إلى 22 حمضا أمبنيا لبناء أنسجته ، وهو يحصل على هذه الأحماض الأمنية من البروتينات التي تدخل في تركيب كثير من المواد الغذائية كالألبان واللحوم والبقول</a:t>
            </a:r>
            <a:r>
              <a:rPr lang="ar-SA" b="1" dirty="0" smtClean="0"/>
              <a:t>.</a:t>
            </a:r>
            <a:r>
              <a:rPr lang="ar-SA" dirty="0" smtClean="0"/>
              <a: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a:bodyPr>
          <a:lstStyle/>
          <a:p>
            <a:pPr rtl="1"/>
            <a:r>
              <a:rPr lang="ar-SA" dirty="0" smtClean="0"/>
              <a:t>وقد تبين منذ القدم أن بعض الأطفال يولدون ولديهم قصور في القدرة على تمثيل أحد أنواع هذه الأحماض الأمينية  وهو </a:t>
            </a:r>
            <a:r>
              <a:rPr lang="en-US" dirty="0" err="1" smtClean="0"/>
              <a:t>PKu</a:t>
            </a:r>
            <a:r>
              <a:rPr lang="ar-SA" dirty="0" smtClean="0"/>
              <a:t> فتحمله دورة الدم إلى المخ حيث يصبح مدمرا لخلايا المخ والأنسجة العصبية ، ويمكن أن تظهر أثاره في البول والدم ويعرف طبيا باسم </a:t>
            </a:r>
            <a:r>
              <a:rPr lang="ar-SA" dirty="0" err="1" smtClean="0"/>
              <a:t>فينايل</a:t>
            </a:r>
            <a:r>
              <a:rPr lang="en-US" dirty="0" smtClean="0"/>
              <a:t> </a:t>
            </a:r>
            <a:r>
              <a:rPr lang="ar-SA" dirty="0" err="1" smtClean="0"/>
              <a:t>كيتون</a:t>
            </a:r>
            <a:r>
              <a:rPr lang="ar-SA" dirty="0" smtClean="0"/>
              <a:t> ويمكن الكشف عليه بسهولة باختبار </a:t>
            </a:r>
            <a:r>
              <a:rPr lang="en-US" dirty="0" err="1" smtClean="0"/>
              <a:t>PKu</a:t>
            </a:r>
            <a:r>
              <a:rPr lang="ar-SA" dirty="0" smtClean="0"/>
              <a:t> بإضافة قطرة من محلول تركيزه 10% من </a:t>
            </a:r>
            <a:r>
              <a:rPr lang="ar-SA" dirty="0" err="1" smtClean="0"/>
              <a:t>كلوريد</a:t>
            </a:r>
            <a:r>
              <a:rPr lang="ar-SA" dirty="0" smtClean="0"/>
              <a:t> ألحديديك على البول ، فيظهر لون اخضر مزرق ، إذا احتوى على هذا الحمض الأميني ولونه أصفر إذا كان خاليا منه ، كما يمكن الكشف عنه في الدم. </a:t>
            </a:r>
            <a:endParaRPr lang="en-US" dirty="0" smtClean="0"/>
          </a:p>
          <a:p>
            <a:pPr rtl="1"/>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419600"/>
          </a:xfrm>
        </p:spPr>
        <p:txBody>
          <a:bodyPr>
            <a:normAutofit fontScale="85000" lnSpcReduction="20000"/>
          </a:bodyPr>
          <a:lstStyle/>
          <a:p>
            <a:pPr rtl="1"/>
            <a:r>
              <a:rPr lang="en-US" dirty="0" smtClean="0"/>
              <a:t>         </a:t>
            </a:r>
            <a:r>
              <a:rPr lang="ar-SA" dirty="0" smtClean="0"/>
              <a:t>ويجري هذا الاختبار عند حوالي الأسبوع الثاني بعد الميلاد. ويمكن إذا اكتشف قبل نهاية الشهر الثاني من عمر الطفل علاج الحالات المصابة لإنقاذ الطفل من الوفاة أو من التخلف العقلي. </a:t>
            </a:r>
          </a:p>
          <a:p>
            <a:pPr rtl="1"/>
            <a:r>
              <a:rPr lang="en-US" dirty="0" smtClean="0"/>
              <a:t>         </a:t>
            </a:r>
            <a:r>
              <a:rPr lang="ar-SA" dirty="0" smtClean="0"/>
              <a:t>ويتلخص العلاج في تجنب الأغذية التي تحوى بروتيناً ينتج بعد هضمه هذا الحمض الأميني وقد وجد أن اللبن يعتبر من أغنى المصادر للحمض </a:t>
            </a:r>
            <a:r>
              <a:rPr lang="ar-SA" dirty="0" err="1" smtClean="0"/>
              <a:t>الأميني</a:t>
            </a:r>
            <a:r>
              <a:rPr lang="ar-SA" dirty="0" smtClean="0"/>
              <a:t>  </a:t>
            </a:r>
            <a:r>
              <a:rPr lang="ar-SA" dirty="0" smtClean="0">
                <a:solidFill>
                  <a:srgbClr val="FF0000"/>
                </a:solidFill>
              </a:rPr>
              <a:t>فينا</a:t>
            </a:r>
            <a:r>
              <a:rPr lang="ar-EG" dirty="0" smtClean="0">
                <a:solidFill>
                  <a:srgbClr val="FF0000"/>
                </a:solidFill>
              </a:rPr>
              <a:t>ي</a:t>
            </a:r>
            <a:r>
              <a:rPr lang="ar-SA" dirty="0" err="1" smtClean="0">
                <a:solidFill>
                  <a:srgbClr val="FF0000"/>
                </a:solidFill>
              </a:rPr>
              <a:t>لالاتين</a:t>
            </a:r>
            <a:r>
              <a:rPr lang="ar-SA" dirty="0" smtClean="0">
                <a:solidFill>
                  <a:srgbClr val="FF0000"/>
                </a:solidFill>
              </a:rPr>
              <a:t> </a:t>
            </a:r>
            <a:r>
              <a:rPr lang="ar-SA" dirty="0" smtClean="0"/>
              <a:t> ولهذا يمنع اللبن من غذاء الطفل ويستعاض عنه بمنتجات فول الصويا على أن يكرر الكشف بإجراء اختبار  </a:t>
            </a:r>
            <a:r>
              <a:rPr lang="en-US" dirty="0" err="1" smtClean="0"/>
              <a:t>PKu</a:t>
            </a:r>
            <a:r>
              <a:rPr lang="ar-SA" dirty="0" smtClean="0"/>
              <a:t> على فترات للتأكد من تناقض  كمية الحمض الأميني المذكور في دم الطفل خلال السنوات الأربع الأولى من عمره. </a:t>
            </a:r>
          </a:p>
          <a:p>
            <a:pPr rtl="1"/>
            <a:r>
              <a:rPr lang="ar-SA" dirty="0" smtClean="0"/>
              <a:t>وقد أظهرت متابعة عدد كبير من هذه الحالات نجاحا كبيرا وتقدما ملحوظا في النمو العقلي حتى يصبح طبيعيا تقريبا في السنة الخامسة من عمره الطفل إذا تم الكشف عن الحالة والبدء في العلاج الفوري بعد الولادة مباشرة.</a:t>
            </a:r>
            <a:endParaRPr lang="en-US" dirty="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685800" y="1524000"/>
            <a:ext cx="8915400" cy="4525963"/>
          </a:xfrm>
        </p:spPr>
        <p:txBody>
          <a:bodyPr>
            <a:noAutofit/>
          </a:bodyPr>
          <a:lstStyle/>
          <a:p>
            <a:pPr algn="just" eaLnBrk="1" hangingPunct="1">
              <a:lnSpc>
                <a:spcPct val="110000"/>
              </a:lnSpc>
            </a:pPr>
            <a:r>
              <a:rPr lang="ar-SA" sz="2400" b="1" dirty="0" smtClean="0"/>
              <a:t>هذا وقد جعلت </a:t>
            </a:r>
            <a:r>
              <a:rPr lang="ar-SA" sz="2400" b="1" dirty="0" smtClean="0">
                <a:solidFill>
                  <a:srgbClr val="FF0000"/>
                </a:solidFill>
              </a:rPr>
              <a:t>بعض الدول الكشف عن هذا الخلل في التمثيل الغذائي إجباريا على الأطفال خلال الأشهر الثلاثة الأولى بعد الميلاد ، بل تلجا بعض الدوائر إلى إجراءات غاية في البساطة لتسهيل إجراء الاختبارات الخاصة به</a:t>
            </a:r>
            <a:r>
              <a:rPr lang="ar-SA" sz="2400" b="1" dirty="0" smtClean="0"/>
              <a:t>. ففي بعض الدول غرب ارويا تعد مظاريف صغيرة بكل منها إبر معقمة وقطعة من النشاف وبطاقة بيانات وتعليمات. وتوضع المظاريف تحت تصرف مستشفيات وعيادات الولادة والآباء والأمهات وما إن يولد الطفل حتى تستخدم الإبرة المعقمة في الحصول على قطرة من الدم على قطعة النشاف بؤخز كعب رجل الطفل ثم تملأ بيانات البطاقة التي تحمل اسم الطفل ووالديه وعنوانه واسم طبيب الأسرة ، ثم توضع البطاقة وقطعة النشاف في المظروف </a:t>
            </a:r>
            <a:r>
              <a:rPr lang="en-US" sz="2400" b="1" dirty="0" err="1" smtClean="0"/>
              <a:t>PKu</a:t>
            </a:r>
            <a:r>
              <a:rPr lang="en-US" sz="2400" b="1" dirty="0" smtClean="0"/>
              <a:t> </a:t>
            </a:r>
            <a:r>
              <a:rPr lang="ar-SA" sz="2400" b="1" dirty="0" smtClean="0"/>
              <a:t>المطبوع عليه عنوان مركز يقوم بتحليل قطرة الدم مستخدما  اختبار</a:t>
            </a:r>
            <a:endParaRPr lang="en-US" sz="2400" b="1" dirty="0" smtClean="0"/>
          </a:p>
          <a:p>
            <a:pPr algn="just" eaLnBrk="1" hangingPunct="1">
              <a:lnSpc>
                <a:spcPct val="110000"/>
              </a:lnSpc>
            </a:pPr>
            <a:r>
              <a:rPr lang="ar-SA" sz="2400" b="1" dirty="0" smtClean="0"/>
              <a:t> فإذا ما تبين من نتيجة الاختبار وجود المرض أخطر طبيب الأسرة مباشرة للبدء في العلاج الذي يتلخص في تغير غذاء الطفل وبهذا ينقذ الطفل من الإصابة بالتخلف العقلي.</a:t>
            </a:r>
            <a:endParaRPr lang="en-US" sz="2400" b="1" dirty="0" smtClean="0"/>
          </a:p>
          <a:p>
            <a:pPr eaLnBrk="1" hangingPunct="1">
              <a:lnSpc>
                <a:spcPct val="110000"/>
              </a:lnSpc>
            </a:pPr>
            <a:endParaRPr lang="en-US" sz="2400" dirty="0">
              <a:solidFill>
                <a:srgbClr val="C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ar-EG" b="1" dirty="0" smtClean="0"/>
              <a:t>2</a:t>
            </a:r>
            <a:r>
              <a:rPr lang="ar-SA" b="1" dirty="0" smtClean="0"/>
              <a:t>- </a:t>
            </a:r>
            <a:r>
              <a:rPr lang="ar-SA" b="1" dirty="0" smtClean="0">
                <a:solidFill>
                  <a:srgbClr val="FF0000"/>
                </a:solidFill>
              </a:rPr>
              <a:t>حالات عدم تطابق دم الطفل ودم الأم من حيث العامل الريزيث</a:t>
            </a:r>
            <a:r>
              <a:rPr lang="en-US" b="1" dirty="0" smtClean="0">
                <a:solidFill>
                  <a:srgbClr val="FF0000"/>
                </a:solidFill>
              </a:rPr>
              <a:t>RH</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lang="ar-SA" dirty="0" smtClean="0"/>
              <a:t>سبق وأوضحنا أن من الحالات التي ثبت أنها تؤدي إلى التخلف العقلي هي حالة اختلاف دم الأم عن دم الطفل من حيث العامل </a:t>
            </a:r>
            <a:r>
              <a:rPr lang="ar-SA" dirty="0" err="1" smtClean="0"/>
              <a:t>الريزيث</a:t>
            </a:r>
            <a:r>
              <a:rPr lang="ar-SA" dirty="0" smtClean="0"/>
              <a:t> ، وقد ثبت أن 86%فقط من البشر يحملون العامل (+)في دمهم و 14% دمهم (-) ، وإذا كان دم الأم (-)ودم الطفل(+) أو العكس وقد يترتب على ذلك عدم تكامل نضج الكرات الحمراء التي تتكون في نخاع العظم وزيادة نسبة الصفراء في الدم والتي تؤثر على الخلايا المخية ووظائفهما, وقد تؤدي إلى وفاة الطفل أو إلى حالة تخلف عقلي شديد إن لم تعالج خلال الأسابيع الستة الأولى من حياة الطفل عن طريق نقل الدم المخالف من حيث عامل </a:t>
            </a:r>
            <a:r>
              <a:rPr lang="ar-SA" dirty="0" err="1" smtClean="0"/>
              <a:t>الـ</a:t>
            </a:r>
            <a:r>
              <a:rPr lang="ar-SA" dirty="0" smtClean="0"/>
              <a:t> </a:t>
            </a:r>
            <a:r>
              <a:rPr lang="ar-EG" dirty="0" smtClean="0"/>
              <a:t>       </a:t>
            </a:r>
            <a:r>
              <a:rPr lang="ar-SA" dirty="0" smtClean="0"/>
              <a:t>من</a:t>
            </a:r>
            <a:r>
              <a:rPr lang="ar-EG" dirty="0" smtClean="0"/>
              <a:t> و</a:t>
            </a:r>
            <a:r>
              <a:rPr lang="ar-SA" dirty="0" smtClean="0"/>
              <a:t> إلى الطفل. </a:t>
            </a:r>
          </a:p>
          <a:p>
            <a:r>
              <a:rPr lang="ar-SA" dirty="0" smtClean="0"/>
              <a:t>ولهذا يؤكد الباحث ضرورة تكرار الكشف عن دم الأم أثناء الحمل وعن دم الطفل إثر ولادته مباشرة لتحديد مدى تشابه أو اختلاف </a:t>
            </a:r>
            <a:r>
              <a:rPr lang="ar-SA" dirty="0" err="1" smtClean="0"/>
              <a:t>نو</a:t>
            </a:r>
            <a:r>
              <a:rPr lang="ar-EG" dirty="0" smtClean="0"/>
              <a:t>ع</a:t>
            </a:r>
            <a:r>
              <a:rPr lang="ar-SA" dirty="0" smtClean="0"/>
              <a:t> الدم واتخاذ الإجراءات العلاجية السريعة.</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20000"/>
              <a:lumOff val="80000"/>
            </a:schemeClr>
          </a:solidFill>
        </p:spPr>
        <p:txBody>
          <a:bodyPr/>
          <a:lstStyle/>
          <a:p>
            <a:r>
              <a:rPr lang="ar-EG" b="1" dirty="0" smtClean="0"/>
              <a:t>3 -</a:t>
            </a:r>
            <a:r>
              <a:rPr lang="ar-SA" b="1" dirty="0" smtClean="0">
                <a:solidFill>
                  <a:srgbClr val="FF0000"/>
                </a:solidFill>
              </a:rPr>
              <a:t>حالات الخلل أو الشذوذ </a:t>
            </a:r>
            <a:r>
              <a:rPr lang="ar-SA" b="1" dirty="0" err="1" smtClean="0">
                <a:solidFill>
                  <a:srgbClr val="FF0000"/>
                </a:solidFill>
              </a:rPr>
              <a:t>الكروموسومي</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lang="ar-EG" dirty="0" smtClean="0"/>
              <a:t>   </a:t>
            </a:r>
          </a:p>
          <a:p>
            <a:r>
              <a:rPr lang="ar-EG" dirty="0" smtClean="0"/>
              <a:t>     </a:t>
            </a:r>
            <a:r>
              <a:rPr lang="ar-SA" dirty="0" smtClean="0"/>
              <a:t>تبين من البحوث والدراسات الإحصائية أن الشذوذ أو الخلل الكروسومي يعتبر أكبر سبب من أسباب التخلف العقلي, فهو : </a:t>
            </a:r>
          </a:p>
          <a:p>
            <a:r>
              <a:rPr lang="ar-SA" dirty="0" smtClean="0"/>
              <a:t>مسئول عن 10% من حالات التخلف العقلي </a:t>
            </a:r>
          </a:p>
          <a:p>
            <a:r>
              <a:rPr lang="ar-SA" dirty="0" smtClean="0"/>
              <a:t>بل ثبت أيضا أن الخلل يؤدي إلى وفاة طفل من كل 150 طفلاً حديث الولادة </a:t>
            </a:r>
          </a:p>
          <a:p>
            <a:r>
              <a:rPr lang="ar-SA" dirty="0" smtClean="0"/>
              <a:t>وأنه مسئول عن 25% من حالات الإجهاض في الأشهر الأولى من الحمل </a:t>
            </a:r>
          </a:p>
          <a:p>
            <a:r>
              <a:rPr lang="ar-SA" dirty="0" smtClean="0"/>
              <a:t>وعن 50% من حالات العقم عند النساء </a:t>
            </a:r>
          </a:p>
          <a:p>
            <a:r>
              <a:rPr lang="ar-SA" dirty="0" smtClean="0"/>
              <a:t>وعن 20% من حالات العقم عند الرجال.                                            </a:t>
            </a:r>
            <a:endParaRPr lang="ar-EG" dirty="0" smtClean="0"/>
          </a:p>
          <a:p>
            <a:r>
              <a:rPr lang="ar-SA" dirty="0" smtClean="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10000"/>
          </a:bodyPr>
          <a:lstStyle/>
          <a:p>
            <a:r>
              <a:rPr lang="ar-SA" dirty="0" smtClean="0"/>
              <a:t>وبالرغم من البحوث التي أجريت في السنوات الأخيرة على حالات الشذوذ. </a:t>
            </a:r>
            <a:r>
              <a:rPr lang="ar-SA" dirty="0" err="1" smtClean="0"/>
              <a:t>الكروموسومي</a:t>
            </a:r>
            <a:r>
              <a:rPr lang="ar-SA" dirty="0" smtClean="0"/>
              <a:t> إلا أنها لم تصل إلى وسائل ناجحة للوقاية من حدوث الشذوذ. وأصبح من السهل الآن التعرف على عدد من الصور المختلفة لهذا الشذوذ ، فأمكن مثلا عن طريق الفحص الميكروسكوبي لقطرة الدم عزل بعض الخلايا في مراحل انقسامها وفحص كروموسوماتها ، وأضحى بمقدورهم فحص دم أباء الأطفال المتخلفين عقليا(من فئة داون سندروم ) في حالة رغبتهم في إنجاب طفل أخر والتنبؤ بما إذا كان طفلهم التالي سيكون متخلفا عقليا أم لا. </a:t>
            </a:r>
          </a:p>
          <a:p>
            <a:r>
              <a:rPr lang="ar-SA" dirty="0" smtClean="0"/>
              <a:t>كما أمكن التنبؤ بالصور التي سيشب عليها الطفل المتخلف عقليا في المستقبل بإجراء هذا التحليل على دمه في السنوات المبكرة من عمره.</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rtl="1"/>
            <a:r>
              <a:rPr lang="ar-SA" dirty="0" smtClean="0"/>
              <a:t>وفي يناير1970 نشر المركز القومي للبحوث العلمية عن التخلف العقلي في الدانمرك بحثا بين إمكان التنبؤ بما إذا كان الطفل سيولد طبيعيا وينمو بحيث يصل إلى قدرته العادية أم سيولد متخلفا عقليا عن طريق إجراء فحص وتحليل ميكروسكوبي لقطرة من السائل </a:t>
            </a:r>
            <a:r>
              <a:rPr lang="ar-SA" dirty="0" smtClean="0">
                <a:solidFill>
                  <a:srgbClr val="FF0000"/>
                </a:solidFill>
              </a:rPr>
              <a:t>الأمنوى </a:t>
            </a:r>
            <a:r>
              <a:rPr lang="ar-SA" dirty="0" smtClean="0"/>
              <a:t>المحيط بالجنين من الأم الحامل ؛ وهي تؤخذ من الأم أثناء الأسبوع العاشر أو الثاني عشر من فترة الحمل. </a:t>
            </a:r>
          </a:p>
          <a:p>
            <a:pPr rtl="1"/>
            <a:r>
              <a:rPr lang="ar-SA" dirty="0" smtClean="0"/>
              <a:t>وقد ورد في التقرير المذكور أن هذا التحليل يمكن أن يترتب عليه إذا سمحت بذلك القوانين الشرعية في الدولة استخدام الإجهاض الصناعي لتجنب ولادة طفل متخلف عقليا.</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20000"/>
              <a:lumOff val="80000"/>
            </a:schemeClr>
          </a:solidFill>
        </p:spPr>
        <p:txBody>
          <a:bodyPr/>
          <a:lstStyle/>
          <a:p>
            <a:r>
              <a:rPr lang="en-US" b="1" dirty="0" smtClean="0"/>
              <a:t> :- </a:t>
            </a:r>
            <a:r>
              <a:rPr lang="ar-EG" b="1" dirty="0" smtClean="0"/>
              <a:t>4 - </a:t>
            </a:r>
            <a:r>
              <a:rPr lang="ar-SA" b="1" dirty="0" smtClean="0">
                <a:solidFill>
                  <a:srgbClr val="FF0000"/>
                </a:solidFill>
              </a:rPr>
              <a:t>حالات سوء التغذية</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lang="ar-SA" dirty="0" smtClean="0"/>
              <a:t>من البحوث التي غيرت نتائجها الكثير من المفاهيم القديمة عن نمو الذكاء ، تلك البحوث التي أجريت على أثر سوء التغذية وخاصة إذا استمرت لعدة أجيال ، على نمو ذكاء أطفال الأسر التي تعاني من النقص الغذائي إما بسبب الفقر ،  وإما بسبب الجهل بالأصول العلمية السليمة للغذاء الكامل.</a:t>
            </a:r>
          </a:p>
          <a:p>
            <a:r>
              <a:rPr lang="ar-SA" dirty="0" smtClean="0"/>
              <a:t> فقد اثبت نتائج تلك البحوث بما لا يدع مجالا للشك ، أن نسبة كبيرة من حالات التخلف العقلي وخاصة من فئة التخلف البسيط </a:t>
            </a:r>
            <a:r>
              <a:rPr lang="ar-SA" dirty="0" smtClean="0">
                <a:solidFill>
                  <a:srgbClr val="FF0000"/>
                </a:solidFill>
              </a:rPr>
              <a:t>(ذكاء 50-70) </a:t>
            </a:r>
            <a:r>
              <a:rPr lang="ar-SA" dirty="0" smtClean="0"/>
              <a:t>ترجع إلى هذا السبب وحده. </a:t>
            </a:r>
          </a:p>
          <a:p>
            <a:r>
              <a:rPr lang="ar-SA" dirty="0" smtClean="0"/>
              <a:t>ومن جهة أخرى ، أثبت البحوث علاقة البيئة التي يعيش فيها الطفل والتي تنخفض نسبة التعلم ، فيها خلال سنوات حياته الأولى بنمو الذكاء فقد أوجد أنه حيث ينتشر الجهل والأمية ،لا تتوفر العوامل المثيرة للنشاط العقلي والحافز للذكاء.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524000"/>
            <a:ext cx="8915400" cy="4525963"/>
          </a:xfrm>
        </p:spPr>
        <p:txBody>
          <a:bodyPr>
            <a:noAutofit/>
          </a:bodyPr>
          <a:lstStyle/>
          <a:p>
            <a:pPr rtl="1"/>
            <a:r>
              <a:rPr lang="ar-SA" sz="2400" b="1" dirty="0" smtClean="0"/>
              <a:t>وقد ثبت بتكرار الملاحظة في عدد من عمليات المسح العلمي التي أجريت إن الأطفال الذين يأتون من بيئْة  تعاني من هذا القصور، ومن اسر لا يجدون فيها الآباء الذين يجعلون حياتهم غنية بقراءات يقرؤونها لهم ويتحدثون إليهم ،ويلعبون معهم ،ويجيبون عن تساؤلاتهم، ويستمعون معهم  إلي الراديو،ويشاهدون التليفزيون وتتوفر لديهم الكتب المصورة المشوقة والخبرات العلمية الدسمة ، ويتعاملون مع المكتبة والكمبيوتر ، هؤلاء الأطفال المحرومون  من هذه البيئْة الثقافية الثرية يصلون إلي المدرسة  وهم متخلفون كثيرا عن زملائهْم ، ويبدؤون حياتهم المدرسية في أطار من الفشل الذي ينتهي بهم إلي صور من صور التخلف العقلي . </a:t>
            </a:r>
          </a:p>
          <a:p>
            <a:pPr rtl="1"/>
            <a:r>
              <a:rPr lang="ar-SA" sz="2400" b="1" dirty="0" smtClean="0"/>
              <a:t>وقد دلت التجارب التي أجريت علي أمثال هؤلاء الأطفال الصغار إن سرعة المبادرة بأعداد برنامج تعليمي غني بالخبرات والمثيرات الحسيه المنبهة للتفكير خلال سنوات  الحضانة  أو ما قبل المدرسة الابتدائية  يمكن إن  يكون له اثر فعال في وقايتهم من التخلف العقلي مستقبلا اخذين في الاعتبار- بطبيعة الحال - خلوهم من أي عامل وراثي أو بيئْي له علاقة  بالتخلف العقلي .</a:t>
            </a:r>
            <a:endParaRPr lang="en-US" sz="2400" b="1" dirty="0" smtClean="0"/>
          </a:p>
          <a:p>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ar-SA" dirty="0" smtClean="0"/>
              <a:t>وقد بعثت النتائج التي أدت إليها البحوث الحديثة في ميدان التعليم وطرق التعليم أملا جديدا في رفع مستوي الكافية في تعليم هؤلاء الأطفال أو وقايتهم من الإعاقة وهناك الكثير من التطورات التي حدثت في هذا الميدان .أهمها الكمبيوتر وبرامجه التعليمية التي استخدمت بنجاح . وتعتمد هذه التكنولوجيا علي نظرية التعليم  المبرمج،حيث  يعطي البرنامج للطفل الذي يجلس أمام الكمبيوتر جرعات صغيره </a:t>
            </a:r>
            <a:r>
              <a:rPr lang="ar-SA" smtClean="0"/>
              <a:t>من المعلومات </a:t>
            </a:r>
            <a:r>
              <a:rPr lang="ar-SA" dirty="0" smtClean="0"/>
              <a:t>التي تتناسب </a:t>
            </a:r>
            <a:r>
              <a:rPr lang="ar-SA" smtClean="0"/>
              <a:t>وسنه ،  </a:t>
            </a:r>
            <a:r>
              <a:rPr lang="ar-SA" dirty="0" smtClean="0"/>
              <a:t>مصحوبة بأسئلة بسيطة يجب عنها </a:t>
            </a:r>
            <a:r>
              <a:rPr lang="ar-SA" smtClean="0"/>
              <a:t>الطفل ، ثم </a:t>
            </a:r>
            <a:r>
              <a:rPr lang="ar-SA" dirty="0" smtClean="0"/>
              <a:t>يعطيه البرنامج جرعة أخري من المعلومات ،وهكذا يتنقل به البرنامج من معرفه بسيطة إلي معلومات أكثر </a:t>
            </a:r>
            <a:r>
              <a:rPr lang="ar-SA" smtClean="0"/>
              <a:t>عمقا ، بتدرج </a:t>
            </a:r>
            <a:r>
              <a:rPr lang="ar-SA" dirty="0" smtClean="0"/>
              <a:t>بطيء  يتناسب مع </a:t>
            </a:r>
            <a:r>
              <a:rPr lang="ar-SA" smtClean="0"/>
              <a:t>قدرته ، وبهذا </a:t>
            </a:r>
            <a:r>
              <a:rPr lang="ar-SA" dirty="0" smtClean="0"/>
              <a:t>تبني في الطفل الثقة في ذاته.</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2968</TotalTime>
  <Words>2300</Words>
  <Application>Microsoft Office PowerPoint</Application>
  <PresentationFormat>A4 Paper (210x297 mm)‎</PresentationFormat>
  <Paragraphs>116</Paragraphs>
  <Slides>21</Slides>
  <Notes>20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 المحاضرة الثالثة  </vt:lpstr>
      <vt:lpstr>عناصر المحاضرة</vt:lpstr>
      <vt:lpstr>أولاً: مشكلة التخلف العقلي</vt:lpstr>
      <vt:lpstr> أسباب التخلف العقلي</vt:lpstr>
      <vt:lpstr>الشريحة 6</vt:lpstr>
      <vt:lpstr> </vt:lpstr>
      <vt:lpstr>الشريحة 8</vt:lpstr>
      <vt:lpstr> مدى استفادة برامج العلاج و الوقاية من معرفة الاسباب المؤدية للتخلف العقلي . </vt:lpstr>
      <vt:lpstr>1- حالات خلل التمثيل الغذائي مثل   Phenyle Ketonurea(PKu) </vt:lpstr>
      <vt:lpstr>الشريحة 11</vt:lpstr>
      <vt:lpstr>الشريحة 12</vt:lpstr>
      <vt:lpstr>الشريحة 13</vt:lpstr>
      <vt:lpstr>2- حالات عدم تطابق دم الطفل ودم الأم من حيث العامل الريزيثRH</vt:lpstr>
      <vt:lpstr>3 -حالات الخلل أو الشذوذ الكروموسومي</vt:lpstr>
      <vt:lpstr>الشريحة 16</vt:lpstr>
      <vt:lpstr>الشريحة 17</vt:lpstr>
      <vt:lpstr> :- 4 - حالات سوء التغذية</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ASRAR</cp:lastModifiedBy>
  <cp:revision>387</cp:revision>
  <dcterms:created xsi:type="dcterms:W3CDTF">2009-10-14T19:14:34Z</dcterms:created>
  <dcterms:modified xsi:type="dcterms:W3CDTF">2014-10-14T10:26:22Z</dcterms:modified>
</cp:coreProperties>
</file>