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336" r:id="rId2"/>
    <p:sldId id="257" r:id="rId3"/>
    <p:sldId id="267" r:id="rId4"/>
    <p:sldId id="335" r:id="rId5"/>
    <p:sldId id="259" r:id="rId6"/>
    <p:sldId id="319" r:id="rId7"/>
    <p:sldId id="307" r:id="rId8"/>
    <p:sldId id="308" r:id="rId9"/>
    <p:sldId id="333" r:id="rId10"/>
    <p:sldId id="334" r:id="rId11"/>
    <p:sldId id="289" r:id="rId12"/>
    <p:sldId id="327" r:id="rId13"/>
    <p:sldId id="322" r:id="rId14"/>
    <p:sldId id="323" r:id="rId15"/>
    <p:sldId id="326" r:id="rId16"/>
    <p:sldId id="324" r:id="rId17"/>
    <p:sldId id="328" r:id="rId18"/>
    <p:sldId id="329" r:id="rId19"/>
    <p:sldId id="330" r:id="rId20"/>
    <p:sldId id="331" r:id="rId21"/>
    <p:sldId id="332"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3300"/>
    <a:srgbClr val="1003BD"/>
    <a:srgbClr val="FF006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37" autoAdjust="0"/>
  </p:normalViewPr>
  <p:slideViewPr>
    <p:cSldViewPr>
      <p:cViewPr>
        <p:scale>
          <a:sx n="51" d="100"/>
          <a:sy n="51" d="100"/>
        </p:scale>
        <p:origin x="-1584" y="-12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4">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chemeClr val="accent1"/>
              </a:solidFill>
            </a:endParaRPr>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FF0000"/>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FF0000"/>
                </a:solidFill>
                <a:latin typeface="Calibri" pitchFamily="34" charset="0"/>
              </a:rPr>
              <a:t>عمادة التعلم الإلكتروني والتعليم عن بعد</a:t>
            </a:r>
            <a:endParaRPr lang="en-US" sz="2400" b="1" dirty="0">
              <a:solidFill>
                <a:srgbClr val="FF000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2" end="2"/>
                                            </p:txEl>
                                          </p:spTgt>
                                        </p:tgtEl>
                                        <p:attrNameLst>
                                          <p:attrName>style.visibility</p:attrName>
                                        </p:attrNameLst>
                                      </p:cBhvr>
                                      <p:to>
                                        <p:strVal val="visible"/>
                                      </p:to>
                                    </p:set>
                                    <p:anim calcmode="lin" valueType="num">
                                      <p:cBhvr additive="base">
                                        <p:cTn id="43"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3" end="3"/>
                                            </p:txEl>
                                          </p:spTgt>
                                        </p:tgtEl>
                                        <p:attrNameLst>
                                          <p:attrName>style.visibility</p:attrName>
                                        </p:attrNameLst>
                                      </p:cBhvr>
                                      <p:to>
                                        <p:strVal val="visible"/>
                                      </p:to>
                                    </p:set>
                                    <p:anim calcmode="lin" valueType="num">
                                      <p:cBhvr additive="base">
                                        <p:cTn id="49"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6000" dirty="0" smtClean="0">
                <a:solidFill>
                  <a:srgbClr val="00B050"/>
                </a:solidFill>
                <a:cs typeface="Mudir MT" pitchFamily="2" charset="-78"/>
              </a:rPr>
              <a:t>المحاضرة </a:t>
            </a:r>
            <a:r>
              <a:rPr lang="ar-SA" sz="6000" dirty="0" smtClean="0">
                <a:solidFill>
                  <a:srgbClr val="00B050"/>
                </a:solidFill>
                <a:cs typeface="Mudir MT" pitchFamily="2" charset="-78"/>
              </a:rPr>
              <a:t>الرابعة</a:t>
            </a:r>
            <a:r>
              <a:rPr lang="ar-EG" sz="6000" dirty="0" smtClean="0">
                <a:solidFill>
                  <a:srgbClr val="00B050"/>
                </a:solidFill>
                <a:cs typeface="Mudir MT" pitchFamily="2" charset="-78"/>
              </a:rPr>
              <a:t>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p:spPr>
        <p:txBody>
          <a:bodyPr>
            <a:normAutofit fontScale="85000" lnSpcReduction="20000"/>
          </a:bodyPr>
          <a:lstStyle/>
          <a:p>
            <a:r>
              <a:rPr lang="ar-SA" sz="6000" b="1" dirty="0" smtClean="0">
                <a:solidFill>
                  <a:srgbClr val="FF0000"/>
                </a:solidFill>
              </a:rPr>
              <a:t>تابع الفصل الثاني </a:t>
            </a:r>
          </a:p>
          <a:p>
            <a:r>
              <a:rPr lang="ar-SA" sz="5400" b="1" dirty="0" smtClean="0"/>
              <a:t>الإعاقات الذهنية</a:t>
            </a:r>
            <a:endParaRPr lang="en-US" sz="6000" dirty="0" smtClean="0"/>
          </a:p>
          <a:p>
            <a:pPr eaLnBrk="1" hangingPunct="1"/>
            <a:r>
              <a:rPr lang="en-US" sz="6000" b="1" dirty="0" smtClean="0"/>
              <a:t>Mental Disabilities</a:t>
            </a:r>
            <a:endParaRPr lang="en-US" sz="6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lnSpcReduction="10000"/>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endParaRPr lang="ar-EG" sz="3600" b="1" dirty="0" smtClean="0">
              <a:solidFill>
                <a:srgbClr val="7030A0"/>
              </a:solidFill>
              <a:latin typeface="Simplified Arabic" pitchFamily="18" charset="-78"/>
              <a:cs typeface="Simplified Arabic" pitchFamily="18" charset="-78"/>
            </a:endParaRPr>
          </a:p>
          <a:p>
            <a:pPr algn="just" rtl="1"/>
            <a:r>
              <a:rPr lang="ar-EG" b="1" dirty="0" smtClean="0">
                <a:solidFill>
                  <a:schemeClr val="hlink"/>
                </a:solidFill>
                <a:cs typeface="Arial" pitchFamily="34" charset="0"/>
              </a:rPr>
              <a:t>-البرامج الوقائية</a:t>
            </a:r>
            <a:endParaRPr lang="ar-SA" b="1" dirty="0" smtClean="0">
              <a:solidFill>
                <a:schemeClr val="hlink"/>
              </a:solidFill>
              <a:cs typeface="Arial" pitchFamily="34" charset="0"/>
            </a:endParaRPr>
          </a:p>
          <a:p>
            <a:r>
              <a:rPr lang="ar-EG" b="1" dirty="0" smtClean="0">
                <a:solidFill>
                  <a:schemeClr val="hlink"/>
                </a:solidFill>
                <a:cs typeface="Arial" pitchFamily="34" charset="0"/>
              </a:rPr>
              <a:t>- </a:t>
            </a:r>
            <a:r>
              <a:rPr lang="ar-SA" b="1" dirty="0" smtClean="0">
                <a:solidFill>
                  <a:schemeClr val="hlink"/>
                </a:solidFill>
                <a:cs typeface="Arial" pitchFamily="34" charset="0"/>
              </a:rPr>
              <a:t>إجراءات الوقاية والحد من تأثير الإعاقة</a:t>
            </a:r>
          </a:p>
          <a:p>
            <a:r>
              <a:rPr lang="ar-SA" b="1" dirty="0" smtClean="0">
                <a:solidFill>
                  <a:schemeClr val="hlink"/>
                </a:solidFill>
                <a:cs typeface="Arial" pitchFamily="34" charset="0"/>
              </a:rPr>
              <a:t>    - إجراءات المستوى الأول </a:t>
            </a:r>
          </a:p>
          <a:p>
            <a:r>
              <a:rPr lang="ar-SA" b="1" dirty="0" smtClean="0">
                <a:solidFill>
                  <a:schemeClr val="hlink"/>
                </a:solidFill>
                <a:cs typeface="Arial" pitchFamily="34" charset="0"/>
              </a:rPr>
              <a:t>    </a:t>
            </a:r>
            <a:r>
              <a:rPr lang="ar-EG" b="1" dirty="0" smtClean="0">
                <a:solidFill>
                  <a:schemeClr val="hlink"/>
                </a:solidFill>
                <a:cs typeface="Arial" pitchFamily="34" charset="0"/>
              </a:rPr>
              <a:t>- </a:t>
            </a:r>
            <a:r>
              <a:rPr lang="ar-SA" b="1" dirty="0" smtClean="0">
                <a:solidFill>
                  <a:schemeClr val="hlink"/>
                </a:solidFill>
                <a:cs typeface="Arial" pitchFamily="34" charset="0"/>
              </a:rPr>
              <a:t>إجراءات المستوى الثاني </a:t>
            </a:r>
            <a:endParaRPr lang="ar-EG" b="1" dirty="0" smtClean="0">
              <a:solidFill>
                <a:schemeClr val="hlink"/>
              </a:solidFill>
              <a:cs typeface="Arial" pitchFamily="34" charset="0"/>
            </a:endParaRPr>
          </a:p>
          <a:p>
            <a:r>
              <a:rPr lang="ar-SA" b="1" dirty="0" smtClean="0">
                <a:solidFill>
                  <a:schemeClr val="hlink"/>
                </a:solidFill>
                <a:cs typeface="Arial" pitchFamily="34" charset="0"/>
              </a:rPr>
              <a:t>    - إجراءات المستوى الثالث</a:t>
            </a:r>
          </a:p>
          <a:p>
            <a:r>
              <a:rPr lang="ar-EG" b="1" dirty="0" smtClean="0">
                <a:solidFill>
                  <a:schemeClr val="hlink"/>
                </a:solidFill>
                <a:cs typeface="Arial" pitchFamily="34" charset="0"/>
              </a:rPr>
              <a:t>- </a:t>
            </a:r>
            <a:r>
              <a:rPr lang="ar-SA" b="1" dirty="0" smtClean="0">
                <a:solidFill>
                  <a:schemeClr val="hlink"/>
                </a:solidFill>
                <a:cs typeface="Arial" pitchFamily="34" charset="0"/>
              </a:rPr>
              <a:t>التدخل العلاجي والتأهيل</a:t>
            </a:r>
          </a:p>
          <a:p>
            <a:r>
              <a:rPr lang="ar-EG" sz="2800" b="1" dirty="0" smtClean="0">
                <a:solidFill>
                  <a:schemeClr val="hlink"/>
                </a:solidFill>
                <a:cs typeface="Arial" pitchFamily="34" charset="0"/>
              </a:rPr>
              <a:t>   </a:t>
            </a:r>
            <a:r>
              <a:rPr lang="en-US"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 calcmode="lin" valueType="num">
                                      <p:cBhvr additive="base">
                                        <p:cTn id="4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xEl>
                                              <p:pRg st="7" end="7"/>
                                            </p:txEl>
                                          </p:spTgt>
                                        </p:tgtEl>
                                        <p:attrNameLst>
                                          <p:attrName>style.visibility</p:attrName>
                                        </p:attrNameLst>
                                      </p:cBhvr>
                                      <p:to>
                                        <p:strVal val="visible"/>
                                      </p:to>
                                    </p:set>
                                    <p:anim calcmode="lin" valueType="num">
                                      <p:cBhvr additive="base">
                                        <p:cTn id="5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البرامج الوقائية :</a:t>
            </a:r>
            <a:endParaRPr lang="en-US" dirty="0"/>
          </a:p>
        </p:txBody>
      </p:sp>
      <p:sp>
        <p:nvSpPr>
          <p:cNvPr id="3" name="Content Placeholder 2"/>
          <p:cNvSpPr>
            <a:spLocks noGrp="1"/>
          </p:cNvSpPr>
          <p:nvPr>
            <p:ph idx="1"/>
          </p:nvPr>
        </p:nvSpPr>
        <p:spPr/>
        <p:txBody>
          <a:bodyPr>
            <a:normAutofit fontScale="85000" lnSpcReduction="10000"/>
          </a:bodyPr>
          <a:lstStyle/>
          <a:p>
            <a:r>
              <a:rPr lang="ar-EG" dirty="0" smtClean="0"/>
              <a:t>الواقع أن عجز العلم عن الوصول إلى علاج و شفاء حالات التخلف العقلي قد وجه العلماء إلى التركيز على الإجراءات الوقائية , و خاصة أن الوقاية دائماً لا تحتاج من الجهد و المال ما تحتاجه متطلبات العلاج .</a:t>
            </a:r>
          </a:p>
          <a:p>
            <a:r>
              <a:rPr lang="ar-EG" dirty="0" smtClean="0"/>
              <a:t>و نحن في العالم العربي اليوم في حاجة إلى البدء في تخطيط للبرامج الوقائية على أسس علمية سليمة .</a:t>
            </a:r>
          </a:p>
          <a:p>
            <a:r>
              <a:rPr lang="ar-EG" dirty="0" smtClean="0"/>
              <a:t>و نظراً إلى أن التخلف العقلي مستحيل علاجه بعد حدوثه , فإنه غالباً ما يتعذر التمييز بين إجراءات الوقاية على المستوى الثاني عن إجراءات المستوى الثالث , كما هي الحال مثلاً في حالات حوادث الطرق أو العمل و المنازل , حيث يمكن منع حدوث القصور الوظيفي .</a:t>
            </a:r>
          </a:p>
          <a:p>
            <a:r>
              <a:rPr lang="ar-EG" dirty="0" smtClean="0"/>
              <a:t>أما في حالات التخلف العقلي فيكاد يكون ذلك مستحيلاً في معظم الحالات . </a:t>
            </a:r>
          </a:p>
          <a:p>
            <a:r>
              <a:rPr lang="ar-EG" dirty="0" smtClean="0"/>
              <a:t>( انظر الشكل التالى )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t>إجراءات الوقاية والحد من تأثير الإعاقة</a:t>
            </a:r>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8195" name="Content Placeholder 2"/>
          <p:cNvSpPr>
            <a:spLocks noGrp="1"/>
          </p:cNvSpPr>
          <p:nvPr>
            <p:ph idx="1"/>
          </p:nvPr>
        </p:nvSpPr>
        <p:spPr>
          <a:xfrm>
            <a:off x="228600" y="1447800"/>
            <a:ext cx="9144000" cy="4525963"/>
          </a:xfrm>
          <a:ln>
            <a:solidFill>
              <a:schemeClr val="tx2"/>
            </a:solidFill>
          </a:ln>
        </p:spPr>
        <p:txBody>
          <a:bodyPr>
            <a:noAutofit/>
          </a:bodyPr>
          <a:lstStyle/>
          <a:p>
            <a:pPr eaLnBrk="1" hangingPunct="1">
              <a:lnSpc>
                <a:spcPct val="80000"/>
              </a:lnSpc>
              <a:defRPr/>
            </a:pPr>
            <a:endParaRPr lang="ar-SA" b="1" dirty="0" smtClean="0"/>
          </a:p>
          <a:p>
            <a:pPr eaLnBrk="1" hangingPunct="1">
              <a:lnSpc>
                <a:spcPct val="80000"/>
              </a:lnSpc>
              <a:defRPr/>
            </a:pPr>
            <a:r>
              <a:rPr lang="ar-SA" b="1" dirty="0" smtClean="0"/>
              <a:t> </a:t>
            </a:r>
            <a:endParaRPr lang="en-US" b="1" dirty="0" smtClean="0"/>
          </a:p>
        </p:txBody>
      </p:sp>
      <p:sp>
        <p:nvSpPr>
          <p:cNvPr id="4" name="Rectangle 3"/>
          <p:cNvSpPr/>
          <p:nvPr/>
        </p:nvSpPr>
        <p:spPr>
          <a:xfrm>
            <a:off x="990600" y="1600200"/>
            <a:ext cx="7010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4000" dirty="0" smtClean="0"/>
              <a:t>الوقاية من الإعاقة</a:t>
            </a:r>
            <a:endParaRPr lang="en-US" sz="4000" dirty="0"/>
          </a:p>
        </p:txBody>
      </p:sp>
      <p:sp>
        <p:nvSpPr>
          <p:cNvPr id="5" name="Rectangle 4"/>
          <p:cNvSpPr/>
          <p:nvPr/>
        </p:nvSpPr>
        <p:spPr>
          <a:xfrm>
            <a:off x="6629400" y="2590800"/>
            <a:ext cx="1828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المستوى الأول للوقاية</a:t>
            </a:r>
            <a:endParaRPr lang="en-US" dirty="0"/>
          </a:p>
        </p:txBody>
      </p:sp>
      <p:sp>
        <p:nvSpPr>
          <p:cNvPr id="6" name="Rectangle 5"/>
          <p:cNvSpPr/>
          <p:nvPr/>
        </p:nvSpPr>
        <p:spPr>
          <a:xfrm>
            <a:off x="3810000" y="2590800"/>
            <a:ext cx="21336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المستوى الثانى للوقاية</a:t>
            </a:r>
            <a:endParaRPr lang="en-US" dirty="0"/>
          </a:p>
        </p:txBody>
      </p:sp>
      <p:sp>
        <p:nvSpPr>
          <p:cNvPr id="7" name="Rectangle 6"/>
          <p:cNvSpPr/>
          <p:nvPr/>
        </p:nvSpPr>
        <p:spPr>
          <a:xfrm>
            <a:off x="838200" y="2590800"/>
            <a:ext cx="1981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المستوى الثالث للوقاية </a:t>
            </a:r>
            <a:endParaRPr lang="en-US" dirty="0"/>
          </a:p>
        </p:txBody>
      </p:sp>
      <p:sp>
        <p:nvSpPr>
          <p:cNvPr id="8" name="Rectangle 7"/>
          <p:cNvSpPr/>
          <p:nvPr/>
        </p:nvSpPr>
        <p:spPr>
          <a:xfrm>
            <a:off x="6553200" y="3352800"/>
            <a:ext cx="2057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حدوث العامل المسبب للإصابة </a:t>
            </a:r>
            <a:endParaRPr lang="en-US" dirty="0"/>
          </a:p>
        </p:txBody>
      </p:sp>
      <p:sp>
        <p:nvSpPr>
          <p:cNvPr id="9" name="Rectangle 8"/>
          <p:cNvSpPr/>
          <p:nvPr/>
        </p:nvSpPr>
        <p:spPr>
          <a:xfrm>
            <a:off x="3810000" y="3352800"/>
            <a:ext cx="2286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القصور الوظيفي</a:t>
            </a:r>
            <a:endParaRPr lang="en-US" dirty="0"/>
          </a:p>
        </p:txBody>
      </p:sp>
      <p:sp>
        <p:nvSpPr>
          <p:cNvPr id="10" name="Rectangle 9"/>
          <p:cNvSpPr/>
          <p:nvPr/>
        </p:nvSpPr>
        <p:spPr>
          <a:xfrm>
            <a:off x="914400" y="3352800"/>
            <a:ext cx="2057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الإعاقة أو العجز</a:t>
            </a:r>
            <a:endParaRPr lang="en-US" dirty="0"/>
          </a:p>
        </p:txBody>
      </p:sp>
      <p:sp>
        <p:nvSpPr>
          <p:cNvPr id="12" name="Rectangle 11"/>
          <p:cNvSpPr/>
          <p:nvPr/>
        </p:nvSpPr>
        <p:spPr>
          <a:xfrm>
            <a:off x="6629400" y="4191000"/>
            <a:ext cx="2133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النتائج المنعكسة على الفرد ذاته </a:t>
            </a:r>
            <a:endParaRPr lang="en-US" dirty="0"/>
          </a:p>
        </p:txBody>
      </p:sp>
      <p:sp>
        <p:nvSpPr>
          <p:cNvPr id="13" name="Rectangle 12"/>
          <p:cNvSpPr/>
          <p:nvPr/>
        </p:nvSpPr>
        <p:spPr>
          <a:xfrm>
            <a:off x="3810000" y="4191000"/>
            <a:ext cx="2362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النتائج المنعكسة على الأسرة</a:t>
            </a:r>
            <a:endParaRPr lang="en-US" dirty="0"/>
          </a:p>
        </p:txBody>
      </p:sp>
      <p:sp>
        <p:nvSpPr>
          <p:cNvPr id="14" name="Rectangle 13"/>
          <p:cNvSpPr/>
          <p:nvPr/>
        </p:nvSpPr>
        <p:spPr>
          <a:xfrm>
            <a:off x="914400" y="4191000"/>
            <a:ext cx="2133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smtClean="0"/>
              <a:t>النتائج المنعكسة على المجتمع </a:t>
            </a:r>
            <a:endParaRPr lang="en-US" dirty="0"/>
          </a:p>
        </p:txBody>
      </p:sp>
      <p:sp>
        <p:nvSpPr>
          <p:cNvPr id="15" name="Rectangle 14"/>
          <p:cNvSpPr/>
          <p:nvPr/>
        </p:nvSpPr>
        <p:spPr>
          <a:xfrm>
            <a:off x="1828800" y="5105400"/>
            <a:ext cx="6019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4400" dirty="0" smtClean="0"/>
              <a:t>برامج رعاية و تأهيل المعاقين</a:t>
            </a:r>
            <a:endParaRPr lang="en-US" sz="4400" dirty="0"/>
          </a:p>
        </p:txBody>
      </p:sp>
      <p:sp>
        <p:nvSpPr>
          <p:cNvPr id="16" name="Up Arrow 15"/>
          <p:cNvSpPr/>
          <p:nvPr/>
        </p:nvSpPr>
        <p:spPr>
          <a:xfrm>
            <a:off x="2133600" y="48006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Up Arrow 17"/>
          <p:cNvSpPr/>
          <p:nvPr/>
        </p:nvSpPr>
        <p:spPr>
          <a:xfrm>
            <a:off x="4800600" y="48006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Up Arrow 20"/>
          <p:cNvSpPr/>
          <p:nvPr/>
        </p:nvSpPr>
        <p:spPr>
          <a:xfrm>
            <a:off x="7086600" y="48006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Up Arrow 22"/>
          <p:cNvSpPr/>
          <p:nvPr/>
        </p:nvSpPr>
        <p:spPr>
          <a:xfrm>
            <a:off x="7391400" y="48006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Up Arrow 25"/>
          <p:cNvSpPr/>
          <p:nvPr/>
        </p:nvSpPr>
        <p:spPr>
          <a:xfrm>
            <a:off x="7696200" y="48006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p:cNvCxnSpPr/>
          <p:nvPr/>
        </p:nvCxnSpPr>
        <p:spPr>
          <a:xfrm rot="5400000">
            <a:off x="4495800" y="2209800"/>
            <a:ext cx="457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391400" y="2133600"/>
            <a:ext cx="6096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0800000" flipV="1">
            <a:off x="6858000" y="2895600"/>
            <a:ext cx="5334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0800000" flipV="1">
            <a:off x="1524000" y="2133600"/>
            <a:ext cx="6096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9" idx="2"/>
            <a:endCxn id="13" idx="0"/>
          </p:cNvCxnSpPr>
          <p:nvPr/>
        </p:nvCxnSpPr>
        <p:spPr>
          <a:xfrm rot="16200000" flipH="1">
            <a:off x="4781550" y="3981450"/>
            <a:ext cx="3810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10" idx="2"/>
            <a:endCxn id="14" idx="0"/>
          </p:cNvCxnSpPr>
          <p:nvPr/>
        </p:nvCxnSpPr>
        <p:spPr>
          <a:xfrm rot="16200000" flipH="1">
            <a:off x="1771650" y="3981450"/>
            <a:ext cx="3810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flipV="1">
            <a:off x="6019800" y="2971800"/>
            <a:ext cx="762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0800000">
            <a:off x="2971800" y="3733800"/>
            <a:ext cx="762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bg/>
                                          </p:spTgt>
                                        </p:tgtEl>
                                        <p:attrNameLst>
                                          <p:attrName>style.visibility</p:attrName>
                                        </p:attrNameLst>
                                      </p:cBhvr>
                                      <p:to>
                                        <p:strVal val="visible"/>
                                      </p:to>
                                    </p:set>
                                    <p:anim calcmode="lin" valueType="num">
                                      <p:cBhvr additive="base">
                                        <p:cTn id="13" dur="500" fill="hold"/>
                                        <p:tgtEl>
                                          <p:spTgt spid="819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1" end="1"/>
                                            </p:txEl>
                                          </p:spTgt>
                                        </p:tgtEl>
                                        <p:attrNameLst>
                                          <p:attrName>style.visibility</p:attrName>
                                        </p:attrNameLst>
                                      </p:cBhvr>
                                      <p:to>
                                        <p:strVal val="visible"/>
                                      </p:to>
                                    </p:set>
                                    <p:anim calcmode="lin" valueType="num">
                                      <p:cBhvr additive="base">
                                        <p:cTn id="19"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endParaRPr lang="en-US" dirty="0"/>
          </a:p>
        </p:txBody>
      </p:sp>
      <p:sp>
        <p:nvSpPr>
          <p:cNvPr id="3" name="عنصر نائب للمحتوى 2"/>
          <p:cNvSpPr>
            <a:spLocks noGrp="1"/>
          </p:cNvSpPr>
          <p:nvPr>
            <p:ph idx="1"/>
          </p:nvPr>
        </p:nvSpPr>
        <p:spPr/>
        <p:txBody>
          <a:bodyPr>
            <a:normAutofit fontScale="92500" lnSpcReduction="10000"/>
          </a:bodyPr>
          <a:lstStyle/>
          <a:p>
            <a:pPr rtl="1"/>
            <a:r>
              <a:rPr lang="en-US" dirty="0" smtClean="0"/>
              <a:t>- </a:t>
            </a:r>
            <a:r>
              <a:rPr lang="ar-SA" dirty="0" smtClean="0"/>
              <a:t>ومن البديهي أن الوقاية من الإصابة بالتخلف العقلي، تكاد تكون مستحيلة بالنسبة إلى الحالات الوراثية ما لم تتوافر بحوث الفحص قبل الزواج، أو تل</a:t>
            </a:r>
            <a:r>
              <a:rPr lang="ar-EG" dirty="0" smtClean="0"/>
              <a:t>ك</a:t>
            </a:r>
            <a:r>
              <a:rPr lang="ar-SA" dirty="0" smtClean="0"/>
              <a:t> التي أصيب بتلف في المخ.</a:t>
            </a:r>
            <a:endParaRPr lang="en-US" dirty="0" smtClean="0"/>
          </a:p>
          <a:p>
            <a:pPr rtl="1"/>
            <a:r>
              <a:rPr lang="en-US" dirty="0" smtClean="0"/>
              <a:t>- </a:t>
            </a:r>
            <a:r>
              <a:rPr lang="ar-SA" dirty="0" smtClean="0"/>
              <a:t>فخلايا المخ التي دمرت لسبب أو لآخر يستحيل تعويضها بخلايا أخرى جديدة</a:t>
            </a:r>
            <a:r>
              <a:rPr lang="en-US" dirty="0" smtClean="0"/>
              <a:t> </a:t>
            </a:r>
            <a:r>
              <a:rPr lang="ar-SA" dirty="0" smtClean="0"/>
              <a:t>؛ مما يستحيل معه تجنب ما يترتب على ذلك من تخلف عقلي للطفل</a:t>
            </a:r>
            <a:r>
              <a:rPr lang="en-US" dirty="0" smtClean="0"/>
              <a:t> </a:t>
            </a:r>
            <a:r>
              <a:rPr lang="ar-SA" dirty="0" smtClean="0"/>
              <a:t>، </a:t>
            </a:r>
            <a:r>
              <a:rPr lang="ar-SA" dirty="0" smtClean="0">
                <a:solidFill>
                  <a:srgbClr val="FF0000"/>
                </a:solidFill>
              </a:rPr>
              <a:t>وكل ما يمكن </a:t>
            </a:r>
            <a:r>
              <a:rPr lang="ar-SA" dirty="0" smtClean="0"/>
              <a:t>عمله هو تخطيط البرامج التعليمية والتأهيلية المتخصصة الغنية بالأنشطة التي تساعد هؤلاء الأطفال على استغلال ما تبقى لديهم من قدرات عقلية إلى أقصى حد ممكن (</a:t>
            </a:r>
            <a:r>
              <a:rPr lang="ar-SA" dirty="0" smtClean="0">
                <a:solidFill>
                  <a:srgbClr val="0070C0"/>
                </a:solidFill>
              </a:rPr>
              <a:t>مستوى ثاني وثالث وقاية</a:t>
            </a:r>
            <a:r>
              <a:rPr lang="ar-SA" dirty="0" smtClean="0"/>
              <a:t>) وذلك من خلال برامج التأهيل الشامل والتدخل العلاجي المبكر.</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a:xfrm>
            <a:off x="495300" y="1447800"/>
            <a:ext cx="8915400" cy="4678363"/>
          </a:xfrm>
        </p:spPr>
        <p:txBody>
          <a:bodyPr>
            <a:normAutofit/>
          </a:bodyPr>
          <a:lstStyle/>
          <a:p>
            <a:pPr lvl="0" eaLnBrk="1" hangingPunct="1">
              <a:lnSpc>
                <a:spcPct val="90000"/>
              </a:lnSpc>
            </a:pPr>
            <a:r>
              <a:rPr lang="ar-SA" dirty="0" smtClean="0"/>
              <a:t>- أما إذا كان التخلف العقلي المحتمل راجعا إلى العوامل المسببة التي تحدث أثناء الحمل أو الولادة أو بعدها مثل الأسباب الثلاثة السابقة، أو حالات نقص الأوكسجين أو التغذية أو الإصابة بالأمراض الفيروسية كالحصبة الألمانية أو الالتهاب السحائي أو حالات التسمم ... الخ ، فإن البرنامج الوقائي يمكن أن تكون ذات فاعلية وكفاية عالية إذا ما خططت على أساس سليم وتوفرت لها الخبرات العلمية والإمكانات المادية الكافية قبل حدوثها بوقت كاف، إجراءات (</a:t>
            </a:r>
            <a:r>
              <a:rPr lang="ar-SA" dirty="0" smtClean="0">
                <a:solidFill>
                  <a:srgbClr val="0070C0"/>
                </a:solidFill>
              </a:rPr>
              <a:t>المستوى الأول </a:t>
            </a:r>
            <a:r>
              <a:rPr lang="ar-SA" dirty="0" smtClean="0"/>
              <a:t>للوقاية).</a:t>
            </a:r>
            <a:endParaRPr lang="en-US" dirty="0" smtClean="0"/>
          </a:p>
          <a:p>
            <a:pPr eaLnBrk="1" hangingPunct="1">
              <a:lnSpc>
                <a:spcPct val="90000"/>
              </a:lnSpc>
            </a:pP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solidFill>
                  <a:schemeClr val="hlink"/>
                </a:solidFill>
                <a:cs typeface="Arial" pitchFamily="34" charset="0"/>
              </a:rPr>
              <a:t/>
            </a:r>
            <a:br>
              <a:rPr lang="ar-SA" b="1" dirty="0" smtClean="0">
                <a:solidFill>
                  <a:schemeClr val="hlink"/>
                </a:solidFill>
                <a:cs typeface="Arial" pitchFamily="34" charset="0"/>
              </a:rPr>
            </a:br>
            <a:r>
              <a:rPr lang="ar-SA" b="1" dirty="0" smtClean="0">
                <a:solidFill>
                  <a:schemeClr val="hlink"/>
                </a:solidFill>
                <a:cs typeface="Arial" pitchFamily="34" charset="0"/>
              </a:rPr>
              <a:t>إجراءات المستوى الأول للوقاية</a:t>
            </a:r>
            <a:r>
              <a:rPr lang="ar-EG" dirty="0" smtClean="0"/>
              <a:t/>
            </a:r>
            <a:br>
              <a:rPr lang="ar-EG" dirty="0" smtClean="0"/>
            </a:br>
            <a:endParaRPr lang="en-US" dirty="0"/>
          </a:p>
        </p:txBody>
      </p:sp>
      <p:sp>
        <p:nvSpPr>
          <p:cNvPr id="4" name="Rectangle 3"/>
          <p:cNvSpPr>
            <a:spLocks noGrp="1" noChangeArrowheads="1"/>
          </p:cNvSpPr>
          <p:nvPr>
            <p:ph idx="1"/>
          </p:nvPr>
        </p:nvSpPr>
        <p:spPr>
          <a:xfrm>
            <a:off x="495300" y="1371600"/>
            <a:ext cx="8915400" cy="4754563"/>
          </a:xfrm>
          <a:ln>
            <a:solidFill>
              <a:srgbClr val="000066"/>
            </a:solidFill>
          </a:ln>
        </p:spPr>
        <p:txBody>
          <a:bodyPr>
            <a:normAutofit lnSpcReduction="10000"/>
          </a:bodyPr>
          <a:lstStyle/>
          <a:p>
            <a:pPr lvl="0" rtl="1"/>
            <a:r>
              <a:rPr lang="ar-SA" sz="2400" b="1" dirty="0" smtClean="0"/>
              <a:t>ففي مجال الوقاية يمكننا النجاح في إنقاذ عشرات الآلاف من لحالات التي كان من المحتمل إصابتها بتخلف عقلي متوسط أو بسيط، لو أننا اهتممنا بالإجراءات الوقائية التالية:</a:t>
            </a:r>
            <a:endParaRPr lang="en-US" sz="2400" b="1" dirty="0" smtClean="0"/>
          </a:p>
          <a:p>
            <a:pPr lvl="0" rtl="1"/>
            <a:r>
              <a:rPr lang="ar-SA" sz="2400" b="1" dirty="0" smtClean="0"/>
              <a:t>1 - إجراء الفحص الكروموسومي أثناء الحمل، وكذلك إجراء فحوص الدم للعامل </a:t>
            </a:r>
            <a:r>
              <a:rPr lang="en-US" sz="2400" b="1" dirty="0" smtClean="0"/>
              <a:t>RH</a:t>
            </a:r>
            <a:r>
              <a:rPr lang="ar-SA" sz="2400" b="1" dirty="0" smtClean="0"/>
              <a:t> على الأم والطفل عند الميلاد وإجراء اختبار </a:t>
            </a:r>
            <a:r>
              <a:rPr lang="en-US" sz="2400" b="1" dirty="0" smtClean="0"/>
              <a:t>PKU </a:t>
            </a:r>
            <a:r>
              <a:rPr lang="ar-SA" sz="2400" b="1" dirty="0" smtClean="0"/>
              <a:t>على الطفل في الأسابيع الأولى بعد الميلاد والإسراع بعلاج الحالات الإيجابية منها.</a:t>
            </a:r>
            <a:endParaRPr lang="en-US" sz="2400" b="1" dirty="0" smtClean="0"/>
          </a:p>
          <a:p>
            <a:pPr lvl="0" rtl="1"/>
            <a:r>
              <a:rPr lang="ar-SA" sz="2400" b="1" dirty="0" smtClean="0"/>
              <a:t>2 - وقاية الأم أثناء الحمل من إصابات الحصبة الألمانية والسعال الديكي والتهابات الغدة الصماء وغيرها، مما قد يؤثر على نمو خلايا مخ الجنين، وتجنب تداول أدوية أثناء الحمل إلا بعد استشارة الطبيب.</a:t>
            </a:r>
            <a:endParaRPr lang="en-US" sz="2400" b="1" dirty="0" smtClean="0"/>
          </a:p>
          <a:p>
            <a:pPr lvl="0" rtl="1"/>
            <a:r>
              <a:rPr lang="ar-SA" sz="2400" b="1" dirty="0" smtClean="0"/>
              <a:t>3 - فحص وتوجيه الراغبين على الزواج وخاصة من أفراد الأسر التي ظهرت فيها حالات تخلف عقلي أو ثبت ذلك عن طريق الفحص الكروموسومي أو غيره من الفحوص الطبية.</a:t>
            </a:r>
            <a:endParaRPr lang="en-US" sz="2400" b="1" dirty="0" smtClean="0"/>
          </a:p>
          <a:p>
            <a:pPr lvl="0" rtl="1"/>
            <a:r>
              <a:rPr lang="ar-SA" sz="2400" b="1" dirty="0" smtClean="0"/>
              <a:t>4 - زيادة الرعاية الصحية أثناء الحمل والاهتمام بتوفير الغذاء الكامل للأطفال وخاصة الأغذية الغنية بالبروتين.</a:t>
            </a:r>
            <a:endParaRPr lang="en-US" sz="2400" b="1" dirty="0" smtClean="0"/>
          </a:p>
          <a:p>
            <a:pPr eaLnBrk="1" hangingPunct="1">
              <a:lnSpc>
                <a:spcPct val="90000"/>
              </a:lnSpc>
            </a:pPr>
            <a:endParaRPr lang="en-US"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10000"/>
          </a:bodyPr>
          <a:lstStyle/>
          <a:p>
            <a:pPr lvl="0" rtl="1"/>
            <a:r>
              <a:rPr lang="ar-SA" dirty="0" smtClean="0"/>
              <a:t>5 - الاهتمام ببرامج تنظيم الأسرة وتنظيم الإنجاب على فترات متباعدة وخاصة ما يهدف إلى خدمة الأسرة التي تعاني من أمراض وراثية مؤدية إلى تخلف عقلي.</a:t>
            </a:r>
            <a:endParaRPr lang="en-US" dirty="0" smtClean="0"/>
          </a:p>
          <a:p>
            <a:pPr lvl="0" rtl="1"/>
            <a:r>
              <a:rPr lang="ar-SA" dirty="0" smtClean="0"/>
              <a:t>6 - تجنب تعرض الأم لأشعة إكس والعلاج بالنظائر المشعة أثناء فترة الحمل.</a:t>
            </a:r>
            <a:endParaRPr lang="en-US" dirty="0" smtClean="0"/>
          </a:p>
          <a:p>
            <a:pPr lvl="0" rtl="1"/>
            <a:r>
              <a:rPr lang="ar-SA" dirty="0" smtClean="0"/>
              <a:t>7 - تصدر بعض الدول الغربية التشريعات التي تحرم زواج المتخلفين عقليا أو تحتم تعقيمهم قبل الزواج. وحتى تبدى الدوائر الدينية والتشريعية في العالم العربي رأيها في مثل هذه التشريعات ، لابد من رفع وعي المواطنين نحو تجنب الزواج من الأقارب ، وخاصة تلك التي يوجد في تاريخها حالات تخلف عقلي.</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10000"/>
          </a:bodyPr>
          <a:lstStyle/>
          <a:p>
            <a:pPr lvl="0" rtl="1"/>
            <a:r>
              <a:rPr lang="ar-SA" dirty="0" smtClean="0"/>
              <a:t>8 - وقاية الأطفال من الإصابة ببعض الحميات التي تصيب المخ والأجهزة العصبية مثل الالتهاب السحائي والإيدز.</a:t>
            </a:r>
            <a:endParaRPr lang="en-US" dirty="0" smtClean="0"/>
          </a:p>
          <a:p>
            <a:pPr lvl="0" rtl="1"/>
            <a:r>
              <a:rPr lang="ar-SA" dirty="0" smtClean="0"/>
              <a:t>9 - وقاية الأطفال أثناء الولادة وبعدها من إصابات الجمجمة والمخ.</a:t>
            </a:r>
            <a:endParaRPr lang="en-US" dirty="0" smtClean="0"/>
          </a:p>
          <a:p>
            <a:pPr lvl="0" rtl="1"/>
            <a:r>
              <a:rPr lang="ar-SA" dirty="0" smtClean="0"/>
              <a:t>10 - تخطيط برامج التوعية بمشكلة التخلف العقلي وأسبابها وأعراضها للشباب والآباء والأمهات باستخدام وسائل الإعلام ، وكذلك إدخال دراسة هذه المشكلة في برامج إعداد المدرسين والأخصائيين النفسيين والاجتماعيين والأطباء والتأكيد على البرامج الوقائية وأهمية الكشف المبكر.</a:t>
            </a:r>
            <a:endParaRPr lang="en-US" dirty="0" smtClean="0"/>
          </a:p>
          <a:p>
            <a:pPr lvl="0" rtl="1"/>
            <a:r>
              <a:rPr lang="ar-SA" dirty="0" smtClean="0"/>
              <a:t>11 - توعية الأمهات بإجراءات الوقائية ضد إصابات الأطفال بالتسمم ، وخاصة بمركبات الرصاص التي تلوث الهواء الغذاء والماء ، أو التي تستخدم أحيانا في دهان لعب الأطفال وجدران المنازل وتجنب الأغذية المكشوفة المعرضة لأتربة الشارع وما تحمله من رصاص.</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p:txBody>
          <a:bodyPr>
            <a:normAutofit fontScale="85000" lnSpcReduction="20000"/>
          </a:bodyPr>
          <a:lstStyle/>
          <a:p>
            <a:pPr lvl="0" rtl="1"/>
            <a:r>
              <a:rPr lang="ar-SA" dirty="0" smtClean="0"/>
              <a:t>12 - يجب أن تأخذ البرامج الوقائية في اعتبارها أن الظروف الاقتصادية والاجتماعية والفقر والجهل والتغذية ذاتها وعدم توفر الأنشطة الذهنية الحافزة للذكاء واللازمة لصقله وتنميته في البيئة التي يعيش فيها الطفل في السنوات الأولى من عمره ، هذه جميعا عوامل مسئولة إلى حد كبير عن نسبة عالية من المتخلفين عقليا (وخاصة من فئة التخلف البسيط) ولهذا يجب العمل على تحسين ورف</a:t>
            </a:r>
            <a:r>
              <a:rPr lang="ar-EG" dirty="0" smtClean="0"/>
              <a:t>ع</a:t>
            </a:r>
            <a:r>
              <a:rPr lang="ar-SA" dirty="0" smtClean="0"/>
              <a:t> ظروف المعيشة والظروف الاجتماعية والاقتصادية والتعليمية والصحية والتغذية التي يعيش فيها الطفل في السنوات الأولى من عمره.</a:t>
            </a:r>
            <a:endParaRPr lang="en-US" dirty="0" smtClean="0"/>
          </a:p>
          <a:p>
            <a:pPr lvl="0" rtl="1"/>
            <a:r>
              <a:rPr lang="ar-SA" dirty="0" smtClean="0"/>
              <a:t>13- الاهتمام بتشجيع البحوث في ميادين التخلف العقلي كافة ، والاتصال بالهيئات العلمية الدولية التي تعمل في تلك الميادين، والاستفادة من نتائج بحوثها أولا بأول.</a:t>
            </a:r>
            <a:endParaRPr lang="en-US" dirty="0" smtClean="0"/>
          </a:p>
          <a:p>
            <a:pPr lvl="0" rtl="1"/>
            <a:r>
              <a:rPr lang="ar-SA" dirty="0" smtClean="0"/>
              <a:t>14 - تطوير التشريعات التي تحمي الطفل والأسرة وتلك التي تنظم وتحمي البيئة من التلوث.</a:t>
            </a:r>
            <a:endParaRPr lang="en-US" dirty="0" smtClean="0"/>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lvl="0" rtl="1"/>
            <a:r>
              <a:rPr lang="ar-SA" dirty="0" smtClean="0"/>
              <a:t>تلك هي بعض مقومات البرامج الوقائية على المستوى الأول ، نتوجه بها إلى المسئولين في الدوائر الطبية والتربوية والاقتصادية وغيرها ، نأمل أن تلقى استجابة عاجلة من أجل أطفال أجيالنا القادمة.</a:t>
            </a:r>
            <a:endParaRPr lang="en-US" dirty="0" smtClean="0"/>
          </a:p>
          <a:p>
            <a:pPr lvl="0" rtl="1"/>
            <a:r>
              <a:rPr lang="ar-SA" dirty="0" smtClean="0"/>
              <a:t>وفيما يلي بعض الإجراءات الأساسية التي يمكن أن يسعى إلى تحقيقها برنامج الوقاية على </a:t>
            </a:r>
            <a:r>
              <a:rPr lang="ar-SA" dirty="0" smtClean="0">
                <a:solidFill>
                  <a:srgbClr val="0070C0"/>
                </a:solidFill>
              </a:rPr>
              <a:t>المستوى الثاني والثالث:</a:t>
            </a:r>
            <a:endParaRPr lang="en-US" dirty="0" smtClean="0">
              <a:solidFill>
                <a:srgbClr val="0070C0"/>
              </a:solidFill>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إجراءات المستوى الثاني لبرامج الوقاية</a:t>
            </a:r>
            <a:endParaRPr lang="en-US" dirty="0"/>
          </a:p>
        </p:txBody>
      </p:sp>
      <p:sp>
        <p:nvSpPr>
          <p:cNvPr id="3" name="عنصر نائب للمحتوى 2"/>
          <p:cNvSpPr>
            <a:spLocks noGrp="1"/>
          </p:cNvSpPr>
          <p:nvPr>
            <p:ph idx="1"/>
          </p:nvPr>
        </p:nvSpPr>
        <p:spPr/>
        <p:txBody>
          <a:bodyPr>
            <a:normAutofit fontScale="85000" lnSpcReduction="20000"/>
          </a:bodyPr>
          <a:lstStyle/>
          <a:p>
            <a:pPr lvl="0" rtl="1"/>
            <a:r>
              <a:rPr lang="ar-SA" dirty="0" smtClean="0"/>
              <a:t>1 - تنمية القدرة على التعامل مع الآخرين عن طريق الاشتراك في المواقف والخبرات الاجتماعية المناسبة المتكررة.</a:t>
            </a:r>
            <a:endParaRPr lang="en-US" dirty="0" smtClean="0"/>
          </a:p>
          <a:p>
            <a:pPr lvl="0" rtl="1"/>
            <a:r>
              <a:rPr lang="ar-SA" dirty="0" smtClean="0"/>
              <a:t>2 - تحقيق التكيف والتوافق الانفعالي والاستقلال الذاتي في الأسرة والمدرسة عن طريق برنامج متكامل للصحة النفسية.</a:t>
            </a:r>
            <a:endParaRPr lang="en-US" dirty="0" smtClean="0"/>
          </a:p>
          <a:p>
            <a:pPr lvl="0" rtl="1"/>
            <a:r>
              <a:rPr lang="ar-SA" dirty="0" smtClean="0"/>
              <a:t>3 - تنمية الوعي الصحي واكتساب المعلومات الصحية السليمة عن طريق برنامج متكامل للتربية الصحية ، ويتضمن بالإضافة إلى ذلك اكتساب المهارات اللازمة لاتقاء وتجنب الحوادث والتسمم والجروح وغيرها.</a:t>
            </a:r>
            <a:endParaRPr lang="en-US" dirty="0" smtClean="0"/>
          </a:p>
          <a:p>
            <a:pPr lvl="0" rtl="1"/>
            <a:r>
              <a:rPr lang="ar-SA" dirty="0" smtClean="0"/>
              <a:t>4 - اكتساب المهارات الأكاديمية الأساسية من قراءة وكتابة وحساب عن طريق برنامج تعليمي مناسب من برامج محو الأمية الثقافية للآباء والأمهات.</a:t>
            </a:r>
            <a:endParaRPr lang="en-US" dirty="0" smtClean="0"/>
          </a:p>
          <a:p>
            <a:pPr lvl="0" rtl="1"/>
            <a:r>
              <a:rPr lang="ar-SA" dirty="0" smtClean="0"/>
              <a:t>5 - تعليم الطفل ليكون عضوا في أسرة ومجتمع أكبر عن طريق برنامج ثقافي يؤكد مقومات الأسرة والوطن ، ويعتمد على المشاركة والمساهمة في مواقف مشوقة.</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524000"/>
            <a:ext cx="8915400" cy="4525963"/>
          </a:xfrm>
        </p:spPr>
        <p:txBody>
          <a:bodyPr>
            <a:normAutofit fontScale="85000" lnSpcReduction="10000"/>
          </a:bodyPr>
          <a:lstStyle/>
          <a:p>
            <a:pPr lvl="0" rtl="1"/>
            <a:r>
              <a:rPr lang="ar-SA" dirty="0" smtClean="0"/>
              <a:t>6 - تحقيق الاستقرار والتأمين الصحي عن طريق برنامج متكامل للرعاية النفسية والطبية لعلاج الاضطرابات النفسية وعيوب النطق والكلام والتآزر الحركي التي تصاحب التخلف العقلي أو تأتي نتيجة له.</a:t>
            </a:r>
            <a:endParaRPr lang="en-US" dirty="0" smtClean="0"/>
          </a:p>
          <a:p>
            <a:pPr lvl="0" rtl="1"/>
            <a:r>
              <a:rPr lang="ar-SA" dirty="0" smtClean="0"/>
              <a:t>7 - اكتساب المعرفة والمهارات اللازمة للقيام بالأعمال اليومية مثل استخدام المواصلات والتعامل بالأرقام... </a:t>
            </a:r>
            <a:r>
              <a:rPr lang="ar-SA" dirty="0" err="1" smtClean="0"/>
              <a:t>إلخ</a:t>
            </a:r>
            <a:r>
              <a:rPr lang="ar-SA" dirty="0" smtClean="0"/>
              <a:t>.</a:t>
            </a:r>
            <a:endParaRPr lang="en-US" dirty="0" smtClean="0"/>
          </a:p>
          <a:p>
            <a:pPr lvl="0" rtl="1"/>
            <a:r>
              <a:rPr lang="ar-SA" dirty="0" smtClean="0"/>
              <a:t>8 - اكتساب القدرة على شغل وقت الفراغ عن طريق برنامج ثقافي ترفيهي وصقل الهوايات.</a:t>
            </a:r>
            <a:endParaRPr lang="en-US" dirty="0" smtClean="0"/>
          </a:p>
          <a:p>
            <a:pPr lvl="0" rtl="1"/>
            <a:r>
              <a:rPr lang="ar-SA" dirty="0" smtClean="0"/>
              <a:t>9 - الإعداد المهني للالتحاق ببرامج التدريب المهني لمن لا يلتحق بالجامعات لتحقيق التوافق المهني ، عن طريق برنامج توجيه وتدريب مهني يتفق مع قدرات الطفل العقلية ونواحي القصور الجسمي الأخرى.</a:t>
            </a:r>
            <a:endParaRPr lang="en-US" dirty="0" smtClean="0"/>
          </a:p>
          <a:p>
            <a:pPr lvl="0" rtl="1"/>
            <a:r>
              <a:rPr lang="ar-SA" dirty="0" smtClean="0"/>
              <a:t>10 - الحد من عمالة الأطفال مع تحسين ظروف العمل في إطار قانون العمل.</a:t>
            </a:r>
            <a:endParaRPr lang="en-US" dirty="0" smtClean="0"/>
          </a:p>
          <a:p>
            <a:pPr eaLnBrk="1" hangingPunct="1">
              <a:lnSpc>
                <a:spcPct val="80000"/>
              </a:lnSpc>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إجراءات المستوى الثالث</a:t>
            </a:r>
            <a:endParaRPr lang="en-US" dirty="0"/>
          </a:p>
        </p:txBody>
      </p:sp>
      <p:sp>
        <p:nvSpPr>
          <p:cNvPr id="3" name="عنصر نائب للمحتوى 2"/>
          <p:cNvSpPr>
            <a:spLocks noGrp="1"/>
          </p:cNvSpPr>
          <p:nvPr>
            <p:ph idx="1"/>
          </p:nvPr>
        </p:nvSpPr>
        <p:spPr/>
        <p:txBody>
          <a:bodyPr>
            <a:normAutofit fontScale="77500" lnSpcReduction="20000"/>
          </a:bodyPr>
          <a:lstStyle/>
          <a:p>
            <a:pPr lvl="0" rtl="1"/>
            <a:r>
              <a:rPr lang="ar-SA" b="1" dirty="0" smtClean="0"/>
              <a:t>أما برنامج </a:t>
            </a:r>
            <a:r>
              <a:rPr lang="ar-SA" b="1" dirty="0" smtClean="0">
                <a:solidFill>
                  <a:srgbClr val="0070C0"/>
                </a:solidFill>
              </a:rPr>
              <a:t>المستوى الثالث </a:t>
            </a:r>
            <a:r>
              <a:rPr lang="ar-SA" b="1" dirty="0" smtClean="0"/>
              <a:t>للوقاية فيجب أن يوجه نحو تحقيق الأهداف الثلاثة التالية:</a:t>
            </a:r>
            <a:endParaRPr lang="en-US" b="1" dirty="0" smtClean="0"/>
          </a:p>
          <a:p>
            <a:pPr rtl="1"/>
            <a:r>
              <a:rPr lang="ar-SA" b="1" dirty="0" smtClean="0"/>
              <a:t>ا</a:t>
            </a:r>
            <a:r>
              <a:rPr lang="ar-SA" b="1" dirty="0" smtClean="0">
                <a:solidFill>
                  <a:srgbClr val="0070C0"/>
                </a:solidFill>
              </a:rPr>
              <a:t>لأول</a:t>
            </a:r>
            <a:r>
              <a:rPr lang="ar-SA" b="1" dirty="0" smtClean="0"/>
              <a:t>: التوافق الشخصي</a:t>
            </a:r>
            <a:r>
              <a:rPr lang="en-US" b="1" dirty="0" smtClean="0"/>
              <a:t> </a:t>
            </a:r>
            <a:r>
              <a:rPr lang="ar-SA" b="1" dirty="0" smtClean="0"/>
              <a:t> و الانفعالي.</a:t>
            </a:r>
            <a:endParaRPr lang="en-US" b="1" dirty="0" smtClean="0"/>
          </a:p>
          <a:p>
            <a:pPr rtl="1"/>
            <a:r>
              <a:rPr lang="ar-SA" b="1" dirty="0" smtClean="0">
                <a:solidFill>
                  <a:srgbClr val="0070C0"/>
                </a:solidFill>
              </a:rPr>
              <a:t>الثاني</a:t>
            </a:r>
            <a:r>
              <a:rPr lang="ar-SA" b="1" dirty="0" smtClean="0"/>
              <a:t> : التوافق الاجتماعي.</a:t>
            </a:r>
            <a:endParaRPr lang="en-US" b="1" dirty="0" smtClean="0"/>
          </a:p>
          <a:p>
            <a:pPr rtl="1"/>
            <a:r>
              <a:rPr lang="ar-SA" b="1" dirty="0" smtClean="0">
                <a:solidFill>
                  <a:srgbClr val="0070C0"/>
                </a:solidFill>
              </a:rPr>
              <a:t>الثالث</a:t>
            </a:r>
            <a:r>
              <a:rPr lang="ar-SA" b="1" dirty="0" smtClean="0"/>
              <a:t>: التوافق الاقتصادي.</a:t>
            </a:r>
            <a:endParaRPr lang="en-US" b="1" dirty="0" smtClean="0"/>
          </a:p>
          <a:p>
            <a:pPr lvl="0" rtl="1"/>
            <a:r>
              <a:rPr lang="ar-SA" b="1" dirty="0" smtClean="0"/>
              <a:t>الواقع أن الأهداف الثلاثة السابقة، لا يمكن بطريقة مستقلة وبخبرات مباشرة متخصصة أن يعمل كل منها على تحقيق هدف واحد معين.</a:t>
            </a:r>
            <a:endParaRPr lang="en-US" b="1" dirty="0" smtClean="0"/>
          </a:p>
          <a:p>
            <a:pPr rtl="1"/>
            <a:r>
              <a:rPr lang="ar-SA" b="1" dirty="0" smtClean="0"/>
              <a:t>ولكن البرنامج بأكمله ، وبكل ما يتضمنه من خبرات في الفصل الدراسي أو الملعب أو الورشة يعمل على تحقيق هذه الأهداف مجتمعة ؛ فهي جميعا خبرات تكون المحور المتماسك للبرنامج بأسره.</a:t>
            </a:r>
            <a:endParaRPr lang="en-US" b="1" dirty="0" smtClean="0"/>
          </a:p>
          <a:p>
            <a:pPr rtl="1"/>
            <a:r>
              <a:rPr lang="ar-SA" b="1" dirty="0" smtClean="0"/>
              <a:t>وإذا أخذنا – على سبيل المثال – المهارات الأكاديمية فإننا لا يمكن أن نعتبرها هدفا في حد ذاتها ، ولكنها تعتبر أدوات تستهدف تحقيق أكبر قدر ممكن من التكيف مع المجتمع والاستقلال الاقتصادي في حدود إمكاناته ؛ بحيث لا يصبح عالة على المجتمع ، وأن نهتم في هذه المرحلة بالإجراءات التالية:</a:t>
            </a:r>
            <a:endParaRPr lang="en-US" b="1" dirty="0" smtClean="0"/>
          </a:p>
          <a:p>
            <a:pPr rtl="1"/>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20000"/>
          </a:bodyPr>
          <a:lstStyle/>
          <a:p>
            <a:pPr lvl="0" rtl="1"/>
            <a:r>
              <a:rPr lang="ar-SA" dirty="0" smtClean="0"/>
              <a:t>1 - الاكتشاف والتأهيل المبكر لحالات التخلف العقلي قبل أن يستفحل الخطر، وتصبح البرامج العلاجية بعده عديمة الجدوى.</a:t>
            </a:r>
            <a:endParaRPr lang="en-US" dirty="0" smtClean="0"/>
          </a:p>
          <a:p>
            <a:pPr lvl="0" rtl="1"/>
            <a:r>
              <a:rPr lang="ar-SA" dirty="0" smtClean="0"/>
              <a:t>2 - تدريب الآباء والأمهات على احترام السلوك الشخصي للمتخلف العقلي وتقبله.</a:t>
            </a:r>
            <a:endParaRPr lang="en-US" dirty="0" smtClean="0"/>
          </a:p>
          <a:p>
            <a:pPr lvl="0" rtl="1"/>
            <a:r>
              <a:rPr lang="ar-SA" dirty="0" smtClean="0"/>
              <a:t>3 - تكوين رأي عام حول المشكلة يكون له ثقله ، ويصبح قوة ضاغطة مؤثرة في الجهازين: التشريعي والتنفيذي لمساندة قضية المتخلفين عقليا.</a:t>
            </a:r>
            <a:endParaRPr lang="en-US" dirty="0" smtClean="0"/>
          </a:p>
          <a:p>
            <a:pPr lvl="0" rtl="1"/>
            <a:r>
              <a:rPr lang="ar-SA" dirty="0" smtClean="0"/>
              <a:t>4 - التوسع في خدمات رعاية وتأهيل المتخلفين عقليا حتى تمتد هذه الخدمات لتشمل أكبر عدد ممكن من هؤلاء الأطفال .</a:t>
            </a:r>
            <a:endParaRPr lang="en-US" dirty="0" smtClean="0"/>
          </a:p>
          <a:p>
            <a:pPr lvl="0" rtl="1"/>
            <a:r>
              <a:rPr lang="ar-SA" dirty="0" smtClean="0"/>
              <a:t>5 - التوسع في البرامج التدريبية لإعداد القادة في ميادين الرعاية الاجتماعية والنفسية والتربوية والصحية والمهنية للمتخلفين عقليا.</a:t>
            </a:r>
            <a:endParaRPr lang="en-US" dirty="0" smtClean="0"/>
          </a:p>
          <a:p>
            <a:pPr eaLnBrk="1" hangingPunct="1">
              <a:lnSpc>
                <a:spcPct val="80000"/>
              </a:lnSpc>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10000"/>
          </a:bodyPr>
          <a:lstStyle/>
          <a:p>
            <a:pPr lvl="0" rtl="1"/>
            <a:r>
              <a:rPr lang="ar-SA" dirty="0" smtClean="0"/>
              <a:t>6 - الاهتمام باستخدام وسائل الإعلام كافة في التعرف على المشكلة وأعراضها.</a:t>
            </a:r>
            <a:endParaRPr lang="en-US" dirty="0" smtClean="0"/>
          </a:p>
          <a:p>
            <a:pPr lvl="0" rtl="1"/>
            <a:r>
              <a:rPr lang="ar-SA" dirty="0" smtClean="0"/>
              <a:t>7 - توسيع فرص العمل أمام المتخلفين عقليا عن طريق التشريع وتوجيه المسئولين في مجالات العمل ، وعن طريق فتح مجالات جديدة لتدريب وتشغيل أفراد هذه الفئة من الأطفال والشباب.</a:t>
            </a:r>
            <a:endParaRPr lang="en-US" dirty="0" smtClean="0"/>
          </a:p>
          <a:p>
            <a:pPr lvl="0" rtl="1"/>
            <a:r>
              <a:rPr lang="ar-SA" dirty="0" smtClean="0"/>
              <a:t>8 - التخطيط المتكامل تربويا وصحيا ومهنيا وإعلاميا لبرامج رعاية المتخلفين عقليا، وتأهيلهم اجتماعيا.</a:t>
            </a:r>
            <a:endParaRPr lang="en-US" dirty="0" smtClean="0"/>
          </a:p>
          <a:p>
            <a:pPr lvl="0" rtl="1"/>
            <a:r>
              <a:rPr lang="ar-SA" dirty="0" smtClean="0"/>
              <a:t>9 - الاهتمام بتشجيع البحوث في ميدان الوقاية والعلاج.</a:t>
            </a:r>
            <a:endParaRPr lang="en-US" dirty="0" smtClean="0"/>
          </a:p>
          <a:p>
            <a:r>
              <a:rPr lang="ar-SA" dirty="0" smtClean="0"/>
              <a:t>10 - توثيق الصلة بالهيئات الدولية ومراكز البحوث التي تعمل في ميدان         </a:t>
            </a:r>
            <a:r>
              <a:rPr lang="en-US" dirty="0" smtClean="0"/>
              <a:t>  </a:t>
            </a:r>
            <a:r>
              <a:rPr lang="ar-SA" dirty="0" smtClean="0"/>
              <a:t>      التخلف العقلي والاستفادة من خبراتها مثل :</a:t>
            </a:r>
          </a:p>
          <a:p>
            <a:pPr lvl="0" algn="ctr"/>
            <a:r>
              <a:rPr lang="en-US" dirty="0" smtClean="0"/>
              <a:t>UNESCO – WHD - ILO</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أهمية برامج الوقاية للمجتمع </a:t>
            </a:r>
            <a:endParaRPr lang="en-US" dirty="0"/>
          </a:p>
        </p:txBody>
      </p:sp>
      <p:sp>
        <p:nvSpPr>
          <p:cNvPr id="3" name="عنصر نائب للمحتوى 2"/>
          <p:cNvSpPr>
            <a:spLocks noGrp="1"/>
          </p:cNvSpPr>
          <p:nvPr>
            <p:ph idx="1"/>
          </p:nvPr>
        </p:nvSpPr>
        <p:spPr/>
        <p:txBody>
          <a:bodyPr/>
          <a:lstStyle/>
          <a:p>
            <a:pPr lvl="0" rtl="1"/>
            <a:r>
              <a:rPr lang="ar-SA" dirty="0" smtClean="0"/>
              <a:t>- تؤثر مشكلة التخلف العقلي على المجتمع الذي تعتمد تنميته اقتصاديا واجتماعيا على موارد بشرية ، ومساهمة كل مواطن قادر على دعم برامج التنمية.</a:t>
            </a:r>
            <a:endParaRPr lang="en-US" dirty="0" smtClean="0"/>
          </a:p>
          <a:p>
            <a:pPr lvl="0" rtl="1"/>
            <a:r>
              <a:rPr lang="ar-SA" dirty="0" smtClean="0"/>
              <a:t>- ولهذا فإن اهتمام المجتمع ببرامج الوقاية من التخلف العقلي من جهة ، وتدعيم برامج التأهيل الشامل للمتخلفين عقليا من جهة أخرى؛ يقلل من الخسائر الاقتصادية والإنسانية التي تترتب على تركهم ليصبحوا عالة على المجتمع.</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ردود فعل الأسرة تجاه ميلاد طفل متخلف عقليا</a:t>
            </a:r>
            <a:endParaRPr lang="en-US" dirty="0"/>
          </a:p>
        </p:txBody>
      </p:sp>
      <p:sp>
        <p:nvSpPr>
          <p:cNvPr id="3" name="عنصر نائب للمحتوى 2"/>
          <p:cNvSpPr>
            <a:spLocks noGrp="1"/>
          </p:cNvSpPr>
          <p:nvPr>
            <p:ph idx="1"/>
          </p:nvPr>
        </p:nvSpPr>
        <p:spPr/>
        <p:txBody>
          <a:bodyPr>
            <a:normAutofit fontScale="92500"/>
          </a:bodyPr>
          <a:lstStyle/>
          <a:p>
            <a:pPr lvl="0" rtl="1"/>
            <a:r>
              <a:rPr lang="ar-SA" dirty="0" smtClean="0"/>
              <a:t>كذلك تؤثر مشكلة التخلف على الأسرة تأثيرا مباشر؛ حيث يسبب قدوم طفل متخلف عقليا مشكلات عاطفية ووجدانية وسلوكية واقتصادية واجتماعية متعددة.</a:t>
            </a:r>
            <a:endParaRPr lang="en-US" dirty="0" smtClean="0"/>
          </a:p>
          <a:p>
            <a:pPr lvl="0" rtl="1"/>
            <a:r>
              <a:rPr lang="ar-SA" dirty="0" smtClean="0"/>
              <a:t>وغالبا ما </a:t>
            </a:r>
            <a:r>
              <a:rPr lang="ar-SA" dirty="0" smtClean="0">
                <a:solidFill>
                  <a:srgbClr val="FF0000"/>
                </a:solidFill>
              </a:rPr>
              <a:t>تنتاب الأبوين مشاعر متباينة من الحزن والخوف والحيرة والقلق والشفقة والغضب والحسرة</a:t>
            </a:r>
            <a:r>
              <a:rPr lang="ar-SA" dirty="0" smtClean="0"/>
              <a:t>؛ نتيجة اكتشاف أن ابنهم يعاني من تخلف عقلي.</a:t>
            </a:r>
            <a:endParaRPr lang="en-US" dirty="0" smtClean="0"/>
          </a:p>
          <a:p>
            <a:pPr lvl="0" rtl="1"/>
            <a:r>
              <a:rPr lang="ar-SA" dirty="0" smtClean="0">
                <a:solidFill>
                  <a:srgbClr val="FF0000"/>
                </a:solidFill>
              </a:rPr>
              <a:t>والبعض قد يستجيب بالرفض أو عدم استيعاب الحقيقة </a:t>
            </a:r>
            <a:r>
              <a:rPr lang="ar-SA" dirty="0" smtClean="0"/>
              <a:t>، وهي أن ابنهم سيكون غير قادرا على مواصلة الدراسة العادية أو ممارسة حياته العادية كآخرين من الأطفال حيث </a:t>
            </a:r>
            <a:r>
              <a:rPr lang="ar-SA" dirty="0" smtClean="0">
                <a:solidFill>
                  <a:srgbClr val="FF0000"/>
                </a:solidFill>
              </a:rPr>
              <a:t>يتشككون في تشخيص الأخصائيين</a:t>
            </a:r>
            <a:r>
              <a:rPr lang="ar-SA" dirty="0" smtClean="0"/>
              <a:t>.</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10000"/>
          </a:bodyPr>
          <a:lstStyle/>
          <a:p>
            <a:pPr lvl="0"/>
            <a:r>
              <a:rPr lang="ar-SA" dirty="0" smtClean="0"/>
              <a:t>ولهذا نجد الآباء </a:t>
            </a:r>
            <a:r>
              <a:rPr lang="ar-SA" dirty="0" smtClean="0">
                <a:solidFill>
                  <a:srgbClr val="FF0000"/>
                </a:solidFill>
              </a:rPr>
              <a:t>ينتقلون بين العديد من المتخصصين </a:t>
            </a:r>
            <a:r>
              <a:rPr lang="ar-SA" dirty="0" smtClean="0"/>
              <a:t>لعل أحدهم يبعث فيهم الأمل في شفاء ابنهم وعودته طبيعيا مكتمل الذكاء، </a:t>
            </a:r>
            <a:r>
              <a:rPr lang="ar-SA" dirty="0" smtClean="0">
                <a:solidFill>
                  <a:srgbClr val="0070C0"/>
                </a:solidFill>
              </a:rPr>
              <a:t>وفي نهاية المطاف يدرك الآباء الحقيقة المرة لحالة ابنهم المستعصية</a:t>
            </a:r>
            <a:r>
              <a:rPr lang="ar-SA" dirty="0" smtClean="0"/>
              <a:t>؛ </a:t>
            </a:r>
            <a:r>
              <a:rPr lang="ar-SA" dirty="0" smtClean="0">
                <a:solidFill>
                  <a:srgbClr val="FFC000"/>
                </a:solidFill>
              </a:rPr>
              <a:t>فيندبان حظهم العاثر </a:t>
            </a:r>
            <a:r>
              <a:rPr lang="ar-SA" dirty="0" smtClean="0"/>
              <a:t>وقد </a:t>
            </a:r>
            <a:r>
              <a:rPr lang="ar-SA" dirty="0" smtClean="0">
                <a:solidFill>
                  <a:srgbClr val="FFC000"/>
                </a:solidFill>
              </a:rPr>
              <a:t>يعاني مشاعر الذنب والاشمئزاز</a:t>
            </a:r>
            <a:r>
              <a:rPr lang="ar-SA" dirty="0" smtClean="0">
                <a:solidFill>
                  <a:srgbClr val="FF0000"/>
                </a:solidFill>
              </a:rPr>
              <a:t> </a:t>
            </a:r>
            <a:r>
              <a:rPr lang="ar-SA" dirty="0" smtClean="0"/>
              <a:t>اعتقادا خاطئا بأنهما أو أحدهما هو السبب في هذه الإعاقة، وقد</a:t>
            </a:r>
            <a:r>
              <a:rPr lang="ar-SA" dirty="0" smtClean="0">
                <a:solidFill>
                  <a:srgbClr val="FF0000"/>
                </a:solidFill>
              </a:rPr>
              <a:t> </a:t>
            </a:r>
            <a:r>
              <a:rPr lang="ar-SA" dirty="0" smtClean="0">
                <a:solidFill>
                  <a:srgbClr val="FFC000"/>
                </a:solidFill>
              </a:rPr>
              <a:t>يخفيا طفلهما المعاق عن الآخرين </a:t>
            </a:r>
            <a:r>
              <a:rPr lang="ar-SA" dirty="0" smtClean="0"/>
              <a:t>أو </a:t>
            </a:r>
            <a:r>
              <a:rPr lang="ar-SA" dirty="0" smtClean="0">
                <a:solidFill>
                  <a:srgbClr val="FFC000"/>
                </a:solidFill>
              </a:rPr>
              <a:t>يتجنبان الخوض معهم في الحديث عنه </a:t>
            </a:r>
            <a:r>
              <a:rPr lang="ar-SA" dirty="0" smtClean="0"/>
              <a:t>لتجنب الإحراج ومشاعر الخجل لإنجاب طفل معاق فلا يذكرونه إلا نادرا، وبصورة عرضية تحت ضغط السائلين وإن أجابوا تكون إجاباتهم مقتضبة وتعابيرهم تدل على شعورهم بالذنب والمسؤولية والخجل مما أنجبوا وهم يتألمون، ومصدر ألمهم ناجم عن قصور وعيهم بالحقائق المرتبة بولادة الطفل المعاق ، كما لو كانوا هم المسئولين عن إحداث تلك الإعاقة ، في حين أن كل ما يصيبنا من خير أو بلاء هو من عند الله ، وعلينا أن نتقبله ونرضى بقضائه.</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التدخل العلاجي والتأهيل</a:t>
            </a:r>
            <a:endParaRPr lang="en-US" dirty="0"/>
          </a:p>
        </p:txBody>
      </p:sp>
      <p:sp>
        <p:nvSpPr>
          <p:cNvPr id="3" name="عنصر نائب للمحتوى 2"/>
          <p:cNvSpPr>
            <a:spLocks noGrp="1"/>
          </p:cNvSpPr>
          <p:nvPr>
            <p:ph idx="1"/>
          </p:nvPr>
        </p:nvSpPr>
        <p:spPr/>
        <p:txBody>
          <a:bodyPr>
            <a:normAutofit fontScale="85000" lnSpcReduction="20000"/>
          </a:bodyPr>
          <a:lstStyle/>
          <a:p>
            <a:pPr lvl="0"/>
            <a:r>
              <a:rPr lang="ar-SA" b="1" dirty="0" smtClean="0"/>
              <a:t>يعلم القارئ ولاشك أن التخلف العقلي ليس مرضا، ولكنه حالة قصور وتوقف في نمو الذكاء القدرات العقلية، يتعذر أو بالأحرى يستحيل علاجه بالمعنى المفهوم للشفاء منه. </a:t>
            </a:r>
          </a:p>
          <a:p>
            <a:pPr lvl="0"/>
            <a:r>
              <a:rPr lang="ar-SA" b="1" dirty="0" smtClean="0"/>
              <a:t>فلم يكتشف الإنسان حتى الآن علاجا طبيا لا بالعقاقير ولا بالجراحة ولا بغيرها. ولكنه نجح في تنمية وإثراء استخدام هذا القدر المحدود من الذكاء التي حبت به الطبيعة الطفل إلى أقصى حد ممكن، وخاصة بالنسبة إلى حالات التخلق العقلي البسيط والمتوسط، إلى درجة تمكنه من أن يحيا حياة أقرب ما تكون إلى الحياة الطبيعية والاعتماد على النفس في رعاية الذات وتحقيق قدر معقول من الحياة الاقتصادية والاجتماعية وتكوين أسرة وكسب عيشه؛ وذلك عن طريق برامج التعليمية المركزة في شكل برامج تأهيل شامل وتدريب مهني يعده سوق العمل، ولكن حياة الطفل تتطلب البدء مبكرا بذلك.</a:t>
            </a:r>
          </a:p>
          <a:p>
            <a:pPr lvl="0"/>
            <a:r>
              <a:rPr lang="ar-SA" b="1" dirty="0" smtClean="0"/>
              <a:t>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2399</TotalTime>
  <Words>1963</Words>
  <Application>Microsoft Office PowerPoint</Application>
  <PresentationFormat>A4 Paper (210x297 mm)</PresentationFormat>
  <Paragraphs>128</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 المحاضرة الرابعة  </vt:lpstr>
      <vt:lpstr>عناصر المحاضرة</vt:lpstr>
      <vt:lpstr>البرامج الوقائية :</vt:lpstr>
      <vt:lpstr>إجراءات الوقاية والحد من تأثير الإعاقة</vt:lpstr>
      <vt:lpstr>Slide 6</vt:lpstr>
      <vt:lpstr>Slide 7</vt:lpstr>
      <vt:lpstr> إجراءات المستوى الأول للوقاية </vt:lpstr>
      <vt:lpstr>Slide 9</vt:lpstr>
      <vt:lpstr>Slide 10</vt:lpstr>
      <vt:lpstr>Slide 11</vt:lpstr>
      <vt:lpstr>Slide 12</vt:lpstr>
      <vt:lpstr>إجراءات المستوى الثاني لبرامج الوقاية</vt:lpstr>
      <vt:lpstr>Slide 14</vt:lpstr>
      <vt:lpstr>إجراءات المستوى الثالث</vt:lpstr>
      <vt:lpstr>Slide 16</vt:lpstr>
      <vt:lpstr>Slide 17</vt:lpstr>
      <vt:lpstr>أهمية برامج الوقاية للمجتمع </vt:lpstr>
      <vt:lpstr>ردود فعل الأسرة تجاه ميلاد طفل متخلف عقليا</vt:lpstr>
      <vt:lpstr>Slide 20</vt:lpstr>
      <vt:lpstr>التدخل العلاجي والتأهيل</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malikmulh</cp:lastModifiedBy>
  <cp:revision>318</cp:revision>
  <dcterms:created xsi:type="dcterms:W3CDTF">2009-10-14T19:14:34Z</dcterms:created>
  <dcterms:modified xsi:type="dcterms:W3CDTF">2014-11-30T09:33:04Z</dcterms:modified>
</cp:coreProperties>
</file>