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346" r:id="rId2"/>
    <p:sldId id="257" r:id="rId3"/>
    <p:sldId id="267" r:id="rId4"/>
    <p:sldId id="335" r:id="rId5"/>
    <p:sldId id="319" r:id="rId6"/>
    <p:sldId id="307" r:id="rId7"/>
    <p:sldId id="308" r:id="rId8"/>
    <p:sldId id="333" r:id="rId9"/>
    <p:sldId id="334" r:id="rId10"/>
    <p:sldId id="289" r:id="rId11"/>
    <p:sldId id="327" r:id="rId12"/>
    <p:sldId id="322" r:id="rId13"/>
    <p:sldId id="323" r:id="rId14"/>
    <p:sldId id="326" r:id="rId15"/>
    <p:sldId id="324" r:id="rId16"/>
    <p:sldId id="328" r:id="rId17"/>
    <p:sldId id="329" r:id="rId18"/>
    <p:sldId id="330" r:id="rId19"/>
    <p:sldId id="331" r:id="rId20"/>
    <p:sldId id="332" r:id="rId21"/>
    <p:sldId id="336" r:id="rId22"/>
    <p:sldId id="337" r:id="rId23"/>
    <p:sldId id="338" r:id="rId24"/>
    <p:sldId id="339" r:id="rId25"/>
    <p:sldId id="340" r:id="rId26"/>
    <p:sldId id="343" r:id="rId27"/>
    <p:sldId id="341" r:id="rId28"/>
    <p:sldId id="342" r:id="rId29"/>
    <p:sldId id="344" r:id="rId30"/>
    <p:sldId id="266"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FF3300"/>
    <a:srgbClr val="1003BD"/>
    <a:srgbClr val="FF0066"/>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7" autoAdjust="0"/>
    <p:restoredTop sz="94737" autoAdjust="0"/>
  </p:normalViewPr>
  <p:slideViewPr>
    <p:cSldViewPr>
      <p:cViewPr>
        <p:scale>
          <a:sx n="51" d="100"/>
          <a:sy n="51" d="100"/>
        </p:scale>
        <p:origin x="-1578" y="-12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11/30/2014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latin typeface="Calibri" pitchFamily="34" charset="0"/>
              </a:rPr>
              <a:t>جامعة الملك فيصل</a:t>
            </a:r>
          </a:p>
          <a:p>
            <a:pPr algn="ctr" rtl="0">
              <a:spcBef>
                <a:spcPct val="20000"/>
              </a:spcBef>
              <a:buFont typeface="Arial" pitchFamily="34" charset="0"/>
              <a:buNone/>
            </a:pPr>
            <a:r>
              <a:rPr lang="ar-SA" sz="2400" b="1" dirty="0" smtClean="0">
                <a:solidFill>
                  <a:srgbClr val="00B050"/>
                </a:solidFill>
                <a:latin typeface="Calibri" pitchFamily="34" charset="0"/>
              </a:rPr>
              <a:t>عمادة التعلم الإلكتروني والتعليم عن بعد</a:t>
            </a:r>
            <a:endParaRPr lang="en-US" sz="2400" b="1" dirty="0">
              <a:solidFill>
                <a:srgbClr val="00B050"/>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en-US" sz="3700" b="1" dirty="0" smtClean="0">
              <a:solidFill>
                <a:srgbClr val="FF0000"/>
              </a:solidFill>
              <a:latin typeface="AYM Wadiy S_U normal."/>
              <a:cs typeface="Times New Roman" pitchFamily="18" charset="0"/>
            </a:endParaRPr>
          </a:p>
          <a:p>
            <a:pPr algn="ctr"/>
            <a:endParaRPr lang="ar-SA" sz="1400" b="1" dirty="0">
              <a:solidFill>
                <a:srgbClr val="376092"/>
              </a:solidFill>
              <a:latin typeface="AYM Wadiy S_U normal."/>
              <a:cs typeface="Times New Roman" pitchFamily="18" charset="0"/>
            </a:endParaRPr>
          </a:p>
          <a:p>
            <a:pPr algn="ctr">
              <a:lnSpc>
                <a:spcPct val="80000"/>
              </a:lnSpc>
            </a:pPr>
            <a:r>
              <a:rPr lang="ar-EG" sz="3200" dirty="0" smtClean="0">
                <a:solidFill>
                  <a:srgbClr val="FF0000"/>
                </a:solidFill>
                <a:latin typeface="Monotype Koufi" pitchFamily="2" charset="-78"/>
                <a:cs typeface="Monotype Koufi" pitchFamily="2" charset="-78"/>
              </a:rPr>
              <a:t>إعاقات النمو الشامل</a:t>
            </a:r>
          </a:p>
          <a:p>
            <a:pPr algn="ctr">
              <a:lnSpc>
                <a:spcPct val="80000"/>
              </a:lnSpc>
            </a:pPr>
            <a:r>
              <a:rPr lang="ar-EG" sz="3200" b="1" dirty="0" smtClean="0">
                <a:solidFill>
                  <a:srgbClr val="FF0000"/>
                </a:solidFill>
                <a:latin typeface="Monotype Koufi" pitchFamily="2" charset="-78"/>
                <a:cs typeface="Monotype Koufi" pitchFamily="2" charset="-78"/>
              </a:rPr>
              <a:t>د/عمر السيد حمادة </a:t>
            </a:r>
            <a:endParaRPr lang="ar-SA" sz="3200" b="1" dirty="0" smtClean="0">
              <a:solidFill>
                <a:srgbClr val="FF000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2" end="2"/>
                                            </p:txEl>
                                          </p:spTgt>
                                        </p:tgtEl>
                                        <p:attrNameLst>
                                          <p:attrName>style.visibility</p:attrName>
                                        </p:attrNameLst>
                                      </p:cBhvr>
                                      <p:to>
                                        <p:strVal val="visible"/>
                                      </p:to>
                                    </p:set>
                                    <p:anim calcmode="lin" valueType="num">
                                      <p:cBhvr additive="base">
                                        <p:cTn id="43"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3" end="3"/>
                                            </p:txEl>
                                          </p:spTgt>
                                        </p:tgtEl>
                                        <p:attrNameLst>
                                          <p:attrName>style.visibility</p:attrName>
                                        </p:attrNameLst>
                                      </p:cBhvr>
                                      <p:to>
                                        <p:strVal val="visible"/>
                                      </p:to>
                                    </p:set>
                                    <p:anim calcmode="lin" valueType="num">
                                      <p:cBhvr additive="base">
                                        <p:cTn id="49" dur="500" fill="hold"/>
                                        <p:tgtEl>
                                          <p:spTgt spid="5130">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sz="6000" dirty="0" smtClean="0">
                <a:solidFill>
                  <a:srgbClr val="00B050"/>
                </a:solidFill>
                <a:cs typeface="Mudir MT" pitchFamily="2" charset="-78"/>
              </a:rPr>
              <a:t/>
            </a:r>
            <a:br>
              <a:rPr lang="ar-EG" sz="6000" dirty="0" smtClean="0">
                <a:solidFill>
                  <a:srgbClr val="00B050"/>
                </a:solidFill>
                <a:cs typeface="Mudir MT" pitchFamily="2" charset="-78"/>
              </a:rPr>
            </a:br>
            <a:r>
              <a:rPr lang="ar-EG" sz="5400" dirty="0" smtClean="0">
                <a:solidFill>
                  <a:srgbClr val="00B050"/>
                </a:solidFill>
                <a:cs typeface="Mudir MT" pitchFamily="2" charset="-78"/>
              </a:rPr>
              <a:t>المحاضرة </a:t>
            </a:r>
            <a:r>
              <a:rPr lang="ar-SA" sz="5400" dirty="0" smtClean="0">
                <a:solidFill>
                  <a:srgbClr val="00B050"/>
                </a:solidFill>
                <a:cs typeface="Mudir MT" pitchFamily="2" charset="-78"/>
              </a:rPr>
              <a:t>الخامسة</a:t>
            </a:r>
            <a:r>
              <a:rPr lang="ar-EG" sz="5400" dirty="0" smtClean="0">
                <a:solidFill>
                  <a:srgbClr val="00B050"/>
                </a:solidFill>
                <a:cs typeface="Mudir MT" pitchFamily="2" charset="-78"/>
              </a:rPr>
              <a:t> </a:t>
            </a:r>
            <a:r>
              <a:rPr lang="ar-EG" sz="7200" dirty="0" smtClean="0">
                <a:solidFill>
                  <a:srgbClr val="00B050"/>
                </a:solidFill>
                <a:cs typeface="Mudir MT" pitchFamily="2" charset="-78"/>
              </a:rPr>
              <a:t/>
            </a:r>
            <a:br>
              <a:rPr lang="ar-EG" sz="7200" dirty="0" smtClean="0">
                <a:solidFill>
                  <a:srgbClr val="00B050"/>
                </a:solidFill>
                <a:cs typeface="Mudir MT" pitchFamily="2" charset="-78"/>
              </a:rPr>
            </a:br>
            <a:endParaRPr lang="en-US" sz="7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371600" y="3657600"/>
            <a:ext cx="7391400" cy="2362200"/>
          </a:xfrm>
        </p:spPr>
        <p:txBody>
          <a:bodyPr>
            <a:normAutofit fontScale="62500" lnSpcReduction="20000"/>
          </a:bodyPr>
          <a:lstStyle/>
          <a:p>
            <a:r>
              <a:rPr lang="ar-SA" sz="6000" b="1" dirty="0" smtClean="0">
                <a:solidFill>
                  <a:srgbClr val="FF0000"/>
                </a:solidFill>
              </a:rPr>
              <a:t>الفصل الثالث </a:t>
            </a:r>
          </a:p>
          <a:p>
            <a:r>
              <a:rPr lang="ar-SA" sz="5400" b="1" dirty="0" smtClean="0"/>
              <a:t>من إعاقات النمو الشامل</a:t>
            </a:r>
          </a:p>
          <a:p>
            <a:r>
              <a:rPr lang="ar-SA" sz="5400" b="1" dirty="0" smtClean="0"/>
              <a:t>التوحد</a:t>
            </a:r>
            <a:endParaRPr lang="en-US" sz="6000" dirty="0" smtClean="0"/>
          </a:p>
          <a:p>
            <a:pPr eaLnBrk="1" hangingPunct="1"/>
            <a:r>
              <a:rPr lang="en-US" sz="6000" b="1" dirty="0" smtClean="0"/>
              <a:t>AUTISM</a:t>
            </a:r>
            <a:endParaRPr lang="en-US" sz="6000" dirty="0" smtClean="0">
              <a:solidFill>
                <a:srgbClr val="00B050"/>
              </a:solidFill>
              <a:cs typeface="Mudir MT" pitchFamily="2" charset="-7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pRg st="0" end="0"/>
                                            </p:txEl>
                                          </p:spTgt>
                                        </p:tgtEl>
                                        <p:attrNameLst>
                                          <p:attrName>style.visibility</p:attrName>
                                        </p:attrNameLst>
                                      </p:cBhvr>
                                      <p:to>
                                        <p:strVal val="visible"/>
                                      </p:to>
                                    </p:set>
                                    <p:anim calcmode="lin" valueType="num">
                                      <p:cBhvr additive="base">
                                        <p:cTn id="13"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1" end="1"/>
                                            </p:txEl>
                                          </p:spTgt>
                                        </p:tgtEl>
                                        <p:attrNameLst>
                                          <p:attrName>style.visibility</p:attrName>
                                        </p:attrNameLst>
                                      </p:cBhvr>
                                      <p:to>
                                        <p:strVal val="visible"/>
                                      </p:to>
                                    </p:set>
                                    <p:anim calcmode="lin" valueType="num">
                                      <p:cBhvr additive="base">
                                        <p:cTn id="19"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2" end="2"/>
                                            </p:txEl>
                                          </p:spTgt>
                                        </p:tgtEl>
                                        <p:attrNameLst>
                                          <p:attrName>style.visibility</p:attrName>
                                        </p:attrNameLst>
                                      </p:cBhvr>
                                      <p:to>
                                        <p:strVal val="visible"/>
                                      </p:to>
                                    </p:set>
                                    <p:anim calcmode="lin" valueType="num">
                                      <p:cBhvr additive="base">
                                        <p:cTn id="25"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47">
                                            <p:txEl>
                                              <p:pRg st="3" end="3"/>
                                            </p:txEl>
                                          </p:spTgt>
                                        </p:tgtEl>
                                        <p:attrNameLst>
                                          <p:attrName>style.visibility</p:attrName>
                                        </p:attrNameLst>
                                      </p:cBhvr>
                                      <p:to>
                                        <p:strVal val="visible"/>
                                      </p:to>
                                    </p:set>
                                    <p:anim calcmode="lin" valueType="num">
                                      <p:cBhvr additive="base">
                                        <p:cTn id="31"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4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rtl="1" eaLnBrk="1" hangingPunct="1">
              <a:defRPr/>
            </a:pPr>
            <a:r>
              <a:rPr lang="ar-SA" dirty="0" smtClean="0">
                <a:solidFill>
                  <a:srgbClr val="FF0000"/>
                </a:solidFill>
                <a:latin typeface="Monotype Koufi" pitchFamily="2" charset="-78"/>
                <a:ea typeface="Monotype Koufi" pitchFamily="2" charset="-78"/>
                <a:cs typeface="Monotype Koufi" pitchFamily="2" charset="-78"/>
              </a:rPr>
              <a:t>عناصر المحاضرة</a:t>
            </a:r>
            <a:endParaRPr lang="en-US" dirty="0">
              <a:solidFill>
                <a:srgbClr val="FF0000"/>
              </a:solidFill>
              <a:latin typeface="Monotype Koufi" pitchFamily="2" charset="-78"/>
              <a:ea typeface="Monotype Koufi" pitchFamily="2" charset="-78"/>
              <a:cs typeface="Monotype Koufi" pitchFamily="2" charset="-78"/>
            </a:endParaRPr>
          </a:p>
        </p:txBody>
      </p:sp>
      <p:sp>
        <p:nvSpPr>
          <p:cNvPr id="8" name="عنصر نائب للمحتوى 2"/>
          <p:cNvSpPr>
            <a:spLocks noGrp="1"/>
          </p:cNvSpPr>
          <p:nvPr>
            <p:ph idx="1"/>
          </p:nvPr>
        </p:nvSpPr>
        <p:spPr>
          <a:xfrm>
            <a:off x="533400" y="1447800"/>
            <a:ext cx="8915400" cy="4419600"/>
          </a:xfrm>
        </p:spPr>
        <p:txBody>
          <a:bodyPr>
            <a:normAutofit fontScale="55000" lnSpcReduction="20000"/>
          </a:bodyPr>
          <a:lstStyle/>
          <a:p>
            <a:pPr algn="just" rtl="1"/>
            <a:r>
              <a:rPr lang="ar-SA" b="1" dirty="0" smtClean="0">
                <a:latin typeface="Simplified Arabic" pitchFamily="18" charset="-78"/>
                <a:cs typeface="Simplified Arabic" pitchFamily="18" charset="-78"/>
              </a:rPr>
              <a:t>     </a:t>
            </a:r>
            <a:r>
              <a:rPr lang="ar-SA" sz="3600" b="1" dirty="0" smtClean="0">
                <a:solidFill>
                  <a:srgbClr val="7030A0"/>
                </a:solidFill>
                <a:latin typeface="Simplified Arabic" pitchFamily="18" charset="-78"/>
                <a:cs typeface="Simplified Arabic" pitchFamily="18" charset="-78"/>
              </a:rPr>
              <a:t>وسنتناول في هذه المحاضرة الموضوعات التالية:</a:t>
            </a:r>
            <a:endParaRPr lang="ar-EG" sz="3600" b="1" dirty="0" smtClean="0">
              <a:solidFill>
                <a:srgbClr val="7030A0"/>
              </a:solidFill>
              <a:latin typeface="Simplified Arabic" pitchFamily="18" charset="-78"/>
              <a:cs typeface="Simplified Arabic" pitchFamily="18" charset="-78"/>
            </a:endParaRPr>
          </a:p>
          <a:p>
            <a:pPr algn="just" rtl="1"/>
            <a:r>
              <a:rPr lang="ar-EG" sz="4500" b="1" dirty="0" smtClean="0">
                <a:solidFill>
                  <a:schemeClr val="hlink"/>
                </a:solidFill>
                <a:cs typeface="Arial" pitchFamily="34" charset="0"/>
              </a:rPr>
              <a:t>-</a:t>
            </a:r>
            <a:r>
              <a:rPr lang="ar-SA" sz="4500" b="1" dirty="0" smtClean="0">
                <a:solidFill>
                  <a:schemeClr val="hlink"/>
                </a:solidFill>
                <a:cs typeface="Arial" pitchFamily="34" charset="0"/>
              </a:rPr>
              <a:t>مجموعة اضطرابات النمو الشامل</a:t>
            </a:r>
          </a:p>
          <a:p>
            <a:r>
              <a:rPr lang="ar-SA" b="1" dirty="0" smtClean="0">
                <a:solidFill>
                  <a:schemeClr val="hlink"/>
                </a:solidFill>
                <a:cs typeface="Arial" pitchFamily="34" charset="0"/>
              </a:rPr>
              <a:t>    </a:t>
            </a:r>
            <a:r>
              <a:rPr lang="ar-SA" sz="3800" b="1" dirty="0" smtClean="0">
                <a:solidFill>
                  <a:schemeClr val="hlink"/>
                </a:solidFill>
                <a:cs typeface="Arial" pitchFamily="34" charset="0"/>
              </a:rPr>
              <a:t>- تعريف مجموعة اضطرابات النمو الشامل</a:t>
            </a:r>
          </a:p>
          <a:p>
            <a:r>
              <a:rPr lang="ar-SA" sz="3800" b="1" dirty="0" smtClean="0">
                <a:solidFill>
                  <a:schemeClr val="hlink"/>
                </a:solidFill>
                <a:cs typeface="Arial" pitchFamily="34" charset="0"/>
              </a:rPr>
              <a:t>    </a:t>
            </a:r>
            <a:r>
              <a:rPr lang="ar-EG" sz="3800" b="1" dirty="0" smtClean="0">
                <a:solidFill>
                  <a:schemeClr val="hlink"/>
                </a:solidFill>
                <a:cs typeface="Arial" pitchFamily="34" charset="0"/>
              </a:rPr>
              <a:t>- </a:t>
            </a:r>
            <a:r>
              <a:rPr lang="ar-SA" sz="3800" b="1" dirty="0" smtClean="0">
                <a:solidFill>
                  <a:schemeClr val="hlink"/>
                </a:solidFill>
                <a:cs typeface="Arial" pitchFamily="34" charset="0"/>
              </a:rPr>
              <a:t>الإعاقات التي تقع تحت هذه المجموعة </a:t>
            </a:r>
            <a:endParaRPr lang="ar-EG" sz="3800" b="1" dirty="0" smtClean="0">
              <a:solidFill>
                <a:schemeClr val="hlink"/>
              </a:solidFill>
              <a:cs typeface="Arial" pitchFamily="34" charset="0"/>
            </a:endParaRPr>
          </a:p>
          <a:p>
            <a:r>
              <a:rPr lang="ar-SA" sz="3800" b="1" dirty="0" smtClean="0">
                <a:solidFill>
                  <a:schemeClr val="hlink"/>
                </a:solidFill>
                <a:cs typeface="Arial" pitchFamily="34" charset="0"/>
              </a:rPr>
              <a:t>    - العوامل المسببة </a:t>
            </a:r>
          </a:p>
          <a:p>
            <a:r>
              <a:rPr lang="ar-EG" sz="4500" b="1" dirty="0" smtClean="0">
                <a:solidFill>
                  <a:schemeClr val="hlink"/>
                </a:solidFill>
                <a:cs typeface="Arial" pitchFamily="34" charset="0"/>
              </a:rPr>
              <a:t>- </a:t>
            </a:r>
            <a:r>
              <a:rPr lang="ar-SA" sz="4500" b="1" dirty="0" smtClean="0">
                <a:solidFill>
                  <a:schemeClr val="hlink"/>
                </a:solidFill>
                <a:cs typeface="Arial" pitchFamily="34" charset="0"/>
              </a:rPr>
              <a:t>التوحد </a:t>
            </a:r>
          </a:p>
          <a:p>
            <a:r>
              <a:rPr lang="ar-SA" b="1" dirty="0" smtClean="0">
                <a:solidFill>
                  <a:schemeClr val="hlink"/>
                </a:solidFill>
                <a:cs typeface="Arial" pitchFamily="34" charset="0"/>
              </a:rPr>
              <a:t>    - مقدمة تاريخية</a:t>
            </a:r>
          </a:p>
          <a:p>
            <a:r>
              <a:rPr lang="ar-SA" b="1" dirty="0" smtClean="0">
                <a:solidFill>
                  <a:schemeClr val="hlink"/>
                </a:solidFill>
                <a:cs typeface="Arial" pitchFamily="34" charset="0"/>
              </a:rPr>
              <a:t>    - تعريف التوحد</a:t>
            </a:r>
          </a:p>
          <a:p>
            <a:r>
              <a:rPr lang="ar-SA" b="1" dirty="0" smtClean="0">
                <a:solidFill>
                  <a:schemeClr val="hlink"/>
                </a:solidFill>
                <a:cs typeface="Arial" pitchFamily="34" charset="0"/>
              </a:rPr>
              <a:t>    </a:t>
            </a:r>
            <a:r>
              <a:rPr lang="ar-SA" sz="4500" b="1" dirty="0" smtClean="0">
                <a:solidFill>
                  <a:schemeClr val="hlink"/>
                </a:solidFill>
                <a:cs typeface="Arial" pitchFamily="34" charset="0"/>
              </a:rPr>
              <a:t>- العلاقة بين التوحد </a:t>
            </a:r>
            <a:r>
              <a:rPr lang="ar-SA" sz="4500" b="1" dirty="0" err="1" smtClean="0">
                <a:solidFill>
                  <a:schemeClr val="hlink"/>
                </a:solidFill>
                <a:cs typeface="Arial" pitchFamily="34" charset="0"/>
              </a:rPr>
              <a:t>و</a:t>
            </a:r>
            <a:r>
              <a:rPr lang="ar-SA" sz="4500" b="1" dirty="0" smtClean="0">
                <a:solidFill>
                  <a:schemeClr val="hlink"/>
                </a:solidFill>
                <a:cs typeface="Arial" pitchFamily="34" charset="0"/>
              </a:rPr>
              <a:t> التخلف العقلي </a:t>
            </a:r>
          </a:p>
          <a:p>
            <a:r>
              <a:rPr lang="ar-SA" sz="4500" b="1" dirty="0" smtClean="0">
                <a:solidFill>
                  <a:schemeClr val="hlink"/>
                </a:solidFill>
                <a:cs typeface="Arial" pitchFamily="34" charset="0"/>
              </a:rPr>
              <a:t>    - الخصائص المميزة لحالات التوحد </a:t>
            </a:r>
          </a:p>
          <a:p>
            <a:r>
              <a:rPr lang="ar-SA" b="1" dirty="0" smtClean="0">
                <a:solidFill>
                  <a:schemeClr val="hlink"/>
                </a:solidFill>
                <a:cs typeface="Arial" pitchFamily="34" charset="0"/>
              </a:rPr>
              <a:t>                              *1- الخصائص البدنية - *2- الخصائص السلوكية - *3- مشاكل التخاطب و التواصل اللغوي - *4- السلوكيات النمطية - *5-تقلبات المزاج - * 6-الاستجابة للمثيرات الحسية .</a:t>
            </a:r>
          </a:p>
          <a:p>
            <a:r>
              <a:rPr lang="ar-EG" sz="2800" b="1" dirty="0" smtClean="0">
                <a:solidFill>
                  <a:schemeClr val="hlink"/>
                </a:solidFill>
                <a:cs typeface="Arial" pitchFamily="34" charset="0"/>
              </a:rPr>
              <a:t>   </a:t>
            </a:r>
            <a:r>
              <a:rPr lang="en-US" sz="2800" b="1" dirty="0" smtClean="0">
                <a:solidFill>
                  <a:schemeClr val="hlink"/>
                </a:solidFill>
                <a:cs typeface="Arial" pitchFamily="34" charset="0"/>
              </a:rPr>
              <a:t>  </a:t>
            </a:r>
            <a:endParaRPr lang="ar-SA" sz="2800" b="1" dirty="0" smtClean="0">
              <a:solidFill>
                <a:schemeClr val="hlink"/>
              </a:solidFill>
              <a:cs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 calcmode="lin" valueType="num">
                                      <p:cBhvr additive="base">
                                        <p:cTn id="31"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 calcmode="lin" valueType="num">
                                      <p:cBhvr additive="base">
                                        <p:cTn id="3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 calcmode="lin" valueType="num">
                                      <p:cBhvr additive="base">
                                        <p:cTn id="4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xEl>
                                              <p:pRg st="6" end="6"/>
                                            </p:txEl>
                                          </p:spTgt>
                                        </p:tgtEl>
                                        <p:attrNameLst>
                                          <p:attrName>style.visibility</p:attrName>
                                        </p:attrNameLst>
                                      </p:cBhvr>
                                      <p:to>
                                        <p:strVal val="visible"/>
                                      </p:to>
                                    </p:set>
                                    <p:anim calcmode="lin" valueType="num">
                                      <p:cBhvr additive="base">
                                        <p:cTn id="49"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
                                            <p:txEl>
                                              <p:pRg st="7" end="7"/>
                                            </p:txEl>
                                          </p:spTgt>
                                        </p:tgtEl>
                                        <p:attrNameLst>
                                          <p:attrName>style.visibility</p:attrName>
                                        </p:attrNameLst>
                                      </p:cBhvr>
                                      <p:to>
                                        <p:strVal val="visible"/>
                                      </p:to>
                                    </p:set>
                                    <p:anim calcmode="lin" valueType="num">
                                      <p:cBhvr additive="base">
                                        <p:cTn id="55"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
                                            <p:txEl>
                                              <p:pRg st="8" end="8"/>
                                            </p:txEl>
                                          </p:spTgt>
                                        </p:tgtEl>
                                        <p:attrNameLst>
                                          <p:attrName>style.visibility</p:attrName>
                                        </p:attrNameLst>
                                      </p:cBhvr>
                                      <p:to>
                                        <p:strVal val="visible"/>
                                      </p:to>
                                    </p:set>
                                    <p:anim calcmode="lin" valueType="num">
                                      <p:cBhvr additive="base">
                                        <p:cTn id="61"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
                                            <p:txEl>
                                              <p:pRg st="9" end="9"/>
                                            </p:txEl>
                                          </p:spTgt>
                                        </p:tgtEl>
                                        <p:attrNameLst>
                                          <p:attrName>style.visibility</p:attrName>
                                        </p:attrNameLst>
                                      </p:cBhvr>
                                      <p:to>
                                        <p:strVal val="visible"/>
                                      </p:to>
                                    </p:set>
                                    <p:anim calcmode="lin" valueType="num">
                                      <p:cBhvr additive="base">
                                        <p:cTn id="67"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
                                            <p:txEl>
                                              <p:pRg st="10" end="10"/>
                                            </p:txEl>
                                          </p:spTgt>
                                        </p:tgtEl>
                                        <p:attrNameLst>
                                          <p:attrName>style.visibility</p:attrName>
                                        </p:attrNameLst>
                                      </p:cBhvr>
                                      <p:to>
                                        <p:strVal val="visible"/>
                                      </p:to>
                                    </p:set>
                                    <p:anim calcmode="lin" valueType="num">
                                      <p:cBhvr additive="base">
                                        <p:cTn id="73"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8">
                                            <p:txEl>
                                              <p:pRg st="11" end="11"/>
                                            </p:txEl>
                                          </p:spTgt>
                                        </p:tgtEl>
                                        <p:attrNameLst>
                                          <p:attrName>style.visibility</p:attrName>
                                        </p:attrNameLst>
                                      </p:cBhvr>
                                      <p:to>
                                        <p:strVal val="visible"/>
                                      </p:to>
                                    </p:set>
                                    <p:anim calcmode="lin" valueType="num">
                                      <p:cBhvr additive="base">
                                        <p:cTn id="79" dur="500" fill="hold"/>
                                        <p:tgtEl>
                                          <p:spTgt spid="8">
                                            <p:txEl>
                                              <p:pRg st="11" end="11"/>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8">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solidFill>
                  <a:schemeClr val="hlink"/>
                </a:solidFill>
                <a:cs typeface="Arial" pitchFamily="34" charset="0"/>
              </a:rPr>
              <a:t>مجموعة اضطرابات النمو الشامل</a:t>
            </a:r>
            <a:endParaRPr lang="en-US" dirty="0"/>
          </a:p>
        </p:txBody>
      </p:sp>
      <p:sp>
        <p:nvSpPr>
          <p:cNvPr id="3" name="Content Placeholder 2"/>
          <p:cNvSpPr>
            <a:spLocks noGrp="1"/>
          </p:cNvSpPr>
          <p:nvPr>
            <p:ph idx="1"/>
          </p:nvPr>
        </p:nvSpPr>
        <p:spPr/>
        <p:txBody>
          <a:bodyPr>
            <a:normAutofit/>
          </a:bodyPr>
          <a:lstStyle/>
          <a:p>
            <a:r>
              <a:rPr lang="ar-SA" b="1" dirty="0" smtClean="0">
                <a:solidFill>
                  <a:schemeClr val="hlink"/>
                </a:solidFill>
                <a:cs typeface="Arial" pitchFamily="34" charset="0"/>
              </a:rPr>
              <a:t> - </a:t>
            </a:r>
            <a:r>
              <a:rPr lang="ar-SA" b="1" dirty="0" smtClean="0">
                <a:solidFill>
                  <a:srgbClr val="FF0000"/>
                </a:solidFill>
                <a:cs typeface="Arial" pitchFamily="34" charset="0"/>
              </a:rPr>
              <a:t>تعريف مجموعة اضطرابات النمو الشامل :</a:t>
            </a:r>
          </a:p>
          <a:p>
            <a:r>
              <a:rPr lang="ar-SA" b="1" dirty="0" smtClean="0">
                <a:cs typeface="Arial" pitchFamily="34" charset="0"/>
              </a:rPr>
              <a:t>هي حالات اضطراب ذاتي بيولوجي عصبي يتمثل في توقف النمو على المحاور اللغوية و المعرفية و الاجتماعية أو فقدانها بعد تكوينها بما يؤثر سلبا مستقبلاً على بناء الشخصية ، و تطلق بعض الدوائر العلمية على هذه المجموعة اصطلاح طيف التوحد .</a:t>
            </a:r>
          </a:p>
          <a:p>
            <a:r>
              <a:rPr lang="en-US" b="1" dirty="0" smtClean="0">
                <a:solidFill>
                  <a:srgbClr val="FF0000"/>
                </a:solidFill>
                <a:cs typeface="Arial" pitchFamily="34" charset="0"/>
              </a:rPr>
              <a:t> </a:t>
            </a:r>
            <a:endParaRPr lang="en-US"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r>
              <a:rPr lang="ar-SA" b="1" dirty="0" smtClean="0">
                <a:solidFill>
                  <a:srgbClr val="FF0000"/>
                </a:solidFill>
                <a:cs typeface="Arial" pitchFamily="34" charset="0"/>
              </a:rPr>
              <a:t>الإعاقات التي تقع تحت هذه المجموعة</a:t>
            </a:r>
            <a:endParaRPr lang="en-US" dirty="0">
              <a:solidFill>
                <a:srgbClr val="FF0000"/>
              </a:solidFill>
            </a:endParaRPr>
          </a:p>
        </p:txBody>
      </p:sp>
      <p:sp>
        <p:nvSpPr>
          <p:cNvPr id="3" name="عنصر نائب للمحتوى 2"/>
          <p:cNvSpPr>
            <a:spLocks noGrp="1"/>
          </p:cNvSpPr>
          <p:nvPr>
            <p:ph idx="1"/>
          </p:nvPr>
        </p:nvSpPr>
        <p:spPr/>
        <p:txBody>
          <a:bodyPr>
            <a:normAutofit/>
          </a:bodyPr>
          <a:lstStyle/>
          <a:p>
            <a:pPr rtl="1">
              <a:buFontTx/>
              <a:buChar char="-"/>
            </a:pPr>
            <a:r>
              <a:rPr lang="ar-SA" dirty="0" smtClean="0"/>
              <a:t>تقع تحت هذه المجموعة خمس إعاقات :</a:t>
            </a:r>
          </a:p>
          <a:p>
            <a:pPr rtl="1"/>
            <a:r>
              <a:rPr lang="ar-SA" dirty="0" smtClean="0"/>
              <a:t> 1 – التوحد</a:t>
            </a:r>
          </a:p>
          <a:p>
            <a:pPr rtl="1"/>
            <a:r>
              <a:rPr lang="ar-SA" dirty="0" smtClean="0"/>
              <a:t> 2 – الإسبرجر</a:t>
            </a:r>
          </a:p>
          <a:p>
            <a:pPr rtl="1"/>
            <a:r>
              <a:rPr lang="ar-SA" dirty="0" smtClean="0"/>
              <a:t> 3 – الريت </a:t>
            </a:r>
          </a:p>
          <a:p>
            <a:pPr rtl="1"/>
            <a:r>
              <a:rPr lang="ar-SA" dirty="0" smtClean="0"/>
              <a:t> 4 – اضطرابات الطفولة التحللية </a:t>
            </a:r>
          </a:p>
          <a:p>
            <a:pPr rtl="1"/>
            <a:r>
              <a:rPr lang="ar-SA" dirty="0" smtClean="0"/>
              <a:t> 5 – اضطرابات النمو غير المحدد  </a:t>
            </a: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solidFill>
                  <a:srgbClr val="FF0000"/>
                </a:solidFill>
                <a:cs typeface="Arial" pitchFamily="34" charset="0"/>
              </a:rPr>
              <a:t>العوامل المسببة</a:t>
            </a:r>
            <a:endParaRPr lang="en-US" dirty="0">
              <a:solidFill>
                <a:srgbClr val="FF0000"/>
              </a:solidFill>
            </a:endParaRPr>
          </a:p>
        </p:txBody>
      </p:sp>
      <p:sp>
        <p:nvSpPr>
          <p:cNvPr id="3" name="Content Placeholder 2"/>
          <p:cNvSpPr>
            <a:spLocks noGrp="1"/>
          </p:cNvSpPr>
          <p:nvPr>
            <p:ph idx="1"/>
          </p:nvPr>
        </p:nvSpPr>
        <p:spPr>
          <a:xfrm>
            <a:off x="495300" y="1447800"/>
            <a:ext cx="8915400" cy="4678363"/>
          </a:xfrm>
        </p:spPr>
        <p:txBody>
          <a:bodyPr>
            <a:normAutofit/>
          </a:bodyPr>
          <a:lstStyle/>
          <a:p>
            <a:pPr lvl="0" eaLnBrk="1" hangingPunct="1">
              <a:lnSpc>
                <a:spcPct val="90000"/>
              </a:lnSpc>
            </a:pPr>
            <a:r>
              <a:rPr lang="ar-SA" dirty="0" smtClean="0"/>
              <a:t>1 – عوامل عضوية بيولوجة كيمائية عصبية في المخ تؤدي إلى اضطرابات وظيفية مختلفة .</a:t>
            </a:r>
          </a:p>
          <a:p>
            <a:pPr lvl="0" eaLnBrk="1" hangingPunct="1">
              <a:lnSpc>
                <a:spcPct val="90000"/>
              </a:lnSpc>
            </a:pPr>
            <a:r>
              <a:rPr lang="ar-SA" dirty="0" smtClean="0"/>
              <a:t>2 – عوامل وراثية : و لا تزال البحوث جارية لتحديد العوامل المسببة بشكل مؤكد .</a:t>
            </a:r>
          </a:p>
          <a:p>
            <a:pPr lvl="0" eaLnBrk="1" hangingPunct="1">
              <a:lnSpc>
                <a:spcPct val="90000"/>
              </a:lnSpc>
            </a:pPr>
            <a:r>
              <a:rPr lang="ar-SA" dirty="0" smtClean="0"/>
              <a:t>هذا و توجد فروق من حيث انتشارها بين الذكور </a:t>
            </a:r>
            <a:r>
              <a:rPr lang="ar-SA" dirty="0" err="1" smtClean="0"/>
              <a:t>و</a:t>
            </a:r>
            <a:r>
              <a:rPr lang="ar-SA" dirty="0" smtClean="0"/>
              <a:t> الإناث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solidFill>
                  <a:schemeClr val="hlink"/>
                </a:solidFill>
                <a:cs typeface="Arial" pitchFamily="34" charset="0"/>
              </a:rPr>
              <a:t/>
            </a:r>
            <a:br>
              <a:rPr lang="ar-SA" b="1" dirty="0" smtClean="0">
                <a:solidFill>
                  <a:schemeClr val="hlink"/>
                </a:solidFill>
                <a:cs typeface="Arial" pitchFamily="34" charset="0"/>
              </a:rPr>
            </a:br>
            <a:r>
              <a:rPr lang="ar-SA" b="1" dirty="0" smtClean="0">
                <a:solidFill>
                  <a:schemeClr val="hlink"/>
                </a:solidFill>
                <a:cs typeface="Arial" pitchFamily="34" charset="0"/>
              </a:rPr>
              <a:t>مجموعة اضطرابات النمو الشامل</a:t>
            </a:r>
            <a:r>
              <a:rPr lang="ar-EG" dirty="0" smtClean="0"/>
              <a:t/>
            </a:r>
            <a:br>
              <a:rPr lang="ar-EG" dirty="0" smtClean="0"/>
            </a:br>
            <a:endParaRPr lang="en-US" dirty="0"/>
          </a:p>
        </p:txBody>
      </p:sp>
      <p:sp>
        <p:nvSpPr>
          <p:cNvPr id="4" name="Rectangle 3"/>
          <p:cNvSpPr>
            <a:spLocks noGrp="1" noChangeArrowheads="1"/>
          </p:cNvSpPr>
          <p:nvPr>
            <p:ph idx="1"/>
          </p:nvPr>
        </p:nvSpPr>
        <p:spPr>
          <a:xfrm>
            <a:off x="495300" y="1371600"/>
            <a:ext cx="8915400" cy="4754563"/>
          </a:xfrm>
          <a:ln>
            <a:solidFill>
              <a:srgbClr val="000066"/>
            </a:solidFill>
          </a:ln>
        </p:spPr>
        <p:txBody>
          <a:bodyPr>
            <a:normAutofit/>
          </a:bodyPr>
          <a:lstStyle/>
          <a:p>
            <a:pPr algn="ctr" eaLnBrk="1" hangingPunct="1">
              <a:lnSpc>
                <a:spcPct val="90000"/>
              </a:lnSpc>
            </a:pPr>
            <a:r>
              <a:rPr lang="ar-SA" sz="2400" b="1" dirty="0" smtClean="0"/>
              <a:t>التوحد </a:t>
            </a:r>
            <a:r>
              <a:rPr lang="en-US" sz="2400" b="1" dirty="0" smtClean="0"/>
              <a:t>AUTISM</a:t>
            </a:r>
          </a:p>
          <a:p>
            <a:pPr algn="ctr" eaLnBrk="1" hangingPunct="1">
              <a:lnSpc>
                <a:spcPct val="90000"/>
              </a:lnSpc>
            </a:pPr>
            <a:endParaRPr lang="en-US" sz="2400" b="1" dirty="0" smtClean="0"/>
          </a:p>
          <a:p>
            <a:pPr algn="ctr" eaLnBrk="1" hangingPunct="1">
              <a:lnSpc>
                <a:spcPct val="90000"/>
              </a:lnSpc>
            </a:pPr>
            <a:endParaRPr lang="en-US" sz="2400" b="1" dirty="0" smtClean="0"/>
          </a:p>
          <a:p>
            <a:pPr algn="ctr" eaLnBrk="1" hangingPunct="1">
              <a:lnSpc>
                <a:spcPct val="90000"/>
              </a:lnSpc>
            </a:pPr>
            <a:endParaRPr lang="en-US" sz="2400" b="1" dirty="0" smtClean="0"/>
          </a:p>
          <a:p>
            <a:pPr algn="ctr" eaLnBrk="1" hangingPunct="1">
              <a:lnSpc>
                <a:spcPct val="90000"/>
              </a:lnSpc>
            </a:pPr>
            <a:endParaRPr lang="en-US" sz="2400" b="1" dirty="0" smtClean="0"/>
          </a:p>
          <a:p>
            <a:pPr algn="ctr" eaLnBrk="1" hangingPunct="1">
              <a:lnSpc>
                <a:spcPct val="90000"/>
              </a:lnSpc>
            </a:pPr>
            <a:endParaRPr lang="en-US" sz="2400" b="1" dirty="0" smtClean="0"/>
          </a:p>
          <a:p>
            <a:pPr algn="ctr" eaLnBrk="1" hangingPunct="1">
              <a:lnSpc>
                <a:spcPct val="90000"/>
              </a:lnSpc>
            </a:pPr>
            <a:endParaRPr lang="ar-SA" sz="2400" b="1" dirty="0" smtClean="0"/>
          </a:p>
          <a:p>
            <a:pPr algn="ctr" eaLnBrk="1" hangingPunct="1">
              <a:lnSpc>
                <a:spcPct val="90000"/>
              </a:lnSpc>
            </a:pPr>
            <a:endParaRPr lang="ar-SA" sz="2400" b="1" dirty="0" smtClean="0"/>
          </a:p>
          <a:p>
            <a:pPr algn="ctr" eaLnBrk="1" hangingPunct="1">
              <a:lnSpc>
                <a:spcPct val="90000"/>
              </a:lnSpc>
            </a:pPr>
            <a:endParaRPr lang="ar-SA" sz="2400" b="1" dirty="0" smtClean="0"/>
          </a:p>
          <a:p>
            <a:pPr algn="ctr" eaLnBrk="1" hangingPunct="1">
              <a:lnSpc>
                <a:spcPct val="90000"/>
              </a:lnSpc>
            </a:pPr>
            <a:endParaRPr lang="en-US" sz="2400" b="1" dirty="0" smtClean="0"/>
          </a:p>
          <a:p>
            <a:pPr algn="ctr" eaLnBrk="1" hangingPunct="1">
              <a:lnSpc>
                <a:spcPct val="90000"/>
              </a:lnSpc>
            </a:pPr>
            <a:endParaRPr lang="en-US" sz="2400" b="1" dirty="0" smtClean="0"/>
          </a:p>
        </p:txBody>
      </p:sp>
      <p:sp>
        <p:nvSpPr>
          <p:cNvPr id="5" name="شكل بيضاوي 4"/>
          <p:cNvSpPr/>
          <p:nvPr/>
        </p:nvSpPr>
        <p:spPr>
          <a:xfrm>
            <a:off x="2819400" y="2057400"/>
            <a:ext cx="5486400" cy="609600"/>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اضطرابات غير التوحيدية</a:t>
            </a:r>
            <a:endParaRPr lang="en-US" dirty="0" smtClean="0"/>
          </a:p>
          <a:p>
            <a:pPr algn="ctr"/>
            <a:r>
              <a:rPr lang="en-US" dirty="0" smtClean="0"/>
              <a:t>NON- AUTISTIC PDD’S</a:t>
            </a:r>
            <a:r>
              <a:rPr lang="ar-SA" dirty="0" smtClean="0"/>
              <a:t> </a:t>
            </a:r>
            <a:endParaRPr lang="en-US" dirty="0"/>
          </a:p>
        </p:txBody>
      </p:sp>
      <p:sp>
        <p:nvSpPr>
          <p:cNvPr id="6" name="شكل بيضاوي 5"/>
          <p:cNvSpPr/>
          <p:nvPr/>
        </p:nvSpPr>
        <p:spPr>
          <a:xfrm>
            <a:off x="2971800" y="2895600"/>
            <a:ext cx="44958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الإسبرجر</a:t>
            </a:r>
          </a:p>
          <a:p>
            <a:pPr algn="ctr"/>
            <a:r>
              <a:rPr lang="en-US" dirty="0" smtClean="0"/>
              <a:t>ASPERGER SYNDROME</a:t>
            </a:r>
            <a:r>
              <a:rPr lang="ar-SA" dirty="0" smtClean="0"/>
              <a:t> </a:t>
            </a:r>
          </a:p>
          <a:p>
            <a:pPr algn="ctr"/>
            <a:endParaRPr lang="en-US" dirty="0"/>
          </a:p>
        </p:txBody>
      </p:sp>
      <p:sp>
        <p:nvSpPr>
          <p:cNvPr id="7" name="شكل بيضاوي 6"/>
          <p:cNvSpPr/>
          <p:nvPr/>
        </p:nvSpPr>
        <p:spPr>
          <a:xfrm>
            <a:off x="3124200" y="3733800"/>
            <a:ext cx="41910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اضطرابات النمو غير المحددة</a:t>
            </a:r>
            <a:endParaRPr lang="en-US" dirty="0"/>
          </a:p>
        </p:txBody>
      </p:sp>
      <p:sp>
        <p:nvSpPr>
          <p:cNvPr id="9" name="شكل بيضاوي 8"/>
          <p:cNvSpPr/>
          <p:nvPr/>
        </p:nvSpPr>
        <p:spPr>
          <a:xfrm>
            <a:off x="3429000" y="4648200"/>
            <a:ext cx="38100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متلازمة ربت </a:t>
            </a:r>
          </a:p>
          <a:p>
            <a:pPr algn="ctr"/>
            <a:r>
              <a:rPr lang="en-US" dirty="0" smtClean="0"/>
              <a:t>RETT SYNDROME</a:t>
            </a:r>
            <a:endParaRPr lang="en-US" dirty="0"/>
          </a:p>
        </p:txBody>
      </p:sp>
      <p:sp>
        <p:nvSpPr>
          <p:cNvPr id="11" name="شكل بيضاوي 10"/>
          <p:cNvSpPr/>
          <p:nvPr/>
        </p:nvSpPr>
        <p:spPr>
          <a:xfrm>
            <a:off x="3733800" y="5410200"/>
            <a:ext cx="32766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اضطرابات الطفولة التحللية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
            </a:r>
            <a:br>
              <a:rPr lang="ar-SA" dirty="0" smtClean="0"/>
            </a:br>
            <a:r>
              <a:rPr lang="ar-SA" dirty="0" smtClean="0"/>
              <a:t>التوحد:</a:t>
            </a:r>
            <a:r>
              <a:rPr lang="en-US" dirty="0" smtClean="0"/>
              <a:t/>
            </a:r>
            <a:br>
              <a:rPr lang="en-US" dirty="0" smtClean="0"/>
            </a:br>
            <a:endParaRPr lang="en-US" dirty="0"/>
          </a:p>
        </p:txBody>
      </p:sp>
      <p:sp>
        <p:nvSpPr>
          <p:cNvPr id="3" name="عنصر نائب للمحتوى 2"/>
          <p:cNvSpPr>
            <a:spLocks noGrp="1"/>
          </p:cNvSpPr>
          <p:nvPr>
            <p:ph idx="1"/>
          </p:nvPr>
        </p:nvSpPr>
        <p:spPr/>
        <p:txBody>
          <a:bodyPr>
            <a:normAutofit fontScale="85000" lnSpcReduction="20000"/>
          </a:bodyPr>
          <a:lstStyle/>
          <a:p>
            <a:pPr rtl="1"/>
            <a:r>
              <a:rPr lang="ar-SA" dirty="0" smtClean="0"/>
              <a:t>مقدمة وخلفية تاريخية:</a:t>
            </a:r>
            <a:r>
              <a:rPr lang="en-US" dirty="0" smtClean="0"/>
              <a:t/>
            </a:r>
            <a:br>
              <a:rPr lang="en-US" dirty="0" smtClean="0"/>
            </a:br>
            <a:r>
              <a:rPr lang="ar-SA" dirty="0" smtClean="0"/>
              <a:t>لقد عانى الإنسان في تاريخه الطويل على كوكب الأرض من العديد من حالات الإعاقة ، ومن بينها ما نطلق عليه اليوم "إعاقة التوحد أو </a:t>
            </a:r>
            <a:r>
              <a:rPr lang="en-US" dirty="0" smtClean="0"/>
              <a:t>Autism</a:t>
            </a:r>
            <a:r>
              <a:rPr lang="ar-SA" dirty="0" smtClean="0"/>
              <a:t>". الذي كان قديما يعتبر من حالات الاضطراب العقلي أو الفصام الطفولي أو الصم والبكم أو غيرها، </a:t>
            </a:r>
            <a:r>
              <a:rPr lang="ar-SA" dirty="0" smtClean="0">
                <a:solidFill>
                  <a:srgbClr val="FF0000"/>
                </a:solidFill>
              </a:rPr>
              <a:t>حتى اكتشفها الطبيب النفسي الأمريكي كانر عام 1943</a:t>
            </a:r>
            <a:r>
              <a:rPr lang="ar-SA" dirty="0" smtClean="0"/>
              <a:t> من بين مجموعة من أطفال التخلف العقلي الذين يتعامل معهم؛ حيت تميز احد عشر طفلا منهم بأعراض تختلف عن الأعراض المعروفة للتخلف العقلي آنذاك ،وظل ينظر إليها على أنها قريبة الشبه بحالة الانفصام برغم أنه لم يكن من بين أعراضها مظاهر الهلوسة أو التهيؤات التي تعبر أحد الأعراض المميزة للفصام , ولذا اعتبرت بعد ذلك فئة إعاقة مختلفة عنه ، أطلق عليها مصطلح التوحد.</a:t>
            </a:r>
            <a:endParaRPr lang="en-US" dirty="0" smtClean="0"/>
          </a:p>
          <a:p>
            <a:pPr rtl="1"/>
            <a:r>
              <a:rPr lang="ar-SA" dirty="0" smtClean="0"/>
              <a:t>وبدأ اهتمام الدوائر النفسية بدراستها وإجراء البحوث عليها على مستوى العالم.</a:t>
            </a:r>
            <a:endParaRPr lang="en-US" dirty="0" smtClean="0"/>
          </a:p>
          <a:p>
            <a:pPr lvl="0" rtl="1"/>
            <a:endParaRPr lang="ar-SA"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lnSpcReduction="10000"/>
          </a:bodyPr>
          <a:lstStyle/>
          <a:p>
            <a:pPr lvl="0" rtl="1"/>
            <a:r>
              <a:rPr lang="ar-SA" dirty="0" smtClean="0"/>
              <a:t>وفي ذلك الوقت تقريبا في عام 1944، اكتشف الطبيب النمساوي مجموعة من الأطفال النمساويين ،أن خصائصها مشابهة إلى حد ما لأطفال كانر، ولكن أخبارها لم تنتشر كما انتشرت أخبار اكتشاف كانر في امريكا بسبب حالة الحرب العالمية الثانية ، والتي اجتاح فيها هتلر النمسا كغيرها من دول القارة الأوروبية سنوات عدة ، حتى وصل خبرها إلى الطبيبة النفسية </a:t>
            </a:r>
            <a:r>
              <a:rPr lang="en-US" dirty="0" smtClean="0"/>
              <a:t>L.wing</a:t>
            </a:r>
            <a:r>
              <a:rPr lang="ar-SA" dirty="0" smtClean="0"/>
              <a:t> الذي كان لها ابنه تعانى من حالة توحد فنشرت بالانجليزية ترجمة تقرير </a:t>
            </a:r>
            <a:r>
              <a:rPr lang="en-US" dirty="0" smtClean="0"/>
              <a:t>Asperge </a:t>
            </a:r>
            <a:r>
              <a:rPr lang="ar-SA" dirty="0" smtClean="0"/>
              <a:t> و عرفت تلك الحالات باسم اسبرجر نظرا لوجود بعض الاختلافات بينها وبين أعراض حالات كانر ، التي كان يطلق عليها اسم حالات التوحد.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3" name="عنصر نائب للمحتوى 2"/>
          <p:cNvSpPr>
            <a:spLocks noGrp="1"/>
          </p:cNvSpPr>
          <p:nvPr>
            <p:ph idx="1"/>
          </p:nvPr>
        </p:nvSpPr>
        <p:spPr/>
        <p:txBody>
          <a:bodyPr>
            <a:normAutofit fontScale="77500" lnSpcReduction="20000"/>
          </a:bodyPr>
          <a:lstStyle/>
          <a:p>
            <a:pPr rtl="1"/>
            <a:r>
              <a:rPr lang="ar-SA" b="1" dirty="0" smtClean="0"/>
              <a:t>ومع هذا الاكتشاف المبكر لم تظهر حالات التوحد الاسبرجر في الدليل التشخيصي الإحصائي للاضطرابات النفسية (</a:t>
            </a:r>
            <a:r>
              <a:rPr lang="en-US" b="1" dirty="0" smtClean="0"/>
              <a:t>D.S.M</a:t>
            </a:r>
            <a:r>
              <a:rPr lang="ar-SA" b="1" dirty="0" smtClean="0"/>
              <a:t>) إلا في طبعته الثالثة المعدلة (</a:t>
            </a:r>
            <a:r>
              <a:rPr lang="en-US" b="1" dirty="0" smtClean="0"/>
              <a:t>3R</a:t>
            </a:r>
            <a:r>
              <a:rPr lang="ar-SA" b="1" dirty="0" smtClean="0"/>
              <a:t>-</a:t>
            </a:r>
            <a:r>
              <a:rPr lang="en-US" b="1" dirty="0" smtClean="0"/>
              <a:t>D.S.M</a:t>
            </a:r>
            <a:r>
              <a:rPr lang="ar-SA" b="1" dirty="0" smtClean="0"/>
              <a:t>) في أواخر الثمانينات وفي طبعته الرابعة (</a:t>
            </a:r>
            <a:r>
              <a:rPr lang="en-US" b="1" dirty="0" smtClean="0"/>
              <a:t>D.S.M-4</a:t>
            </a:r>
            <a:r>
              <a:rPr lang="ar-SA" b="1" dirty="0" smtClean="0"/>
              <a:t>) التي ظهرت عام 1994، وكان ظهور الإعاقتين في هذا الدليل ضمن مجموعة أطلق عليها اسم مجموعة اضطرابات النمو الارتقائي الشاملة </a:t>
            </a:r>
            <a:endParaRPr lang="en-US" b="1" dirty="0" smtClean="0"/>
          </a:p>
          <a:p>
            <a:pPr rtl="1"/>
            <a:r>
              <a:rPr lang="ar-SA" b="1" dirty="0" smtClean="0"/>
              <a:t>                                       (</a:t>
            </a:r>
            <a:r>
              <a:rPr lang="en-US" b="1" dirty="0" smtClean="0"/>
              <a:t>pervasive Developmental Disorders</a:t>
            </a:r>
            <a:r>
              <a:rPr lang="ar-SA" b="1" dirty="0" smtClean="0"/>
              <a:t>)</a:t>
            </a:r>
          </a:p>
          <a:p>
            <a:pPr rtl="1"/>
            <a:r>
              <a:rPr lang="ar-SA" b="1" dirty="0" smtClean="0"/>
              <a:t> التي تضم أربعة اضطرابات هي: الأوتيزم-الإسبرجر والرت </a:t>
            </a:r>
            <a:r>
              <a:rPr lang="en-US" b="1" dirty="0" smtClean="0"/>
              <a:t>rett</a:t>
            </a:r>
            <a:r>
              <a:rPr lang="ar-SA" b="1" dirty="0" smtClean="0"/>
              <a:t> واضطرابات النمو التحليلي أو التفسخي واضطرابات النمو غير المحددة.</a:t>
            </a:r>
            <a:r>
              <a:rPr lang="en-US" b="1" dirty="0" smtClean="0"/>
              <a:t>PDD NOS </a:t>
            </a:r>
            <a:r>
              <a:rPr lang="ar-SA" b="1" dirty="0" smtClean="0"/>
              <a:t> الذي ستستعرض فيما بعد ووصفها بأنها حالات اضطراب أو توقف في نمو المهارات المتوقعة للطفل في الجوانب الاجتماعية واللغوية والتواصل وفي رصيد السلوكيات المرغوبة ، أو فقدها بعد أن تكون قد بدأت في التبلور في المراحل المبكرة من حياة الطفل بما يؤثر سلبيا على اكتشاف المهارات المختلفة وعلى بناء شخصيته.</a:t>
            </a:r>
            <a:endParaRPr lang="en-US" b="1" dirty="0" smtClean="0"/>
          </a:p>
          <a:p>
            <a:pPr eaLnBrk="1" hangingPunct="1">
              <a:lnSpc>
                <a:spcPct val="80000"/>
              </a:lnSpc>
            </a:pPr>
            <a:endParaRPr lang="ar-SA"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التوحد:</a:t>
            </a:r>
            <a:endParaRPr lang="en-US" dirty="0"/>
          </a:p>
        </p:txBody>
      </p:sp>
      <p:sp>
        <p:nvSpPr>
          <p:cNvPr id="3" name="عنصر نائب للمحتوى 2"/>
          <p:cNvSpPr>
            <a:spLocks noGrp="1"/>
          </p:cNvSpPr>
          <p:nvPr>
            <p:ph idx="1"/>
          </p:nvPr>
        </p:nvSpPr>
        <p:spPr/>
        <p:txBody>
          <a:bodyPr>
            <a:normAutofit fontScale="92500" lnSpcReduction="20000"/>
          </a:bodyPr>
          <a:lstStyle/>
          <a:p>
            <a:r>
              <a:rPr lang="ar-SA" dirty="0" smtClean="0"/>
              <a:t>مصطلح يطلق على أحد اضطرابات النمو الارتقائي الشاملة التي تتميز بقصور أو توقف في نمو الإدراك الحسي واللغة ، وبالتالي في نمو القدرة على التواصل والتخاطب والتعلم والنمو المعرفي والاجتماعي ، ويصاحب ذلك نزعة انسحابية انطوائية وانغلاق على الذات مع جمود عاطفي وانفعالي ، ويصبح وكأن جهازه العصبي قد توقف تماما عن العمل ، كما لو كانت قد توقفت حواسه الخمس عن توصيل او استقبال آية مثيرات خارجية أو التعبير عن عواطفه وأحاسيسه ، وأصبح الطفل يعيش منغلقا على ذاته في عالمه الخاص ، فيما عدا اندماجه في اعمال أو حركات نمطية عشوائية غير هادفة لفترات طويلة أو في ثورات غضب عارمة كرد فعل لأي تغيير أو ضغوط خارجية لإخراجه عن عالمه الخاص.</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 - العلاقة بين التوحد و التخلف العقلي</a:t>
            </a:r>
            <a:endParaRPr lang="en-US" dirty="0"/>
          </a:p>
        </p:txBody>
      </p:sp>
      <p:sp>
        <p:nvSpPr>
          <p:cNvPr id="3" name="عنصر نائب للمحتوى 2"/>
          <p:cNvSpPr>
            <a:spLocks noGrp="1"/>
          </p:cNvSpPr>
          <p:nvPr>
            <p:ph idx="1"/>
          </p:nvPr>
        </p:nvSpPr>
        <p:spPr/>
        <p:txBody>
          <a:bodyPr>
            <a:normAutofit fontScale="92500" lnSpcReduction="20000"/>
          </a:bodyPr>
          <a:lstStyle/>
          <a:p>
            <a:r>
              <a:rPr lang="ar-SA" dirty="0" smtClean="0"/>
              <a:t>هذا ويشير الدليل الإحصائي لاضطرابات النفسية في طبعته الثالثة 1980 إلى انه قد تصاحب التوحد نسبة كبيرة من حالات تخلف عقلي، ولكن غياب التخلف العقلي لا يمنع من تشخيص الحالة على أنها حالة توحد ، فقد وجد في بحث طبق على عينه 450 حالة توحد في ثلاث من الولايات المتحدة الأمريكية ، أن 40% منهم يعانون من تخلف عقلي بدرجة أقل من 50 معامل ذكاء( أى تخلف متوسط أو شديد) وأن 30% من أفراد العينة يعانون من تخلف عقلي بسيط من (50-70) وأن 30% من أفرادالعينة على عامل ذكاء عادي أو عالي 70 فأكثر ، ومن بينهم قلة وصل ذكاؤها إلى 120، كما استخلص الباحث أن احتمالات الإصابة بالتوحد تزداد مع انخفاض نسبة الذكاء ، أو مع شدة التخلف العقلي.</a:t>
            </a: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533400" y="1524000"/>
            <a:ext cx="8915400" cy="4525963"/>
          </a:xfrm>
        </p:spPr>
        <p:txBody>
          <a:bodyPr>
            <a:normAutofit fontScale="85000" lnSpcReduction="20000"/>
          </a:bodyPr>
          <a:lstStyle/>
          <a:p>
            <a:pPr rtl="1"/>
            <a:r>
              <a:rPr lang="ar-SA" dirty="0" smtClean="0"/>
              <a:t>ومن نتائج البحث ذاته ، وجد أن 20% من أفراد العينة يتمتعون بذكاء غير لفظي عادي أو مرتفع ... ويبدو أن معاملات الذكاء عند أطفال التوحد تعكس ما يعانونه من صعوبات أو نواحي قصور في النمو اللغوي ومهارات التفكير المجرد ، بينما لا يشير إلى علاقة أو تأثر بالذكاء غير اللفظي أو المهارات البصرية المكانية ، أو المرتبطة بالذاكرة مما يبرز القصور في الجوانب الوظيفية باللغة .</a:t>
            </a:r>
            <a:endParaRPr lang="en-US" dirty="0" smtClean="0"/>
          </a:p>
          <a:p>
            <a:pPr rtl="1"/>
            <a:r>
              <a:rPr lang="ar-SA" dirty="0" smtClean="0"/>
              <a:t>ومما يدعو إلى الدهشة أنه في خضم نواحي القصور بمحاورها المتعددة عند معظم أطفال التوحد ، قد تظهر بعض القدرات أو المهارات النادرة في مجالات الرياضيات (عمليات الضرب أو القسمة المركبة) أو فنون الرسم أو الموسيقى أو النشاط الرياضي بشكل يفوق قدرات الطفل السليم ، ويطلق على امثال تلك الحالات الأبله العاقل </a:t>
            </a:r>
            <a:r>
              <a:rPr lang="en-US" dirty="0" smtClean="0"/>
              <a:t>Idiot (savants) </a:t>
            </a:r>
            <a:r>
              <a:rPr lang="ar-SA" dirty="0" smtClean="0"/>
              <a:t>(مع تحفظنا على هذه التسمية) ومن بينهم من يتميز بذاكرة مذهلة فيتلو في سن مبكرة أبياتا من الشعر أو الأدب أو يعزف أو يغني ألحانا موسيقية كان قد سمعها من سنين .  </a:t>
            </a:r>
            <a:endParaRPr lang="en-US" dirty="0" smtClean="0"/>
          </a:p>
          <a:p>
            <a:pPr eaLnBrk="1" hangingPunct="1">
              <a:lnSpc>
                <a:spcPct val="80000"/>
              </a:lnSpc>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الخصائص المميزة لحالات التوحد</a:t>
            </a:r>
            <a:br>
              <a:rPr lang="ar-SA" b="1" dirty="0" smtClean="0">
                <a:solidFill>
                  <a:schemeClr val="hlink"/>
                </a:solidFill>
                <a:cs typeface="Arial" pitchFamily="34" charset="0"/>
              </a:rPr>
            </a:br>
            <a:r>
              <a:rPr lang="ar-SA" b="1" dirty="0" smtClean="0">
                <a:solidFill>
                  <a:schemeClr val="hlink"/>
                </a:solidFill>
                <a:cs typeface="Arial" pitchFamily="34" charset="0"/>
              </a:rPr>
              <a:t> 1- الخصائص البدنية </a:t>
            </a:r>
            <a:endParaRPr lang="en-US" dirty="0"/>
          </a:p>
        </p:txBody>
      </p:sp>
      <p:sp>
        <p:nvSpPr>
          <p:cNvPr id="3" name="عنصر نائب للمحتوى 2"/>
          <p:cNvSpPr>
            <a:spLocks noGrp="1"/>
          </p:cNvSpPr>
          <p:nvPr>
            <p:ph idx="1"/>
          </p:nvPr>
        </p:nvSpPr>
        <p:spPr/>
        <p:txBody>
          <a:bodyPr>
            <a:normAutofit fontScale="85000" lnSpcReduction="10000"/>
          </a:bodyPr>
          <a:lstStyle/>
          <a:p>
            <a:pPr rtl="1"/>
            <a:r>
              <a:rPr lang="ar-SA" dirty="0" smtClean="0"/>
              <a:t>غالباً ما يكون المظهر العام مقبولا إن لم يكن جذابا ، مع ملاحظة أنهم من حيث طول القامة وخاصة في المرحلة من عمر سنتين إلى 7 سنوات يكونون اقصر طولا من أقرانهم المساوين لهم في العمر وغير المصابين بالتوحد. </a:t>
            </a:r>
            <a:endParaRPr lang="en-US" dirty="0" smtClean="0"/>
          </a:p>
          <a:p>
            <a:pPr rtl="1"/>
            <a:r>
              <a:rPr lang="ar-SA" dirty="0" smtClean="0"/>
              <a:t>ومن حيث الثبات في العمر المبكر في استخدام اليد اليمنى فقط أو اليسرى فقط كمعظم الأطفال ، فإننا نجدهم يختلفون عن الطفل السليم في عدم الثبات على استخدام يد معينة بحيث يترددون أو يتبادلون استعمال اليد اليمنى مع اليسرى، مما يدل على اضطراب وظيفي بين نصفي المخ الأيمن والأيسر.</a:t>
            </a:r>
            <a:endParaRPr lang="en-US" dirty="0" smtClean="0"/>
          </a:p>
          <a:p>
            <a:pPr rtl="1"/>
            <a:r>
              <a:rPr lang="ar-SA" dirty="0" smtClean="0"/>
              <a:t>كذلك نجد اختلافا عن الطبيعي من حيث خصائص الجلد وبصمات الأصابع </a:t>
            </a:r>
            <a:r>
              <a:rPr lang="en-US" dirty="0" smtClean="0"/>
              <a:t>finger prints</a:t>
            </a:r>
            <a:r>
              <a:rPr lang="ar-SA" dirty="0" smtClean="0"/>
              <a:t> التي تنتشر بين أطفال التوحد أكثر منها بين بقية أفراد المجتمع العام ، مما يشير إلى خلل أو اضطراب في نمو طبقة الجلد المغطية للجسم.</a:t>
            </a:r>
            <a:endParaRPr lang="en-US" dirty="0" smtClean="0"/>
          </a:p>
          <a:p>
            <a:pPr rtl="1"/>
            <a:endParaRPr lang="en-US"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85000" lnSpcReduction="10000"/>
          </a:bodyPr>
          <a:lstStyle/>
          <a:p>
            <a:pPr rtl="1"/>
            <a:r>
              <a:rPr lang="ar-SA" dirty="0" smtClean="0"/>
              <a:t>ويتعرض أطفال التوحد في طفولتهم المبكرة لأمراض الجزء العلوي من الجهاز التنفسي وحالات الربو والحساسية ونوبات ضيق التنفس والسعال ، كما يعانون من اضطرابات معوية وحالات الإمساك أو الشلل في حركة الأمعاء أكثر من حدوثها بين اطفال المجتمع العام ، كما يختلفون عن الطفل السليم في تجاوبهم مع تلك الأمراض وانعكاسات تأثيرها عليهم ... ففي الكثير من حالات التوحد، قد لا ترتفع حرارة جسم الطفل التوحدي المصاب بالحمى أو مرض معد يرفع حرارة الطفل السليم ، والبعض لا يشكو مما يعانيه من آلام بل لا يعبر عن ألمه بالكلام او تعابير الوجه أو حركة الجسم المتوجع.</a:t>
            </a:r>
            <a:endParaRPr lang="en-US" dirty="0" smtClean="0"/>
          </a:p>
          <a:p>
            <a:pPr rtl="1"/>
            <a:r>
              <a:rPr lang="ar-SA" dirty="0" smtClean="0"/>
              <a:t>ومع هذا فإن سلوكيات الطفل المتوحد تكون أكثر رقة وهدوءا وتحسنا أثناء حالات المرض والألم ، مما يستدل منه الأبوان أو المدرس على أن الطفل يعاني مرضا أو توعكا أو ألما.</a:t>
            </a:r>
            <a:endParaRPr lang="en-US" dirty="0" smtClean="0"/>
          </a:p>
          <a:p>
            <a:pPr eaLnBrk="1" hangingPunct="1">
              <a:lnSpc>
                <a:spcPct val="80000"/>
              </a:lnSpc>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2- الخصائص السلوكية</a:t>
            </a:r>
            <a:endParaRPr lang="en-US" dirty="0"/>
          </a:p>
        </p:txBody>
      </p:sp>
      <p:sp>
        <p:nvSpPr>
          <p:cNvPr id="3" name="عنصر نائب للمحتوى 2"/>
          <p:cNvSpPr>
            <a:spLocks noGrp="1"/>
          </p:cNvSpPr>
          <p:nvPr>
            <p:ph idx="1"/>
          </p:nvPr>
        </p:nvSpPr>
        <p:spPr/>
        <p:txBody>
          <a:bodyPr>
            <a:normAutofit fontScale="92500" lnSpcReduction="20000"/>
          </a:bodyPr>
          <a:lstStyle/>
          <a:p>
            <a:pPr rtl="1"/>
            <a:r>
              <a:rPr lang="ar-SA" b="1" dirty="0" smtClean="0"/>
              <a:t>من أهم الخصائص قصور كمي وكيفي في التفاعل الاجتماعي وهي سمة تميز أطفال التوحد كافة ولكن ربما بدرجات تختلف من طفل إلى آخر لدرجة غياب ارتباطه أو انتسابه حتى لأبويه وليس فقط للآخرين.</a:t>
            </a:r>
            <a:endParaRPr lang="en-US" b="1" dirty="0" smtClean="0"/>
          </a:p>
          <a:p>
            <a:pPr rtl="1"/>
            <a:r>
              <a:rPr lang="ar-SA" b="1" dirty="0" smtClean="0"/>
              <a:t>ففي طفولته غالبا ما لا تبدو على وجهه البسمة أو توقع الفرح والتهليل عندما يلتقطه أو يحمله أو يحضنه والده أو والدته, كما يغيب تلاقي العيون من جانبه مع أي منهما أو غيرهما ، فهو يتجنب تماما التلاقي أو التواصل بالعيون الذي يميز أفراد البشر عندما يتحادثون ، ففي مرحلة النمو الاجتماعي للطفل الذي يعاني التوحد ، تغيب تماما مظاهر الترابط والصلة الطبيعية التي تظهر في الطفل السليم نحو أبويه وأفراد أسرته </a:t>
            </a:r>
            <a:r>
              <a:rPr lang="en-US" b="1" dirty="0" smtClean="0"/>
              <a:t>Attachment Behavior</a:t>
            </a:r>
            <a:r>
              <a:rPr lang="ar-SA" b="1" dirty="0" smtClean="0"/>
              <a:t> إلا في حالات نادرة للغاية وبعد تدريب طويل. </a:t>
            </a:r>
            <a:endParaRPr lang="en-US" b="1"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92500" lnSpcReduction="20000"/>
          </a:bodyPr>
          <a:lstStyle/>
          <a:p>
            <a:pPr lvl="0" rtl="1"/>
            <a:r>
              <a:rPr lang="ar-SA" b="1" dirty="0" smtClean="0"/>
              <a:t>بل غالبا ما لا يبدو على طفل التوحد أنه قادر على أن يتعرف أو يميز الأشخاص المهمين في حياته أو المخالطين له من إخوة أو مدرسين أو جيران أو رفاق ، كما لا يبدو على معظم أطفال التوحد أي حزن أو غضب أو حتى ضيق عندما يفارقهم آباؤهم أو إخوتهم أو رفاقهم أو حتى حينما يتركوهم وسط أفراد أغراب لا يعرفونهم فلا يبدون أي قلق.</a:t>
            </a:r>
          </a:p>
          <a:p>
            <a:pPr lvl="0" rtl="1"/>
            <a:r>
              <a:rPr lang="ar-SA" b="1" dirty="0" smtClean="0"/>
              <a:t> وعند التحاق طفل التوحد بالمدرسة ، تخف تدريجيا بعض تلك السمات الانسحابية إلى حد ما ، وخاصة إذا كانت حالة التوحد التي يعانيها الطفل حالة خفيفة أو متوسطة الشدة .. ومع هذا يظل عزوفهم عن مشاركة أقرانهم في اللعب واضحا ، كما تستمر بعض تصرفاتهم الفجة أو الغريبة وعجزهم عن تفهمهم مشاعر الآخرين.</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smtClean="0"/>
          </a:p>
        </p:txBody>
      </p:sp>
      <p:sp>
        <p:nvSpPr>
          <p:cNvPr id="3" name="عنصر نائب للمحتوى 2"/>
          <p:cNvSpPr>
            <a:spLocks noGrp="1"/>
          </p:cNvSpPr>
          <p:nvPr>
            <p:ph idx="1"/>
          </p:nvPr>
        </p:nvSpPr>
        <p:spPr/>
        <p:txBody>
          <a:bodyPr>
            <a:normAutofit lnSpcReduction="10000"/>
          </a:bodyPr>
          <a:lstStyle/>
          <a:p>
            <a:r>
              <a:rPr lang="ar-SA" dirty="0" smtClean="0"/>
              <a:t>ومع تقدمهم في العمر، تبدأ هذه السلوكيات في التحسن عند مرحلة المراهقة المتأخرة ، فيما عدا ترددهم في مبادرة المشاركة مع الرفاق في اللعب والنشاط الرياضي أو الترفيهي ، بل لا ينتظرون محاولات الآخرين التقارب والمشاركة معهم ، ويبدو أن المشكلة هنا تكمن في عجزهم عن الفهم أو التجارب مع المشاعر</a:t>
            </a:r>
          </a:p>
          <a:p>
            <a:r>
              <a:rPr lang="ar-SA" dirty="0" smtClean="0"/>
              <a:t>و الانفعالات والعواطف التي يبديها الآخرين مما يشكل عوائق تقف حجر عثرة في تحقيق الاندماج أو التفاعل الاجتماعي أو تكوين صداقات حتى لو كانت لديهم الرغبة في تحقيق تلك الأهداف الاجتماعية.</a:t>
            </a: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lnSpcReduction="10000"/>
          </a:bodyPr>
          <a:lstStyle/>
          <a:p>
            <a:r>
              <a:rPr lang="ar-SA" dirty="0" smtClean="0"/>
              <a:t>ومن الثابت أن الأفراد التوحديين من المراهقين والشباب البالغين لديهم الدوافع الجنسية التي تكون قد بدأت تمارس ضغوطها عليهم كغيرهم من الأسوياء، ولكن يحول افتقارهم إلى مهارات التفاعل الاجتماعي والتقارب المبادأة في التعارف مع أفراد الجنس الآخرين أو التجارب مع مبادأة الآخرين ، دون تكوين صداقات وإشباع حاجتهم إلى المحبة التي تقود إلى الزواج منهم.</a:t>
            </a:r>
          </a:p>
          <a:p>
            <a:r>
              <a:rPr lang="ar-SA" dirty="0" smtClean="0"/>
              <a:t> وقد أكدت المسوح الميدانية التي أجريت في المجتمعات الغربية ما يفيد ندرة زواج الأفراد الذين يعانون من التوحد ، وبالتالي تزيد معاناتهم من الوحدة فوق ما يعانون من ضغوط التوحد.</a:t>
            </a: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3- مشاكل التخاطب و التواصل اللغوي</a:t>
            </a:r>
            <a:endParaRPr lang="en-US" dirty="0"/>
          </a:p>
        </p:txBody>
      </p:sp>
      <p:sp>
        <p:nvSpPr>
          <p:cNvPr id="3" name="عنصر نائب للمحتوى 2"/>
          <p:cNvSpPr>
            <a:spLocks noGrp="1"/>
          </p:cNvSpPr>
          <p:nvPr>
            <p:ph idx="1"/>
          </p:nvPr>
        </p:nvSpPr>
        <p:spPr/>
        <p:txBody>
          <a:bodyPr>
            <a:normAutofit fontScale="77500" lnSpcReduction="20000"/>
          </a:bodyPr>
          <a:lstStyle/>
          <a:p>
            <a:r>
              <a:rPr lang="ar-SA" dirty="0" smtClean="0"/>
              <a:t>يعتبر قصور أو توقف أو اضطراب النمو اللغوي من أهم الأعراض المميزة لحالات إعاقة التوحد والمعايير المهمة في تشخيصها .. وهنا لا بد من التأكيد على أن عدم استخدام اللغة ليس راجعا إلى عدم رغبة الطفل في الكلام،  أو إلى أن الدافعية تنقصه, ولكنه يرجع إلى قصور أو خلل وظيفي في المراكز العصبية بالمج المسئولة عن اللغة والكلام والتعامل مع الرموز ، والواقعة على النصف الكروي الأيسر من المخ .. ويؤكد هذا التفسير أنه عندما يؤدى التدريب المبكر للطفل المصاب إلى تكوين حصيلة من بعض الكلمات فإنه يتعثر في تكوين الجمل ووضع الكلمات في مكانها الصحيح ، أو الاستدعاء من الذاكرة لمعاني الرموز في معظم ما يسمعه من الكلام الموجه إليه ، أو يعجز المخ عن إرسال الإجابة من مراكز اللغة والكلام على قشرة المخ إلى مركز الحركة الواقع أيضا على قشرة المخ الذي يقوم بدوره بإرسال الإشارات العصبية بالتسلسل الترتيب الصحيح إلى عضلات أعضاء الكلام في الصدر والحنجرة والفم لينطق بها الطفل صحيحة مفهومة .. وبالتالي يضطرب الكلام ولا يستطيع من يحادثه أن يفهم ما يقصده أو يريد أن يعبر عنه طفل التوحد.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85000" lnSpcReduction="20000"/>
          </a:bodyPr>
          <a:lstStyle/>
          <a:p>
            <a:r>
              <a:rPr lang="ar-SA" dirty="0" smtClean="0"/>
              <a:t>ويزيد الموقف تعقيدا افتقاد هذا الطفل المهارات الاجتماعية الأساسية للتفاعل والنمو الاجتماعي والقدرة على التواصل وتكوين العلاقات والخروج من العالم المغلق الذي يعيش فيه الفرد المصاب بالتوحد بكسر الحلقة المفرغة التي تربط القصور اللغوي والتواصل بالنمو الاجتماعي والتفاعل مع الآخرين.</a:t>
            </a:r>
            <a:endParaRPr lang="en-US" dirty="0" smtClean="0"/>
          </a:p>
          <a:p>
            <a:r>
              <a:rPr lang="ar-SA" dirty="0" smtClean="0"/>
              <a:t>وفي كثير من حالات التوحد،  يبدأ ظهور مؤشرات هذا القصور أو الاضطراب في النمو اللغوي مبكرا في حياة الطفل ، وربما في الأشهر الثلاثة الأولى حيث يلاحظ الهدوء غير الطبيعي ، وغياب المناغاة المعتادة عند الطفل السليم في هذه الفترة, وفي قلة أو توقف الأصوات التي يصدرها وفي مناسبتها للموقف ومعانيها بالنسبة إلى ما يطلبه أو يريده من أمه، فهي غالبا عشوائية عديمة المعنى لا تستهدف أي نوع من التواصل ، بعكس الطفل السليم الذي يكتسب مبكرا مهارات وتفهم التواصل استقبالا أو تعبيرا ، حتى قبل أن يتكلم أو يكتسب حصيلة لغوية ولو بسيطة.</a:t>
            </a:r>
            <a:endParaRPr lang="en-US"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77500" lnSpcReduction="20000"/>
          </a:bodyPr>
          <a:lstStyle/>
          <a:p>
            <a:pPr rtl="1"/>
            <a:r>
              <a:rPr lang="ar-SA" b="1" dirty="0" smtClean="0"/>
              <a:t>وقد ينطق طفل التوحد كلمة معينة ، ولكنه يعجز عن استعمالها أو نطقها ثانية ولكنه قد يعود وينطقها بعد يوم أو أسبوع أو حتى بعد سنة كاملة ، ومن أهم مظاهر اضطراب اللغة عندما يوجه إليه سؤال مثل:</a:t>
            </a:r>
            <a:endParaRPr lang="en-US" b="1" dirty="0" smtClean="0"/>
          </a:p>
          <a:p>
            <a:pPr rtl="1"/>
            <a:r>
              <a:rPr lang="ar-SA" b="1" dirty="0" smtClean="0"/>
              <a:t>"أنت عايز تشرب؟" فإن إجابته تكون مجرد إعادة ترديد السؤال أو الكلمة الأخيرة منه دون أية إجابة،  وهو ما نسميه ظاهرة رجع صدى {</a:t>
            </a:r>
            <a:r>
              <a:rPr lang="en-US" b="1" dirty="0" smtClean="0"/>
              <a:t>Echolalia</a:t>
            </a:r>
            <a:r>
              <a:rPr lang="ar-SA" b="1" dirty="0" smtClean="0"/>
              <a:t>} كما يخلط بين الضمائر (أنا-أنت-هو-هي) وقد يجيب عن السؤال ليس بعد توجيهه إليه ، بل ربما يعيد ترديده بعد فترة زمنية قد تطول أو تقصر ، وقد يتفوه الطفل بسؤال مثل:"إنت تحب تلعب بالكورة" موجها كلامه إلى أبيه أو إلى طفل آخر، بينما هو يقصد أن يقول إنه هو ذاته ” يحب يلعب بالكرة ” .</a:t>
            </a:r>
          </a:p>
          <a:p>
            <a:pPr rtl="1"/>
            <a:r>
              <a:rPr lang="ar-SA" b="1" dirty="0" smtClean="0"/>
              <a:t>هذا فضلا عن أنه لا يدرك أن نطق كلمات الجملة ليس وحده الذي ينقل المعنى إلى المستمع ، ولكن كيفية النطق والتنغيم </a:t>
            </a:r>
            <a:r>
              <a:rPr lang="en-US" b="1" dirty="0" smtClean="0"/>
              <a:t>Tone </a:t>
            </a:r>
            <a:r>
              <a:rPr lang="ar-SA" b="1" dirty="0" smtClean="0"/>
              <a:t>في النطق يمكن أن يضيف معاني أخرى إلى الكلمات والجمل ، وكما ينطبق هذا أيضا على نوعية واختلاف الصوت الذي تنطق به.</a:t>
            </a:r>
            <a:endParaRPr lang="en-US" b="1" dirty="0" smtClean="0"/>
          </a:p>
          <a:p>
            <a:endParaRPr lang="en-US"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هذا وتقدر نسبة أطفال التوحد الذين يعانون من تعذر استخدام اللغة كلية في التخاطب والتواصل ، حتى لو تقدم بهم العمر والتدريب بحوالي 50% ، بينما البعض يمكن أن يستوعب حصيلة لغوية مناسبة ، بل يستمتع باستعمالها وكذلك بالأرقام والعمليات الحسابية كما يتمتع البعض – ذوو الذكاء المرتفع- بالقدرة على ذلك وعلى القراءة قبل إتمام العام الخامس من عمرهم وبدرجة إتقان عالية ولكنهم قلة ، وغالبا لا يدركون معاني ما يقرأون.</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4- السلوكيات النمطية</a:t>
            </a:r>
            <a:endParaRPr lang="en-US" dirty="0"/>
          </a:p>
        </p:txBody>
      </p:sp>
      <p:sp>
        <p:nvSpPr>
          <p:cNvPr id="3" name="عنصر نائب للمحتوى 2"/>
          <p:cNvSpPr>
            <a:spLocks noGrp="1"/>
          </p:cNvSpPr>
          <p:nvPr>
            <p:ph idx="1"/>
          </p:nvPr>
        </p:nvSpPr>
        <p:spPr/>
        <p:txBody>
          <a:bodyPr>
            <a:normAutofit fontScale="85000" lnSpcReduction="10000"/>
          </a:bodyPr>
          <a:lstStyle/>
          <a:p>
            <a:r>
              <a:rPr lang="ar-SA" dirty="0" smtClean="0"/>
              <a:t>في السنوات المبكرة من عمر طفل التوحد لا تظهر آية رغبة في التعرف على الأشياء واللعب والأشخاص المحيطين </a:t>
            </a:r>
            <a:r>
              <a:rPr lang="ar-SA" dirty="0" err="1" smtClean="0"/>
              <a:t>به</a:t>
            </a:r>
            <a:r>
              <a:rPr lang="ar-SA" dirty="0" smtClean="0"/>
              <a:t> في بيئته ، ولا يبدي حب الاستطلاع الذي يميز الطفل السوي في المراحل الأولى من عمره.</a:t>
            </a:r>
          </a:p>
          <a:p>
            <a:r>
              <a:rPr lang="ar-SA" dirty="0" smtClean="0"/>
              <a:t> صحيح أنه قد يتناول اللعب والأشياء التي تقع في متنازل يده ،  ولكنه تناول عشوائي محدود في نوعيته وتكراره دون هدف ، بشكل نمطي غير مقصود أو هادف يفتقد الإبداع والتخيل أو اللعب الإبهامي أو الرمزي ويعوزه التقليد أو التعبير المجرد وإذا حدث و شوهد مندمجا في لعب فهو فج جامد متكرر متشابه أو طقوس ثابته أو اعمال قسرية وغالبا يحب الدوران (يدور حول ذاته في مكانه أو حول طاولة أو جدران الغرفة أو الملعب أو يدير بيده إصبعا أو حلقة مفاتيح) وهو يفضل الارتباط بالأشياء (الجوامد) أكثر من البشر.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a:bodyPr>
          <a:lstStyle/>
          <a:p>
            <a:r>
              <a:rPr lang="ar-SA" dirty="0" smtClean="0"/>
              <a:t>وفي معظم الحالات يقوم الطفل بتكرار حركات نمطية(هز الرأس أو ثنى الجذع والرأس إلى الأمام والخلف ) لمدة زمنية طويلة دون تعب أو ملل ، وخاصة عندما يترك الطفل وحده دون إشغاله بنشاط معين.</a:t>
            </a:r>
            <a:endParaRPr lang="en-US" dirty="0" smtClean="0"/>
          </a:p>
          <a:p>
            <a:r>
              <a:rPr lang="ar-SA" dirty="0" smtClean="0"/>
              <a:t>وطفل التوحد يقاوم التغيير ، وربما التنقل والتبديل مثل تغيير نظام الملبس والمأكل وأثاث الغرفة أو تغيير نظام الحياة اليومية أو الحمام أو الانتقال إلى منزل جديد أو تغيير مدرس أو نظام الصف بالمدرسة ، وفي حالة حدوث هذا التغيير ، يثور الطفل ويسمى في حال من الغضب قد تصل في درجتها إلى إيذاء ذاته او غيره من مخالطيه.</a:t>
            </a:r>
            <a:endParaRPr lang="en-US" dirty="0" smtClean="0"/>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5-تقلبات المزاج</a:t>
            </a:r>
            <a:endParaRPr lang="en-US" dirty="0"/>
          </a:p>
        </p:txBody>
      </p:sp>
      <p:sp>
        <p:nvSpPr>
          <p:cNvPr id="3" name="عنصر نائب للمحتوى 2"/>
          <p:cNvSpPr>
            <a:spLocks noGrp="1"/>
          </p:cNvSpPr>
          <p:nvPr>
            <p:ph idx="1"/>
          </p:nvPr>
        </p:nvSpPr>
        <p:spPr/>
        <p:txBody>
          <a:bodyPr/>
          <a:lstStyle/>
          <a:p>
            <a:pPr rtl="1"/>
            <a:r>
              <a:rPr lang="ar-SA" dirty="0" smtClean="0"/>
              <a:t>في كثير من حالات التوحد غالبا ما يحدث تغير المفاجئ في المزاج مع نوبات من الضحك أو البكاء ، بدون سبب واضح يبرر هذا التغير.</a:t>
            </a:r>
            <a:endParaRPr lang="en-US" dirty="0" smtClean="0"/>
          </a:p>
          <a:p>
            <a:pPr rtl="1"/>
            <a:r>
              <a:rPr lang="ar-SA" dirty="0" smtClean="0"/>
              <a:t> </a:t>
            </a:r>
            <a:endParaRPr lang="en-US" dirty="0" smtClean="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6-الاستجابة للمثيرات الحسية</a:t>
            </a:r>
            <a:endParaRPr lang="en-US" dirty="0"/>
          </a:p>
        </p:txBody>
      </p:sp>
      <p:sp>
        <p:nvSpPr>
          <p:cNvPr id="3" name="عنصر نائب للمحتوى 2"/>
          <p:cNvSpPr>
            <a:spLocks noGrp="1"/>
          </p:cNvSpPr>
          <p:nvPr>
            <p:ph idx="1"/>
          </p:nvPr>
        </p:nvSpPr>
        <p:spPr/>
        <p:txBody>
          <a:bodyPr>
            <a:normAutofit fontScale="85000" lnSpcReduction="20000"/>
          </a:bodyPr>
          <a:lstStyle/>
          <a:p>
            <a:pPr rtl="1"/>
            <a:r>
              <a:rPr lang="ar-SA" dirty="0" smtClean="0"/>
              <a:t>وتتميز إما بالبرودة والتبلد،  وإما بالحساسية الفائقة بشكل لا يتناسب مع شدة أو تفاهة المثير. فقد تكون الاستجابة أقل أو أكثر حده من استجابة الطفل السوي في حالة المثيرات, مثل الأصوات أو الأضواء أو الألم ، وكثيرا ما يتجاهل طفل التوحد حديثا موجها إليه بشكل متكرر، مما يفسر في بعض الأحيان بأن الطفل التوحد يعاني من صمم ، بينما ـ هو في الواقع ـ سليم السمع.</a:t>
            </a:r>
            <a:endParaRPr lang="en-US" dirty="0" smtClean="0"/>
          </a:p>
          <a:p>
            <a:pPr rtl="1"/>
            <a:r>
              <a:rPr lang="ar-SA" dirty="0" smtClean="0"/>
              <a:t>وقد يبدي اهتماما فائقا بصوت عادي ، مثل دقات الساعة أو سقوط المطر أو رنين جرس التلفزيون ، وقد يصاب بجرح أو قطع يسيل الدم ، ومع هذا لا يشكو أو يصرخ أو حتى تظهر على وجهه تعابير الألم.</a:t>
            </a:r>
            <a:endParaRPr lang="en-US" dirty="0" smtClean="0"/>
          </a:p>
          <a:p>
            <a:pPr rtl="1"/>
            <a:r>
              <a:rPr lang="ar-SA" dirty="0" smtClean="0"/>
              <a:t>وغالبا ما يبدي طفل التوحد حبا للموسيقى يعبر عن ذاته باندماجه في ترنيم لحن موسيقى سبق له سماعه ، أو كلمات أغنية استوعبها ، أو يردد لحن إعلان سمعه من التلفزيون أو الراديو ، أو يستمتع بالمثيرات الحسية والسمعية بصفة خاصة وركوب الأرجوحة.</a:t>
            </a:r>
            <a:endParaRPr lang="en-US" dirty="0" smtClean="0"/>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85000" lnSpcReduction="20000"/>
          </a:bodyPr>
          <a:lstStyle/>
          <a:p>
            <a:r>
              <a:rPr lang="ar-SA" dirty="0" smtClean="0"/>
              <a:t>وقد يعاني طفل التوحد من نشاط زائد وخاصة في السنوات المبكرة من عمره ، كما قد يندمج في أنشطة عدوانية أو ثورات غضب دون سبب مبرر لذلك ، مما قد يسبب له إصابة بالجروح أو الرضوض ، و خاصة عندما يطرق برأسه الحائط و قد يؤذي غيره بالقرص أو العض أو الكلمات أوالخربشة أو الدفع أو الجذب المفاجئ بقوة. </a:t>
            </a:r>
          </a:p>
          <a:p>
            <a:r>
              <a:rPr lang="ar-SA" dirty="0" smtClean="0"/>
              <a:t>كما يلاحظ كثرة وسرعة تنقله من عمل أو نشاط إلى أخر وعجزه عن التركيز والانتباه لفترات مناسبة لما يقوم </a:t>
            </a:r>
            <a:r>
              <a:rPr lang="ar-SA" dirty="0" err="1" smtClean="0"/>
              <a:t>به</a:t>
            </a:r>
            <a:r>
              <a:rPr lang="ar-SA" dirty="0" smtClean="0"/>
              <a:t> من نشاط . </a:t>
            </a:r>
          </a:p>
          <a:p>
            <a:r>
              <a:rPr lang="ar-SA" dirty="0" smtClean="0"/>
              <a:t>هذا وعلى جانب الآخر ، نجد أن الطفل لا يتجاوب مع أية محاولة لإبداء العطف أو الحب له. كثيرا ما يشكو آباؤه من عدم اكتراثه أو استجابته لمحاولات تدليله أو ضمه أو تقبيله أو مداعبته ، بل ربما لا يجدان منه اهتماما بحضورهما أو غيابهما عنه ، وقد يبدو أحيانا وكأنه لا يعرفها ، وقد تمضى ساعات طويلة وهو في وحدته لا يهتم بالخروج من عزلته.</a:t>
            </a:r>
            <a:endParaRPr lang="en-US"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lnSpcReduction="10000"/>
          </a:bodyPr>
          <a:lstStyle/>
          <a:p>
            <a:r>
              <a:rPr lang="ar-SA" dirty="0" smtClean="0"/>
              <a:t>هذا وقد يعاني طفل التوحد من نوبات صرع قد تتكرر يوميا أو أسبوعيا أو كل شهر مرة أو ربما على فترات أكثر تباعدا .. وتأتي عند بعض الأطفال بشكل خفيف لدرجة أنها قد تمر دون أن يلاحظها أحد. وفي هذه الحالات نجد الطفل فجأة قد توقف عن نشاط ما ، وأخذ يحدق بعينه إلى بعيد أو في لاشيء ، منصرفا كلية عن العالم المحيط به على الرغم من أنه لا ينظر إلى شيء معين ، وكأنه لا يسمع ما يقال أو لا يشعر بما يحدث حوله ، ولا يستغرق ذلك سوى دقيقة أو بعض ثواني يعود بعدها إلى حالته الطبيعية فلا يلاحظه أبواه ومدرسته ، ولا تفسر على انها حالة صرع.</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2586</TotalTime>
  <Words>2884</Words>
  <Application>Microsoft Office PowerPoint</Application>
  <PresentationFormat>A4 Paper (210x297 mm)</PresentationFormat>
  <Paragraphs>133</Paragraphs>
  <Slides>30</Slides>
  <Notes>21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Slide 1</vt:lpstr>
      <vt:lpstr> المحاضرة الخامسة  </vt:lpstr>
      <vt:lpstr>عناصر المحاضرة</vt:lpstr>
      <vt:lpstr>مجموعة اضطرابات النمو الشامل</vt:lpstr>
      <vt:lpstr>الإعاقات التي تقع تحت هذه المجموعة</vt:lpstr>
      <vt:lpstr>العوامل المسببة</vt:lpstr>
      <vt:lpstr> مجموعة اضطرابات النمو الشامل </vt:lpstr>
      <vt:lpstr> التوحد: </vt:lpstr>
      <vt:lpstr>Slide 9</vt:lpstr>
      <vt:lpstr>Slide 10</vt:lpstr>
      <vt:lpstr>تعريف التوحد:</vt:lpstr>
      <vt:lpstr> - العلاقة بين التوحد و التخلف العقلي</vt:lpstr>
      <vt:lpstr>Slide 13</vt:lpstr>
      <vt:lpstr>الخصائص المميزة لحالات التوحد  1- الخصائص البدنية </vt:lpstr>
      <vt:lpstr>Slide 15</vt:lpstr>
      <vt:lpstr>2- الخصائص السلوكية</vt:lpstr>
      <vt:lpstr>Slide 17</vt:lpstr>
      <vt:lpstr>Slide 18</vt:lpstr>
      <vt:lpstr>Slide 19</vt:lpstr>
      <vt:lpstr>3- مشاكل التخاطب و التواصل اللغوي</vt:lpstr>
      <vt:lpstr>Slide 21</vt:lpstr>
      <vt:lpstr>Slide 22</vt:lpstr>
      <vt:lpstr>Slide 23</vt:lpstr>
      <vt:lpstr>4- السلوكيات النمطية</vt:lpstr>
      <vt:lpstr>Slide 25</vt:lpstr>
      <vt:lpstr>5-تقلبات المزاج</vt:lpstr>
      <vt:lpstr>6-الاستجابة للمثيرات الحسية</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malikmulh</cp:lastModifiedBy>
  <cp:revision>348</cp:revision>
  <dcterms:created xsi:type="dcterms:W3CDTF">2009-10-14T19:14:34Z</dcterms:created>
  <dcterms:modified xsi:type="dcterms:W3CDTF">2014-11-30T09:37:37Z</dcterms:modified>
</cp:coreProperties>
</file>