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sldIdLst>
    <p:sldId id="288" r:id="rId2"/>
    <p:sldId id="257" r:id="rId3"/>
    <p:sldId id="267" r:id="rId4"/>
    <p:sldId id="335" r:id="rId5"/>
    <p:sldId id="319" r:id="rId6"/>
    <p:sldId id="307" r:id="rId7"/>
    <p:sldId id="333" r:id="rId8"/>
    <p:sldId id="334" r:id="rId9"/>
    <p:sldId id="289" r:id="rId10"/>
    <p:sldId id="327" r:id="rId11"/>
    <p:sldId id="322" r:id="rId12"/>
    <p:sldId id="323" r:id="rId13"/>
    <p:sldId id="326" r:id="rId14"/>
    <p:sldId id="324" r:id="rId15"/>
    <p:sldId id="329" r:id="rId16"/>
    <p:sldId id="330" r:id="rId17"/>
    <p:sldId id="331" r:id="rId18"/>
    <p:sldId id="336" r:id="rId19"/>
    <p:sldId id="337" r:id="rId20"/>
    <p:sldId id="338" r:id="rId21"/>
    <p:sldId id="340" r:id="rId22"/>
    <p:sldId id="343" r:id="rId23"/>
    <p:sldId id="341" r:id="rId24"/>
    <p:sldId id="342"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009900"/>
    <a:srgbClr val="3B84AF"/>
    <a:srgbClr val="FF3300"/>
    <a:srgbClr val="FF0066"/>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7" autoAdjust="0"/>
    <p:restoredTop sz="94737" autoAdjust="0"/>
  </p:normalViewPr>
  <p:slideViewPr>
    <p:cSldViewPr>
      <p:cViewPr>
        <p:scale>
          <a:sx n="51" d="100"/>
          <a:sy n="51" d="100"/>
        </p:scale>
        <p:origin x="-1806" y="-48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latin typeface="Calibri" pitchFamily="34" charset="0"/>
              </a:rPr>
              <a:t>جامعة الملك فيصل</a:t>
            </a:r>
          </a:p>
          <a:p>
            <a:pPr algn="ctr" rtl="0">
              <a:spcBef>
                <a:spcPct val="20000"/>
              </a:spcBef>
              <a:buFont typeface="Arial" pitchFamily="34" charset="0"/>
              <a:buNone/>
            </a:pPr>
            <a:r>
              <a:rPr lang="ar-SA" sz="2400" b="1" dirty="0" smtClean="0">
                <a:solidFill>
                  <a:srgbClr val="00B050"/>
                </a:solidFill>
                <a:latin typeface="Calibri" pitchFamily="34" charset="0"/>
              </a:rPr>
              <a:t>عمادة التعلم الإلكتروني والتعليم عن بعد</a:t>
            </a:r>
            <a:endParaRPr lang="en-US" sz="2400" b="1" dirty="0">
              <a:solidFill>
                <a:srgbClr val="00B050"/>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en-US" sz="3700" b="1" dirty="0" smtClean="0">
              <a:solidFill>
                <a:srgbClr val="FF0000"/>
              </a:solidFill>
              <a:latin typeface="AYM Wadiy S_U normal."/>
              <a:cs typeface="Times New Roman" pitchFamily="18" charset="0"/>
            </a:endParaRPr>
          </a:p>
          <a:p>
            <a:pPr algn="ctr"/>
            <a:endParaRPr lang="ar-SA" sz="1400" b="1" dirty="0">
              <a:solidFill>
                <a:srgbClr val="376092"/>
              </a:solidFill>
              <a:latin typeface="AYM Wadiy S_U normal."/>
              <a:cs typeface="Times New Roman" pitchFamily="18" charset="0"/>
            </a:endParaRPr>
          </a:p>
          <a:p>
            <a:pPr algn="ctr">
              <a:lnSpc>
                <a:spcPct val="80000"/>
              </a:lnSpc>
            </a:pPr>
            <a:r>
              <a:rPr lang="ar-EG" sz="3200" dirty="0" smtClean="0">
                <a:solidFill>
                  <a:srgbClr val="FF0000"/>
                </a:solidFill>
                <a:latin typeface="Monotype Koufi" pitchFamily="2" charset="-78"/>
                <a:cs typeface="Monotype Koufi" pitchFamily="2" charset="-78"/>
              </a:rPr>
              <a:t>إعاقات النمو الشامل</a:t>
            </a:r>
          </a:p>
          <a:p>
            <a:pPr algn="ctr">
              <a:lnSpc>
                <a:spcPct val="80000"/>
              </a:lnSpc>
            </a:pPr>
            <a:r>
              <a:rPr lang="ar-EG" sz="3200" b="1" dirty="0" smtClean="0">
                <a:solidFill>
                  <a:srgbClr val="FF0000"/>
                </a:solidFill>
                <a:latin typeface="Monotype Koufi" pitchFamily="2" charset="-78"/>
                <a:cs typeface="Monotype Koufi" pitchFamily="2" charset="-78"/>
              </a:rPr>
              <a:t>د/عمر السيد حمادة </a:t>
            </a:r>
            <a:endParaRPr lang="ar-SA" sz="3200" b="1" dirty="0" smtClean="0">
              <a:solidFill>
                <a:srgbClr val="FF000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2" end="2"/>
                                            </p:txEl>
                                          </p:spTgt>
                                        </p:tgtEl>
                                        <p:attrNameLst>
                                          <p:attrName>style.visibility</p:attrName>
                                        </p:attrNameLst>
                                      </p:cBhvr>
                                      <p:to>
                                        <p:strVal val="visible"/>
                                      </p:to>
                                    </p:set>
                                    <p:anim calcmode="lin" valueType="num">
                                      <p:cBhvr additive="base">
                                        <p:cTn id="43"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3" end="3"/>
                                            </p:txEl>
                                          </p:spTgt>
                                        </p:tgtEl>
                                        <p:attrNameLst>
                                          <p:attrName>style.visibility</p:attrName>
                                        </p:attrNameLst>
                                      </p:cBhvr>
                                      <p:to>
                                        <p:strVal val="visible"/>
                                      </p:to>
                                    </p:set>
                                    <p:anim calcmode="lin" valueType="num">
                                      <p:cBhvr additive="base">
                                        <p:cTn id="49" dur="500" fill="hold"/>
                                        <p:tgtEl>
                                          <p:spTgt spid="5130">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sz="6000" dirty="0" smtClean="0">
                <a:solidFill>
                  <a:srgbClr val="00B050"/>
                </a:solidFill>
                <a:cs typeface="Mudir MT" pitchFamily="2" charset="-78"/>
              </a:rPr>
              <a:t/>
            </a:r>
            <a:br>
              <a:rPr lang="ar-EG" sz="6000" dirty="0" smtClean="0">
                <a:solidFill>
                  <a:srgbClr val="00B050"/>
                </a:solidFill>
                <a:cs typeface="Mudir MT" pitchFamily="2" charset="-78"/>
              </a:rPr>
            </a:br>
            <a:r>
              <a:rPr lang="ar-EG" sz="5400" dirty="0" smtClean="0">
                <a:solidFill>
                  <a:srgbClr val="FF0000"/>
                </a:solidFill>
                <a:cs typeface="PT Bold Heading" pitchFamily="2" charset="-78"/>
              </a:rPr>
              <a:t>المحاضرة </a:t>
            </a:r>
            <a:r>
              <a:rPr lang="ar-SA" sz="5400" dirty="0" smtClean="0">
                <a:solidFill>
                  <a:srgbClr val="FF0000"/>
                </a:solidFill>
                <a:cs typeface="PT Bold Heading" pitchFamily="2" charset="-78"/>
              </a:rPr>
              <a:t>ال</a:t>
            </a:r>
            <a:r>
              <a:rPr lang="ar-EG" sz="5400" dirty="0" smtClean="0">
                <a:solidFill>
                  <a:srgbClr val="FF0000"/>
                </a:solidFill>
                <a:cs typeface="PT Bold Heading" pitchFamily="2" charset="-78"/>
              </a:rPr>
              <a:t>سادسة </a:t>
            </a:r>
            <a:r>
              <a:rPr lang="ar-EG" sz="7200" dirty="0" smtClean="0">
                <a:solidFill>
                  <a:srgbClr val="00B050"/>
                </a:solidFill>
                <a:cs typeface="Mudir MT" pitchFamily="2" charset="-78"/>
              </a:rPr>
              <a:t/>
            </a:r>
            <a:br>
              <a:rPr lang="ar-EG" sz="7200" dirty="0" smtClean="0">
                <a:solidFill>
                  <a:srgbClr val="00B050"/>
                </a:solidFill>
                <a:cs typeface="Mudir MT" pitchFamily="2" charset="-78"/>
              </a:rPr>
            </a:br>
            <a:endParaRPr lang="en-US" sz="7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371600" y="3657600"/>
            <a:ext cx="7391400" cy="2362200"/>
          </a:xfrm>
        </p:spPr>
        <p:txBody>
          <a:bodyPr>
            <a:normAutofit fontScale="62500" lnSpcReduction="20000"/>
          </a:bodyPr>
          <a:lstStyle/>
          <a:p>
            <a:r>
              <a:rPr lang="ar-SA" sz="6000" b="1" dirty="0" smtClean="0">
                <a:solidFill>
                  <a:srgbClr val="FF0000"/>
                </a:solidFill>
              </a:rPr>
              <a:t>الفصل الثالث </a:t>
            </a:r>
          </a:p>
          <a:p>
            <a:r>
              <a:rPr lang="ar-SA" sz="5400" b="1" dirty="0" smtClean="0">
                <a:solidFill>
                  <a:srgbClr val="1003BD"/>
                </a:solidFill>
              </a:rPr>
              <a:t>من إعاقات النمو الشامل</a:t>
            </a:r>
          </a:p>
          <a:p>
            <a:r>
              <a:rPr lang="ar-SA" sz="5400" b="1" dirty="0" smtClean="0">
                <a:solidFill>
                  <a:srgbClr val="1003BD"/>
                </a:solidFill>
              </a:rPr>
              <a:t>التوحد</a:t>
            </a:r>
            <a:endParaRPr lang="en-US" sz="6000" dirty="0" smtClean="0">
              <a:solidFill>
                <a:srgbClr val="1003BD"/>
              </a:solidFill>
            </a:endParaRPr>
          </a:p>
          <a:p>
            <a:pPr eaLnBrk="1" hangingPunct="1"/>
            <a:r>
              <a:rPr lang="en-US" sz="6000" b="1" dirty="0" smtClean="0">
                <a:solidFill>
                  <a:srgbClr val="FF0000"/>
                </a:solidFill>
              </a:rPr>
              <a:t>AUTISM</a:t>
            </a:r>
            <a:endParaRPr lang="en-US" sz="6000" dirty="0" smtClean="0">
              <a:solidFill>
                <a:srgbClr val="FF0000"/>
              </a:solidFill>
              <a:cs typeface="Mudir MT" pitchFamily="2" charset="-7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 calcmode="lin" valueType="num">
                                      <p:cBhvr additive="base">
                                        <p:cTn id="13"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 calcmode="lin" valueType="num">
                                      <p:cBhvr additive="base">
                                        <p:cTn id="19"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2" end="2"/>
                                            </p:txEl>
                                          </p:spTgt>
                                        </p:tgtEl>
                                        <p:attrNameLst>
                                          <p:attrName>style.visibility</p:attrName>
                                        </p:attrNameLst>
                                      </p:cBhvr>
                                      <p:to>
                                        <p:strVal val="visible"/>
                                      </p:to>
                                    </p:set>
                                    <p:anim calcmode="lin" valueType="num">
                                      <p:cBhvr additive="base">
                                        <p:cTn id="25"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7">
                                            <p:txEl>
                                              <p:pRg st="3" end="3"/>
                                            </p:txEl>
                                          </p:spTgt>
                                        </p:tgtEl>
                                        <p:attrNameLst>
                                          <p:attrName>style.visibility</p:attrName>
                                        </p:attrNameLst>
                                      </p:cBhvr>
                                      <p:to>
                                        <p:strVal val="visible"/>
                                      </p:to>
                                    </p:set>
                                    <p:anim calcmode="lin" valueType="num">
                                      <p:cBhvr additive="base">
                                        <p:cTn id="31"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rtl="1" eaLnBrk="1" hangingPunct="1">
              <a:defRPr/>
            </a:pPr>
            <a:r>
              <a:rPr lang="ar-SA" dirty="0" smtClean="0">
                <a:solidFill>
                  <a:srgbClr val="FF0000"/>
                </a:solidFill>
                <a:latin typeface="Monotype Koufi" pitchFamily="2" charset="-78"/>
                <a:ea typeface="Monotype Koufi" pitchFamily="2" charset="-78"/>
                <a:cs typeface="Monotype Koufi" pitchFamily="2" charset="-78"/>
              </a:rPr>
              <a:t>عناصر المحاضرة</a:t>
            </a:r>
            <a:endParaRPr lang="en-US" dirty="0">
              <a:solidFill>
                <a:srgbClr val="FF0000"/>
              </a:solidFill>
              <a:latin typeface="Monotype Koufi" pitchFamily="2" charset="-78"/>
              <a:ea typeface="Monotype Koufi" pitchFamily="2" charset="-78"/>
              <a:cs typeface="Monotype Koufi" pitchFamily="2" charset="-78"/>
            </a:endParaRPr>
          </a:p>
        </p:txBody>
      </p:sp>
      <p:sp>
        <p:nvSpPr>
          <p:cNvPr id="8" name="عنصر نائب للمحتوى 2"/>
          <p:cNvSpPr>
            <a:spLocks noGrp="1"/>
          </p:cNvSpPr>
          <p:nvPr>
            <p:ph idx="1"/>
          </p:nvPr>
        </p:nvSpPr>
        <p:spPr>
          <a:xfrm>
            <a:off x="533400" y="1447800"/>
            <a:ext cx="8915400" cy="4419600"/>
          </a:xfrm>
        </p:spPr>
        <p:txBody>
          <a:bodyPr>
            <a:normAutofit fontScale="92500" lnSpcReduction="20000"/>
          </a:bodyPr>
          <a:lstStyle/>
          <a:p>
            <a:pPr algn="just" rtl="1"/>
            <a:r>
              <a:rPr lang="ar-SA" b="1" dirty="0" smtClean="0">
                <a:latin typeface="Simplified Arabic" pitchFamily="18" charset="-78"/>
                <a:cs typeface="Simplified Arabic" pitchFamily="18" charset="-78"/>
              </a:rPr>
              <a:t>     </a:t>
            </a:r>
            <a:r>
              <a:rPr lang="ar-SA" sz="3600" b="1" dirty="0" smtClean="0">
                <a:solidFill>
                  <a:srgbClr val="FF0000"/>
                </a:solidFill>
                <a:latin typeface="Simplified Arabic" pitchFamily="18" charset="-78"/>
                <a:cs typeface="Simplified Arabic" pitchFamily="18" charset="-78"/>
              </a:rPr>
              <a:t>وسنتناول في هذه المحاضرة الموضوعات التالية:</a:t>
            </a:r>
            <a:endParaRPr lang="ar-EG" sz="3600" b="1" dirty="0" smtClean="0">
              <a:solidFill>
                <a:srgbClr val="FF0000"/>
              </a:solidFill>
              <a:latin typeface="Simplified Arabic" pitchFamily="18" charset="-78"/>
              <a:cs typeface="Simplified Arabic" pitchFamily="18" charset="-78"/>
            </a:endParaRPr>
          </a:p>
          <a:p>
            <a:pPr algn="just" rtl="1"/>
            <a:r>
              <a:rPr lang="ar-EG" sz="4500" b="1" dirty="0" smtClean="0">
                <a:solidFill>
                  <a:schemeClr val="hlink"/>
                </a:solidFill>
                <a:cs typeface="Arial" pitchFamily="34" charset="0"/>
              </a:rPr>
              <a:t>-العوامل المسببة</a:t>
            </a:r>
            <a:r>
              <a:rPr lang="en-US" sz="4500" b="1" dirty="0" smtClean="0">
                <a:solidFill>
                  <a:schemeClr val="hlink"/>
                </a:solidFill>
                <a:cs typeface="Arial" pitchFamily="34" charset="0"/>
              </a:rPr>
              <a:t> </a:t>
            </a:r>
            <a:r>
              <a:rPr lang="ar-EG" sz="4500" b="1" dirty="0" smtClean="0">
                <a:solidFill>
                  <a:schemeClr val="hlink"/>
                </a:solidFill>
                <a:cs typeface="Arial" pitchFamily="34" charset="0"/>
              </a:rPr>
              <a:t>لإعاقة التوحد:</a:t>
            </a:r>
            <a:endParaRPr lang="ar-SA" sz="4500" b="1" dirty="0" smtClean="0">
              <a:solidFill>
                <a:schemeClr val="hlink"/>
              </a:solidFill>
              <a:cs typeface="Arial" pitchFamily="34" charset="0"/>
            </a:endParaRPr>
          </a:p>
          <a:p>
            <a:r>
              <a:rPr lang="ar-EG" b="1" dirty="0" smtClean="0">
                <a:solidFill>
                  <a:schemeClr val="hlink"/>
                </a:solidFill>
                <a:cs typeface="Arial" pitchFamily="34" charset="0"/>
              </a:rPr>
              <a:t> </a:t>
            </a:r>
            <a:r>
              <a:rPr lang="ar-SA" b="1" dirty="0" smtClean="0">
                <a:solidFill>
                  <a:schemeClr val="hlink"/>
                </a:solidFill>
                <a:cs typeface="Arial" pitchFamily="34" charset="0"/>
              </a:rPr>
              <a:t>    </a:t>
            </a:r>
            <a:r>
              <a:rPr lang="ar-SA" sz="3800" b="1" dirty="0" smtClean="0">
                <a:solidFill>
                  <a:schemeClr val="hlink"/>
                </a:solidFill>
                <a:cs typeface="Arial" pitchFamily="34" charset="0"/>
              </a:rPr>
              <a:t>- </a:t>
            </a:r>
            <a:r>
              <a:rPr lang="ar-EG" sz="3800" b="1" dirty="0" smtClean="0">
                <a:solidFill>
                  <a:schemeClr val="hlink"/>
                </a:solidFill>
                <a:cs typeface="Arial" pitchFamily="34" charset="0"/>
              </a:rPr>
              <a:t>خلفية تاريخية .</a:t>
            </a:r>
            <a:endParaRPr lang="ar-SA" sz="3800" b="1" dirty="0" smtClean="0">
              <a:solidFill>
                <a:schemeClr val="hlink"/>
              </a:solidFill>
              <a:cs typeface="Arial" pitchFamily="34" charset="0"/>
            </a:endParaRPr>
          </a:p>
          <a:p>
            <a:r>
              <a:rPr lang="ar-SA" sz="3800" b="1" dirty="0" smtClean="0">
                <a:solidFill>
                  <a:schemeClr val="hlink"/>
                </a:solidFill>
                <a:cs typeface="Arial" pitchFamily="34" charset="0"/>
              </a:rPr>
              <a:t>    </a:t>
            </a:r>
            <a:r>
              <a:rPr lang="ar-EG" sz="3800" b="1" dirty="0" smtClean="0">
                <a:solidFill>
                  <a:schemeClr val="hlink"/>
                </a:solidFill>
                <a:cs typeface="Arial" pitchFamily="34" charset="0"/>
              </a:rPr>
              <a:t>- أولاً : </a:t>
            </a:r>
            <a:r>
              <a:rPr lang="ar-EG" sz="3800" b="1" dirty="0" smtClean="0">
                <a:solidFill>
                  <a:srgbClr val="FF0000"/>
                </a:solidFill>
                <a:cs typeface="Arial" pitchFamily="34" charset="0"/>
              </a:rPr>
              <a:t>العوامل الجينية الوراثية </a:t>
            </a:r>
            <a:r>
              <a:rPr lang="ar-EG" sz="3800" b="1" dirty="0" smtClean="0">
                <a:solidFill>
                  <a:schemeClr val="hlink"/>
                </a:solidFill>
                <a:cs typeface="Arial" pitchFamily="34" charset="0"/>
              </a:rPr>
              <a:t>. </a:t>
            </a:r>
          </a:p>
          <a:p>
            <a:r>
              <a:rPr lang="ar-SA" sz="3800" b="1" dirty="0" smtClean="0">
                <a:solidFill>
                  <a:schemeClr val="hlink"/>
                </a:solidFill>
                <a:cs typeface="Arial" pitchFamily="34" charset="0"/>
              </a:rPr>
              <a:t>    - </a:t>
            </a:r>
            <a:r>
              <a:rPr lang="ar-EG" sz="3800" b="1" dirty="0" smtClean="0">
                <a:solidFill>
                  <a:schemeClr val="hlink"/>
                </a:solidFill>
                <a:cs typeface="Arial" pitchFamily="34" charset="0"/>
              </a:rPr>
              <a:t>ثانيا : </a:t>
            </a:r>
            <a:r>
              <a:rPr lang="ar-EG" sz="3800" b="1" dirty="0" smtClean="0">
                <a:solidFill>
                  <a:srgbClr val="FF0000"/>
                </a:solidFill>
                <a:cs typeface="Arial" pitchFamily="34" charset="0"/>
              </a:rPr>
              <a:t>عوامل عضوية / عصبية / حيوية </a:t>
            </a:r>
            <a:r>
              <a:rPr lang="ar-EG" sz="3800" b="1" dirty="0" smtClean="0">
                <a:solidFill>
                  <a:schemeClr val="hlink"/>
                </a:solidFill>
                <a:cs typeface="Arial" pitchFamily="34" charset="0"/>
              </a:rPr>
              <a:t>.</a:t>
            </a:r>
            <a:endParaRPr lang="ar-SA" sz="3800" b="1" dirty="0" smtClean="0">
              <a:solidFill>
                <a:schemeClr val="hlink"/>
              </a:solidFill>
              <a:cs typeface="Arial" pitchFamily="34" charset="0"/>
            </a:endParaRPr>
          </a:p>
          <a:p>
            <a:r>
              <a:rPr lang="ar-EG" b="1" dirty="0" smtClean="0">
                <a:solidFill>
                  <a:schemeClr val="hlink"/>
                </a:solidFill>
                <a:cs typeface="Arial" pitchFamily="34" charset="0"/>
              </a:rPr>
              <a:t>     </a:t>
            </a:r>
            <a:r>
              <a:rPr lang="ar-SA" sz="3800" b="1" dirty="0" smtClean="0">
                <a:solidFill>
                  <a:schemeClr val="hlink"/>
                </a:solidFill>
                <a:cs typeface="Arial" pitchFamily="34" charset="0"/>
              </a:rPr>
              <a:t>- </a:t>
            </a:r>
            <a:r>
              <a:rPr lang="ar-EG" sz="3800" b="1" dirty="0" smtClean="0">
                <a:solidFill>
                  <a:schemeClr val="hlink"/>
                </a:solidFill>
                <a:cs typeface="Arial" pitchFamily="34" charset="0"/>
              </a:rPr>
              <a:t>ثالثا : </a:t>
            </a:r>
            <a:r>
              <a:rPr lang="ar-EG" sz="3800" b="1" dirty="0" smtClean="0">
                <a:solidFill>
                  <a:srgbClr val="FF0000"/>
                </a:solidFill>
                <a:cs typeface="Arial" pitchFamily="34" charset="0"/>
              </a:rPr>
              <a:t>عوامل كيميائية . </a:t>
            </a:r>
          </a:p>
          <a:p>
            <a:r>
              <a:rPr lang="ar-EG" sz="4200" b="1" dirty="0" smtClean="0">
                <a:solidFill>
                  <a:schemeClr val="hlink"/>
                </a:solidFill>
                <a:cs typeface="Arial" pitchFamily="34" charset="0"/>
              </a:rPr>
              <a:t>- </a:t>
            </a:r>
            <a:r>
              <a:rPr lang="ar-EG" sz="4500" b="1" dirty="0" smtClean="0">
                <a:solidFill>
                  <a:schemeClr val="hlink"/>
                </a:solidFill>
                <a:cs typeface="Arial" pitchFamily="34" charset="0"/>
              </a:rPr>
              <a:t>تعليق على العوامل المسببة لإعاقة التوحد .</a:t>
            </a:r>
            <a:endParaRPr lang="ar-SA" sz="4500" b="1" dirty="0" smtClean="0">
              <a:solidFill>
                <a:schemeClr val="hlink"/>
              </a:solidFill>
              <a:cs typeface="Arial" pitchFamily="34" charset="0"/>
            </a:endParaRPr>
          </a:p>
          <a:p>
            <a:r>
              <a:rPr lang="ar-SA" b="1" dirty="0" smtClean="0">
                <a:solidFill>
                  <a:schemeClr val="hlink"/>
                </a:solidFill>
                <a:cs typeface="Arial" pitchFamily="34" charset="0"/>
              </a:rPr>
              <a:t>    </a:t>
            </a:r>
            <a:r>
              <a:rPr lang="ar-EG" sz="2800" b="1" dirty="0" smtClean="0">
                <a:solidFill>
                  <a:schemeClr val="hlink"/>
                </a:solidFill>
                <a:cs typeface="Arial" pitchFamily="34" charset="0"/>
              </a:rPr>
              <a:t>   </a:t>
            </a:r>
            <a:r>
              <a:rPr lang="en-US" sz="2800" b="1" dirty="0" smtClean="0">
                <a:solidFill>
                  <a:schemeClr val="hlink"/>
                </a:solidFill>
                <a:cs typeface="Arial" pitchFamily="34" charset="0"/>
              </a:rPr>
              <a:t>  </a:t>
            </a:r>
            <a:endParaRPr lang="ar-SA" sz="2800" b="1" dirty="0" smtClean="0">
              <a:solidFill>
                <a:schemeClr val="hlink"/>
              </a:solidFill>
              <a:cs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 calcmode="lin" valueType="num">
                                      <p:cBhvr additive="base">
                                        <p:cTn id="3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 calcmode="lin" valueType="num">
                                      <p:cBhvr additive="base">
                                        <p:cTn id="3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 calcmode="lin" valueType="num">
                                      <p:cBhvr additive="base">
                                        <p:cTn id="4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xEl>
                                              <p:pRg st="6" end="6"/>
                                            </p:txEl>
                                          </p:spTgt>
                                        </p:tgtEl>
                                        <p:attrNameLst>
                                          <p:attrName>style.visibility</p:attrName>
                                        </p:attrNameLst>
                                      </p:cBhvr>
                                      <p:to>
                                        <p:strVal val="visible"/>
                                      </p:to>
                                    </p:set>
                                    <p:anim calcmode="lin" valueType="num">
                                      <p:cBhvr additive="base">
                                        <p:cTn id="49"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
                                            <p:txEl>
                                              <p:pRg st="7" end="7"/>
                                            </p:txEl>
                                          </p:spTgt>
                                        </p:tgtEl>
                                        <p:attrNameLst>
                                          <p:attrName>style.visibility</p:attrName>
                                        </p:attrNameLst>
                                      </p:cBhvr>
                                      <p:to>
                                        <p:strVal val="visible"/>
                                      </p:to>
                                    </p:set>
                                    <p:anim calcmode="lin" valueType="num">
                                      <p:cBhvr additive="base">
                                        <p:cTn id="55"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خلفيه تاريخية :</a:t>
            </a:r>
            <a:endParaRPr lang="en-US" dirty="0"/>
          </a:p>
        </p:txBody>
      </p:sp>
      <p:sp>
        <p:nvSpPr>
          <p:cNvPr id="3" name="Content Placeholder 2"/>
          <p:cNvSpPr>
            <a:spLocks noGrp="1"/>
          </p:cNvSpPr>
          <p:nvPr>
            <p:ph idx="1"/>
          </p:nvPr>
        </p:nvSpPr>
        <p:spPr/>
        <p:txBody>
          <a:bodyPr>
            <a:normAutofit/>
          </a:bodyPr>
          <a:lstStyle/>
          <a:p>
            <a:r>
              <a:rPr lang="ar-SA" dirty="0" smtClean="0"/>
              <a:t>تصور كانر المكتشف الأول لهذه الإعاقة عام </a:t>
            </a:r>
            <a:r>
              <a:rPr lang="ar-SA" dirty="0" smtClean="0">
                <a:solidFill>
                  <a:srgbClr val="FF0000"/>
                </a:solidFill>
              </a:rPr>
              <a:t>1943</a:t>
            </a:r>
            <a:r>
              <a:rPr lang="ar-SA" dirty="0" smtClean="0"/>
              <a:t>م في أو تقرير له عنها أن العامل المسبب للإعاقة هي مجموعة من العوامل الذاتية المحيطة بالطفل في مراحل نموه المبكر في نطاق الأسرة ،منها أسلوب تنشئة أو تعامل الطفل مع الأسرة ، ومنها افتقاد الطفل الحب والحنان ودفئ العلاقة بينه وبين أمه ، ومنها غياب الاستشارة و النبذ وإضراب العلاقات  الأسرية الوظيفية وغياب العلاقات العاطفية .</a:t>
            </a:r>
            <a:endParaRPr lang="en-US" dirty="0" smtClean="0"/>
          </a:p>
          <a:p>
            <a:r>
              <a:rPr lang="ar-SA" b="1" dirty="0" smtClean="0">
                <a:solidFill>
                  <a:schemeClr val="hlink"/>
                </a:solidFill>
                <a:cs typeface="Arial" pitchFamily="34" charset="0"/>
              </a:rPr>
              <a:t> </a:t>
            </a:r>
            <a:r>
              <a:rPr lang="en-US" b="1" dirty="0" smtClean="0">
                <a:solidFill>
                  <a:srgbClr val="FF0000"/>
                </a:solidFill>
                <a:cs typeface="Arial" pitchFamily="34" charset="0"/>
              </a:rPr>
              <a:t> </a:t>
            </a:r>
            <a:endParaRPr lang="en-US"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endParaRPr lang="en-US" dirty="0">
              <a:solidFill>
                <a:srgbClr val="FF0000"/>
              </a:solidFill>
            </a:endParaRPr>
          </a:p>
        </p:txBody>
      </p:sp>
      <p:sp>
        <p:nvSpPr>
          <p:cNvPr id="3" name="عنصر نائب للمحتوى 2"/>
          <p:cNvSpPr>
            <a:spLocks noGrp="1"/>
          </p:cNvSpPr>
          <p:nvPr>
            <p:ph idx="1"/>
          </p:nvPr>
        </p:nvSpPr>
        <p:spPr/>
        <p:txBody>
          <a:bodyPr>
            <a:normAutofit lnSpcReduction="10000"/>
          </a:bodyPr>
          <a:lstStyle/>
          <a:p>
            <a:pPr rtl="1"/>
            <a:r>
              <a:rPr lang="ar-EG" dirty="0" smtClean="0"/>
              <a:t>        </a:t>
            </a:r>
            <a:r>
              <a:rPr lang="ar-SA" dirty="0" smtClean="0"/>
              <a:t>هذا التفسير للعامل المسبب لإعاقة التوحد  ظل سائدا برغم أنه خلال </a:t>
            </a:r>
            <a:r>
              <a:rPr lang="ar-SA" dirty="0" smtClean="0">
                <a:solidFill>
                  <a:srgbClr val="FF0000"/>
                </a:solidFill>
              </a:rPr>
              <a:t>العقود الخمسة الماضية </a:t>
            </a:r>
            <a:r>
              <a:rPr lang="ar-SA" dirty="0" smtClean="0"/>
              <a:t>لم يظهر على الساحة أي بحث علمي ميداني يؤكده ،</a:t>
            </a:r>
            <a:r>
              <a:rPr lang="ar-EG" dirty="0" smtClean="0"/>
              <a:t> </a:t>
            </a:r>
            <a:r>
              <a:rPr lang="ar-SA" dirty="0" smtClean="0"/>
              <a:t>بل إن بعض الدراسات المقارنة بين سلوكيات مجموعتين : </a:t>
            </a:r>
            <a:r>
              <a:rPr lang="ar-SA" dirty="0" smtClean="0">
                <a:solidFill>
                  <a:srgbClr val="FF0000"/>
                </a:solidFill>
              </a:rPr>
              <a:t>الأولى</a:t>
            </a:r>
            <a:r>
              <a:rPr lang="ar-SA" dirty="0" smtClean="0"/>
              <a:t> لآباء حالات التوحد</a:t>
            </a:r>
            <a:r>
              <a:rPr lang="ar-EG" dirty="0" smtClean="0"/>
              <a:t> </a:t>
            </a:r>
            <a:r>
              <a:rPr lang="ar-SA" dirty="0" smtClean="0"/>
              <a:t>، و</a:t>
            </a:r>
            <a:r>
              <a:rPr lang="ar-SA" dirty="0" smtClean="0">
                <a:solidFill>
                  <a:srgbClr val="FF0000"/>
                </a:solidFill>
              </a:rPr>
              <a:t>الثانية</a:t>
            </a:r>
            <a:r>
              <a:rPr lang="ar-SA" dirty="0" smtClean="0"/>
              <a:t> لآباء أطفال غير مصابين بالتوحد من حيث الجو النفسي داخل الأسرة وأسلوب رعاية وتنشئة أبنائهم وأسلوب تعاملهم والعلاقة بين أفراد الأسرة من جهة ، وبينهم وبين أطفالهم من جهة أخرى. ولم تظهر نتائج الدراسة أي فروق واضحة بين المجموعتين مما يستبعد معه أن تكون العوامل النفسية و الأسرية لها أي علاقة كعامل مسبب لتلك الإعاقة ،</a:t>
            </a:r>
            <a:r>
              <a:rPr lang="ar-EG" dirty="0" smtClean="0"/>
              <a:t> </a:t>
            </a:r>
            <a:r>
              <a:rPr lang="ar-SA" dirty="0" smtClean="0"/>
              <a:t>وسنستعرض بعضا منها فيما يلي :</a:t>
            </a:r>
            <a:endParaRPr lang="en-US" dirty="0" smtClean="0"/>
          </a:p>
          <a:p>
            <a:pPr rtl="1"/>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أولا : العوامل الجينية الوراثية :</a:t>
            </a:r>
            <a:endParaRPr lang="en-US" dirty="0">
              <a:solidFill>
                <a:srgbClr val="FF0000"/>
              </a:solidFill>
            </a:endParaRPr>
          </a:p>
        </p:txBody>
      </p:sp>
      <p:sp>
        <p:nvSpPr>
          <p:cNvPr id="3" name="Content Placeholder 2"/>
          <p:cNvSpPr>
            <a:spLocks noGrp="1"/>
          </p:cNvSpPr>
          <p:nvPr>
            <p:ph idx="1"/>
          </p:nvPr>
        </p:nvSpPr>
        <p:spPr>
          <a:xfrm>
            <a:off x="495300" y="1447800"/>
            <a:ext cx="8915400" cy="4678363"/>
          </a:xfrm>
        </p:spPr>
        <p:txBody>
          <a:bodyPr>
            <a:normAutofit/>
          </a:bodyPr>
          <a:lstStyle/>
          <a:p>
            <a:pPr rtl="1"/>
            <a:r>
              <a:rPr lang="ar-SA" dirty="0" smtClean="0"/>
              <a:t>تبين من استعراض بعض الدراسات  المسحية التي أجريت لاختبار ما إذا كانت الوراثة تلعب دورا كعامل مسبب ، أن من </a:t>
            </a:r>
            <a:r>
              <a:rPr lang="ar-SA" dirty="0" smtClean="0">
                <a:solidFill>
                  <a:srgbClr val="FF0000"/>
                </a:solidFill>
              </a:rPr>
              <a:t>بين 2-4%</a:t>
            </a:r>
            <a:r>
              <a:rPr lang="ar-SA" dirty="0" smtClean="0"/>
              <a:t> من أطفال آباء يعانون من التوحد ، قد أصيبوا بالتوحد وهي نسبة تزيد أكثر </a:t>
            </a:r>
            <a:r>
              <a:rPr lang="ar-SA" dirty="0" smtClean="0">
                <a:solidFill>
                  <a:srgbClr val="FF0000"/>
                </a:solidFill>
              </a:rPr>
              <a:t>50</a:t>
            </a:r>
            <a:r>
              <a:rPr lang="ar-SA" dirty="0" smtClean="0"/>
              <a:t> ضعفا عن انتشارها في المجتمع العام .</a:t>
            </a:r>
            <a:endParaRPr lang="en-US" dirty="0" smtClean="0"/>
          </a:p>
          <a:p>
            <a:pPr rtl="1"/>
            <a:r>
              <a:rPr lang="ar-SA" dirty="0" smtClean="0"/>
              <a:t>وفي بحث مقارن بين عينة من التوائم المتطابقة { من بويضة واحدة } وأخرى من التوائم المتشابهة  { من بويضتين متشابهتين } وجد أن التوحد ينتشر بنسبة  </a:t>
            </a:r>
            <a:r>
              <a:rPr lang="ar-SA" dirty="0" smtClean="0">
                <a:solidFill>
                  <a:srgbClr val="FF0000"/>
                </a:solidFill>
              </a:rPr>
              <a:t>36% </a:t>
            </a:r>
            <a:r>
              <a:rPr lang="ar-SA" dirty="0" smtClean="0"/>
              <a:t>في المجموعة الأولى ولم يجد أطلاقا في العينة الثانية .</a:t>
            </a:r>
            <a:endParaRPr lang="en-US" dirty="0" smtClean="0"/>
          </a:p>
          <a:p>
            <a:pPr rt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t/>
            </a:r>
            <a:br>
              <a:rPr lang="ar-SA" dirty="0" smtClean="0"/>
            </a:br>
            <a:endParaRPr lang="en-US" dirty="0"/>
          </a:p>
        </p:txBody>
      </p:sp>
      <p:sp>
        <p:nvSpPr>
          <p:cNvPr id="3" name="عنصر نائب للمحتوى 2"/>
          <p:cNvSpPr>
            <a:spLocks noGrp="1"/>
          </p:cNvSpPr>
          <p:nvPr>
            <p:ph idx="1"/>
          </p:nvPr>
        </p:nvSpPr>
        <p:spPr/>
        <p:txBody>
          <a:bodyPr>
            <a:normAutofit fontScale="92500"/>
          </a:bodyPr>
          <a:lstStyle/>
          <a:p>
            <a:pPr rtl="1"/>
            <a:r>
              <a:rPr lang="ar-SA" dirty="0" smtClean="0"/>
              <a:t>وفي دراسات مشابه تماما لدراسات السابقة  وجد أن التوحد منتشر بنسبة </a:t>
            </a:r>
            <a:r>
              <a:rPr lang="ar-SA" dirty="0" smtClean="0">
                <a:solidFill>
                  <a:srgbClr val="FF0000"/>
                </a:solidFill>
              </a:rPr>
              <a:t>96% في </a:t>
            </a:r>
            <a:r>
              <a:rPr lang="ar-SA" dirty="0" smtClean="0"/>
              <a:t>أزواج التوائم المتطابقة { من بويضة واحدة } وبنسبة </a:t>
            </a:r>
            <a:r>
              <a:rPr lang="ar-SA" dirty="0" smtClean="0">
                <a:solidFill>
                  <a:srgbClr val="FF0000"/>
                </a:solidFill>
              </a:rPr>
              <a:t>27% </a:t>
            </a:r>
            <a:r>
              <a:rPr lang="ar-SA" dirty="0" smtClean="0"/>
              <a:t>بين أزواج التوائم المتشابه { من بويضتين } وجدير بالذكر أن في هذه الدراسة الثانية توجد نقطة ضعف ، وهي أن أصل التوائم من بويضة أو من بويضتين لم يكن معروفا عن يقين إلا في </a:t>
            </a:r>
            <a:r>
              <a:rPr lang="ar-SA" dirty="0" smtClean="0">
                <a:solidFill>
                  <a:srgbClr val="FF0000"/>
                </a:solidFill>
              </a:rPr>
              <a:t>50% </a:t>
            </a:r>
            <a:r>
              <a:rPr lang="ar-SA" dirty="0" smtClean="0"/>
              <a:t>من أفراد العينة</a:t>
            </a:r>
          </a:p>
          <a:p>
            <a:pPr rtl="1"/>
            <a:r>
              <a:rPr lang="ar-EG" dirty="0" smtClean="0"/>
              <a:t>          </a:t>
            </a:r>
            <a:r>
              <a:rPr lang="ar-SA" dirty="0" smtClean="0"/>
              <a:t>ومن جهة أخرى ، تبين من دراسات مسحية أخرى لأسر أطفال توحد ، أنه ينتشر بين أفراد تلك الأسر ممن يعانون من صعوبات لغوية أو معرفية أخرى ، برغم أنهم لا يعانون مثل أطفالهم من إعاقة التوحد.... ولكن شدة هذه الصعوبات كانت أخف منها بين أطفالهم .</a:t>
            </a:r>
            <a:endParaRPr lang="en-US" dirty="0" smtClean="0"/>
          </a:p>
          <a:p>
            <a:pPr lvl="0" rtl="1"/>
            <a:endParaRPr lang="ar-SA"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lnSpcReduction="10000"/>
          </a:bodyPr>
          <a:lstStyle/>
          <a:p>
            <a:pPr rtl="1"/>
            <a:r>
              <a:rPr lang="ar-SA" sz="2400" b="1" dirty="0" smtClean="0"/>
              <a:t>هذا وقد وجد من بين الأطفال الذين يعانون من حالات التوحد نسبة </a:t>
            </a:r>
            <a:r>
              <a:rPr lang="ar-SA" sz="2400" b="1" dirty="0" smtClean="0">
                <a:solidFill>
                  <a:srgbClr val="FF0000"/>
                </a:solidFill>
              </a:rPr>
              <a:t>10% </a:t>
            </a:r>
            <a:r>
              <a:rPr lang="ar-SA" sz="2400" b="1" dirty="0" smtClean="0"/>
              <a:t>منهم يعانون من حالات الريت أو من حالات </a:t>
            </a:r>
            <a:r>
              <a:rPr lang="en-US" sz="2400" b="1" dirty="0" smtClean="0"/>
              <a:t>X</a:t>
            </a:r>
            <a:r>
              <a:rPr lang="ar-SA" sz="2400" b="1" dirty="0" smtClean="0"/>
              <a:t> الهش وهما إعاقتان ثبت أن لهما أساسا وراثيا . ولكن لغياب عملية المسح حتى الآن لم نعرف نسبة الأطفال الذين يعانون من إعاقتين معا ، وإذا أخذنا في الاعتبار أن هناك تشابها بين أعراض الإعاقات الثلاث ، فهل يوحي ذالك بأن التوحد موروث ؟ .. </a:t>
            </a:r>
          </a:p>
          <a:p>
            <a:pPr rtl="1"/>
            <a:r>
              <a:rPr lang="ar-EG" sz="2000" b="1" dirty="0" smtClean="0"/>
              <a:t>           </a:t>
            </a:r>
            <a:r>
              <a:rPr lang="ar-SA" sz="2000" b="1" dirty="0" smtClean="0"/>
              <a:t>وفي عام 1988م قامت جامعة لوس أنجلوس في ولاية كاليفورنيا بمسح في ولاية يوتا على عينة من 207 أسرة ، وجد أن من بينهم 20 أسرة { 9.7% } لدى كل منهما أكثر من طفل يعاني من التوحد.. كما وجد أن نسبة انتشار التوحد بين الأطفال الذين يولدون إخوة لأطفال يعانون من توحد ، يصل إلى 5.4% ، بينما ينتشر التوحد في المجتمع الأمريكي عامة بنسب أقل من ذالك بكثير { من 10- 20 حالات من بين عشرة ألآف مواطن } . في هذه الدراسة ذاتها يتضح من الإحصاء التحليلي أن انتشار التوحد بين أطفال ولدوا لإخوة يعانون من التوحد في أسرهم يزيد 215 ضعفا عن انتشاره بين أطفال المجتمع العام . ويعني هذا أن احتمال ولادة أطفال توحديين  أكثر بكثير عندما يكن لهم أخوة يعانون من التوحد ، </a:t>
            </a:r>
            <a:r>
              <a:rPr lang="ar-SA" sz="2000" b="1" dirty="0" smtClean="0">
                <a:solidFill>
                  <a:srgbClr val="FF0000"/>
                </a:solidFill>
              </a:rPr>
              <a:t>وقد ثبت ذالك في دراسات أخرى حيث وصلت النسبة إلى 8,6% . وإذا كان الطفل المعوق الأول ذكرا فإن هذه النسبة تكون 7% ولكنها ترتفع إلى 14,5 إذا الطفل السابق أنثى .</a:t>
            </a:r>
            <a:endParaRPr lang="en-US" sz="2000" b="1" dirty="0" smtClean="0">
              <a:solidFill>
                <a:srgbClr val="FF0000"/>
              </a:solidFill>
            </a:endParaRPr>
          </a:p>
          <a:p>
            <a:pPr lvl="0" rtl="1"/>
            <a:endParaRPr lang="ar-SA" sz="20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3" name="عنصر نائب للمحتوى 2"/>
          <p:cNvSpPr>
            <a:spLocks noGrp="1"/>
          </p:cNvSpPr>
          <p:nvPr>
            <p:ph idx="1"/>
          </p:nvPr>
        </p:nvSpPr>
        <p:spPr/>
        <p:txBody>
          <a:bodyPr>
            <a:normAutofit/>
          </a:bodyPr>
          <a:lstStyle/>
          <a:p>
            <a:pPr rtl="1"/>
            <a:r>
              <a:rPr lang="ar-SA" dirty="0" smtClean="0"/>
              <a:t>تلك كانت بعض نتائج البحوث التي أشارت إلى دور الوراثة كعامل مسبب لإعاقة التوحد ومع هذا </a:t>
            </a:r>
            <a:r>
              <a:rPr lang="ar-SA" b="1" u="sng" dirty="0" smtClean="0">
                <a:solidFill>
                  <a:srgbClr val="FF0000"/>
                </a:solidFill>
              </a:rPr>
              <a:t>لا زال هناك جدل بين العلماء المهتمين بالمشكلة ؛ حيث يشككون في طبيعة هذا الدور ؛ بحجة أنه</a:t>
            </a:r>
            <a:r>
              <a:rPr lang="ar-SA" dirty="0" smtClean="0">
                <a:solidFill>
                  <a:srgbClr val="FF0000"/>
                </a:solidFill>
              </a:rPr>
              <a:t> </a:t>
            </a:r>
            <a:r>
              <a:rPr lang="ar-SA" b="1" u="sng" dirty="0" smtClean="0">
                <a:solidFill>
                  <a:srgbClr val="FF0000"/>
                </a:solidFill>
              </a:rPr>
              <a:t>حتى إذا كان لها دور ما ، فإن هذا الدور :</a:t>
            </a:r>
            <a:endParaRPr lang="en-US" dirty="0" smtClean="0">
              <a:solidFill>
                <a:srgbClr val="FF0000"/>
              </a:solidFill>
            </a:endParaRPr>
          </a:p>
          <a:p>
            <a:pPr lvl="0" rtl="1"/>
            <a:r>
              <a:rPr lang="ar-EG" dirty="0" smtClean="0"/>
              <a:t>- </a:t>
            </a:r>
            <a:r>
              <a:rPr lang="ar-SA" dirty="0" smtClean="0"/>
              <a:t>إما أنه لا يزيد عن كونه عاملا ممهدا للإصابة .</a:t>
            </a:r>
            <a:endParaRPr lang="en-US" dirty="0" smtClean="0"/>
          </a:p>
          <a:p>
            <a:pPr lvl="0" rtl="1"/>
            <a:r>
              <a:rPr lang="ar-EG" dirty="0" smtClean="0"/>
              <a:t>- </a:t>
            </a:r>
            <a:r>
              <a:rPr lang="ar-SA" dirty="0" smtClean="0"/>
              <a:t>وإما إذا افترضنا أن الوراثة قد تسبب إعاقة التوحد ، فإن ذالك لا يمنع من  وجود عوامل بيئية مسببة لها ؛ ولهذا اتجه العلماء إلى إجراء البحوث المستفيضة للبحث عن تلك العوامل .</a:t>
            </a:r>
            <a:endParaRPr lang="en-US" dirty="0" smtClean="0"/>
          </a:p>
          <a:p>
            <a:pPr eaLnBrk="1" hangingPunct="1">
              <a:lnSpc>
                <a:spcPct val="80000"/>
              </a:lnSpc>
            </a:pPr>
            <a:endParaRPr lang="ar-SA" b="1" dirty="0" smtClean="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 عوامل عضوية/ عصبية / حيوية :</a:t>
            </a:r>
            <a:r>
              <a:rPr lang="en-US" dirty="0" smtClean="0"/>
              <a:t/>
            </a:r>
            <a:br>
              <a:rPr lang="en-US" dirty="0" smtClean="0"/>
            </a:br>
            <a:endParaRPr lang="en-US" dirty="0"/>
          </a:p>
        </p:txBody>
      </p:sp>
      <p:sp>
        <p:nvSpPr>
          <p:cNvPr id="3" name="عنصر نائب للمحتوى 2"/>
          <p:cNvSpPr>
            <a:spLocks noGrp="1"/>
          </p:cNvSpPr>
          <p:nvPr>
            <p:ph idx="1"/>
          </p:nvPr>
        </p:nvSpPr>
        <p:spPr/>
        <p:txBody>
          <a:bodyPr>
            <a:normAutofit fontScale="85000" lnSpcReduction="10000"/>
          </a:bodyPr>
          <a:lstStyle/>
          <a:p>
            <a:r>
              <a:rPr lang="ar-SA" dirty="0" smtClean="0"/>
              <a:t>أكدت الدراسات و التحاليل الطبية </a:t>
            </a:r>
            <a:r>
              <a:rPr lang="ar-SA" dirty="0" smtClean="0">
                <a:solidFill>
                  <a:srgbClr val="FF0000"/>
                </a:solidFill>
              </a:rPr>
              <a:t>معاناة أطفال التوحد من حالات قصور أو خلل عضوي عصبي أو حيوي منها ما يحدث أثناء فترة الحمل ، وبالتالي تؤثر على الجنين ، ومن أمثلتها إصابة الأم أثناءها بالحصبة الألمانية أو حالة من حالات قصورالتمثيل الغذائى ومنها حالات التصلب الدرني ومنها حالات الريت </a:t>
            </a:r>
            <a:r>
              <a:rPr lang="ar-SA" dirty="0" smtClean="0"/>
              <a:t>. </a:t>
            </a:r>
            <a:endParaRPr lang="ar-EG" dirty="0" smtClean="0"/>
          </a:p>
          <a:p>
            <a:r>
              <a:rPr lang="ar-SA" dirty="0" smtClean="0"/>
              <a:t>وقد وجد في الكثير من حالات التوحد ، أن الأم قد عانت من تعقيدات أثناء الحمل وقبل الولادة أكثر بكثير من الأطفال الأسوياء أو غيرهم ممن يعانون من إعاقات أخرى خلاف التوحد . ويؤكد العديد من الأطباء المختصين تأثير تلك التعقيدات كمسبب لإعاقة التوحد ، وخاصة تلك التي تحدث خلال الأشهر الثلاث الأولى من الحمل حيث كانت تظهر عليهم أعراض قصور جسمية لا تظهر عند إخوتهم  أو غيرهم الذين لم تعان أمهاتهم من تلك التعقيدات أثناء أوائل فترة الحمل .</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 </a:t>
            </a:r>
            <a:endParaRPr lang="en-US" dirty="0"/>
          </a:p>
        </p:txBody>
      </p:sp>
      <p:sp>
        <p:nvSpPr>
          <p:cNvPr id="3" name="عنصر نائب للمحتوى 2"/>
          <p:cNvSpPr>
            <a:spLocks noGrp="1"/>
          </p:cNvSpPr>
          <p:nvPr>
            <p:ph idx="1"/>
          </p:nvPr>
        </p:nvSpPr>
        <p:spPr>
          <a:xfrm>
            <a:off x="495300" y="1600201"/>
            <a:ext cx="8801100" cy="4495800"/>
          </a:xfrm>
        </p:spPr>
        <p:txBody>
          <a:bodyPr>
            <a:normAutofit fontScale="85000" lnSpcReduction="20000"/>
          </a:bodyPr>
          <a:lstStyle/>
          <a:p>
            <a:r>
              <a:rPr lang="ar-SA" b="1" dirty="0" smtClean="0"/>
              <a:t>وفي مسح تم إجراءه 1992م وجد أن نسبة تتراوح بين </a:t>
            </a:r>
            <a:r>
              <a:rPr lang="ar-SA" b="1" dirty="0" smtClean="0">
                <a:solidFill>
                  <a:srgbClr val="FF0000"/>
                </a:solidFill>
              </a:rPr>
              <a:t>4-32</a:t>
            </a:r>
            <a:r>
              <a:rPr lang="ar-SA" b="1" dirty="0" smtClean="0"/>
              <a:t>% من حالات التوحد ، تعاني من نوبات صرع كبيرة ، وتبدو مظاهر شذوذ واضحة عند إجراء رسم للمخ لدى مابين 10-83% من حالات التوحد ؛ مما يشير إلى خلل وظيفي في تخصص النصفين الكرويين للمخ .</a:t>
            </a:r>
            <a:r>
              <a:rPr lang="ar-EG" b="1" dirty="0" smtClean="0"/>
              <a:t> </a:t>
            </a:r>
          </a:p>
          <a:p>
            <a:r>
              <a:rPr lang="en-US" b="1" dirty="0" smtClean="0"/>
              <a:t>C.T </a:t>
            </a:r>
            <a:r>
              <a:rPr lang="ar-SA" b="1" dirty="0" smtClean="0"/>
              <a:t>كما أوضحت أشعة</a:t>
            </a:r>
            <a:r>
              <a:rPr lang="ar-EG" b="1" dirty="0" smtClean="0"/>
              <a:t> </a:t>
            </a:r>
            <a:r>
              <a:rPr lang="ar-SA" b="1" dirty="0" smtClean="0"/>
              <a:t>التي استخدمت في فحص المخ في بحث آخر من بحوث المسح المذكور ، أن 10-25% من أطفال التوحد يعانون من تضخم في سمك طبقة </a:t>
            </a:r>
            <a:r>
              <a:rPr lang="ar-SA" b="1" dirty="0" smtClean="0">
                <a:solidFill>
                  <a:srgbClr val="FF0000"/>
                </a:solidFill>
              </a:rPr>
              <a:t>لحاء أو قشرة المخ </a:t>
            </a:r>
            <a:r>
              <a:rPr lang="ar-SA" b="1" dirty="0" smtClean="0"/>
              <a:t>، كما بينت فحوصات الرنين المغناطيسي على المخ وجود خلل أو قصور على الثنيات السادسة و السابعة للمخيخ </a:t>
            </a:r>
            <a:r>
              <a:rPr lang="ar-EG" b="1" dirty="0" smtClean="0"/>
              <a:t>.</a:t>
            </a:r>
          </a:p>
          <a:p>
            <a:r>
              <a:rPr lang="ar-EG" b="1" dirty="0" smtClean="0"/>
              <a:t> </a:t>
            </a:r>
            <a:r>
              <a:rPr lang="ar-SA" b="1" dirty="0" smtClean="0"/>
              <a:t>ويستنتج المختصون من نواحي الشذوذ تلك وجود خلل في حركة خلايا المخ في الأشهر الستة الأولى من مرحلة الحمل ... وباستخدام أشعة التكنولوجيا المستحدثة تم تسجيل نقص في خلايا خاصة ، كما سجلت زيادة في إفراز نتائج التمثيل لمنطقة اللحاء. </a:t>
            </a:r>
            <a:endParaRPr lang="ar-EG" b="1" dirty="0" smtClean="0"/>
          </a:p>
          <a:p>
            <a:endParaRPr lang="ar-EG" dirty="0" smtClean="0"/>
          </a:p>
          <a:p>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533400" y="1524000"/>
            <a:ext cx="8915400" cy="4525963"/>
          </a:xfrm>
        </p:spPr>
        <p:txBody>
          <a:bodyPr>
            <a:normAutofit fontScale="92500" lnSpcReduction="10000"/>
          </a:bodyPr>
          <a:lstStyle/>
          <a:p>
            <a:pPr rtl="1"/>
            <a:r>
              <a:rPr lang="ar-SA" dirty="0" smtClean="0"/>
              <a:t>وفي تقارير </a:t>
            </a:r>
            <a:r>
              <a:rPr lang="ar-SA" dirty="0" smtClean="0">
                <a:solidFill>
                  <a:srgbClr val="FF0000"/>
                </a:solidFill>
              </a:rPr>
              <a:t>بحوث بيرنارد ريملاند 1995م </a:t>
            </a:r>
            <a:r>
              <a:rPr lang="ar-SA" dirty="0" smtClean="0"/>
              <a:t>تبين وجود خلل أو إصابة في نسيج مركز ساق المخ ، وهو النسيج الذي يتحكم في استقبال عمليات الاستثارة والانتباه والنوم ، وهي إصابة أو خلل يحدث في أثناء فترة الحمل فتضعف من قدرة الجهاز العصبي المركزي أو مخ الجنين على الاستجابة للمثيرات الخارجية وحساسيته لها أو الشعور بما يحدث في عالمه المحيط به . كما أنه هو المركز الأساسي للمعرفة بدءا من استقباله من الخارج عن طريق الحواس الخمس ، مرورا بإدراك معانيها وتشفيرها وتخزينها في الذاكرة واستدعائها عند الحاجة واستخدامها في التجاوب مع مثيراتها أو حل مشاكله ، بالإضافة إلى أهميتها في التعلم و التخيل و التعبير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 </a:t>
            </a:r>
            <a:endParaRPr lang="en-US" dirty="0"/>
          </a:p>
        </p:txBody>
      </p:sp>
      <p:sp>
        <p:nvSpPr>
          <p:cNvPr id="3" name="عنصر نائب للمحتوى 2"/>
          <p:cNvSpPr>
            <a:spLocks noGrp="1"/>
          </p:cNvSpPr>
          <p:nvPr>
            <p:ph idx="1"/>
          </p:nvPr>
        </p:nvSpPr>
        <p:spPr/>
        <p:txBody>
          <a:bodyPr>
            <a:normAutofit fontScale="85000" lnSpcReduction="10000"/>
          </a:bodyPr>
          <a:lstStyle/>
          <a:p>
            <a:pPr rtl="1"/>
            <a:r>
              <a:rPr lang="ar-SA" dirty="0" smtClean="0"/>
              <a:t>هذا </a:t>
            </a:r>
            <a:r>
              <a:rPr lang="ar-SA" dirty="0" err="1" smtClean="0"/>
              <a:t>و</a:t>
            </a:r>
            <a:r>
              <a:rPr lang="ar-SA" dirty="0" smtClean="0"/>
              <a:t> يشترك مع العالم ريملاند عالمان آخران في هذا التفسير ،  كما يؤكد ريملاند أن هذا التنظيم المذكور أعلاه ، والذي يقع في ساق المخ يعمل في تناسق متعاونا مع التنظيم اللمباوى الذي يقع في مركز المخ في هذا الوظائف ، أخذا في الاعتبار أن الجهاز اللمباوي يعتبر مركزا لتنظيم وترجمة الانفعالات  و العواطف { وهي من نقط الضعف أو الغياب التام عند طفل التوحد } ، كما أنه مسئول عن التفاعل مع بعض الأمراض الفيروسية </a:t>
            </a:r>
            <a:r>
              <a:rPr lang="ar-SA" dirty="0" smtClean="0"/>
              <a:t>...</a:t>
            </a:r>
            <a:endParaRPr lang="ar-SA" dirty="0" smtClean="0"/>
          </a:p>
          <a:p>
            <a:pPr rtl="1"/>
            <a:r>
              <a:rPr lang="ar-SA" dirty="0" smtClean="0"/>
              <a:t>وفي بحث آخر أجراه العلماء بيفن ومارسيلو وسبرجيو استخدم فيه الرنين المغناطيسي </a:t>
            </a:r>
            <a:r>
              <a:rPr lang="ar-SA" dirty="0" smtClean="0">
                <a:solidFill>
                  <a:srgbClr val="FF0000"/>
                </a:solidFill>
              </a:rPr>
              <a:t>لفحص مخ 13 من الأطفال و الراشدين </a:t>
            </a:r>
            <a:r>
              <a:rPr lang="ar-SA" dirty="0" smtClean="0"/>
              <a:t>من إعاقة التوحد على أساس من معايير الدليل الإحصائي للأمراض العقلية ، جاءت نتيجة الفحص موضحة ظهور تشوه أو زيادة في سمك طبقة القشرة المحيطة بالمخ في سبع من تلك الحالات 53,08%.</a:t>
            </a:r>
            <a:endParaRPr lang="en-US" dirty="0" smtClean="0"/>
          </a:p>
          <a:p>
            <a:pPr rtl="1"/>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533400" y="1600200"/>
            <a:ext cx="8915400" cy="4525963"/>
          </a:xfrm>
        </p:spPr>
        <p:txBody>
          <a:bodyPr>
            <a:noAutofit/>
          </a:bodyPr>
          <a:lstStyle/>
          <a:p>
            <a:pPr rtl="1"/>
            <a:r>
              <a:rPr lang="ar-SA" sz="2000" b="1" u="sng" dirty="0" smtClean="0">
                <a:solidFill>
                  <a:srgbClr val="FF0000"/>
                </a:solidFill>
              </a:rPr>
              <a:t>وقد أرجع هؤلاء العلماء الثلاث السبب في حدوث هذا التشوه في قشرة أو لحاء المخ إلى ظروف غير مواتية حدثت للأم خلال الشهور الستة الأولى . وفيما يلي بعض هذي الظروف:</a:t>
            </a:r>
            <a:endParaRPr lang="en-US" sz="2000" dirty="0" smtClean="0">
              <a:solidFill>
                <a:srgbClr val="FF0000"/>
              </a:solidFill>
            </a:endParaRPr>
          </a:p>
          <a:p>
            <a:pPr lvl="0" rtl="1"/>
            <a:r>
              <a:rPr lang="ar-EG" sz="2000" b="1" dirty="0" smtClean="0"/>
              <a:t>1 - </a:t>
            </a:r>
            <a:r>
              <a:rPr lang="ar-SA" sz="2000" b="1" dirty="0" smtClean="0"/>
              <a:t>إصابة الأم أثناء الحمل بحادث اقتضى علاجا طبيا استغرق أسبوعين على ألأقل .</a:t>
            </a:r>
            <a:endParaRPr lang="en-US" sz="2000" b="1" dirty="0" smtClean="0"/>
          </a:p>
          <a:p>
            <a:pPr lvl="0" rtl="1"/>
            <a:r>
              <a:rPr lang="ar-EG" sz="2000" b="1" dirty="0" smtClean="0"/>
              <a:t>2 - </a:t>
            </a:r>
            <a:r>
              <a:rPr lang="ar-SA" sz="2000" b="1" dirty="0" smtClean="0"/>
              <a:t>عانت الأم من إرهاق وهبوط مصحوب بنزيف بعد الشهر الثالث من الحمل .  </a:t>
            </a:r>
            <a:endParaRPr lang="en-US" sz="2000" b="1" dirty="0" smtClean="0"/>
          </a:p>
          <a:p>
            <a:pPr lvl="0" rtl="1"/>
            <a:r>
              <a:rPr lang="ar-EG" sz="2000" b="1" dirty="0" smtClean="0"/>
              <a:t>3 - </a:t>
            </a:r>
            <a:r>
              <a:rPr lang="ar-SA" sz="2000" b="1" dirty="0" smtClean="0"/>
              <a:t>عانت الأم من دوخة شديدة مع قيء بعد الشهر الثالث من الحمل .</a:t>
            </a:r>
            <a:endParaRPr lang="en-US" sz="2000" b="1" dirty="0" smtClean="0"/>
          </a:p>
          <a:p>
            <a:pPr lvl="0" rtl="1"/>
            <a:r>
              <a:rPr lang="ar-EG" sz="2000" b="1" dirty="0" smtClean="0"/>
              <a:t>4 - </a:t>
            </a:r>
            <a:r>
              <a:rPr lang="ar-SA" sz="2000" b="1" dirty="0" smtClean="0"/>
              <a:t>تناول بعض العقاقير بدون إذن الطبيب </a:t>
            </a:r>
            <a:r>
              <a:rPr lang="ar-SA" sz="2000" b="1" dirty="0" smtClean="0">
                <a:solidFill>
                  <a:srgbClr val="FF0000"/>
                </a:solidFill>
              </a:rPr>
              <a:t>{ ليس من بينها الفيتامينات والحديد والكالسيوم والتي تنصح الحامل </a:t>
            </a:r>
            <a:r>
              <a:rPr lang="ar-SA" sz="2000" b="1" dirty="0" smtClean="0">
                <a:solidFill>
                  <a:srgbClr val="FF0000"/>
                </a:solidFill>
              </a:rPr>
              <a:t>بتناولها</a:t>
            </a:r>
            <a:endParaRPr lang="en-US" sz="2000" b="1" dirty="0" smtClean="0">
              <a:solidFill>
                <a:srgbClr val="FF0000"/>
              </a:solidFill>
            </a:endParaRPr>
          </a:p>
          <a:p>
            <a:pPr lvl="0" rtl="1"/>
            <a:r>
              <a:rPr lang="ar-EG" sz="2000" b="1" dirty="0" smtClean="0"/>
              <a:t>5 - </a:t>
            </a:r>
            <a:r>
              <a:rPr lang="ar-SA" sz="2000" b="1" dirty="0" smtClean="0"/>
              <a:t>الإصابة ببعض الأمراض الفيروسية مثل الحصبة الألمانية ؛ مما يقتضي علاجا طبيا لأكثر من يومين أثناء الحمل </a:t>
            </a:r>
            <a:r>
              <a:rPr lang="ar-SA" sz="2000" b="1" dirty="0" smtClean="0"/>
              <a:t>.</a:t>
            </a:r>
            <a:r>
              <a:rPr lang="ar-EG" sz="2000" b="1" dirty="0" smtClean="0"/>
              <a:t>                  </a:t>
            </a:r>
            <a:r>
              <a:rPr lang="ar-EG" sz="2000" b="1" dirty="0" smtClean="0"/>
              <a:t>6 </a:t>
            </a:r>
            <a:r>
              <a:rPr lang="ar-EG" sz="2000" b="1" dirty="0" smtClean="0"/>
              <a:t>- </a:t>
            </a:r>
            <a:r>
              <a:rPr lang="ar-SA" sz="2000" b="1" dirty="0" smtClean="0"/>
              <a:t>حدوث رشح شامل في الرحم .   </a:t>
            </a:r>
            <a:endParaRPr lang="en-US" sz="2000" b="1" dirty="0" smtClean="0"/>
          </a:p>
          <a:p>
            <a:pPr rtl="1"/>
            <a:r>
              <a:rPr lang="ar-SA" sz="2000" b="1" u="sng" dirty="0" smtClean="0"/>
              <a:t>وقد </a:t>
            </a:r>
            <a:r>
              <a:rPr lang="ar-SA" sz="2000" b="1" u="sng" dirty="0" smtClean="0"/>
              <a:t>أكد الباحثون أن من أهم العقاقير الطبية التي استخدمتها الأمهات الحوامل في الحالة المذكورة أعلاه ، والتي تعتقد أنها عامل مسبب لتلك التشوهات هي :</a:t>
            </a:r>
            <a:endParaRPr lang="en-US" sz="2000" dirty="0" smtClean="0"/>
          </a:p>
          <a:p>
            <a:pPr lvl="0" rtl="1"/>
            <a:r>
              <a:rPr lang="en-US" sz="2000" b="1" dirty="0" err="1" smtClean="0"/>
              <a:t>Benedictin</a:t>
            </a:r>
            <a:r>
              <a:rPr lang="en-US" sz="2000" b="1" dirty="0" smtClean="0"/>
              <a:t>-( 1)</a:t>
            </a:r>
            <a:r>
              <a:rPr lang="ar-SA" sz="2000" b="1" dirty="0" smtClean="0"/>
              <a:t> أو </a:t>
            </a:r>
            <a:r>
              <a:rPr lang="en-US" sz="2000" b="1" dirty="0" err="1" smtClean="0"/>
              <a:t>chlordiazeoxid</a:t>
            </a:r>
            <a:r>
              <a:rPr lang="ar-SA" sz="2000" b="1" dirty="0" smtClean="0"/>
              <a:t> المستخدمة في حالات الإسهال .</a:t>
            </a:r>
            <a:endParaRPr lang="en-US" sz="2000" b="1" dirty="0" smtClean="0"/>
          </a:p>
          <a:p>
            <a:pPr lvl="0" rtl="1"/>
            <a:r>
              <a:rPr lang="en-US" sz="2000" b="1" dirty="0" smtClean="0"/>
              <a:t>-(2)</a:t>
            </a:r>
            <a:r>
              <a:rPr lang="ar-SA" sz="2000" b="1" dirty="0" smtClean="0"/>
              <a:t>البنسلين المستخدم في حالات الأنفلونزا أو </a:t>
            </a:r>
            <a:r>
              <a:rPr lang="en-US" sz="2000" b="1" dirty="0" err="1" smtClean="0"/>
              <a:t>fiarinal</a:t>
            </a:r>
            <a:r>
              <a:rPr lang="en-US" sz="2000" b="1" dirty="0" smtClean="0"/>
              <a:t> </a:t>
            </a:r>
            <a:r>
              <a:rPr lang="ar-SA" sz="2000" b="1" dirty="0" smtClean="0"/>
              <a:t> مع أدوية متعددة استخدمت لتثبيت الجنين وإيقاف النزيف في الأشهر الثلاث الأولى من مرحلة الحمل .</a:t>
            </a:r>
            <a:endParaRPr lang="en-US" sz="20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77500" lnSpcReduction="20000"/>
          </a:bodyPr>
          <a:lstStyle/>
          <a:p>
            <a:pPr rtl="1"/>
            <a:r>
              <a:rPr lang="ar-SA" b="1" dirty="0" smtClean="0"/>
              <a:t>هذا وقد أكدت نتائج هذا البحث نتائج بحوث سابقة مشابهة ؛ حيث وجدت </a:t>
            </a:r>
            <a:r>
              <a:rPr lang="ar-SA" b="1" dirty="0" err="1" smtClean="0"/>
              <a:t>جيلبورج</a:t>
            </a:r>
            <a:r>
              <a:rPr lang="ar-SA" b="1" dirty="0" smtClean="0"/>
              <a:t> عام 1987 تشوهات في المخيخ لأكثر من 66% من أفراد عينة الأطفال والشباب الذين يعانون من إعاقة </a:t>
            </a:r>
            <a:r>
              <a:rPr lang="ar-SA" b="1" dirty="0" err="1" smtClean="0"/>
              <a:t>الأوتيزم</a:t>
            </a:r>
            <a:r>
              <a:rPr lang="ar-SA" b="1" dirty="0" smtClean="0"/>
              <a:t> . وقد أرجع سبب هذا التشوه إلى الحركة الزائد لبعض خلايا السائل المخي في المخيخ في الفترة بين الشهرين الثالث </a:t>
            </a:r>
            <a:r>
              <a:rPr lang="ar-SA" b="1" dirty="0" err="1" smtClean="0"/>
              <a:t>و</a:t>
            </a:r>
            <a:r>
              <a:rPr lang="ar-SA" b="1" dirty="0" smtClean="0"/>
              <a:t> الخامس من أشهر الحمل ، ولكنه لم يتعرض للسب في ذالك .</a:t>
            </a:r>
            <a:endParaRPr lang="en-US" b="1" dirty="0" smtClean="0"/>
          </a:p>
          <a:p>
            <a:pPr rtl="1"/>
            <a:r>
              <a:rPr lang="ar-SA" b="1" dirty="0" smtClean="0">
                <a:solidFill>
                  <a:srgbClr val="FF0000"/>
                </a:solidFill>
              </a:rPr>
              <a:t>كما </a:t>
            </a:r>
            <a:r>
              <a:rPr lang="ar-SA" b="1" dirty="0" smtClean="0">
                <a:solidFill>
                  <a:srgbClr val="FF0000"/>
                </a:solidFill>
              </a:rPr>
              <a:t>أكتشف </a:t>
            </a:r>
            <a:r>
              <a:rPr lang="en-US" b="1" dirty="0" err="1" smtClean="0">
                <a:solidFill>
                  <a:srgbClr val="FF0000"/>
                </a:solidFill>
              </a:rPr>
              <a:t>Garrece</a:t>
            </a:r>
            <a:r>
              <a:rPr lang="en-US" b="1" dirty="0" smtClean="0">
                <a:solidFill>
                  <a:srgbClr val="FF0000"/>
                </a:solidFill>
              </a:rPr>
              <a:t> , </a:t>
            </a:r>
            <a:r>
              <a:rPr lang="en-US" b="1" dirty="0" err="1" smtClean="0">
                <a:solidFill>
                  <a:srgbClr val="FF0000"/>
                </a:solidFill>
              </a:rPr>
              <a:t>zilborvicius</a:t>
            </a:r>
            <a:r>
              <a:rPr lang="ar-SA" b="1" dirty="0" smtClean="0">
                <a:solidFill>
                  <a:srgbClr val="FF0000"/>
                </a:solidFill>
              </a:rPr>
              <a:t> عام 1992 م خللا في سريان الدم في بعض مناطق المخ . وفي نسبة 72% من الأطفال والكبار من عينة تعاني من إعاقات التوحد.</a:t>
            </a:r>
            <a:endParaRPr lang="en-US" b="1" dirty="0" smtClean="0">
              <a:solidFill>
                <a:srgbClr val="FF0000"/>
              </a:solidFill>
            </a:endParaRPr>
          </a:p>
          <a:p>
            <a:r>
              <a:rPr lang="ar-EG" b="1" dirty="0" smtClean="0"/>
              <a:t>       </a:t>
            </a:r>
            <a:r>
              <a:rPr lang="ar-SA" b="1" dirty="0" smtClean="0"/>
              <a:t>وفي </a:t>
            </a:r>
            <a:r>
              <a:rPr lang="ar-SA" b="1" dirty="0" smtClean="0"/>
              <a:t>بحث آخر ، أجري في جامعة سياتل على عينة من 192 من أطفال توحديين تبين من أشعة الرنين المغنطيسي على المخ وجود تلف في الفص الصدغي في 29 حالة من تلك الحالات ، فإذا علمنا أن هذا الفص توجد عليه مراكز التفاهم والتفاعل الإجتماعيين فإننا نستطيع الربط بين هذا التلف العضوي وإعاقة التوحد حيث يعتبر القصور الاجتماعي من أهم أعراضه .</a:t>
            </a:r>
            <a:r>
              <a:rPr lang="ar-SA" dirty="0" smtClean="0"/>
              <a: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smtClean="0"/>
          </a:p>
        </p:txBody>
      </p:sp>
      <p:sp>
        <p:nvSpPr>
          <p:cNvPr id="3" name="عنصر نائب للمحتوى 2"/>
          <p:cNvSpPr>
            <a:spLocks noGrp="1"/>
          </p:cNvSpPr>
          <p:nvPr>
            <p:ph idx="1"/>
          </p:nvPr>
        </p:nvSpPr>
        <p:spPr/>
        <p:txBody>
          <a:bodyPr>
            <a:normAutofit fontScale="85000" lnSpcReduction="20000"/>
          </a:bodyPr>
          <a:lstStyle/>
          <a:p>
            <a:pPr rtl="1"/>
            <a:r>
              <a:rPr lang="ar-SA" dirty="0" smtClean="0"/>
              <a:t>وبالرغم من شيوع وشهرة نتائج بحوث المدرسة البيولوجية التي تؤكد الجانب العضوي كعامل مسبب لتوحد ، فإننا هنا نفضل التحفظ في قبول هذه النتائج كتفسير مؤكد للعوامل المسببة لإعاقة التوحد ، بل يكفي قبولها على أنها مجرد احتمال كونها أحد أو بعض العوامل المسببة .</a:t>
            </a:r>
            <a:endParaRPr lang="en-US" dirty="0" smtClean="0"/>
          </a:p>
          <a:p>
            <a:pPr rtl="1"/>
            <a:r>
              <a:rPr lang="ar-SA" b="1" u="sng" dirty="0" smtClean="0">
                <a:solidFill>
                  <a:srgbClr val="FF0000"/>
                </a:solidFill>
              </a:rPr>
              <a:t>ويرجع هذا التحفظ إلى أسباب عدة منها :</a:t>
            </a:r>
            <a:endParaRPr lang="en-US" dirty="0" smtClean="0">
              <a:solidFill>
                <a:srgbClr val="FF0000"/>
              </a:solidFill>
            </a:endParaRPr>
          </a:p>
          <a:p>
            <a:pPr lvl="0" rtl="1"/>
            <a:r>
              <a:rPr lang="ar-SA" dirty="0" smtClean="0"/>
              <a:t>1- هذه البحوث كشفت عن وجود تشوه أو خلل في نمو أجزاء معينة من المخ أو الكيمياء الحيوية للجهاز العصبي المركزي ، ولكن لا زلنا نفتقد الدليل القاطع على أن تلك التشوهات أو الخلل هو السبب الفعلي لإعاقة التوحد .</a:t>
            </a:r>
            <a:endParaRPr lang="en-US" dirty="0" smtClean="0"/>
          </a:p>
          <a:p>
            <a:pPr lvl="0" rtl="1"/>
            <a:r>
              <a:rPr lang="ar-SA" dirty="0" smtClean="0"/>
              <a:t>2 - لم تثبت هذه البحوث معاناة جميع حالات التوحد من وجود تلك العوامل العضوية العصبية ، فهناك حالات توحد لا تعاني منها ، كما أن هذه العوامل العضوية وجدت في حالات إعاقات أخرى غير التوحد { مثل التخلف العقلي ، والإضرابات الانفعالية وبعض الأمراض العقلية }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
            </a:r>
            <a:br>
              <a:rPr lang="en-US" b="1" dirty="0" smtClean="0"/>
            </a:br>
            <a:r>
              <a:rPr lang="ar-SA" b="1" dirty="0" smtClean="0"/>
              <a:t>ثالثا : عوامل كيميائية :</a:t>
            </a:r>
            <a:r>
              <a:rPr lang="en-US" dirty="0" smtClean="0"/>
              <a:t/>
            </a:r>
            <a:br>
              <a:rPr lang="en-US" dirty="0" smtClean="0"/>
            </a:br>
            <a:endParaRPr lang="en-US" dirty="0"/>
          </a:p>
        </p:txBody>
      </p:sp>
      <p:sp>
        <p:nvSpPr>
          <p:cNvPr id="3" name="عنصر نائب للمحتوى 2"/>
          <p:cNvSpPr>
            <a:spLocks noGrp="1"/>
          </p:cNvSpPr>
          <p:nvPr>
            <p:ph idx="1"/>
          </p:nvPr>
        </p:nvSpPr>
        <p:spPr/>
        <p:txBody>
          <a:bodyPr>
            <a:normAutofit fontScale="92500"/>
          </a:bodyPr>
          <a:lstStyle/>
          <a:p>
            <a:pPr rtl="1"/>
            <a:r>
              <a:rPr lang="ar-SA" dirty="0" smtClean="0"/>
              <a:t>لم تقتصر العوامل العضوية التي تؤكدها المدرسة البيولوجية على العوامل العصبية فقط مثل تلف أو تشوه أو عدم اكتمال نمو أجزاء معينة من المخ أو المخيخ في الجهاز العصبي المركزي أو خلل وظيفي معين في إحدى أعضائه ، بل أشارت البحوث أيضا إلى علاقة التوحد بالعوامل الكيميائية العصبية وبصفة خاصة إلى إضرابات تتمثل في خلل أو نقص أو زيادة في إفرازات الناقلات العصبية التي تنقل الإشارات العصبية من الحواس الخمس إلى المخ أو الأوامر الصادرة من المخ إلى الأعضاء المختلفة في الجسم أو عضلات الجسم و الجلد .</a:t>
            </a:r>
            <a:endParaRPr lang="en-US" dirty="0" smtClean="0"/>
          </a:p>
          <a:p>
            <a:pPr rtl="1"/>
            <a:r>
              <a:rPr lang="ar-SA" b="1" u="sng" dirty="0" smtClean="0"/>
              <a:t>وفيما </a:t>
            </a:r>
            <a:r>
              <a:rPr lang="ar-SA" b="1" u="sng" dirty="0" smtClean="0"/>
              <a:t>يلي نتائج بعض تلك البحوث :</a:t>
            </a: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a:bodyPr>
          <a:lstStyle/>
          <a:p>
            <a:pPr rtl="1"/>
            <a:r>
              <a:rPr lang="ar-SA" dirty="0" smtClean="0">
                <a:solidFill>
                  <a:srgbClr val="FF0000"/>
                </a:solidFill>
              </a:rPr>
              <a:t>أكدت عدة بحوث أخرى وجود عوامل كيميائية عصبية في حالات التوحد ، ومن بينها بحث أجري في السويد وتبين أن درجة تركيز حمض الهوموفانيلك أكثر ارتفاع في السائل المخي المنتشر بين أنسجة المخ والنخاع الشوكي في حالات إعاقة التوحد منه بين الأطفال العادين . </a:t>
            </a:r>
            <a:endParaRPr lang="en-US" dirty="0" smtClean="0">
              <a:solidFill>
                <a:srgbClr val="FF0000"/>
              </a:solidFill>
            </a:endParaRPr>
          </a:p>
          <a:p>
            <a:pPr rtl="1"/>
            <a:r>
              <a:rPr lang="ar-SA" dirty="0" smtClean="0"/>
              <a:t>كما لوحظ في دراسات أخرى زيادة في تركيز إحدى الناقلات العصبية وهو </a:t>
            </a:r>
            <a:r>
              <a:rPr lang="en-US" dirty="0" smtClean="0">
                <a:solidFill>
                  <a:srgbClr val="FF0000"/>
                </a:solidFill>
              </a:rPr>
              <a:t>serotonin</a:t>
            </a:r>
            <a:r>
              <a:rPr lang="ar-SA" dirty="0" smtClean="0"/>
              <a:t> في الدم 40% من الأطفال التوحديين ، وعندما أمكن خفض هذا التركيز باستخدام عقار </a:t>
            </a:r>
            <a:r>
              <a:rPr lang="en-US" dirty="0" smtClean="0">
                <a:solidFill>
                  <a:srgbClr val="FF0000"/>
                </a:solidFill>
              </a:rPr>
              <a:t>fenfluramine</a:t>
            </a:r>
            <a:r>
              <a:rPr lang="ar-SA" dirty="0" smtClean="0"/>
              <a:t> لوحظ تحسن وانخفاض في بعض الأعراض لدى هؤلاء الأطفال كما لوحظ تحسن في الأداء اللغوي .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Autofit/>
          </a:bodyPr>
          <a:lstStyle/>
          <a:p>
            <a:pPr rtl="1"/>
            <a:r>
              <a:rPr lang="en-US" sz="2400" b="1" dirty="0" smtClean="0"/>
              <a:t>       </a:t>
            </a:r>
            <a:r>
              <a:rPr lang="ar-SA" sz="2400" b="1" dirty="0" smtClean="0"/>
              <a:t>وفي </a:t>
            </a:r>
            <a:r>
              <a:rPr lang="ar-SA" sz="2400" b="1" dirty="0" smtClean="0"/>
              <a:t>عدد آخر من البحوث ثبتت علاقة الإصابة بالتوحد – كنتيجة لتلوث البيئي – ببعض الكيماويات ... ففي قرية صغير تدعى </a:t>
            </a:r>
            <a:r>
              <a:rPr lang="en-US" sz="2400" b="1" dirty="0" smtClean="0"/>
              <a:t>  </a:t>
            </a:r>
            <a:r>
              <a:rPr lang="en-US" sz="2400" b="1" dirty="0" err="1" smtClean="0"/>
              <a:t>leo</a:t>
            </a:r>
            <a:r>
              <a:rPr lang="en-US" sz="2400" b="1" dirty="0" smtClean="0"/>
              <a:t> mister</a:t>
            </a:r>
            <a:r>
              <a:rPr lang="ar-SA" sz="2400" b="1" dirty="0" smtClean="0"/>
              <a:t> في ولاية ماساتشوستس بأمريكا يبلغ عدد سكانها 36,000نسمة </a:t>
            </a:r>
            <a:r>
              <a:rPr lang="ar-SA" sz="2400" b="1" dirty="0" smtClean="0">
                <a:solidFill>
                  <a:srgbClr val="FF0000"/>
                </a:solidFill>
              </a:rPr>
              <a:t>، ظهر أن هناك ارتفاع كبيرا غير طبيعي في انتشار حالات التوحد ، حيث وجد أنها أصابت طفلا من كل مائة طفل وهي نسبة عالية للغاية بالمقارنة بنسبتها في المجتمع الأمريكي العام (20 إلى 30 في كل 10,000) مما أثار اهتمام المسئولين في الأجهزة المعينة بالصحة في هذه القرية ، واعتقادهم أن هناك عملا معينا وغالبا هو نفايات كيماوية تلوث البيئة </a:t>
            </a:r>
            <a:r>
              <a:rPr lang="ar-SA" sz="2400" b="1" dirty="0" smtClean="0"/>
              <a:t>، وبناء على طلبهم تقدمت جامعة ستانفورد بكاليفورنيا برصد 25 مليون دولار لإجراء بحث مسح شامل للبيئة في تلك المنطقة و القرية ، يقوم به قسم خاص بالجامعة معنى بالتلوث الكيميائي وعلاقته بالجوانب الوراثية للجنين { </a:t>
            </a:r>
            <a:r>
              <a:rPr lang="ar-SA" sz="2400" b="1" dirty="0" smtClean="0">
                <a:solidFill>
                  <a:srgbClr val="FF0000"/>
                </a:solidFill>
              </a:rPr>
              <a:t>وهو علم طبي جديد يعرف باسم </a:t>
            </a:r>
            <a:r>
              <a:rPr lang="en-US" sz="2400" b="1" dirty="0" smtClean="0">
                <a:solidFill>
                  <a:srgbClr val="FF0000"/>
                </a:solidFill>
              </a:rPr>
              <a:t>teratology</a:t>
            </a:r>
            <a:endParaRPr lang="en-US" sz="2400" b="1" dirty="0" smtClean="0">
              <a:solidFill>
                <a:srgbClr val="FF0000"/>
              </a:solidFill>
            </a:endParaRPr>
          </a:p>
          <a:p>
            <a:pPr rtl="1"/>
            <a:r>
              <a:rPr lang="ar-SA" sz="2400" b="1" dirty="0" smtClean="0"/>
              <a:t>وبدأت النتائج الأولية تشير إلى النفايات السائلة والغازية التي تصب حوالي خمسة أطنان منها في النهر الجاري بالقرية التي تنبعث من مصنع للنظارات الوقائية من أشعة الشمس ، </a:t>
            </a:r>
            <a:endParaRPr lang="en-US" sz="2400" b="1" dirty="0" smtClean="0"/>
          </a:p>
          <a:p>
            <a:endParaRPr lang="en-US" sz="24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تعليق على العوامل المسببة لإعاقة التوحد :</a:t>
            </a:r>
            <a:endParaRPr lang="en-US" dirty="0"/>
          </a:p>
        </p:txBody>
      </p:sp>
      <p:sp>
        <p:nvSpPr>
          <p:cNvPr id="3" name="عنصر نائب للمحتوى 2"/>
          <p:cNvSpPr>
            <a:spLocks noGrp="1"/>
          </p:cNvSpPr>
          <p:nvPr>
            <p:ph idx="1"/>
          </p:nvPr>
        </p:nvSpPr>
        <p:spPr/>
        <p:txBody>
          <a:bodyPr>
            <a:normAutofit fontScale="77500" lnSpcReduction="20000"/>
          </a:bodyPr>
          <a:lstStyle/>
          <a:p>
            <a:pPr rtl="1"/>
            <a:r>
              <a:rPr lang="ar-SA" b="1" dirty="0" smtClean="0"/>
              <a:t>تلك كانت نتائج بعض البحوث أوردناها على سبيل المثال لا حصر ، لإعطاء فكرة للقارئ عن طبيعة بعض البحوث التي </a:t>
            </a:r>
            <a:r>
              <a:rPr lang="ar-SA" b="1" dirty="0" smtClean="0">
                <a:solidFill>
                  <a:srgbClr val="FF0000"/>
                </a:solidFill>
              </a:rPr>
              <a:t>استهدفت التعرف على العوامل المسببة لإعاقة التوحد . </a:t>
            </a:r>
          </a:p>
          <a:p>
            <a:pPr rtl="1"/>
            <a:r>
              <a:rPr lang="ar-SA" b="1" dirty="0" smtClean="0"/>
              <a:t>وتجدر الإشارة إلى أن هناك عشرات أو بالأحرى مئات من البحوث التي أجريت في محاولات المختصين الوصول إلى معرفة العوامل المسببة ، ومع ذالك لا زال هناك الكثير الذي يتطلب الأمر معرفته للوصول إلى تحديد أكثر دقة للعامل أو العوامل المسببة للتوحد .</a:t>
            </a:r>
            <a:endParaRPr lang="en-US" b="1" dirty="0" smtClean="0"/>
          </a:p>
          <a:p>
            <a:pPr rtl="1"/>
            <a:r>
              <a:rPr lang="ar-SA" b="1" dirty="0" smtClean="0"/>
              <a:t> فمن التعدد الكبير لأعراض التوحد والاختلاف في الصور لخصائص الأفراد الذين يعانون منه بدرجة نستطيع معها أن نجزم أنه لا يوجد فردان منهم متشابهان تماما في أعراضهم ، بل يمكن اعتبار كل حالة بحد ذاتها فريدة في نوعها ، ونتيجة لذالك كله نستنتج أنه لابد أن تكون هناك عوامل مسببة متعددة هي المسئولة عن هذا التعدد والاختلاف بين الحالات المصابة وبين الأعراض المسجلة لكل منهما .</a:t>
            </a:r>
            <a:endParaRPr lang="en-US" b="1"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70000" lnSpcReduction="20000"/>
          </a:bodyPr>
          <a:lstStyle/>
          <a:p>
            <a:pPr rtl="1"/>
            <a:r>
              <a:rPr lang="ar-SA" b="1" dirty="0" smtClean="0"/>
              <a:t>ولكن ما نستطيع أن نؤكده هو أن جذور المشكلة وعواملها المسببة تكمن في المخ بصفة خاصة أو </a:t>
            </a:r>
            <a:r>
              <a:rPr lang="ar-SA" b="1" dirty="0" smtClean="0">
                <a:solidFill>
                  <a:srgbClr val="FF0000"/>
                </a:solidFill>
              </a:rPr>
              <a:t>الجهاز العصبي المركزي بصفة عامة </a:t>
            </a:r>
            <a:r>
              <a:rPr lang="ar-SA" b="1" dirty="0" smtClean="0"/>
              <a:t>، كما أكدتها تقارير البحوث التي استعرضناها أعلاه و العديد غيرها .</a:t>
            </a:r>
            <a:endParaRPr lang="en-US" b="1" dirty="0" smtClean="0"/>
          </a:p>
          <a:p>
            <a:pPr rtl="1"/>
            <a:r>
              <a:rPr lang="ar-SA" b="1" dirty="0" smtClean="0"/>
              <a:t>و الواقع أن المخ بمراكزه العصبية التي يعجز العلم عن حصرها كما ووظيفيا ، والناقلات العصبية دائمة الحركة في المخ والجهاز العصبي كله وخلاياه { النيورون } التي تصل في عددها إلى مئة بليون خلية } </a:t>
            </a:r>
            <a:r>
              <a:rPr lang="ar-SA" b="1" dirty="0" smtClean="0">
                <a:solidFill>
                  <a:srgbClr val="FF0000"/>
                </a:solidFill>
              </a:rPr>
              <a:t>هو أكثر أعضاء الجسم تعقيدا فهو الذي يسيطر على الوظائف الجسمية و العقلية و النفسية و السلوكية والانفعالية و الوجدانية للإنسان ، و الذي – سبحانه الخالق – يفوق في تعقيده ووظائفه و أسرار أدائه أكثر أجهزة السوبر كمبيوتر التي توصل إلى صنعها أحدث التكنولوجيا المعاصرة باعتراف اعترى علماء تكنولوجيا المعلومات والاتصال ، وأن ما يعرفه علماء الطب و التشريح و الأعصاب عن فسيولوجيا المخ والجهاز العصبي </a:t>
            </a:r>
            <a:r>
              <a:rPr lang="ar-SA" b="1" dirty="0" smtClean="0"/>
              <a:t>وعن تركيب ووظائف وعمل هذا الجهاز برغم التقدم الكبير الذي حققته تكنولوجيا الأشعة المستخدمة مع الكمبيوتر مثل </a:t>
            </a:r>
            <a:r>
              <a:rPr lang="en-US" b="1" dirty="0" smtClean="0"/>
              <a:t>CT , MRI , PET </a:t>
            </a:r>
            <a:r>
              <a:rPr lang="ar-SA" b="1" dirty="0" smtClean="0"/>
              <a:t> لا يعتبر أكثر من قطرة في بحر من الغموض ، وما زال أمام العلم والتكنولوجيا الكثيرة مما يجب معرفته عن نوعية الإصابة وحجمها وعمقها ومكان حدوثها في المخ والصلة الحقيقة الدقيقة بين هذه الإصابة التي تظهرها تلك التكنولوجيا في أنسجة المخ وحالات الإعاقة وأعراض الخلل الوظيفي وتوقف النمو عن المحاور المختلفة للفرد المصاب .</a:t>
            </a:r>
            <a:endParaRPr lang="en-US" b="1"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77500" lnSpcReduction="20000"/>
          </a:bodyPr>
          <a:lstStyle/>
          <a:p>
            <a:pPr rtl="1"/>
            <a:r>
              <a:rPr lang="ar-SA" b="1" dirty="0" smtClean="0"/>
              <a:t>ولاشك - أيضا – أن لتوقيت حدوث الإصابة علاقة وثيقة بدرجة شدة حالات التوحد ونوعية أعراضها ، بدءا من تكوين الخلايا التناسلية المذكرة والمؤنثة ، مرورا بعملية الإخصاب ونمو الجنين خلال أشهر الحمل التسعة ، فالبويضة التي تخصب في رحم امرأة بعد زواجها وكانت موجودة في مبيض الأم عند ولادتها ، أي يكون عمرها قدر عمر الأم ذاتها . وبالتالي أي عامل بيئي يمكن أن يؤثر على سلامة تلك البويضة أو تركيبها الجيني الوراثي مثل { </a:t>
            </a:r>
            <a:r>
              <a:rPr lang="ar-SA" b="1" dirty="0" smtClean="0">
                <a:solidFill>
                  <a:srgbClr val="FF0000"/>
                </a:solidFill>
              </a:rPr>
              <a:t>التلوث بمركبات الرصاص أو الزئبقي أو المخدرات أو الكحوليات أو الأدوية التي تتناولها أو التدخين أو المبيدات الحشرية أو الإشعاع بأنواعه المختلفة أو ببعض الأمراض البكتيرية أو الفيروسية كالحصبة الألمانية أو الإيدز } </a:t>
            </a:r>
            <a:r>
              <a:rPr lang="ar-SA" b="1" dirty="0" smtClean="0"/>
              <a:t>وهكذا تتعد العوامل التي تصيب البويضة قبل الإخصاب ، بينما عند الرجل فإن خلاياه التناسلية { الحيوانات المنوية } تتكون أول بأول ولا تبقى مخزونة في الخصية إلا لفترات محدودة وبالتالي فرص تعرضها لأي عوامل تلوث بيئي كيميائي أو غيره محدودة بالمقارنة ببويضة المرأة التي تعيش سنوات عمر المرأة .</a:t>
            </a:r>
            <a:endParaRPr lang="en-US" b="1"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fontScale="92500" lnSpcReduction="10000"/>
          </a:bodyPr>
          <a:lstStyle/>
          <a:p>
            <a:r>
              <a:rPr lang="ar-SA" dirty="0" smtClean="0"/>
              <a:t>وهكذا تتعد العوامل المسببة للإصابة بالتوحد وتوقيتها قبل وبعد الإخصاب ، وأثناء الحمل ، ونمو الطفل بعد الولادة التي تستمر بعد ذالك إلى ما يقارب 20 عاما ، وبالتالي تتعدد وتتنوع أشكال الخلل الوظيفي</a:t>
            </a:r>
            <a:r>
              <a:rPr lang="ar-EG" dirty="0" smtClean="0"/>
              <a:t> </a:t>
            </a:r>
            <a:r>
              <a:rPr lang="ar-SA" dirty="0" smtClean="0"/>
              <a:t>والسلوكي ونوع وأعراض التوحد ودرجة شدته التي تسببت عنها ، فقد تؤدي إصابة معينة ،إلى التأثيرعلى جزء معين من المخ ، وإصابة مراكز عصبية معينة تؤدي إلى ظهور إعاقة مثل التوحد وأعراض محددة لها ، وقد يصيب التلف مركزا آخر فيؤدي إلى ظهور أعراض مختلفة للتوحد أو إلى الإصابة بإعاقة أخرى مختلفة مثل الإسبرجر أو الريت أو التخلف العقلي بأعراض مختلفة أخرى .. وهكذا قد تؤدي إصابة معينة في موضع معين إلى إعاقتين أو أكثر .</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609600" y="1524000"/>
            <a:ext cx="8915400" cy="4525963"/>
          </a:xfrm>
        </p:spPr>
        <p:txBody>
          <a:bodyPr>
            <a:normAutofit/>
          </a:bodyPr>
          <a:lstStyle/>
          <a:p>
            <a:pPr rtl="1"/>
            <a:r>
              <a:rPr lang="ar-SA" dirty="0" smtClean="0"/>
              <a:t>ولما كان الكشف والتشخيص المبكر والمبادرة بتنفيذ برامج التأهيل المناسبة يوفر فرصا أكثر فاعلية للشفاء المستهدف ، أو تخفيف شدة الأعراض</a:t>
            </a:r>
            <a:r>
              <a:rPr lang="ar-EG" dirty="0" smtClean="0"/>
              <a:t> </a:t>
            </a:r>
            <a:r>
              <a:rPr lang="ar-SA" dirty="0" smtClean="0"/>
              <a:t>، فإن التأخر في الكشف عن وجو</a:t>
            </a:r>
            <a:r>
              <a:rPr lang="ar-EG" dirty="0" smtClean="0"/>
              <a:t>د</a:t>
            </a:r>
            <a:r>
              <a:rPr lang="ar-SA" dirty="0" smtClean="0"/>
              <a:t> الإعاقة ، وبالتالي التأخير في برنامج التأهيل</a:t>
            </a:r>
            <a:r>
              <a:rPr lang="ar-EG" dirty="0" smtClean="0"/>
              <a:t> </a:t>
            </a:r>
            <a:r>
              <a:rPr lang="ar-SA" dirty="0" smtClean="0"/>
              <a:t>، قد يؤدي إلى تدهور أكثر وإلى زيادة شدة </a:t>
            </a:r>
            <a:r>
              <a:rPr lang="ar-SA" smtClean="0"/>
              <a:t>الأعراض ،</a:t>
            </a:r>
            <a:r>
              <a:rPr lang="ar-EG" smtClean="0"/>
              <a:t> </a:t>
            </a:r>
            <a:r>
              <a:rPr lang="ar-SA" dirty="0" smtClean="0"/>
              <a:t>أو ظهور أعراض أخرى مختلفة تحد كثيرا من فاعلية برامج التأهيل والتدخل العلاجي .       </a:t>
            </a:r>
            <a:endParaRPr lang="en-US" dirty="0" smtClean="0"/>
          </a:p>
          <a:p>
            <a:r>
              <a:rPr lang="ar-SA" dirty="0" smtClean="0"/>
              <a:t>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3009</TotalTime>
  <Words>2806</Words>
  <Application>Microsoft Office PowerPoint</Application>
  <PresentationFormat>A4 Paper (210x297 mm)‎</PresentationFormat>
  <Paragraphs>108</Paragraphs>
  <Slides>25</Slides>
  <Notes>25</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 المحاضرة السادسة  </vt:lpstr>
      <vt:lpstr>عناصر المحاضرة</vt:lpstr>
      <vt:lpstr>خلفيه تاريخية :</vt:lpstr>
      <vt:lpstr>الشريحة 5</vt:lpstr>
      <vt:lpstr>أولا : العوامل الجينية الوراثية :</vt:lpstr>
      <vt:lpstr> </vt:lpstr>
      <vt:lpstr>الشريحة 8</vt:lpstr>
      <vt:lpstr>الشريحة 9</vt:lpstr>
      <vt:lpstr>ثانيا : عوامل عضوية/ عصبية / حيوية : </vt:lpstr>
      <vt:lpstr> </vt:lpstr>
      <vt:lpstr>الشريحة 12</vt:lpstr>
      <vt:lpstr> </vt:lpstr>
      <vt:lpstr>الشريحة 14</vt:lpstr>
      <vt:lpstr>الشريحة 15</vt:lpstr>
      <vt:lpstr>الشريحة 16</vt:lpstr>
      <vt:lpstr> ثالثا : عوامل كيميائية : </vt:lpstr>
      <vt:lpstr>الشريحة 18</vt:lpstr>
      <vt:lpstr>الشريحة 19</vt:lpstr>
      <vt:lpstr>تعليق على العوامل المسببة لإعاقة التوحد :</vt:lpstr>
      <vt:lpstr>الشريحة 21</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ASRAR</cp:lastModifiedBy>
  <cp:revision>402</cp:revision>
  <dcterms:created xsi:type="dcterms:W3CDTF">2009-10-14T19:14:34Z</dcterms:created>
  <dcterms:modified xsi:type="dcterms:W3CDTF">2014-10-13T17:29:01Z</dcterms:modified>
</cp:coreProperties>
</file>