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88" r:id="rId2"/>
    <p:sldId id="257" r:id="rId3"/>
    <p:sldId id="267" r:id="rId4"/>
    <p:sldId id="335" r:id="rId5"/>
    <p:sldId id="319" r:id="rId6"/>
    <p:sldId id="307" r:id="rId7"/>
    <p:sldId id="333" r:id="rId8"/>
    <p:sldId id="334" r:id="rId9"/>
    <p:sldId id="289" r:id="rId10"/>
    <p:sldId id="327" r:id="rId11"/>
    <p:sldId id="323" r:id="rId12"/>
    <p:sldId id="326" r:id="rId13"/>
    <p:sldId id="324" r:id="rId14"/>
    <p:sldId id="329" r:id="rId15"/>
    <p:sldId id="330" r:id="rId16"/>
    <p:sldId id="331" r:id="rId17"/>
    <p:sldId id="336"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7" autoAdjust="0"/>
    <p:restoredTop sz="94737" autoAdjust="0"/>
  </p:normalViewPr>
  <p:slideViewPr>
    <p:cSldViewPr>
      <p:cViewPr>
        <p:scale>
          <a:sx n="51" d="100"/>
          <a:sy n="51" d="100"/>
        </p:scale>
        <p:origin x="-1806" y="-48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FF0000"/>
                </a:solidFill>
                <a:latin typeface="Calibri" pitchFamily="34" charset="0"/>
              </a:rPr>
              <a:t>جامعة الملك فيصل</a:t>
            </a:r>
            <a:endParaRPr lang="ar-SA" sz="2400" b="1" dirty="0" smtClean="0">
              <a:solidFill>
                <a:srgbClr val="00B050"/>
              </a:solidFill>
              <a:latin typeface="Calibri" pitchFamily="34" charset="0"/>
            </a:endParaRPr>
          </a:p>
          <a:p>
            <a:pPr algn="ctr" rtl="0">
              <a:spcBef>
                <a:spcPct val="20000"/>
              </a:spcBef>
              <a:buFont typeface="Arial" pitchFamily="34" charset="0"/>
              <a:buNone/>
            </a:pPr>
            <a:r>
              <a:rPr lang="ar-SA" sz="2400" b="1" dirty="0" smtClean="0">
                <a:solidFill>
                  <a:srgbClr val="00B050"/>
                </a:solidFill>
                <a:latin typeface="Calibri" pitchFamily="34" charset="0"/>
              </a:rPr>
              <a:t>عمادة التعلم الإلكتروني والتعليم عن بعد</a:t>
            </a:r>
            <a:endParaRPr lang="en-US" sz="2400" b="1" dirty="0">
              <a:solidFill>
                <a:srgbClr val="00B05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2" end="2"/>
                                            </p:txEl>
                                          </p:spTgt>
                                        </p:tgtEl>
                                        <p:attrNameLst>
                                          <p:attrName>style.visibility</p:attrName>
                                        </p:attrNameLst>
                                      </p:cBhvr>
                                      <p:to>
                                        <p:strVal val="visible"/>
                                      </p:to>
                                    </p:set>
                                    <p:anim calcmode="lin" valueType="num">
                                      <p:cBhvr additive="base">
                                        <p:cTn id="43"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3" end="3"/>
                                            </p:txEl>
                                          </p:spTgt>
                                        </p:tgtEl>
                                        <p:attrNameLst>
                                          <p:attrName>style.visibility</p:attrName>
                                        </p:attrNameLst>
                                      </p:cBhvr>
                                      <p:to>
                                        <p:strVal val="visible"/>
                                      </p:to>
                                    </p:set>
                                    <p:anim calcmode="lin" valueType="num">
                                      <p:cBhvr additive="base">
                                        <p:cTn id="49"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a:solidFill>
            <a:schemeClr val="accent3">
              <a:lumMod val="60000"/>
              <a:lumOff val="40000"/>
            </a:schemeClr>
          </a:solidFill>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5400" dirty="0" smtClean="0">
                <a:solidFill>
                  <a:srgbClr val="00B050"/>
                </a:solidFill>
                <a:latin typeface="Andalus" pitchFamily="18" charset="-78"/>
                <a:cs typeface="Andalus" pitchFamily="18" charset="-78"/>
              </a:rPr>
              <a:t>المحاضرة </a:t>
            </a:r>
            <a:r>
              <a:rPr lang="ar-SA" sz="5400" dirty="0" smtClean="0">
                <a:solidFill>
                  <a:srgbClr val="00B050"/>
                </a:solidFill>
                <a:latin typeface="Andalus" pitchFamily="18" charset="-78"/>
                <a:cs typeface="Andalus" pitchFamily="18" charset="-78"/>
              </a:rPr>
              <a:t>ال</a:t>
            </a:r>
            <a:r>
              <a:rPr lang="ar-EG" sz="5400" dirty="0" smtClean="0">
                <a:solidFill>
                  <a:srgbClr val="00B050"/>
                </a:solidFill>
                <a:latin typeface="Andalus" pitchFamily="18" charset="-78"/>
                <a:cs typeface="Andalus" pitchFamily="18" charset="-78"/>
              </a:rPr>
              <a:t>سابعة</a:t>
            </a:r>
            <a:r>
              <a:rPr lang="ar-EG" sz="5400" dirty="0" smtClean="0">
                <a:solidFill>
                  <a:srgbClr val="00B050"/>
                </a:solidFill>
                <a:cs typeface="Mudir MT" pitchFamily="2" charset="-78"/>
              </a:rPr>
              <a:t>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a:solidFill>
            <a:schemeClr val="accent6">
              <a:lumMod val="60000"/>
              <a:lumOff val="40000"/>
            </a:schemeClr>
          </a:solidFill>
        </p:spPr>
        <p:txBody>
          <a:bodyPr>
            <a:normAutofit fontScale="62500" lnSpcReduction="20000"/>
          </a:bodyPr>
          <a:lstStyle/>
          <a:p>
            <a:r>
              <a:rPr lang="ar-SA" sz="6000" b="1" dirty="0" smtClean="0">
                <a:solidFill>
                  <a:srgbClr val="FF0000"/>
                </a:solidFill>
              </a:rPr>
              <a:t>الفصل الثالث </a:t>
            </a:r>
          </a:p>
          <a:p>
            <a:r>
              <a:rPr lang="ar-SA" sz="5400" b="1" dirty="0" smtClean="0">
                <a:solidFill>
                  <a:srgbClr val="FF0066"/>
                </a:solidFill>
              </a:rPr>
              <a:t>من إعاقات النمو الشامل</a:t>
            </a:r>
          </a:p>
          <a:p>
            <a:r>
              <a:rPr lang="ar-SA" sz="5400" b="1" dirty="0" smtClean="0">
                <a:solidFill>
                  <a:srgbClr val="FF0066"/>
                </a:solidFill>
              </a:rPr>
              <a:t>التوحد</a:t>
            </a:r>
            <a:endParaRPr lang="en-US" sz="6000" dirty="0" smtClean="0">
              <a:solidFill>
                <a:srgbClr val="FF0066"/>
              </a:solidFill>
            </a:endParaRPr>
          </a:p>
          <a:p>
            <a:pPr eaLnBrk="1" hangingPunct="1"/>
            <a:r>
              <a:rPr lang="en-US" sz="6000" b="1" dirty="0" smtClean="0">
                <a:solidFill>
                  <a:srgbClr val="00B050"/>
                </a:solidFill>
              </a:rPr>
              <a:t>AUTISM</a:t>
            </a:r>
            <a:endParaRPr lang="en-US" sz="6000" dirty="0" smtClean="0">
              <a:solidFill>
                <a:srgbClr val="00B05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bg/>
                                          </p:spTgt>
                                        </p:tgtEl>
                                        <p:attrNameLst>
                                          <p:attrName>style.visibility</p:attrName>
                                        </p:attrNameLst>
                                      </p:cBhvr>
                                      <p:to>
                                        <p:strVal val="visible"/>
                                      </p:to>
                                    </p:set>
                                    <p:anim calcmode="lin" valueType="num">
                                      <p:cBhvr additive="base">
                                        <p:cTn id="13" dur="500" fill="hold"/>
                                        <p:tgtEl>
                                          <p:spTgt spid="614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0" end="0"/>
                                            </p:txEl>
                                          </p:spTgt>
                                        </p:tgtEl>
                                        <p:attrNameLst>
                                          <p:attrName>style.visibility</p:attrName>
                                        </p:attrNameLst>
                                      </p:cBhvr>
                                      <p:to>
                                        <p:strVal val="visible"/>
                                      </p:to>
                                    </p:set>
                                    <p:anim calcmode="lin" valueType="num">
                                      <p:cBhvr additive="base">
                                        <p:cTn id="19"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1" end="1"/>
                                            </p:txEl>
                                          </p:spTgt>
                                        </p:tgtEl>
                                        <p:attrNameLst>
                                          <p:attrName>style.visibility</p:attrName>
                                        </p:attrNameLst>
                                      </p:cBhvr>
                                      <p:to>
                                        <p:strVal val="visible"/>
                                      </p:to>
                                    </p:set>
                                    <p:anim calcmode="lin" valueType="num">
                                      <p:cBhvr additive="base">
                                        <p:cTn id="25"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2" end="2"/>
                                            </p:txEl>
                                          </p:spTgt>
                                        </p:tgtEl>
                                        <p:attrNameLst>
                                          <p:attrName>style.visibility</p:attrName>
                                        </p:attrNameLst>
                                      </p:cBhvr>
                                      <p:to>
                                        <p:strVal val="visible"/>
                                      </p:to>
                                    </p:set>
                                    <p:anim calcmode="lin" valueType="num">
                                      <p:cBhvr additive="base">
                                        <p:cTn id="31"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7">
                                            <p:txEl>
                                              <p:pRg st="3" end="3"/>
                                            </p:txEl>
                                          </p:spTgt>
                                        </p:tgtEl>
                                        <p:attrNameLst>
                                          <p:attrName>style.visibility</p:attrName>
                                        </p:attrNameLst>
                                      </p:cBhvr>
                                      <p:to>
                                        <p:strVal val="visible"/>
                                      </p:to>
                                    </p:set>
                                    <p:anim calcmode="lin" valueType="num">
                                      <p:cBhvr additive="base">
                                        <p:cTn id="37"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a:solidFill>
            <a:schemeClr val="accent6">
              <a:lumMod val="60000"/>
              <a:lumOff val="40000"/>
            </a:schemeClr>
          </a:solidFill>
        </p:spPr>
        <p:txBody>
          <a:bodyPr>
            <a:normAutofit/>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endParaRPr lang="ar-EG" sz="3600" b="1" dirty="0" smtClean="0">
              <a:solidFill>
                <a:srgbClr val="7030A0"/>
              </a:solidFill>
              <a:latin typeface="Simplified Arabic" pitchFamily="18" charset="-78"/>
              <a:cs typeface="Simplified Arabic" pitchFamily="18" charset="-78"/>
            </a:endParaRPr>
          </a:p>
          <a:p>
            <a:r>
              <a:rPr lang="ar-SA" b="1" dirty="0" smtClean="0">
                <a:solidFill>
                  <a:schemeClr val="hlink"/>
                </a:solidFill>
                <a:cs typeface="Arial" pitchFamily="34" charset="0"/>
              </a:rPr>
              <a:t>    </a:t>
            </a:r>
            <a:r>
              <a:rPr lang="ar-EG" b="1" dirty="0" smtClean="0">
                <a:solidFill>
                  <a:schemeClr val="hlink"/>
                </a:solidFill>
                <a:cs typeface="Arial" pitchFamily="34" charset="0"/>
              </a:rPr>
              <a:t>تشخيص إعاقة التوحد</a:t>
            </a:r>
            <a:r>
              <a:rPr lang="ar-SA" b="1" dirty="0" smtClean="0">
                <a:solidFill>
                  <a:schemeClr val="hlink"/>
                </a:solidFill>
                <a:cs typeface="Arial" pitchFamily="34" charset="0"/>
              </a:rPr>
              <a:t> :</a:t>
            </a:r>
            <a:endParaRPr lang="ar-EG" b="1" dirty="0" smtClean="0">
              <a:solidFill>
                <a:schemeClr val="hlink"/>
              </a:solidFill>
              <a:cs typeface="Arial" pitchFamily="34" charset="0"/>
            </a:endParaRPr>
          </a:p>
          <a:p>
            <a:r>
              <a:rPr lang="ar-EG" sz="2800" b="1" dirty="0" smtClean="0">
                <a:solidFill>
                  <a:schemeClr val="hlink"/>
                </a:solidFill>
                <a:cs typeface="Arial" pitchFamily="34" charset="0"/>
              </a:rPr>
              <a:t> </a:t>
            </a:r>
            <a:r>
              <a:rPr lang="ar-SA" sz="2800" b="1" dirty="0" smtClean="0">
                <a:solidFill>
                  <a:schemeClr val="hlink"/>
                </a:solidFill>
                <a:cs typeface="Arial" pitchFamily="34" charset="0"/>
              </a:rPr>
              <a:t>  </a:t>
            </a:r>
            <a:r>
              <a:rPr lang="ar-EG" sz="2800" b="1" dirty="0" smtClean="0">
                <a:solidFill>
                  <a:schemeClr val="hlink"/>
                </a:solidFill>
                <a:cs typeface="Arial" pitchFamily="34" charset="0"/>
              </a:rPr>
              <a:t>   -</a:t>
            </a:r>
            <a:r>
              <a:rPr lang="ar-SA" sz="2800" b="1" dirty="0" smtClean="0">
                <a:solidFill>
                  <a:schemeClr val="hlink"/>
                </a:solidFill>
                <a:cs typeface="Arial" pitchFamily="34" charset="0"/>
              </a:rPr>
              <a:t> مقدمة .</a:t>
            </a:r>
          </a:p>
          <a:p>
            <a:r>
              <a:rPr lang="ar-SA" sz="2800" b="1" dirty="0" smtClean="0">
                <a:solidFill>
                  <a:schemeClr val="hlink"/>
                </a:solidFill>
                <a:cs typeface="Arial" pitchFamily="34" charset="0"/>
              </a:rPr>
              <a:t>    </a:t>
            </a:r>
            <a:r>
              <a:rPr lang="ar-EG" sz="2800" b="1" dirty="0" smtClean="0">
                <a:solidFill>
                  <a:schemeClr val="hlink"/>
                </a:solidFill>
                <a:cs typeface="Arial" pitchFamily="34" charset="0"/>
              </a:rPr>
              <a:t>  - </a:t>
            </a:r>
            <a:r>
              <a:rPr lang="ar-SA" sz="2800" b="1" dirty="0" smtClean="0">
                <a:solidFill>
                  <a:schemeClr val="hlink"/>
                </a:solidFill>
                <a:cs typeface="Arial" pitchFamily="34" charset="0"/>
              </a:rPr>
              <a:t>صعوبات تشخيص إعاقة التوحد. </a:t>
            </a:r>
          </a:p>
          <a:p>
            <a:r>
              <a:rPr lang="ar-SA" sz="2800" b="1" dirty="0" smtClean="0">
                <a:solidFill>
                  <a:schemeClr val="hlink"/>
                </a:solidFill>
                <a:cs typeface="Arial" pitchFamily="34" charset="0"/>
              </a:rPr>
              <a:t>   </a:t>
            </a:r>
            <a:r>
              <a:rPr lang="ar-EG" sz="2800" b="1" dirty="0" smtClean="0">
                <a:solidFill>
                  <a:schemeClr val="hlink"/>
                </a:solidFill>
                <a:cs typeface="Arial" pitchFamily="34" charset="0"/>
              </a:rPr>
              <a:t>   -</a:t>
            </a:r>
            <a:r>
              <a:rPr lang="ar-SA" sz="2800" b="1" dirty="0" smtClean="0">
                <a:solidFill>
                  <a:schemeClr val="hlink"/>
                </a:solidFill>
                <a:cs typeface="Arial" pitchFamily="34" charset="0"/>
              </a:rPr>
              <a:t> معايير تشخيص التوحد كما نص عليها في الدليل الإحصائي لتشخيص .   </a:t>
            </a:r>
            <a:r>
              <a:rPr lang="en-US" sz="2800" b="1" dirty="0" smtClean="0">
                <a:solidFill>
                  <a:schemeClr val="hlink"/>
                </a:solidFill>
                <a:cs typeface="Arial" pitchFamily="34" charset="0"/>
              </a:rPr>
              <a:t>DSM-4 </a:t>
            </a:r>
            <a:r>
              <a:rPr lang="ar-SA" sz="2800" b="1" dirty="0" smtClean="0">
                <a:solidFill>
                  <a:schemeClr val="hlink"/>
                </a:solidFill>
                <a:cs typeface="Arial" pitchFamily="34" charset="0"/>
              </a:rPr>
              <a:t>الاضطرابات العقلية</a:t>
            </a:r>
          </a:p>
          <a:p>
            <a:r>
              <a:rPr lang="ar-SA" sz="2800" b="1" dirty="0" smtClean="0">
                <a:solidFill>
                  <a:schemeClr val="hlink"/>
                </a:solidFill>
                <a:cs typeface="Arial" pitchFamily="34" charset="0"/>
              </a:rPr>
              <a:t>      </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anim calcmode="lin" valueType="num">
                                      <p:cBhvr additive="base">
                                        <p:cTn id="13" dur="500" fill="hold"/>
                                        <p:tgtEl>
                                          <p:spTgt spid="8">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8">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 calcmode="lin" valueType="num">
                                      <p:cBhvr additive="base">
                                        <p:cTn id="3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 calcmode="lin" valueType="num">
                                      <p:cBhvr additive="base">
                                        <p:cTn id="3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4" end="4"/>
                                            </p:txEl>
                                          </p:spTgt>
                                        </p:tgtEl>
                                        <p:attrNameLst>
                                          <p:attrName>style.visibility</p:attrName>
                                        </p:attrNameLst>
                                      </p:cBhvr>
                                      <p:to>
                                        <p:strVal val="visible"/>
                                      </p:to>
                                    </p:set>
                                    <p:anim calcmode="lin" valueType="num">
                                      <p:cBhvr additive="base">
                                        <p:cTn id="4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xEl>
                                              <p:pRg st="5" end="5"/>
                                            </p:txEl>
                                          </p:spTgt>
                                        </p:tgtEl>
                                        <p:attrNameLst>
                                          <p:attrName>style.visibility</p:attrName>
                                        </p:attrNameLst>
                                      </p:cBhvr>
                                      <p:to>
                                        <p:strVal val="visible"/>
                                      </p:to>
                                    </p:set>
                                    <p:anim calcmode="lin" valueType="num">
                                      <p:cBhvr additive="base">
                                        <p:cTn id="49"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تشخيص إعاقة التوحد</a:t>
            </a:r>
            <a:r>
              <a:rPr lang="ar-EG" dirty="0" smtClean="0"/>
              <a:t>:</a:t>
            </a:r>
            <a:endParaRPr lang="en-US" dirty="0"/>
          </a:p>
        </p:txBody>
      </p:sp>
      <p:sp>
        <p:nvSpPr>
          <p:cNvPr id="3" name="Content Placeholder 2"/>
          <p:cNvSpPr>
            <a:spLocks noGrp="1"/>
          </p:cNvSpPr>
          <p:nvPr>
            <p:ph idx="1"/>
          </p:nvPr>
        </p:nvSpPr>
        <p:spPr>
          <a:solidFill>
            <a:schemeClr val="accent6">
              <a:lumMod val="60000"/>
              <a:lumOff val="40000"/>
            </a:schemeClr>
          </a:solidFill>
        </p:spPr>
        <p:txBody>
          <a:bodyPr>
            <a:normAutofit/>
          </a:bodyPr>
          <a:lstStyle/>
          <a:p>
            <a:r>
              <a:rPr lang="ar-SA" dirty="0" smtClean="0">
                <a:solidFill>
                  <a:srgbClr val="FF0000"/>
                </a:solidFill>
              </a:rPr>
              <a:t>مقدمة:</a:t>
            </a:r>
            <a:endParaRPr lang="en-US" dirty="0" smtClean="0">
              <a:solidFill>
                <a:srgbClr val="FF0000"/>
              </a:solidFill>
            </a:endParaRPr>
          </a:p>
          <a:p>
            <a:pPr rtl="1"/>
            <a:r>
              <a:rPr lang="ar-SA" b="1" dirty="0" smtClean="0">
                <a:solidFill>
                  <a:schemeClr val="hlink"/>
                </a:solidFill>
                <a:cs typeface="Arial" pitchFamily="34" charset="0"/>
              </a:rPr>
              <a:t> </a:t>
            </a:r>
            <a:r>
              <a:rPr lang="ar-SA" dirty="0" smtClean="0"/>
              <a:t>يعتبر تشخيص إعاقة التوحد وغيرها من اضطرابات النمو الشاملة من أكثر العمليات  صعوبة وتعقيدا وتتطلب تعاون فريق من الأطباء والأخصائيين  النفسيين والاجتماعيين وأخصائي التخاطب والتحاليل الطبية وغيرهم.</a:t>
            </a:r>
            <a:endParaRPr lang="en-US" dirty="0" smtClean="0"/>
          </a:p>
          <a:p>
            <a:pPr rtl="1"/>
            <a:r>
              <a:rPr lang="ar-SA" dirty="0" smtClean="0"/>
              <a:t>وترجع تلك الصعوبات إلى عوامل متعددة نستعرض فيما يلي بعضها :</a:t>
            </a:r>
            <a:endParaRPr lang="en-US" dirty="0" smtClean="0"/>
          </a:p>
          <a:p>
            <a:r>
              <a:rPr lang="en-US" b="1" dirty="0" smtClean="0">
                <a:solidFill>
                  <a:srgbClr val="FF0000"/>
                </a:solidFill>
                <a:cs typeface="Arial" pitchFamily="34" charset="0"/>
              </a:rPr>
              <a:t> </a:t>
            </a: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SA" b="1" dirty="0" smtClean="0">
                <a:solidFill>
                  <a:schemeClr val="hlink"/>
                </a:solidFill>
                <a:cs typeface="Arial" pitchFamily="34" charset="0"/>
              </a:rPr>
              <a:t>صعوبات تشخيص إعاقة التوحد</a:t>
            </a:r>
            <a:endParaRPr lang="en-US" dirty="0">
              <a:solidFill>
                <a:srgbClr val="FF0000"/>
              </a:solidFill>
            </a:endParaRPr>
          </a:p>
        </p:txBody>
      </p:sp>
      <p:sp>
        <p:nvSpPr>
          <p:cNvPr id="3" name="عنصر نائب للمحتوى 2"/>
          <p:cNvSpPr>
            <a:spLocks noGrp="1"/>
          </p:cNvSpPr>
          <p:nvPr>
            <p:ph idx="1"/>
          </p:nvPr>
        </p:nvSpPr>
        <p:spPr>
          <a:solidFill>
            <a:schemeClr val="accent3">
              <a:lumMod val="60000"/>
              <a:lumOff val="40000"/>
            </a:schemeClr>
          </a:solidFill>
        </p:spPr>
        <p:txBody>
          <a:bodyPr>
            <a:normAutofit fontScale="92500" lnSpcReduction="20000"/>
          </a:bodyPr>
          <a:lstStyle/>
          <a:p>
            <a:pPr rtl="1"/>
            <a:r>
              <a:rPr lang="ar-SA" dirty="0" smtClean="0"/>
              <a:t>1:التوحد إعاقة سلوكية تحدث في مرحلة النمو فتصيب الغالبية  العظمى من محاور النمو اللغوي والمعرفي والاجتماعي والانفعالي والعاطفي </a:t>
            </a:r>
            <a:r>
              <a:rPr lang="ar-EG" dirty="0" smtClean="0"/>
              <a:t>، </a:t>
            </a:r>
            <a:r>
              <a:rPr lang="ar-SA" dirty="0" smtClean="0"/>
              <a:t>وبالتالي تعوق عمليات التواصل والتخاطب والتعلم أو</a:t>
            </a:r>
            <a:r>
              <a:rPr lang="ar-EG" dirty="0" smtClean="0"/>
              <a:t>-</a:t>
            </a:r>
            <a:r>
              <a:rPr lang="ar-SA" dirty="0" smtClean="0"/>
              <a:t> باختصار </a:t>
            </a:r>
            <a:r>
              <a:rPr lang="ar-EG" dirty="0" smtClean="0"/>
              <a:t>-</a:t>
            </a:r>
            <a:r>
              <a:rPr lang="ar-SA" dirty="0" smtClean="0"/>
              <a:t>تصيب عمليات تكوين الشخصية في الصميم </a:t>
            </a:r>
            <a:r>
              <a:rPr lang="ar-EG" dirty="0" smtClean="0"/>
              <a:t>، </a:t>
            </a:r>
            <a:r>
              <a:rPr lang="ar-SA" dirty="0" smtClean="0"/>
              <a:t>فتتعذر أو تستحيل عمليات التعامل مع الطفل لتشخيص حالته والقياس والتقييم وغيرها.</a:t>
            </a:r>
            <a:endParaRPr lang="en-US" dirty="0" smtClean="0"/>
          </a:p>
          <a:p>
            <a:pPr rtl="1"/>
            <a:r>
              <a:rPr lang="ar-SA" dirty="0" smtClean="0"/>
              <a:t>2:تتعدد وتتنوع أعراض التوحد وتختلف من فرد إلى </a:t>
            </a:r>
            <a:r>
              <a:rPr lang="ar-EG" dirty="0" smtClean="0"/>
              <a:t>آ</a:t>
            </a:r>
            <a:r>
              <a:rPr lang="ar-SA" dirty="0" smtClean="0"/>
              <a:t>خر </a:t>
            </a:r>
            <a:r>
              <a:rPr lang="ar-EG" dirty="0" smtClean="0"/>
              <a:t>. </a:t>
            </a:r>
            <a:r>
              <a:rPr lang="ar-SA" dirty="0" smtClean="0"/>
              <a:t>ومن النادر أن نجد طفلين متشابهين تماما في الأعراض </a:t>
            </a:r>
            <a:r>
              <a:rPr lang="ar-EG" dirty="0" smtClean="0"/>
              <a:t>. </a:t>
            </a:r>
            <a:r>
              <a:rPr lang="ar-SA" dirty="0" smtClean="0"/>
              <a:t>ويرجع هذا التعدد والاختلاف في الأعراض من طفل إلى أخر إلى تعدد وتنوع العوامل المسببة لإعاقة التوحد </a:t>
            </a:r>
            <a:r>
              <a:rPr lang="ar-EG" dirty="0" smtClean="0"/>
              <a:t>، </a:t>
            </a:r>
            <a:r>
              <a:rPr lang="ar-SA" dirty="0" smtClean="0"/>
              <a:t>سواء منها العوامل الجينية أو العصبية والبيولوجية والكيميائية البيئية المختلفة</a:t>
            </a:r>
            <a:r>
              <a:rPr lang="ar-EG" dirty="0" smtClean="0"/>
              <a:t> ........</a:t>
            </a:r>
            <a:r>
              <a:rPr lang="ar-SA" dirty="0" smtClean="0"/>
              <a:t> ومن هنا يمكن تفسير تعدد الأعراض واختلافها من فر إلى </a:t>
            </a:r>
            <a:r>
              <a:rPr lang="ar-EG" dirty="0" smtClean="0"/>
              <a:t>آ</a:t>
            </a:r>
            <a:r>
              <a:rPr lang="ar-SA" dirty="0" smtClean="0"/>
              <a:t>خر.</a:t>
            </a:r>
            <a:endParaRPr lang="en-US" dirty="0" smtClean="0"/>
          </a:p>
          <a:p>
            <a:pPr rtl="1"/>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0000"/>
              </a:solidFill>
            </a:endParaRPr>
          </a:p>
        </p:txBody>
      </p:sp>
      <p:sp>
        <p:nvSpPr>
          <p:cNvPr id="3" name="Content Placeholder 2"/>
          <p:cNvSpPr>
            <a:spLocks noGrp="1"/>
          </p:cNvSpPr>
          <p:nvPr>
            <p:ph idx="1"/>
          </p:nvPr>
        </p:nvSpPr>
        <p:spPr>
          <a:xfrm>
            <a:off x="495300" y="1447800"/>
            <a:ext cx="8915400" cy="4678363"/>
          </a:xfrm>
        </p:spPr>
        <p:txBody>
          <a:bodyPr>
            <a:normAutofit/>
          </a:bodyPr>
          <a:lstStyle/>
          <a:p>
            <a:pPr rtl="1"/>
            <a:r>
              <a:rPr lang="ar-EG" dirty="0" smtClean="0"/>
              <a:t>3</a:t>
            </a:r>
            <a:r>
              <a:rPr lang="ar-SA" dirty="0" smtClean="0"/>
              <a:t>:إن أكثر العوامل المسببة للتوحد واضطرابات النمو الشاملة الأخرى </a:t>
            </a:r>
            <a:r>
              <a:rPr lang="ar-EG" dirty="0" smtClean="0"/>
              <a:t>، </a:t>
            </a:r>
            <a:r>
              <a:rPr lang="ar-SA" dirty="0" smtClean="0"/>
              <a:t>يحدث في المخ والجهاز العصبي الذي يسيطر على الوظائف الجسمية  والعقلية  والنفسية والسلوكية كافة للإنسان </a:t>
            </a:r>
            <a:r>
              <a:rPr lang="ar-EG" dirty="0" smtClean="0"/>
              <a:t>، </a:t>
            </a:r>
            <a:r>
              <a:rPr lang="ar-SA" dirty="0" smtClean="0"/>
              <a:t>وحيث تصيب المراكز العصبية المنتشرة على لحاء </a:t>
            </a:r>
            <a:r>
              <a:rPr lang="ar-EG" dirty="0" smtClean="0"/>
              <a:t>( قشرة )</a:t>
            </a:r>
            <a:r>
              <a:rPr lang="ar-SA" dirty="0" smtClean="0"/>
              <a:t>المخ</a:t>
            </a:r>
            <a:r>
              <a:rPr lang="ar-EG" dirty="0" smtClean="0"/>
              <a:t> ،</a:t>
            </a:r>
            <a:r>
              <a:rPr lang="ar-SA" dirty="0" smtClean="0"/>
              <a:t> والتي تتحكم في تلك الوظائف كافة </a:t>
            </a:r>
            <a:r>
              <a:rPr lang="ar-EG" dirty="0" smtClean="0"/>
              <a:t>، </a:t>
            </a:r>
            <a:r>
              <a:rPr lang="ar-SA" dirty="0" smtClean="0"/>
              <a:t>والمخ بصفة خاصة </a:t>
            </a:r>
            <a:r>
              <a:rPr lang="ar-EG" dirty="0" smtClean="0"/>
              <a:t>، </a:t>
            </a:r>
            <a:r>
              <a:rPr lang="ar-SA" dirty="0" smtClean="0"/>
              <a:t> والجهاز العصبي </a:t>
            </a:r>
            <a:r>
              <a:rPr lang="ar-EG" dirty="0" smtClean="0"/>
              <a:t>- </a:t>
            </a:r>
            <a:r>
              <a:rPr lang="ar-SA" dirty="0" smtClean="0"/>
              <a:t>بصفة عامة </a:t>
            </a:r>
            <a:r>
              <a:rPr lang="ar-EG" dirty="0" smtClean="0"/>
              <a:t>- </a:t>
            </a:r>
            <a:r>
              <a:rPr lang="ar-SA" dirty="0" smtClean="0"/>
              <a:t>من أكثر الأجهزة تعقدا في جسم الإنسان </a:t>
            </a:r>
            <a:r>
              <a:rPr lang="ar-EG" dirty="0" smtClean="0"/>
              <a:t>، </a:t>
            </a:r>
            <a:r>
              <a:rPr lang="ar-SA" dirty="0" smtClean="0"/>
              <a:t>وما يترتب على ذلك من تعدد صور الخلل الوظيفي ونتائجه السلوكية </a:t>
            </a:r>
            <a:r>
              <a:rPr lang="ar-EG" dirty="0" smtClean="0"/>
              <a:t>، </a:t>
            </a:r>
            <a:r>
              <a:rPr lang="ar-SA" dirty="0" smtClean="0"/>
              <a:t>وبالتالي تعدد واختلاف أو تشابه الأعراض المترتبة عليها ونوعية الإعاقات التي تسببها .</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
            </a:r>
            <a:br>
              <a:rPr lang="ar-SA" dirty="0" smtClean="0"/>
            </a:br>
            <a:endParaRPr lang="en-US" dirty="0"/>
          </a:p>
        </p:txBody>
      </p:sp>
      <p:sp>
        <p:nvSpPr>
          <p:cNvPr id="3" name="عنصر نائب للمحتوى 2"/>
          <p:cNvSpPr>
            <a:spLocks noGrp="1"/>
          </p:cNvSpPr>
          <p:nvPr>
            <p:ph idx="1"/>
          </p:nvPr>
        </p:nvSpPr>
        <p:spPr/>
        <p:txBody>
          <a:bodyPr>
            <a:normAutofit fontScale="85000" lnSpcReduction="20000"/>
          </a:bodyPr>
          <a:lstStyle/>
          <a:p>
            <a:pPr rtl="1"/>
            <a:r>
              <a:rPr lang="ar-EG" dirty="0" smtClean="0"/>
              <a:t>4</a:t>
            </a:r>
            <a:r>
              <a:rPr lang="ar-SA" dirty="0" smtClean="0"/>
              <a:t>:كذلك تتعدد وتتنوع أنواع الإصابات التي تؤثر على المخ والجهاز العصبي ؛ فقد تحدث الإصابة نتيجة تلوث كيميائي ( مثل الرصاص و المعادن الثقيلة ) أو التلوث الإشعاعي الطبيعي أو الصناعي أو نتيجة للتدخين أو إدمان المخدرات أو الكحوليات أو المبيدات الحشرية ، أو نتيجة الإصابة بالأمراض البكتيرية أو الفيروسية  كالحصبة الألمانية أو الأمراض التناسلية أو الحمى الشوكية أو نتيجة التهاب الغدد الصماء أو التصلب الدرني أو سرطان المخ أو الدم وغير ذلك من عشرات الأمراض المسببة لإصابة المخ أثناء فترة الحمل أو بعد الولادة .... وبالتالي تتعدد وتتنوع أشكال الخلل الوظيفي والسلوكي المترتبة على الإصابة ، فقد تؤدي الإصابة إلى تلف جزء معين من المخ وبالتالي ظهور أعراض التوحد كلها أو جزء منها ، كما تؤدي إصابة جزء آخر من المخ إلى ظهور مجموعة أخرى من الأعراض  تشخص على أنها إعاقة إسبرجر أو ريت أو إعاقة تخاطب أو تعلم أو تخلف عقلي أو غير ذلك من الإعاقات التي تتشابه مع أعراض التوحد.</a:t>
            </a:r>
            <a:endParaRPr lang="en-US" dirty="0" smtClean="0"/>
          </a:p>
          <a:p>
            <a:pPr lvl="0" rtl="1"/>
            <a:endParaRPr lang="ar-SA"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solidFill>
            <a:schemeClr val="accent3">
              <a:lumMod val="60000"/>
              <a:lumOff val="40000"/>
            </a:schemeClr>
          </a:solidFill>
        </p:spPr>
        <p:txBody>
          <a:bodyPr>
            <a:normAutofit fontScale="92500" lnSpcReduction="20000"/>
          </a:bodyPr>
          <a:lstStyle/>
          <a:p>
            <a:pPr rtl="1"/>
            <a:r>
              <a:rPr lang="ar-EG" dirty="0" smtClean="0"/>
              <a:t>5</a:t>
            </a:r>
            <a:r>
              <a:rPr lang="ar-SA" dirty="0" smtClean="0"/>
              <a:t>:قد يحدث الخلل أو الإصابة بطريقة غير مباشرة لمخ الجنين نتيجة حدوث العامل المسبب قبل عملية الإخصاب لبويضة الأم التي تكون موجودة بمبيضها طوال مرحلة الطفولة بسبب عامل إشعاعي أو تلوث بيئي أو كيميائي أو غير ذلك .</a:t>
            </a:r>
            <a:endParaRPr lang="en-US" dirty="0" smtClean="0"/>
          </a:p>
          <a:p>
            <a:pPr rtl="1"/>
            <a:r>
              <a:rPr lang="ar-SA" dirty="0" smtClean="0"/>
              <a:t>6:قد يصاحب إعاقة التوحد إعاقة أخرى أو أكثر من إعاقات الذهنية كالتخلف العقلي (الشديد أو المتوسط أو البسيط ) أو الصرع أو الإسبرجر أو الريت أو فصام الطفولة أو إحدى  إعاقات التعلم كالنشاط الحركي الزائد أو قصور القدرة على الانتباه أو التركيز أو الدسلكيا أو الأفيزياء وغيرها.</a:t>
            </a:r>
            <a:r>
              <a:rPr lang="ar-EG" dirty="0" smtClean="0"/>
              <a:t> </a:t>
            </a:r>
            <a:r>
              <a:rPr lang="ar-SA" dirty="0" smtClean="0"/>
              <a:t>فتتشابك و تتعقد الأعراض ، وتصبح عملية التشخيص أكثر صعوبة وتعقيدا ، خاصة وأن بعض أعراض تلك الإعاقات تتشابه مع إعاقة  التوحد</a:t>
            </a:r>
            <a:r>
              <a:rPr lang="ar-EG" dirty="0" smtClean="0"/>
              <a:t> </a:t>
            </a:r>
            <a:r>
              <a:rPr lang="ar-SA" dirty="0" smtClean="0"/>
              <a:t>.</a:t>
            </a:r>
            <a:endParaRPr lang="en-US" dirty="0" smtClean="0"/>
          </a:p>
          <a:p>
            <a:pPr lvl="0" rtl="1"/>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a:xfrm>
            <a:off x="495300" y="1447800"/>
            <a:ext cx="8915400" cy="4678363"/>
          </a:xfrm>
          <a:solidFill>
            <a:schemeClr val="accent3">
              <a:lumMod val="60000"/>
              <a:lumOff val="40000"/>
            </a:schemeClr>
          </a:solidFill>
        </p:spPr>
        <p:txBody>
          <a:bodyPr>
            <a:normAutofit/>
          </a:bodyPr>
          <a:lstStyle/>
          <a:p>
            <a:pPr eaLnBrk="1" hangingPunct="1">
              <a:lnSpc>
                <a:spcPct val="80000"/>
              </a:lnSpc>
            </a:pPr>
            <a:r>
              <a:rPr lang="ar-SA" dirty="0" smtClean="0"/>
              <a:t>7:بالإضافة إلى تلك الصعوبات كلها ، فإنه لا يوجد حتى الآن من الاختبارات والمقاييس السيكولوجية المقننة ، وخاصة في العالم العربي ما يمكن استخدامه للكشف عن إعاقة التوحد ...حتى اختبارات الذكاء المعروفة من الصعب إن لم يكن من المستحيل أحيانا تطبيقها على حالات التوحد ؛ بسبب ما تسببه الإعاقة من قصور لغوي ، وعجز عن الاتصال والتواصل ، أو نشاط حركي زائد ، أو عدم توفر القدرة على الانتباه والتركيز أو غير ذلك من العوامل التي تعرقل عمليات القياس  والتشخيص.</a:t>
            </a:r>
            <a:r>
              <a:rPr lang="ar-EG" dirty="0" smtClean="0"/>
              <a:t> </a:t>
            </a:r>
          </a:p>
          <a:p>
            <a:pPr eaLnBrk="1" hangingPunct="1">
              <a:lnSpc>
                <a:spcPct val="80000"/>
              </a:lnSpc>
            </a:pPr>
            <a:r>
              <a:rPr lang="ar-SA" dirty="0" smtClean="0">
                <a:solidFill>
                  <a:schemeClr val="tx2"/>
                </a:solidFill>
              </a:rPr>
              <a:t>وفي ضوء تلك الصعوبات تضمن الدليل الإحصائي لتشخيص الاضطرابات العقلية الذي صدر عن الجمعية الأمريكية للأطباء النفسيين معايير مبدئية عامة للتشخيص نستعرضها فيما يلي:</a:t>
            </a:r>
            <a:endParaRPr lang="en-US" dirty="0" smtClean="0">
              <a:solidFill>
                <a:schemeClr val="tx2"/>
              </a:solidFill>
            </a:endParaRPr>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solidFill>
                  <a:srgbClr val="FF0000"/>
                </a:solidFill>
              </a:rPr>
              <a:t>معايير تشخيص التوحد كما نص عليها</a:t>
            </a:r>
            <a:r>
              <a:rPr lang="en-US" dirty="0" smtClean="0">
                <a:solidFill>
                  <a:srgbClr val="1003BD"/>
                </a:solidFill>
              </a:rPr>
              <a:t>DSM-4</a:t>
            </a:r>
            <a:endParaRPr lang="en-US" dirty="0">
              <a:solidFill>
                <a:srgbClr val="1003BD"/>
              </a:solidFill>
            </a:endParaRPr>
          </a:p>
        </p:txBody>
      </p:sp>
      <p:sp>
        <p:nvSpPr>
          <p:cNvPr id="3" name="عنصر نائب للمحتوى 2"/>
          <p:cNvSpPr>
            <a:spLocks noGrp="1"/>
          </p:cNvSpPr>
          <p:nvPr>
            <p:ph idx="1"/>
          </p:nvPr>
        </p:nvSpPr>
        <p:spPr>
          <a:solidFill>
            <a:schemeClr val="accent3">
              <a:lumMod val="60000"/>
              <a:lumOff val="40000"/>
            </a:schemeClr>
          </a:solidFill>
        </p:spPr>
        <p:txBody>
          <a:bodyPr>
            <a:normAutofit/>
          </a:bodyPr>
          <a:lstStyle/>
          <a:p>
            <a:pPr rtl="1"/>
            <a:r>
              <a:rPr lang="ar-SA" dirty="0" smtClean="0">
                <a:solidFill>
                  <a:srgbClr val="FF0066"/>
                </a:solidFill>
              </a:rPr>
              <a:t>أولا</a:t>
            </a:r>
            <a:r>
              <a:rPr lang="ar-SA" dirty="0" smtClean="0"/>
              <a:t>:</a:t>
            </a:r>
            <a:r>
              <a:rPr lang="ar-SA" dirty="0" smtClean="0">
                <a:solidFill>
                  <a:srgbClr val="009900"/>
                </a:solidFill>
              </a:rPr>
              <a:t>ظهور </a:t>
            </a:r>
            <a:r>
              <a:rPr lang="ar-SA" dirty="0" smtClean="0">
                <a:solidFill>
                  <a:srgbClr val="00B050"/>
                </a:solidFill>
              </a:rPr>
              <a:t>6أعراض</a:t>
            </a:r>
            <a:r>
              <a:rPr lang="ar-SA" dirty="0" smtClean="0">
                <a:solidFill>
                  <a:srgbClr val="FF0066"/>
                </a:solidFill>
              </a:rPr>
              <a:t> </a:t>
            </a:r>
            <a:r>
              <a:rPr lang="ar-SA" dirty="0" smtClean="0">
                <a:solidFill>
                  <a:srgbClr val="00B050"/>
                </a:solidFill>
              </a:rPr>
              <a:t>أ</a:t>
            </a:r>
            <a:r>
              <a:rPr lang="ar-SA" dirty="0" smtClean="0">
                <a:solidFill>
                  <a:srgbClr val="009900"/>
                </a:solidFill>
              </a:rPr>
              <a:t>و أكثر من المجموعات 3.2.1التالية , على أن تكون منها اثنتان من أعراض المجموعة  1 على الأقل ، بالإضافة إلى عرض واحد على الأقل من كل من المجموعتين 2و3</a:t>
            </a:r>
            <a:r>
              <a:rPr lang="ar-SA" dirty="0" smtClean="0"/>
              <a:t>.</a:t>
            </a:r>
            <a:r>
              <a:rPr lang="ar-EG" dirty="0" smtClean="0">
                <a:solidFill>
                  <a:srgbClr val="009900"/>
                </a:solidFill>
              </a:rPr>
              <a:t> </a:t>
            </a:r>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 </a:t>
            </a:r>
            <a:endParaRPr lang="en-US" dirty="0"/>
          </a:p>
        </p:txBody>
      </p:sp>
      <p:sp>
        <p:nvSpPr>
          <p:cNvPr id="3" name="عنصر نائب للمحتوى 2"/>
          <p:cNvSpPr>
            <a:spLocks noGrp="1"/>
          </p:cNvSpPr>
          <p:nvPr>
            <p:ph idx="1"/>
          </p:nvPr>
        </p:nvSpPr>
        <p:spPr>
          <a:xfrm>
            <a:off x="533400" y="1447800"/>
            <a:ext cx="8915400" cy="4525963"/>
          </a:xfrm>
          <a:solidFill>
            <a:schemeClr val="accent3">
              <a:lumMod val="60000"/>
              <a:lumOff val="40000"/>
            </a:schemeClr>
          </a:solidFill>
        </p:spPr>
        <p:txBody>
          <a:bodyPr>
            <a:normAutofit fontScale="85000" lnSpcReduction="10000"/>
          </a:bodyPr>
          <a:lstStyle/>
          <a:p>
            <a:pPr rtl="1"/>
            <a:r>
              <a:rPr lang="ar-SA" dirty="0" smtClean="0">
                <a:solidFill>
                  <a:srgbClr val="009900"/>
                </a:solidFill>
              </a:rPr>
              <a:t>مجموعة   1  </a:t>
            </a:r>
            <a:r>
              <a:rPr lang="ar-SA" dirty="0" smtClean="0"/>
              <a:t>:</a:t>
            </a:r>
            <a:endParaRPr lang="en-US" dirty="0" smtClean="0"/>
          </a:p>
          <a:p>
            <a:pPr rtl="1"/>
            <a:r>
              <a:rPr lang="ar-SA" dirty="0" smtClean="0">
                <a:solidFill>
                  <a:srgbClr val="FF0000"/>
                </a:solidFill>
              </a:rPr>
              <a:t>- قصور كيفي في قدرات التفاعل الاجتماعي.</a:t>
            </a:r>
            <a:endParaRPr lang="en-US" dirty="0" smtClean="0">
              <a:solidFill>
                <a:srgbClr val="FF0000"/>
              </a:solidFill>
            </a:endParaRPr>
          </a:p>
          <a:p>
            <a:pPr rtl="1"/>
            <a:r>
              <a:rPr lang="ar-SA" dirty="0" smtClean="0"/>
              <a:t>كما يتجلى ويعبر عن ذاته بواسطة اثنين على الأقل من الأعراض التالية:</a:t>
            </a:r>
            <a:endParaRPr lang="en-US" dirty="0" smtClean="0"/>
          </a:p>
          <a:p>
            <a:pPr rtl="1"/>
            <a:r>
              <a:rPr lang="ar-SA" dirty="0" smtClean="0">
                <a:solidFill>
                  <a:srgbClr val="FF0000"/>
                </a:solidFill>
              </a:rPr>
              <a:t>أ</a:t>
            </a:r>
            <a:r>
              <a:rPr lang="ar-SA" dirty="0" smtClean="0"/>
              <a:t>:قصورواضح في استخدام صور متعددة من التواصل غير اللفظي ، مثل تلاقي العيون أو تعابير  الوجه أو حركات الجسم في المواقف الاجتماعية والاتصال مع الآخرين.</a:t>
            </a:r>
            <a:endParaRPr lang="en-US" dirty="0" smtClean="0"/>
          </a:p>
          <a:p>
            <a:pPr rtl="1"/>
            <a:r>
              <a:rPr lang="ar-SA" dirty="0" smtClean="0">
                <a:solidFill>
                  <a:srgbClr val="FF0000"/>
                </a:solidFill>
              </a:rPr>
              <a:t>ب</a:t>
            </a:r>
            <a:r>
              <a:rPr lang="ar-SA" dirty="0" smtClean="0"/>
              <a:t>:الفشل في تكوين علاقات مع الأقران تتناسب مع العمر أو مرحلة النمو .</a:t>
            </a:r>
            <a:endParaRPr lang="en-US" dirty="0" smtClean="0"/>
          </a:p>
          <a:p>
            <a:pPr rtl="1"/>
            <a:r>
              <a:rPr lang="ar-SA" dirty="0" smtClean="0">
                <a:solidFill>
                  <a:srgbClr val="FF0000"/>
                </a:solidFill>
              </a:rPr>
              <a:t>ج</a:t>
            </a:r>
            <a:r>
              <a:rPr lang="ar-SA" dirty="0" smtClean="0"/>
              <a:t>:قصور القدرة على المشاركة مع الآخرين في الأنشطة الترفيهية أو الهويات أو إنجاز أعمال مشتركة معهم.</a:t>
            </a:r>
            <a:endParaRPr lang="en-US" dirty="0" smtClean="0"/>
          </a:p>
          <a:p>
            <a:r>
              <a:rPr lang="ar-SA" dirty="0" smtClean="0">
                <a:solidFill>
                  <a:srgbClr val="FF0000"/>
                </a:solidFill>
              </a:rPr>
              <a:t>د</a:t>
            </a:r>
            <a:r>
              <a:rPr lang="ar-SA" dirty="0" smtClean="0"/>
              <a:t>:غياب المشاركة الوجدانية أو الانفعالية أو التعبير عن المشاعر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 </a:t>
            </a:r>
            <a:endParaRPr lang="en-US" dirty="0"/>
          </a:p>
        </p:txBody>
      </p:sp>
      <p:sp>
        <p:nvSpPr>
          <p:cNvPr id="3" name="عنصر نائب للمحتوى 2"/>
          <p:cNvSpPr>
            <a:spLocks noGrp="1"/>
          </p:cNvSpPr>
          <p:nvPr>
            <p:ph idx="1"/>
          </p:nvPr>
        </p:nvSpPr>
        <p:spPr>
          <a:solidFill>
            <a:schemeClr val="accent3">
              <a:lumMod val="60000"/>
              <a:lumOff val="40000"/>
            </a:schemeClr>
          </a:solidFill>
        </p:spPr>
        <p:txBody>
          <a:bodyPr>
            <a:normAutofit fontScale="85000" lnSpcReduction="20000"/>
          </a:bodyPr>
          <a:lstStyle/>
          <a:p>
            <a:pPr rtl="1"/>
            <a:r>
              <a:rPr lang="ar-SA" dirty="0" smtClean="0">
                <a:solidFill>
                  <a:srgbClr val="009900"/>
                </a:solidFill>
              </a:rPr>
              <a:t>مجموعة  2</a:t>
            </a:r>
            <a:r>
              <a:rPr lang="ar-SA" dirty="0" smtClean="0"/>
              <a:t>:</a:t>
            </a:r>
            <a:endParaRPr lang="en-US" dirty="0" smtClean="0"/>
          </a:p>
          <a:p>
            <a:pPr rtl="1"/>
            <a:r>
              <a:rPr lang="ar-SA" dirty="0" smtClean="0">
                <a:solidFill>
                  <a:srgbClr val="FF0000"/>
                </a:solidFill>
              </a:rPr>
              <a:t>- قصور كيفي في القدرة على التواصل :</a:t>
            </a:r>
            <a:endParaRPr lang="en-US" dirty="0" smtClean="0">
              <a:solidFill>
                <a:srgbClr val="FF0000"/>
              </a:solidFill>
            </a:endParaRPr>
          </a:p>
          <a:p>
            <a:pPr rtl="1"/>
            <a:r>
              <a:rPr lang="ar-SA" dirty="0" smtClean="0"/>
              <a:t>كما يكشفها واحد على الأقل من الأعراض التالية:</a:t>
            </a:r>
            <a:endParaRPr lang="en-US" dirty="0" smtClean="0"/>
          </a:p>
          <a:p>
            <a:pPr rtl="1"/>
            <a:r>
              <a:rPr lang="ar-SA" dirty="0" smtClean="0">
                <a:solidFill>
                  <a:srgbClr val="FF0000"/>
                </a:solidFill>
              </a:rPr>
              <a:t>أ</a:t>
            </a:r>
            <a:r>
              <a:rPr lang="ar-SA" dirty="0" smtClean="0"/>
              <a:t>:تأخير أو غياب تام في  نمو القدرة على التواصل بالكلام ( التخاطب ) وحده (بدون مساندة أي نوع من أنواع التواصل غير اللفظي للتعويض عن قصور اللغة).</a:t>
            </a:r>
            <a:endParaRPr lang="en-US" dirty="0" smtClean="0"/>
          </a:p>
          <a:p>
            <a:pPr rtl="1"/>
            <a:r>
              <a:rPr lang="ar-SA" dirty="0" smtClean="0">
                <a:solidFill>
                  <a:srgbClr val="FF0000"/>
                </a:solidFill>
              </a:rPr>
              <a:t>ب</a:t>
            </a:r>
            <a:r>
              <a:rPr lang="ar-SA" dirty="0" smtClean="0"/>
              <a:t>:بالنسبة إلى الأطفال القادرين على التخاطب ، يوجد قصور في المبادأة بالحديث مع الشخص الآخر وعلى مواصلة هذا الحديث.</a:t>
            </a:r>
            <a:endParaRPr lang="en-US" dirty="0" smtClean="0"/>
          </a:p>
          <a:p>
            <a:pPr rtl="1"/>
            <a:r>
              <a:rPr lang="ar-SA" dirty="0" smtClean="0">
                <a:solidFill>
                  <a:srgbClr val="FF0000"/>
                </a:solidFill>
              </a:rPr>
              <a:t>ج</a:t>
            </a:r>
            <a:r>
              <a:rPr lang="ar-SA" dirty="0" smtClean="0"/>
              <a:t>:التكرار والنمطية في استخدام اللغة.</a:t>
            </a:r>
            <a:endParaRPr lang="en-US" dirty="0" smtClean="0"/>
          </a:p>
          <a:p>
            <a:pPr rtl="1"/>
            <a:r>
              <a:rPr lang="ar-SA" dirty="0" smtClean="0">
                <a:solidFill>
                  <a:srgbClr val="FF0000"/>
                </a:solidFill>
              </a:rPr>
              <a:t>د</a:t>
            </a:r>
            <a:r>
              <a:rPr lang="ar-SA" dirty="0" smtClean="0"/>
              <a:t>:غياب القدرة على المشاركة في اللعب الإيهامي أو التقليد الاجتماعي الذي يتناسب مع العمر ومرحلة النمو.</a:t>
            </a:r>
            <a:endParaRPr lang="en-US" dirty="0" smtClean="0"/>
          </a:p>
          <a:p>
            <a:pPr rtl="1"/>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600200"/>
            <a:ext cx="8915400" cy="4525963"/>
          </a:xfrm>
          <a:solidFill>
            <a:schemeClr val="accent3">
              <a:lumMod val="60000"/>
              <a:lumOff val="40000"/>
            </a:schemeClr>
          </a:solidFill>
        </p:spPr>
        <p:txBody>
          <a:bodyPr>
            <a:normAutofit fontScale="85000" lnSpcReduction="20000"/>
          </a:bodyPr>
          <a:lstStyle/>
          <a:p>
            <a:pPr rtl="1"/>
            <a:r>
              <a:rPr lang="ar-SA" dirty="0" smtClean="0">
                <a:solidFill>
                  <a:srgbClr val="009900"/>
                </a:solidFill>
              </a:rPr>
              <a:t>مجموعة  3</a:t>
            </a:r>
            <a:r>
              <a:rPr lang="ar-SA" dirty="0" smtClean="0"/>
              <a:t>  :</a:t>
            </a:r>
            <a:endParaRPr lang="en-US" dirty="0" smtClean="0"/>
          </a:p>
          <a:p>
            <a:pPr rtl="1"/>
            <a:r>
              <a:rPr lang="ar-SA" dirty="0" smtClean="0">
                <a:solidFill>
                  <a:srgbClr val="FF0000"/>
                </a:solidFill>
              </a:rPr>
              <a:t>- اقتصار أنشطة الطفل على عدد محدود من السلوكيات النمطية كما يكشف عنها واحد على الأقل من الأعراض التالية:</a:t>
            </a:r>
            <a:endParaRPr lang="en-US" dirty="0" smtClean="0">
              <a:solidFill>
                <a:srgbClr val="FF0000"/>
              </a:solidFill>
            </a:endParaRPr>
          </a:p>
          <a:p>
            <a:pPr rtl="1"/>
            <a:r>
              <a:rPr lang="ar-SA" dirty="0" smtClean="0">
                <a:solidFill>
                  <a:srgbClr val="FF0000"/>
                </a:solidFill>
              </a:rPr>
              <a:t>أ</a:t>
            </a:r>
            <a:r>
              <a:rPr lang="ar-SA" dirty="0" smtClean="0"/>
              <a:t>:استغراق أو اندماج كلي في واحد أو أكثر من الأنشطة أو الاهتمامات النمطية الشاذة من حيث طبيعتها أو شدتها .</a:t>
            </a:r>
            <a:endParaRPr lang="en-US" dirty="0" smtClean="0"/>
          </a:p>
          <a:p>
            <a:pPr rtl="1"/>
            <a:r>
              <a:rPr lang="ar-SA" dirty="0" smtClean="0">
                <a:solidFill>
                  <a:srgbClr val="FF0000"/>
                </a:solidFill>
              </a:rPr>
              <a:t>ب</a:t>
            </a:r>
            <a:r>
              <a:rPr lang="ar-SA" dirty="0" smtClean="0"/>
              <a:t>:الجمود وعدم المرونة الواضح في الالتزام والالتصاق بسلوكيات وأنشطة روتينية أو طقوس لا جدوى منها .</a:t>
            </a:r>
            <a:endParaRPr lang="en-US" dirty="0" smtClean="0"/>
          </a:p>
          <a:p>
            <a:pPr rtl="1"/>
            <a:r>
              <a:rPr lang="ar-SA" dirty="0" smtClean="0">
                <a:solidFill>
                  <a:srgbClr val="FF0000"/>
                </a:solidFill>
              </a:rPr>
              <a:t>ج</a:t>
            </a:r>
            <a:r>
              <a:rPr lang="ar-SA" dirty="0" smtClean="0"/>
              <a:t>:ممارسة حركات نمطية على نحو متكرر غير هادف ، مثل رفرفة الأصابع أو ثني الجذع إلى الأمام والخلف أو تحريك الأذرع أو الأيدي أو قفز بالأقدام... إلخ.</a:t>
            </a:r>
            <a:endParaRPr lang="en-US" dirty="0" smtClean="0"/>
          </a:p>
          <a:p>
            <a:pPr rtl="1"/>
            <a:r>
              <a:rPr lang="ar-SA" dirty="0" smtClean="0">
                <a:solidFill>
                  <a:srgbClr val="FF0000"/>
                </a:solidFill>
              </a:rPr>
              <a:t>د</a:t>
            </a:r>
            <a:r>
              <a:rPr lang="ar-SA" dirty="0" smtClean="0"/>
              <a:t>:انشغال طويل المدى بأجزاء أدوات أو أجسام مع الاستمرار اللعب بها لمدة طويلة ، مثل سلسلة مفاتيح أو أجزاء من زهرة أونبات أو أسورة ساعة.. إلخ.</a:t>
            </a:r>
            <a:endParaRPr lang="en-US" dirty="0" smtClean="0"/>
          </a:p>
          <a:p>
            <a:pPr rtl="1"/>
            <a:endParaRPr lang="en-US"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solidFill>
            <a:schemeClr val="accent3">
              <a:lumMod val="60000"/>
              <a:lumOff val="40000"/>
            </a:schemeClr>
          </a:solidFill>
        </p:spPr>
        <p:txBody>
          <a:bodyPr>
            <a:normAutofit/>
          </a:bodyPr>
          <a:lstStyle/>
          <a:p>
            <a:pPr rtl="1"/>
            <a:r>
              <a:rPr lang="ar-SA" dirty="0" smtClean="0">
                <a:solidFill>
                  <a:srgbClr val="FF0000"/>
                </a:solidFill>
              </a:rPr>
              <a:t>ثانيا</a:t>
            </a:r>
            <a:r>
              <a:rPr lang="ar-SA" dirty="0" smtClean="0"/>
              <a:t>: </a:t>
            </a:r>
            <a:r>
              <a:rPr lang="ar-SA" dirty="0" smtClean="0">
                <a:solidFill>
                  <a:srgbClr val="00B050"/>
                </a:solidFill>
              </a:rPr>
              <a:t>تأخر أو شذوذ وظيفي يكون قد بدأ في الظهور قبل العام الثالث من عمر الطفل في واحد مما يلي </a:t>
            </a:r>
            <a:r>
              <a:rPr lang="ar-SA" dirty="0" smtClean="0"/>
              <a:t>:</a:t>
            </a:r>
            <a:endParaRPr lang="en-US" dirty="0" smtClean="0"/>
          </a:p>
          <a:p>
            <a:pPr rtl="1"/>
            <a:r>
              <a:rPr lang="ar-SA" dirty="0" smtClean="0">
                <a:solidFill>
                  <a:srgbClr val="FF0000"/>
                </a:solidFill>
              </a:rPr>
              <a:t>1</a:t>
            </a:r>
            <a:r>
              <a:rPr lang="ar-SA" dirty="0" smtClean="0"/>
              <a:t>:التفاعل الاجتماعي.</a:t>
            </a:r>
            <a:endParaRPr lang="en-US" dirty="0" smtClean="0"/>
          </a:p>
          <a:p>
            <a:pPr rtl="1"/>
            <a:r>
              <a:rPr lang="ar-SA" dirty="0" smtClean="0">
                <a:solidFill>
                  <a:srgbClr val="FF0000"/>
                </a:solidFill>
              </a:rPr>
              <a:t>2</a:t>
            </a:r>
            <a:r>
              <a:rPr lang="ar-SA" dirty="0" smtClean="0"/>
              <a:t>:استخدام اللغة في التواصل أو في التخاطب.</a:t>
            </a:r>
            <a:endParaRPr lang="en-US" dirty="0" smtClean="0"/>
          </a:p>
          <a:p>
            <a:pPr rtl="1"/>
            <a:r>
              <a:rPr lang="ar-SA" dirty="0" smtClean="0">
                <a:solidFill>
                  <a:srgbClr val="FF0000"/>
                </a:solidFill>
              </a:rPr>
              <a:t>3</a:t>
            </a:r>
            <a:r>
              <a:rPr lang="ar-SA" dirty="0" smtClean="0"/>
              <a:t>:اللعب الرمزي أو الإيهامي التخيلي (أخذ أدوار الكبار).</a:t>
            </a:r>
            <a:endParaRPr lang="ar-EG" dirty="0" smtClean="0"/>
          </a:p>
          <a:p>
            <a:pPr rtl="1"/>
            <a:endParaRPr lang="ar-EG" dirty="0" smtClean="0"/>
          </a:p>
          <a:p>
            <a:pPr rtl="1"/>
            <a:r>
              <a:rPr lang="ar-SA" dirty="0" smtClean="0">
                <a:solidFill>
                  <a:srgbClr val="FF0000"/>
                </a:solidFill>
              </a:rPr>
              <a:t>ثالثا</a:t>
            </a:r>
            <a:r>
              <a:rPr lang="ar-SA" dirty="0" smtClean="0"/>
              <a:t>:</a:t>
            </a:r>
            <a:r>
              <a:rPr lang="ar-SA" dirty="0" smtClean="0">
                <a:solidFill>
                  <a:srgbClr val="00B050"/>
                </a:solidFill>
              </a:rPr>
              <a:t>غياب أعراض متلازمة الريت </a:t>
            </a:r>
            <a:r>
              <a:rPr lang="ar-EG" dirty="0" smtClean="0"/>
              <a:t>.</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smtClean="0"/>
          </a:p>
        </p:txBody>
      </p:sp>
      <p:sp>
        <p:nvSpPr>
          <p:cNvPr id="3" name="عنصر نائب للمحتوى 2"/>
          <p:cNvSpPr>
            <a:spLocks noGrp="1"/>
          </p:cNvSpPr>
          <p:nvPr>
            <p:ph idx="1"/>
          </p:nvPr>
        </p:nvSpPr>
        <p:spPr>
          <a:solidFill>
            <a:schemeClr val="accent3">
              <a:lumMod val="60000"/>
              <a:lumOff val="40000"/>
            </a:schemeClr>
          </a:solidFill>
        </p:spPr>
        <p:txBody>
          <a:bodyPr>
            <a:normAutofit fontScale="85000" lnSpcReduction="20000"/>
          </a:bodyPr>
          <a:lstStyle/>
          <a:p>
            <a:pPr rtl="1"/>
            <a:r>
              <a:rPr lang="ar-SA" dirty="0" smtClean="0"/>
              <a:t>هذا ومنذ صدور </a:t>
            </a:r>
            <a:r>
              <a:rPr lang="ar-SA" dirty="0" smtClean="0">
                <a:solidFill>
                  <a:srgbClr val="FF0000"/>
                </a:solidFill>
              </a:rPr>
              <a:t>الطبعة الرابعة من هذا الدليل عام 1994م</a:t>
            </a:r>
            <a:r>
              <a:rPr lang="ar-SA" dirty="0" smtClean="0"/>
              <a:t> ،  أفادت هذه المعايير في إجراء التشخيص المبدئي لحالات التوحد ، على أساس وضعها تحت ملاحظة دقيقة مقننة لفترة ما يقوم بها أخصائي مدرب ، خاصة وأنها قبل صدورها لم يكن متوفرا أمام العاملين في عمليات التشخيص أداة أخرى غيرها ؛ بسبب الصعوبات التي استعرضناها أعلاه </a:t>
            </a:r>
            <a:r>
              <a:rPr lang="ar-SA" dirty="0" smtClean="0">
                <a:solidFill>
                  <a:srgbClr val="FF0000"/>
                </a:solidFill>
              </a:rPr>
              <a:t>، ولكن الواقع أنه من العوامل التي تزيد من صعوبات التشخيص أن </a:t>
            </a:r>
            <a:r>
              <a:rPr lang="ar-SA" u="sng" dirty="0" smtClean="0">
                <a:solidFill>
                  <a:srgbClr val="FF0000"/>
                </a:solidFill>
              </a:rPr>
              <a:t>بعض الأعراض التي حددها دليل التشخيص الأحصائي للاضطرابات العقلية لتشخيص التوحد  عن طريق معايير محددة </a:t>
            </a:r>
            <a:r>
              <a:rPr lang="ar-SA" dirty="0" smtClean="0">
                <a:solidFill>
                  <a:srgbClr val="FF0000"/>
                </a:solidFill>
              </a:rPr>
              <a:t>, كما يراها كاتب هذا البحث </a:t>
            </a:r>
            <a:r>
              <a:rPr lang="ar-SA" u="sng" dirty="0" smtClean="0">
                <a:solidFill>
                  <a:srgbClr val="FF0000"/>
                </a:solidFill>
              </a:rPr>
              <a:t>لا تخضع للقياس الموضوعي الدقيق ، بل تعتمد على الحكم أو التقدير الذاتي غير الموضوعي</a:t>
            </a:r>
            <a:r>
              <a:rPr lang="ar-SA" dirty="0" smtClean="0"/>
              <a:t> </a:t>
            </a:r>
            <a:r>
              <a:rPr lang="ar-SA" dirty="0" smtClean="0">
                <a:solidFill>
                  <a:schemeClr val="tx2"/>
                </a:solidFill>
              </a:rPr>
              <a:t>مثل</a:t>
            </a:r>
            <a:r>
              <a:rPr lang="ar-SA" dirty="0" smtClean="0"/>
              <a:t> </a:t>
            </a:r>
            <a:r>
              <a:rPr lang="ar-SA" dirty="0" smtClean="0">
                <a:solidFill>
                  <a:srgbClr val="1003BD"/>
                </a:solidFill>
              </a:rPr>
              <a:t>القدرة على تكوين علاقات اجتماعية ل</a:t>
            </a:r>
            <a:r>
              <a:rPr lang="ar-SA" dirty="0" smtClean="0"/>
              <a:t>ها أعراض تتراوح بين العزوف الكلي عن الاتصال بالآخرين ، وتتدرج إلى التجاوب فقط مع المبادأة التي تأتي من جانب الآخرين ، ثم على مبادرات جافة أو فجة من جانب طفل التوحد .</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r>
            <a:br>
              <a:rPr lang="en-US" b="1" dirty="0" smtClean="0"/>
            </a:br>
            <a:r>
              <a:rPr lang="en-US" dirty="0" smtClean="0"/>
              <a:t/>
            </a:r>
            <a:br>
              <a:rPr lang="en-US" dirty="0" smtClean="0"/>
            </a:br>
            <a:endParaRPr lang="en-US" dirty="0"/>
          </a:p>
        </p:txBody>
      </p:sp>
      <p:sp>
        <p:nvSpPr>
          <p:cNvPr id="3" name="عنصر نائب للمحتوى 2"/>
          <p:cNvSpPr>
            <a:spLocks noGrp="1"/>
          </p:cNvSpPr>
          <p:nvPr>
            <p:ph idx="1"/>
          </p:nvPr>
        </p:nvSpPr>
        <p:spPr>
          <a:solidFill>
            <a:schemeClr val="accent3">
              <a:lumMod val="60000"/>
              <a:lumOff val="40000"/>
            </a:schemeClr>
          </a:solidFill>
        </p:spPr>
        <p:txBody>
          <a:bodyPr>
            <a:normAutofit lnSpcReduction="10000"/>
          </a:bodyPr>
          <a:lstStyle/>
          <a:p>
            <a:r>
              <a:rPr lang="ar-SA" dirty="0" smtClean="0"/>
              <a:t>و</a:t>
            </a:r>
            <a:r>
              <a:rPr lang="ar-SA" dirty="0" smtClean="0">
                <a:solidFill>
                  <a:schemeClr val="tx2"/>
                </a:solidFill>
              </a:rPr>
              <a:t>مثال أخر </a:t>
            </a:r>
            <a:r>
              <a:rPr lang="ar-SA" dirty="0" smtClean="0"/>
              <a:t>هو </a:t>
            </a:r>
            <a:r>
              <a:rPr lang="ar-SA" dirty="0" smtClean="0">
                <a:solidFill>
                  <a:srgbClr val="1003BD"/>
                </a:solidFill>
              </a:rPr>
              <a:t>الشرط الذي يتطلب ظهور أعراض التوحد قبل انتهاء الشهر الثلاثين من عمر الطفل </a:t>
            </a:r>
            <a:r>
              <a:rPr lang="ar-SA" dirty="0" smtClean="0"/>
              <a:t>. فمن الممكن أن يسير النمو طبيعيا حتى عمر30 شهراً ، </a:t>
            </a:r>
            <a:r>
              <a:rPr lang="ar-SA" dirty="0" smtClean="0">
                <a:solidFill>
                  <a:srgbClr val="FF0000"/>
                </a:solidFill>
              </a:rPr>
              <a:t>ثم يصاب الطفل بالحمى الشوكية أو غيرها من الأمراض الفيروسية التي تسبب تلفا في أنسجة المخ  فلا تظهر الأعراض الأبعد ذلك... </a:t>
            </a:r>
            <a:r>
              <a:rPr lang="ar-SA" dirty="0" smtClean="0"/>
              <a:t>ومن هنا يحدث الخطأ في التشخيص ... أومن الممكن أن تكون أعراض التوحد موجودة أثناء الأشهر الأولى ، ولكنها تكون خفية لا يدرك كنهها الأبوان ، وخاصة إذا ، كانا يجهلان معنى وجود تلك الأعراض ، وهذا قد يحدث للأبوين خاصة حين يولد أول طفل لهما توحديا ، ولم يسبق لهما الخبرة بدقائق تطور نمو الطفل ، ومعرفة ماهو طبيعي وما هو شاذ</a:t>
            </a:r>
            <a:r>
              <a:rPr lang="ar-EG" dirty="0" smtClean="0"/>
              <a:t> .</a:t>
            </a:r>
            <a:r>
              <a:rPr lang="ar-SA" dirty="0" smtClean="0"/>
              <a:t> </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solidFill>
            <a:schemeClr val="accent3">
              <a:lumMod val="60000"/>
              <a:lumOff val="40000"/>
            </a:schemeClr>
          </a:solidFill>
        </p:spPr>
        <p:txBody>
          <a:bodyPr>
            <a:normAutofit/>
          </a:bodyPr>
          <a:lstStyle/>
          <a:p>
            <a:pPr rtl="1"/>
            <a:r>
              <a:rPr lang="ar-SA" dirty="0" smtClean="0"/>
              <a:t>تلك هي بعض تحفظاتنا على معايير التشخيص التوحد التي اقترحها الدليل التشخيصي الإحصائي كما نراها ، ولكننا نؤكد للقارئ الكريم أنها لا تنتقص من قيمتها كأداة لتشخيص حالات التوحد ، طالما أنها تعتمد على الملاحظة الفردية الدقيقة لفترة كافية لكل حالة من الحالات المطلوب تشخيصها قبل استخدامها</a:t>
            </a:r>
            <a:r>
              <a:rPr lang="ar-EG" dirty="0" smtClean="0"/>
              <a:t> .</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2840</TotalTime>
  <Words>1405</Words>
  <Application>Microsoft Office PowerPoint</Application>
  <PresentationFormat>A4 Paper (210x297 mm)‎</PresentationFormat>
  <Paragraphs>88</Paragraphs>
  <Slides>18</Slides>
  <Notes>18</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 المحاضرة السابعة  </vt:lpstr>
      <vt:lpstr>عناصر المحاضرة</vt:lpstr>
      <vt:lpstr>تشخيص إعاقة التوحد:</vt:lpstr>
      <vt:lpstr>صعوبات تشخيص إعاقة التوحد</vt:lpstr>
      <vt:lpstr>الشريحة 6</vt:lpstr>
      <vt:lpstr> </vt:lpstr>
      <vt:lpstr>الشريحة 8</vt:lpstr>
      <vt:lpstr>الشريحة 9</vt:lpstr>
      <vt:lpstr>معايير تشخيص التوحد كما نص عليهاDSM-4</vt:lpstr>
      <vt:lpstr> </vt:lpstr>
      <vt:lpstr> </vt:lpstr>
      <vt:lpstr>الشريحة 13</vt:lpstr>
      <vt:lpstr>الشريحة 14</vt:lpstr>
      <vt:lpstr>الشريحة 15</vt:lpstr>
      <vt:lpstr>  </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ASRAR</cp:lastModifiedBy>
  <cp:revision>384</cp:revision>
  <dcterms:created xsi:type="dcterms:W3CDTF">2009-10-14T19:14:34Z</dcterms:created>
  <dcterms:modified xsi:type="dcterms:W3CDTF">2014-11-04T09:07:25Z</dcterms:modified>
</cp:coreProperties>
</file>