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88" r:id="rId2"/>
    <p:sldId id="257" r:id="rId3"/>
    <p:sldId id="267" r:id="rId4"/>
    <p:sldId id="319" r:id="rId5"/>
    <p:sldId id="307" r:id="rId6"/>
    <p:sldId id="334" r:id="rId7"/>
    <p:sldId id="289" r:id="rId8"/>
    <p:sldId id="327" r:id="rId9"/>
    <p:sldId id="323" r:id="rId10"/>
    <p:sldId id="326" r:id="rId11"/>
    <p:sldId id="324" r:id="rId12"/>
    <p:sldId id="329" r:id="rId13"/>
    <p:sldId id="330" r:id="rId14"/>
    <p:sldId id="331"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BD"/>
    <a:srgbClr val="FF0066"/>
    <a:srgbClr val="009900"/>
    <a:srgbClr val="3B84AF"/>
    <a:srgbClr val="FF33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7" autoAdjust="0"/>
    <p:restoredTop sz="94737" autoAdjust="0"/>
  </p:normalViewPr>
  <p:slideViewPr>
    <p:cSldViewPr>
      <p:cViewPr>
        <p:scale>
          <a:sx n="100" d="100"/>
          <a:sy n="100" d="100"/>
        </p:scale>
        <p:origin x="-276" y="21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10/15/2014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solidFill>
            <a:schemeClr val="accent3">
              <a:lumMod val="20000"/>
              <a:lumOff val="80000"/>
            </a:schemeClr>
          </a:solid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3276600"/>
            <a:ext cx="5099050" cy="1676400"/>
          </a:xfrm>
          <a:prstGeom prst="rect">
            <a:avLst/>
          </a:prstGeom>
          <a:noFill/>
          <a:ln w="9525">
            <a:noFill/>
            <a:miter lim="800000"/>
            <a:headEnd/>
            <a:tailEnd/>
          </a:ln>
        </p:spPr>
        <p:txBody>
          <a:bodyPr anchor="ctr"/>
          <a:lstStyle/>
          <a:p>
            <a:pPr algn="ctr"/>
            <a:r>
              <a:rPr lang="ar-EG" sz="3700" b="1" dirty="0">
                <a:solidFill>
                  <a:srgbClr val="376092"/>
                </a:solidFill>
                <a:latin typeface="AYM Wadiy S_U normal."/>
                <a:cs typeface="Times New Roman" pitchFamily="18" charset="0"/>
              </a:rPr>
              <a:t>اسم </a:t>
            </a:r>
            <a:r>
              <a:rPr lang="ar-EG" sz="3700" b="1" dirty="0" smtClean="0">
                <a:solidFill>
                  <a:srgbClr val="376092"/>
                </a:solidFill>
                <a:latin typeface="AYM Wadiy S_U normal."/>
                <a:cs typeface="Times New Roman" pitchFamily="18" charset="0"/>
              </a:rPr>
              <a:t>المقرر</a:t>
            </a:r>
            <a:endParaRPr lang="en-US" sz="3700" b="1" dirty="0" smtClean="0">
              <a:solidFill>
                <a:srgbClr val="376092"/>
              </a:solidFill>
              <a:latin typeface="AYM Wadiy S_U normal."/>
              <a:cs typeface="Times New Roman" pitchFamily="18" charset="0"/>
            </a:endParaRPr>
          </a:p>
          <a:p>
            <a:pPr algn="ctr"/>
            <a:endParaRPr lang="ar-SA" sz="1400" b="1" dirty="0">
              <a:solidFill>
                <a:srgbClr val="376092"/>
              </a:solidFill>
              <a:latin typeface="AYM Wadiy S_U normal."/>
              <a:cs typeface="Times New Roman" pitchFamily="18" charset="0"/>
            </a:endParaRPr>
          </a:p>
          <a:p>
            <a:pPr algn="ctr">
              <a:lnSpc>
                <a:spcPct val="80000"/>
              </a:lnSpc>
            </a:pPr>
            <a:r>
              <a:rPr lang="ar-EG" sz="3200" dirty="0" smtClean="0">
                <a:solidFill>
                  <a:srgbClr val="FF0000"/>
                </a:solidFill>
                <a:latin typeface="Monotype Koufi" pitchFamily="2" charset="-78"/>
                <a:cs typeface="Monotype Koufi" pitchFamily="2" charset="-78"/>
              </a:rPr>
              <a:t>إعاقات النمو </a:t>
            </a:r>
            <a:r>
              <a:rPr lang="ar-EG" sz="3200" dirty="0" smtClean="0">
                <a:solidFill>
                  <a:srgbClr val="FF0000"/>
                </a:solidFill>
                <a:latin typeface="Monotype Koufi" pitchFamily="2" charset="-78"/>
                <a:cs typeface="Monotype Koufi" pitchFamily="2" charset="-78"/>
              </a:rPr>
              <a:t>الشامل</a:t>
            </a:r>
          </a:p>
          <a:p>
            <a:pPr algn="ctr">
              <a:lnSpc>
                <a:spcPct val="80000"/>
              </a:lnSpc>
            </a:pPr>
            <a:r>
              <a:rPr lang="ar-EG" sz="3200" b="1" dirty="0" smtClean="0">
                <a:solidFill>
                  <a:srgbClr val="FF0000"/>
                </a:solidFill>
                <a:latin typeface="Monotype Koufi" pitchFamily="2" charset="-78"/>
                <a:cs typeface="Monotype Koufi" pitchFamily="2" charset="-78"/>
              </a:rPr>
              <a:t>د/عمر السيد حمادة </a:t>
            </a:r>
            <a:endParaRPr lang="ar-SA" sz="3200" b="1" dirty="0" smtClean="0">
              <a:solidFill>
                <a:srgbClr val="FF0000"/>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bg/>
                                          </p:spTgt>
                                        </p:tgtEl>
                                        <p:attrNameLst>
                                          <p:attrName>style.visibility</p:attrName>
                                        </p:attrNameLst>
                                      </p:cBhvr>
                                      <p:to>
                                        <p:strVal val="visible"/>
                                      </p:to>
                                    </p:set>
                                    <p:anim calcmode="lin" valueType="num">
                                      <p:cBhvr additive="base">
                                        <p:cTn id="19" dur="500" fill="hold"/>
                                        <p:tgtEl>
                                          <p:spTgt spid="5127">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5127">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7">
                                            <p:txEl>
                                              <p:pRg st="0" end="0"/>
                                            </p:txEl>
                                          </p:spTgt>
                                        </p:tgtEl>
                                        <p:attrNameLst>
                                          <p:attrName>style.visibility</p:attrName>
                                        </p:attrNameLst>
                                      </p:cBhvr>
                                      <p:to>
                                        <p:strVal val="visible"/>
                                      </p:to>
                                    </p:set>
                                    <p:anim calcmode="lin" valueType="num">
                                      <p:cBhvr additive="base">
                                        <p:cTn id="25" dur="500" fill="hold"/>
                                        <p:tgtEl>
                                          <p:spTgt spid="512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7">
                                            <p:txEl>
                                              <p:pRg st="1" end="1"/>
                                            </p:txEl>
                                          </p:spTgt>
                                        </p:tgtEl>
                                        <p:attrNameLst>
                                          <p:attrName>style.visibility</p:attrName>
                                        </p:attrNameLst>
                                      </p:cBhvr>
                                      <p:to>
                                        <p:strVal val="visible"/>
                                      </p:to>
                                    </p:set>
                                    <p:anim calcmode="lin" valueType="num">
                                      <p:cBhvr additive="base">
                                        <p:cTn id="31" dur="500" fill="hold"/>
                                        <p:tgtEl>
                                          <p:spTgt spid="5127">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27">
                                            <p:txEl>
                                              <p:pRg st="2" end="2"/>
                                            </p:txEl>
                                          </p:spTgt>
                                        </p:tgtEl>
                                        <p:attrNameLst>
                                          <p:attrName>style.visibility</p:attrName>
                                        </p:attrNameLst>
                                      </p:cBhvr>
                                      <p:to>
                                        <p:strVal val="visible"/>
                                      </p:to>
                                    </p:set>
                                    <p:anim calcmode="lin" valueType="num">
                                      <p:cBhvr additive="base">
                                        <p:cTn id="37" dur="500" fill="hold"/>
                                        <p:tgtEl>
                                          <p:spTgt spid="5127">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30">
                                            <p:txEl>
                                              <p:pRg st="0" end="0"/>
                                            </p:txEl>
                                          </p:spTgt>
                                        </p:tgtEl>
                                        <p:attrNameLst>
                                          <p:attrName>style.visibility</p:attrName>
                                        </p:attrNameLst>
                                      </p:cBhvr>
                                      <p:to>
                                        <p:strVal val="visible"/>
                                      </p:to>
                                    </p:set>
                                    <p:anim calcmode="lin" valueType="num">
                                      <p:cBhvr additive="base">
                                        <p:cTn id="43" dur="500" fill="hold"/>
                                        <p:tgtEl>
                                          <p:spTgt spid="5130">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30">
                                            <p:txEl>
                                              <p:pRg st="2" end="2"/>
                                            </p:txEl>
                                          </p:spTgt>
                                        </p:tgtEl>
                                        <p:attrNameLst>
                                          <p:attrName>style.visibility</p:attrName>
                                        </p:attrNameLst>
                                      </p:cBhvr>
                                      <p:to>
                                        <p:strVal val="visible"/>
                                      </p:to>
                                    </p:set>
                                    <p:anim calcmode="lin" valueType="num">
                                      <p:cBhvr additive="base">
                                        <p:cTn id="49" dur="500" fill="hold"/>
                                        <p:tgtEl>
                                          <p:spTgt spid="5130">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1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130">
                                            <p:txEl>
                                              <p:pRg st="3" end="3"/>
                                            </p:txEl>
                                          </p:spTgt>
                                        </p:tgtEl>
                                        <p:attrNameLst>
                                          <p:attrName>style.visibility</p:attrName>
                                        </p:attrNameLst>
                                      </p:cBhvr>
                                      <p:to>
                                        <p:strVal val="visible"/>
                                      </p:to>
                                    </p:set>
                                    <p:anim calcmode="lin" valueType="num">
                                      <p:cBhvr additive="base">
                                        <p:cTn id="55" dur="500" fill="hold"/>
                                        <p:tgtEl>
                                          <p:spTgt spid="5130">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13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27" grpId="0" build="p" animBg="1"/>
      <p:bldP spid="513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a:solidFill>
            <a:schemeClr val="accent3">
              <a:lumMod val="20000"/>
              <a:lumOff val="80000"/>
            </a:schemeClr>
          </a:solidFill>
        </p:spPr>
        <p:txBody>
          <a:bodyPr/>
          <a:lstStyle/>
          <a:p>
            <a:pPr eaLnBrk="1" hangingPunct="1"/>
            <a:r>
              <a:rPr lang="ar-EG" sz="6000" dirty="0" smtClean="0">
                <a:solidFill>
                  <a:srgbClr val="00B050"/>
                </a:solidFill>
                <a:cs typeface="Mudir MT" pitchFamily="2" charset="-78"/>
              </a:rPr>
              <a:t/>
            </a:r>
            <a:br>
              <a:rPr lang="ar-EG" sz="6000" dirty="0" smtClean="0">
                <a:solidFill>
                  <a:srgbClr val="00B050"/>
                </a:solidFill>
                <a:cs typeface="Mudir MT" pitchFamily="2" charset="-78"/>
              </a:rPr>
            </a:br>
            <a:r>
              <a:rPr lang="ar-EG" sz="5400" dirty="0" smtClean="0">
                <a:solidFill>
                  <a:srgbClr val="00B050"/>
                </a:solidFill>
                <a:cs typeface="Mudir MT" pitchFamily="2" charset="-78"/>
              </a:rPr>
              <a:t>المحاضرة </a:t>
            </a:r>
            <a:r>
              <a:rPr lang="ar-SA" sz="5400" dirty="0" err="1" smtClean="0">
                <a:solidFill>
                  <a:srgbClr val="00B050"/>
                </a:solidFill>
                <a:cs typeface="Mudir MT" pitchFamily="2" charset="-78"/>
              </a:rPr>
              <a:t>الت</a:t>
            </a:r>
            <a:r>
              <a:rPr lang="ar-EG" sz="5400" dirty="0" smtClean="0">
                <a:solidFill>
                  <a:srgbClr val="00B050"/>
                </a:solidFill>
                <a:cs typeface="Mudir MT" pitchFamily="2" charset="-78"/>
              </a:rPr>
              <a:t>ا</a:t>
            </a:r>
            <a:r>
              <a:rPr lang="ar-SA" sz="5400" dirty="0" smtClean="0">
                <a:solidFill>
                  <a:srgbClr val="00B050"/>
                </a:solidFill>
                <a:cs typeface="Mudir MT" pitchFamily="2" charset="-78"/>
              </a:rPr>
              <a:t>سع</a:t>
            </a:r>
            <a:r>
              <a:rPr lang="ar-EG" sz="5400" dirty="0" smtClean="0">
                <a:solidFill>
                  <a:srgbClr val="00B050"/>
                </a:solidFill>
                <a:cs typeface="Mudir MT" pitchFamily="2" charset="-78"/>
              </a:rPr>
              <a:t>ة </a:t>
            </a:r>
            <a:r>
              <a:rPr lang="ar-EG" sz="7200" dirty="0" smtClean="0">
                <a:solidFill>
                  <a:srgbClr val="00B050"/>
                </a:solidFill>
                <a:cs typeface="Mudir MT" pitchFamily="2" charset="-78"/>
              </a:rPr>
              <a:t/>
            </a:r>
            <a:br>
              <a:rPr lang="ar-EG" sz="7200" dirty="0" smtClean="0">
                <a:solidFill>
                  <a:srgbClr val="00B050"/>
                </a:solidFill>
                <a:cs typeface="Mudir MT" pitchFamily="2" charset="-78"/>
              </a:rPr>
            </a:br>
            <a:endParaRPr lang="en-US" sz="7200"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1371600" y="3657600"/>
            <a:ext cx="7391400" cy="2362200"/>
          </a:xfrm>
          <a:solidFill>
            <a:schemeClr val="accent5">
              <a:lumMod val="40000"/>
              <a:lumOff val="60000"/>
            </a:schemeClr>
          </a:solidFill>
        </p:spPr>
        <p:txBody>
          <a:bodyPr>
            <a:normAutofit fontScale="62500" lnSpcReduction="20000"/>
          </a:bodyPr>
          <a:lstStyle/>
          <a:p>
            <a:r>
              <a:rPr lang="ar-SA" sz="6000" b="1" dirty="0" smtClean="0">
                <a:solidFill>
                  <a:srgbClr val="FF0000"/>
                </a:solidFill>
              </a:rPr>
              <a:t>الفصل الثالث </a:t>
            </a:r>
          </a:p>
          <a:p>
            <a:r>
              <a:rPr lang="ar-SA" sz="5400" b="1" dirty="0" smtClean="0">
                <a:solidFill>
                  <a:srgbClr val="FF0000"/>
                </a:solidFill>
              </a:rPr>
              <a:t>من إعاقات النمو الشامل</a:t>
            </a:r>
          </a:p>
          <a:p>
            <a:r>
              <a:rPr lang="ar-SA" sz="5400" b="1" dirty="0" smtClean="0">
                <a:solidFill>
                  <a:srgbClr val="00B050"/>
                </a:solidFill>
              </a:rPr>
              <a:t>التوحد</a:t>
            </a:r>
            <a:endParaRPr lang="en-US" sz="6000" dirty="0" smtClean="0">
              <a:solidFill>
                <a:srgbClr val="00B050"/>
              </a:solidFill>
            </a:endParaRPr>
          </a:p>
          <a:p>
            <a:pPr eaLnBrk="1" hangingPunct="1"/>
            <a:r>
              <a:rPr lang="en-US" sz="6000" b="1" dirty="0" smtClean="0">
                <a:solidFill>
                  <a:srgbClr val="1003BD"/>
                </a:solidFill>
              </a:rPr>
              <a:t>AUTISM</a:t>
            </a:r>
            <a:endParaRPr lang="en-US" sz="6000" dirty="0" smtClean="0">
              <a:solidFill>
                <a:srgbClr val="1003BD"/>
              </a:solidFill>
              <a:cs typeface="Mudir MT" pitchFamily="2" charset="-78"/>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bg/>
                                          </p:spTgt>
                                        </p:tgtEl>
                                        <p:attrNameLst>
                                          <p:attrName>style.visibility</p:attrName>
                                        </p:attrNameLst>
                                      </p:cBhvr>
                                      <p:to>
                                        <p:strVal val="visible"/>
                                      </p:to>
                                    </p:set>
                                    <p:anim calcmode="lin" valueType="num">
                                      <p:cBhvr additive="base">
                                        <p:cTn id="13" dur="500" fill="hold"/>
                                        <p:tgtEl>
                                          <p:spTgt spid="6147">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0" end="0"/>
                                            </p:txEl>
                                          </p:spTgt>
                                        </p:tgtEl>
                                        <p:attrNameLst>
                                          <p:attrName>style.visibility</p:attrName>
                                        </p:attrNameLst>
                                      </p:cBhvr>
                                      <p:to>
                                        <p:strVal val="visible"/>
                                      </p:to>
                                    </p:set>
                                    <p:anim calcmode="lin" valueType="num">
                                      <p:cBhvr additive="base">
                                        <p:cTn id="19"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1" end="1"/>
                                            </p:txEl>
                                          </p:spTgt>
                                        </p:tgtEl>
                                        <p:attrNameLst>
                                          <p:attrName>style.visibility</p:attrName>
                                        </p:attrNameLst>
                                      </p:cBhvr>
                                      <p:to>
                                        <p:strVal val="visible"/>
                                      </p:to>
                                    </p:set>
                                    <p:anim calcmode="lin" valueType="num">
                                      <p:cBhvr additive="base">
                                        <p:cTn id="25"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47">
                                            <p:txEl>
                                              <p:pRg st="2" end="2"/>
                                            </p:txEl>
                                          </p:spTgt>
                                        </p:tgtEl>
                                        <p:attrNameLst>
                                          <p:attrName>style.visibility</p:attrName>
                                        </p:attrNameLst>
                                      </p:cBhvr>
                                      <p:to>
                                        <p:strVal val="visible"/>
                                      </p:to>
                                    </p:set>
                                    <p:anim calcmode="lin" valueType="num">
                                      <p:cBhvr additive="base">
                                        <p:cTn id="31"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47">
                                            <p:txEl>
                                              <p:pRg st="3" end="3"/>
                                            </p:txEl>
                                          </p:spTgt>
                                        </p:tgtEl>
                                        <p:attrNameLst>
                                          <p:attrName>style.visibility</p:attrName>
                                        </p:attrNameLst>
                                      </p:cBhvr>
                                      <p:to>
                                        <p:strVal val="visible"/>
                                      </p:to>
                                    </p:set>
                                    <p:anim calcmode="lin" valueType="num">
                                      <p:cBhvr additive="base">
                                        <p:cTn id="37"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4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7"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rtl="1" eaLnBrk="1" hangingPunct="1">
              <a:defRPr/>
            </a:pPr>
            <a:r>
              <a:rPr lang="ar-SA" dirty="0" smtClean="0">
                <a:solidFill>
                  <a:srgbClr val="FF0000"/>
                </a:solidFill>
                <a:latin typeface="Monotype Koufi" pitchFamily="2" charset="-78"/>
                <a:ea typeface="Monotype Koufi" pitchFamily="2" charset="-78"/>
                <a:cs typeface="Monotype Koufi" pitchFamily="2" charset="-78"/>
              </a:rPr>
              <a:t>عناصر المحاضرة</a:t>
            </a:r>
            <a:endParaRPr lang="en-US" dirty="0">
              <a:solidFill>
                <a:srgbClr val="FF0000"/>
              </a:solidFill>
              <a:latin typeface="Monotype Koufi" pitchFamily="2" charset="-78"/>
              <a:ea typeface="Monotype Koufi" pitchFamily="2" charset="-78"/>
              <a:cs typeface="Monotype Koufi" pitchFamily="2" charset="-78"/>
            </a:endParaRPr>
          </a:p>
        </p:txBody>
      </p:sp>
      <p:sp>
        <p:nvSpPr>
          <p:cNvPr id="8" name="عنصر نائب للمحتوى 2"/>
          <p:cNvSpPr>
            <a:spLocks noGrp="1"/>
          </p:cNvSpPr>
          <p:nvPr>
            <p:ph idx="1"/>
          </p:nvPr>
        </p:nvSpPr>
        <p:spPr>
          <a:xfrm>
            <a:off x="533400" y="1447800"/>
            <a:ext cx="8915400" cy="4419600"/>
          </a:xfrm>
        </p:spPr>
        <p:txBody>
          <a:bodyPr>
            <a:normAutofit/>
          </a:bodyPr>
          <a:lstStyle/>
          <a:p>
            <a:pPr algn="just" rtl="1"/>
            <a:r>
              <a:rPr lang="ar-SA" b="1" dirty="0" smtClean="0">
                <a:latin typeface="Simplified Arabic" pitchFamily="18" charset="-78"/>
                <a:cs typeface="Simplified Arabic" pitchFamily="18" charset="-78"/>
              </a:rPr>
              <a:t>     </a:t>
            </a:r>
            <a:r>
              <a:rPr lang="ar-SA" sz="3600" b="1" dirty="0" smtClean="0">
                <a:solidFill>
                  <a:srgbClr val="7030A0"/>
                </a:solidFill>
                <a:latin typeface="Simplified Arabic" pitchFamily="18" charset="-78"/>
                <a:cs typeface="Simplified Arabic" pitchFamily="18" charset="-78"/>
              </a:rPr>
              <a:t>وسنتناول في هذه المحاضرة الموضوعات التالية:</a:t>
            </a:r>
            <a:endParaRPr lang="ar-EG" sz="3600" b="1" dirty="0" smtClean="0">
              <a:solidFill>
                <a:srgbClr val="7030A0"/>
              </a:solidFill>
              <a:latin typeface="Simplified Arabic" pitchFamily="18" charset="-78"/>
              <a:cs typeface="Simplified Arabic" pitchFamily="18" charset="-78"/>
            </a:endParaRPr>
          </a:p>
          <a:p>
            <a:r>
              <a:rPr lang="ar-SA" b="1" dirty="0" smtClean="0">
                <a:solidFill>
                  <a:schemeClr val="hlink"/>
                </a:solidFill>
                <a:cs typeface="Arial" pitchFamily="34" charset="0"/>
              </a:rPr>
              <a:t>   - برامج التدخل العلاجي </a:t>
            </a:r>
            <a:r>
              <a:rPr lang="ar-SA" b="1" dirty="0" err="1" smtClean="0">
                <a:solidFill>
                  <a:schemeClr val="hlink"/>
                </a:solidFill>
                <a:cs typeface="Arial" pitchFamily="34" charset="0"/>
              </a:rPr>
              <a:t>و</a:t>
            </a:r>
            <a:r>
              <a:rPr lang="ar-SA" b="1" dirty="0" smtClean="0">
                <a:solidFill>
                  <a:schemeClr val="hlink"/>
                </a:solidFill>
                <a:cs typeface="Arial" pitchFamily="34" charset="0"/>
              </a:rPr>
              <a:t> التأهيل.</a:t>
            </a:r>
            <a:endParaRPr lang="ar-EG" b="1" dirty="0" smtClean="0">
              <a:solidFill>
                <a:schemeClr val="hlink"/>
              </a:solidFill>
              <a:cs typeface="Arial" pitchFamily="34" charset="0"/>
            </a:endParaRPr>
          </a:p>
          <a:p>
            <a:r>
              <a:rPr lang="ar-SA" sz="2800" b="1" dirty="0" smtClean="0">
                <a:solidFill>
                  <a:schemeClr val="hlink"/>
                </a:solidFill>
                <a:cs typeface="Arial" pitchFamily="34" charset="0"/>
              </a:rPr>
              <a:t>    - التدخل العلاجي الطبي .</a:t>
            </a:r>
            <a:r>
              <a:rPr lang="ar-EG" sz="2800" b="1" dirty="0" smtClean="0">
                <a:solidFill>
                  <a:schemeClr val="hlink"/>
                </a:solidFill>
                <a:cs typeface="Arial" pitchFamily="34" charset="0"/>
              </a:rPr>
              <a:t> </a:t>
            </a:r>
            <a:r>
              <a:rPr lang="ar-SA" sz="2800" b="1" dirty="0" smtClean="0">
                <a:solidFill>
                  <a:schemeClr val="hlink"/>
                </a:solidFill>
                <a:cs typeface="Arial" pitchFamily="34" charset="0"/>
              </a:rPr>
              <a:t> </a:t>
            </a:r>
          </a:p>
          <a:p>
            <a:r>
              <a:rPr lang="ar-SA" sz="2800" b="1" dirty="0" smtClean="0">
                <a:solidFill>
                  <a:schemeClr val="hlink"/>
                </a:solidFill>
                <a:cs typeface="Arial" pitchFamily="34" charset="0"/>
              </a:rPr>
              <a:t>       * - أسس التدخل العلاجي و تعديل السلوك.</a:t>
            </a:r>
            <a:r>
              <a:rPr lang="ar-EG" sz="2800" b="1" dirty="0" smtClean="0">
                <a:solidFill>
                  <a:schemeClr val="hlink"/>
                </a:solidFill>
                <a:cs typeface="Arial" pitchFamily="34" charset="0"/>
              </a:rPr>
              <a:t> </a:t>
            </a:r>
            <a:endParaRPr lang="ar-SA" sz="2800" b="1" dirty="0" smtClean="0">
              <a:solidFill>
                <a:schemeClr val="hlink"/>
              </a:solidFill>
              <a:cs typeface="Arial" pitchFamily="34" charset="0"/>
            </a:endParaRPr>
          </a:p>
          <a:p>
            <a:r>
              <a:rPr lang="ar-SA" sz="2800" b="1" dirty="0" smtClean="0">
                <a:solidFill>
                  <a:schemeClr val="hlink"/>
                </a:solidFill>
                <a:cs typeface="Arial" pitchFamily="34" charset="0"/>
              </a:rPr>
              <a:t>   - التوقعات المستقبلية لحالات التوحد .</a:t>
            </a:r>
            <a:r>
              <a:rPr lang="ar-EG" sz="2800" b="1" dirty="0" smtClean="0">
                <a:solidFill>
                  <a:schemeClr val="hlink"/>
                </a:solidFill>
                <a:cs typeface="Arial" pitchFamily="34" charset="0"/>
              </a:rPr>
              <a:t>  </a:t>
            </a:r>
            <a:endParaRPr lang="ar-SA" sz="2800" b="1" dirty="0" smtClean="0">
              <a:solidFill>
                <a:schemeClr val="hlink"/>
              </a:solidFill>
              <a:cs typeface="Arial" pitchFamily="34" charset="0"/>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 calcmode="lin" valueType="num">
                                      <p:cBhvr additive="base">
                                        <p:cTn id="31"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 calcmode="lin" valueType="num">
                                      <p:cBhvr additive="base">
                                        <p:cTn id="3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944562"/>
          </a:xfrm>
        </p:spPr>
        <p:txBody>
          <a:bodyPr/>
          <a:lstStyle/>
          <a:p>
            <a:r>
              <a:rPr lang="ar-SA" b="1" dirty="0" smtClean="0">
                <a:solidFill>
                  <a:schemeClr val="hlink"/>
                </a:solidFill>
                <a:cs typeface="Arial" pitchFamily="34" charset="0"/>
              </a:rPr>
              <a:t>برامج التدخل العلاجي </a:t>
            </a:r>
            <a:r>
              <a:rPr lang="ar-SA" b="1" dirty="0" err="1" smtClean="0">
                <a:solidFill>
                  <a:schemeClr val="hlink"/>
                </a:solidFill>
                <a:cs typeface="Arial" pitchFamily="34" charset="0"/>
              </a:rPr>
              <a:t>و</a:t>
            </a:r>
            <a:r>
              <a:rPr lang="ar-SA" b="1" dirty="0" smtClean="0">
                <a:solidFill>
                  <a:schemeClr val="hlink"/>
                </a:solidFill>
                <a:cs typeface="Arial" pitchFamily="34" charset="0"/>
              </a:rPr>
              <a:t> التأهيل.</a:t>
            </a:r>
            <a:endParaRPr lang="en-US" dirty="0">
              <a:solidFill>
                <a:srgbClr val="FF0000"/>
              </a:solidFill>
            </a:endParaRPr>
          </a:p>
        </p:txBody>
      </p:sp>
      <p:sp>
        <p:nvSpPr>
          <p:cNvPr id="3" name="عنصر نائب للمحتوى 2"/>
          <p:cNvSpPr>
            <a:spLocks noGrp="1"/>
          </p:cNvSpPr>
          <p:nvPr>
            <p:ph idx="1"/>
          </p:nvPr>
        </p:nvSpPr>
        <p:spPr/>
        <p:txBody>
          <a:bodyPr>
            <a:normAutofit fontScale="92500" lnSpcReduction="10000"/>
          </a:bodyPr>
          <a:lstStyle/>
          <a:p>
            <a:pPr rtl="1"/>
            <a:r>
              <a:rPr lang="ar-SA" dirty="0" smtClean="0"/>
              <a:t>لاشك أن التدخل العلاجي </a:t>
            </a:r>
            <a:r>
              <a:rPr lang="ar-SA" dirty="0" err="1" smtClean="0"/>
              <a:t>و</a:t>
            </a:r>
            <a:r>
              <a:rPr lang="ar-SA" dirty="0" smtClean="0"/>
              <a:t> التأهيلي لمن يعاني من مرض أو إعاقة يعتمد أساسا على التحديد الدقيق للعامل أو العوامل المسببة لحالته.</a:t>
            </a:r>
            <a:endParaRPr lang="en-US" dirty="0" smtClean="0"/>
          </a:p>
          <a:p>
            <a:pPr rtl="1"/>
            <a:r>
              <a:rPr lang="ar-SA" dirty="0" smtClean="0"/>
              <a:t>و لما كان العلم – برغم البحوث المستفيضة التي أجريت على إعاقة التوحد – لم يصل بعد إلى تحديد دقيق للعوامل المسببة لتلك الإعاقة ، سواء كانت عوامل وراثية جينية أو عوامل بيئية ، فإنه من الطبيعي ألا يحدث تطور كبير في أساليب و برامج التدخل العلاجي أو الوقاية من التوحد .</a:t>
            </a:r>
          </a:p>
          <a:p>
            <a:pPr rtl="1"/>
            <a:r>
              <a:rPr lang="ar-SA" dirty="0" smtClean="0"/>
              <a:t>و مما يزيد من مشكلة التدخل العلاجي الصعوبات التي تواجه عمليات التشخيص التي تم عرضها سابقا , و كذلك مشكلة تعدد الإعاقات التي كثيرا ما تصاحب إعاقة التوحد كما يتضح مما يلي : </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FF0000"/>
              </a:solidFill>
            </a:endParaRPr>
          </a:p>
        </p:txBody>
      </p:sp>
      <p:sp>
        <p:nvSpPr>
          <p:cNvPr id="3" name="Content Placeholder 2"/>
          <p:cNvSpPr>
            <a:spLocks noGrp="1"/>
          </p:cNvSpPr>
          <p:nvPr>
            <p:ph idx="1"/>
          </p:nvPr>
        </p:nvSpPr>
        <p:spPr>
          <a:xfrm>
            <a:off x="495300" y="1447800"/>
            <a:ext cx="8915400" cy="4678363"/>
          </a:xfrm>
        </p:spPr>
        <p:txBody>
          <a:bodyPr>
            <a:normAutofit fontScale="92500" lnSpcReduction="20000"/>
          </a:bodyPr>
          <a:lstStyle/>
          <a:p>
            <a:pPr rtl="1"/>
            <a:r>
              <a:rPr lang="ar-SA" dirty="0" smtClean="0"/>
              <a:t>1 – حوالي 70% من حالات التوحد تعاني من تخلف عقلي شديد او متوسط أو بسيط منها 10%من فئة داون سندروم ، و حوالي 2.5 %يعانون من كروموسوم </a:t>
            </a:r>
            <a:r>
              <a:rPr lang="en-US" dirty="0" smtClean="0"/>
              <a:t>X</a:t>
            </a:r>
            <a:r>
              <a:rPr lang="ar-SA" dirty="0" smtClean="0"/>
              <a:t> الهش ، بالاضافة الى 5% يعانون من أنواع أخرى ترجع جذورها إلى الخلل الكروموسومي المسبب للتخلف العقلي .</a:t>
            </a:r>
          </a:p>
          <a:p>
            <a:pPr rtl="1"/>
            <a:r>
              <a:rPr lang="ar-SA" dirty="0" smtClean="0"/>
              <a:t>2- قد يصاحب حالات التوحد أيضا إعاقة أو أكثر من حوالي 15 نوعا من أنواع المتلازمات المختلفة التي دلت مجموعة كبيرة من البحوث على أنها تصاحب حالات التوحد .</a:t>
            </a:r>
            <a:endParaRPr lang="en-US" dirty="0" smtClean="0"/>
          </a:p>
          <a:p>
            <a:pPr rtl="1"/>
            <a:r>
              <a:rPr lang="ar-SA" dirty="0" smtClean="0"/>
              <a:t>3/هذا وقد تصاحب حالات التوحد – أيضا - أنواع أخرى من الإعاقات لم تحديد البحوث نسبتها بعد ، منها حالات إعاقات التعلم و حالات الشلل الدماغي </a:t>
            </a:r>
            <a:r>
              <a:rPr lang="en-US" dirty="0" smtClean="0"/>
              <a:t>C.P</a:t>
            </a:r>
            <a:r>
              <a:rPr lang="ar-SA" dirty="0" smtClean="0"/>
              <a:t> وحالات الصمم </a:t>
            </a:r>
            <a:r>
              <a:rPr lang="ar-SA" dirty="0" err="1" smtClean="0"/>
              <a:t>و</a:t>
            </a:r>
            <a:r>
              <a:rPr lang="ar-SA" dirty="0" smtClean="0"/>
              <a:t> حالات الإعاقة الجسمية – و حالات الصرع التي تصيبما يتراوح بين 5 – 32 % من حالات التوحد.</a:t>
            </a:r>
            <a:endParaRPr lang="en-US" dirty="0" smtClean="0"/>
          </a:p>
          <a:p>
            <a:pPr rt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p:txBody>
          <a:bodyPr>
            <a:normAutofit/>
          </a:bodyPr>
          <a:lstStyle/>
          <a:p>
            <a:pPr lvl="0" rtl="1"/>
            <a:r>
              <a:rPr lang="ar-SA" dirty="0" smtClean="0"/>
              <a:t>هذا </a:t>
            </a:r>
            <a:r>
              <a:rPr lang="ar-SA" dirty="0" err="1" smtClean="0"/>
              <a:t>و</a:t>
            </a:r>
            <a:r>
              <a:rPr lang="ar-SA" dirty="0" smtClean="0"/>
              <a:t> لاتزال البحوث مستمرة في محاولات الكشف عن إعاقات أخرى تصاحب التوحد لدرجة أنه يمكن القول إن حالات أفراد يعانون من توحد فقط تكاد تكون حالات نادرة .</a:t>
            </a:r>
          </a:p>
          <a:p>
            <a:pPr lvl="0" rtl="1"/>
            <a:r>
              <a:rPr lang="ar-SA" dirty="0" smtClean="0"/>
              <a:t>هذه الحالات التي تعاني من إعاقات أخرى مصاحبة – و خاصة التخلف العقلي و الصرع – كثيرا ما تحرز تقدما كبيرا في فعاليات برامج التدخل العلاجي الخفيف و التأهيل المناسبة ، و خاصة مع الاكتشاف المبكر للحالة و البدء الفوري في تنفيذ تلك البرامج و التعاون الوثيق بين الإخصائيين و أسرة الطفل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1"/>
            <a:endParaRPr lang="ar-SA" dirty="0" smtClean="0">
              <a:solidFill>
                <a:srgbClr val="FF0000"/>
              </a:solidFill>
              <a:latin typeface="Monotype Koufi" pitchFamily="2" charset="-78"/>
              <a:ea typeface="Monotype Koufi" pitchFamily="2" charset="-78"/>
              <a:cs typeface="Monotype Koufi" pitchFamily="2" charset="-78"/>
            </a:endParaRPr>
          </a:p>
        </p:txBody>
      </p:sp>
      <p:sp>
        <p:nvSpPr>
          <p:cNvPr id="3" name="عنصر نائب للمحتوى 2"/>
          <p:cNvSpPr>
            <a:spLocks noGrp="1"/>
          </p:cNvSpPr>
          <p:nvPr>
            <p:ph idx="1"/>
          </p:nvPr>
        </p:nvSpPr>
        <p:spPr>
          <a:xfrm>
            <a:off x="495300" y="1447800"/>
            <a:ext cx="8915400" cy="4678363"/>
          </a:xfrm>
        </p:spPr>
        <p:txBody>
          <a:bodyPr>
            <a:normAutofit/>
          </a:bodyPr>
          <a:lstStyle/>
          <a:p>
            <a:pPr rtl="1"/>
            <a:r>
              <a:rPr lang="ar-SA" dirty="0" smtClean="0"/>
              <a:t>وهناك ارتباط  إيجابي وثيق مرتفع موجب بين مستوى ذكاء الطفل وبين درجة الاستفادة من برامج التدخل العلاجي والتأهيل ومستويات التعلم والتدريب والتوافق الذي يمكن أن تحققه تلك البرامج.</a:t>
            </a:r>
            <a:endParaRPr lang="en-US" dirty="0" smtClean="0"/>
          </a:p>
          <a:p>
            <a:pPr rtl="1"/>
            <a:r>
              <a:rPr lang="ar-SA" dirty="0" smtClean="0"/>
              <a:t> ومن جهة أخرى فإن فعالية تلك البرامج تتزايد إذا كان تخطيطها وتنفيذها مبنيين على دراسة علمية موضوعية تحدد مستويات النمو على محاوره المختلفة مسبقا ومبكرا في حياة الطفل باستخدام المقاييس الموضوعية المناسبة .</a:t>
            </a:r>
            <a:endParaRPr lang="en-US" dirty="0" smtClean="0"/>
          </a:p>
          <a:p>
            <a:pPr rtl="1"/>
            <a:endParaRPr lang="en-US" dirty="0"/>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endParaRPr lang="en-US" dirty="0"/>
          </a:p>
        </p:txBody>
      </p:sp>
      <p:sp>
        <p:nvSpPr>
          <p:cNvPr id="3" name="عنصر نائب للمحتوى 2"/>
          <p:cNvSpPr>
            <a:spLocks noGrp="1"/>
          </p:cNvSpPr>
          <p:nvPr>
            <p:ph idx="1"/>
          </p:nvPr>
        </p:nvSpPr>
        <p:spPr/>
        <p:txBody>
          <a:bodyPr>
            <a:normAutofit lnSpcReduction="10000"/>
          </a:bodyPr>
          <a:lstStyle/>
          <a:p>
            <a:pPr rtl="1"/>
            <a:r>
              <a:rPr lang="ar-SA" dirty="0" smtClean="0"/>
              <a:t>هذا وقد سجل التاريخ حالات من التوحد حققت نجاحا وتقدما كبيرا ، أو تفوقا تعدى ما يحققه الطفل السليم ، نذكر منها حالة دونا ويليامز الحاصلة على درجة الماجستير ، و تعد للحصول على الدكتوراه في علم النفس العلاجي ، و التي أصبحت من أشهر الكتاب في مجال التوحد .</a:t>
            </a:r>
          </a:p>
          <a:p>
            <a:pPr rtl="1"/>
            <a:r>
              <a:rPr lang="ar-SA" dirty="0" smtClean="0"/>
              <a:t>كما سجلت حالة أخرى للفتاة الريفية جراند تمبل المصابة بالتوحد </a:t>
            </a:r>
          </a:p>
          <a:p>
            <a:pPr rtl="1"/>
            <a:r>
              <a:rPr lang="ar-SA" dirty="0" smtClean="0"/>
              <a:t>و التي كانت تتمتع بدرجة عالية من الذكاء ، حيث أنها أتمت تعليمها و حصلت على الدكتوراه في العلوم الزراعية و تمارس عملها حاليا أستاذة في جامعة كولورادو الأمريكية .</a:t>
            </a:r>
            <a:endParaRPr lang="en-US" dirty="0" smtClean="0"/>
          </a:p>
          <a:p>
            <a:pPr rt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chemeClr val="hlink"/>
                </a:solidFill>
                <a:cs typeface="Arial" pitchFamily="34" charset="0"/>
              </a:rPr>
              <a:t>التدخل العلاجي الطبي </a:t>
            </a:r>
            <a:r>
              <a:rPr lang="ar-EG" b="1" dirty="0" smtClean="0">
                <a:solidFill>
                  <a:schemeClr val="hlink"/>
                </a:solidFill>
                <a:cs typeface="Arial" pitchFamily="34" charset="0"/>
              </a:rPr>
              <a:t>:</a:t>
            </a:r>
            <a:endParaRPr lang="en-US" b="1" dirty="0">
              <a:solidFill>
                <a:schemeClr val="hlink"/>
              </a:solidFill>
              <a:cs typeface="Arial" pitchFamily="34" charset="0"/>
            </a:endParaRPr>
          </a:p>
        </p:txBody>
      </p:sp>
      <p:sp>
        <p:nvSpPr>
          <p:cNvPr id="3" name="عنصر نائب للمحتوى 2"/>
          <p:cNvSpPr>
            <a:spLocks noGrp="1"/>
          </p:cNvSpPr>
          <p:nvPr>
            <p:ph idx="1"/>
          </p:nvPr>
        </p:nvSpPr>
        <p:spPr>
          <a:xfrm>
            <a:off x="533400" y="1447800"/>
            <a:ext cx="8915400" cy="4525963"/>
          </a:xfrm>
        </p:spPr>
        <p:txBody>
          <a:bodyPr>
            <a:normAutofit fontScale="92500" lnSpcReduction="10000"/>
          </a:bodyPr>
          <a:lstStyle/>
          <a:p>
            <a:r>
              <a:rPr lang="ar-EG" dirty="0" smtClean="0"/>
              <a:t>نظرا إلى الصعوبات التي يعاني منها المصاب بإعاقات مصاحبة للتوحد بعدم الوصول إلى علاج ناجح لها ، فإن </a:t>
            </a:r>
            <a:r>
              <a:rPr lang="ar-EG" dirty="0" smtClean="0">
                <a:solidFill>
                  <a:srgbClr val="FF0000"/>
                </a:solidFill>
              </a:rPr>
              <a:t>أهداف التدخل العلاجي </a:t>
            </a:r>
            <a:r>
              <a:rPr lang="ar-EG" dirty="0" smtClean="0"/>
              <a:t>تقتصر على </a:t>
            </a:r>
            <a:r>
              <a:rPr lang="ar-EG" dirty="0" smtClean="0">
                <a:solidFill>
                  <a:srgbClr val="FF0066"/>
                </a:solidFill>
              </a:rPr>
              <a:t>تخيف الأعراض السلوكية </a:t>
            </a:r>
            <a:r>
              <a:rPr lang="ar-EG" dirty="0" smtClean="0"/>
              <a:t>و </a:t>
            </a:r>
            <a:r>
              <a:rPr lang="ar-EG" dirty="0" smtClean="0">
                <a:solidFill>
                  <a:srgbClr val="FF0066"/>
                </a:solidFill>
              </a:rPr>
              <a:t>تعويض غياب المهارات الأساسية للحياة اليومية</a:t>
            </a:r>
            <a:r>
              <a:rPr lang="ar-EG" dirty="0" smtClean="0"/>
              <a:t> مثل التواصل و رعاية الذات و </a:t>
            </a:r>
            <a:r>
              <a:rPr lang="ar-EG" dirty="0" smtClean="0">
                <a:solidFill>
                  <a:srgbClr val="FF0066"/>
                </a:solidFill>
              </a:rPr>
              <a:t>تحقيق قدر و لو محدوداً من التفاعل و النمو الاجتماعي </a:t>
            </a:r>
            <a:r>
              <a:rPr lang="ar-EG" dirty="0" smtClean="0"/>
              <a:t>، فضلاً عن </a:t>
            </a:r>
            <a:r>
              <a:rPr lang="ar-EG" dirty="0" smtClean="0">
                <a:solidFill>
                  <a:srgbClr val="FF0066"/>
                </a:solidFill>
              </a:rPr>
              <a:t>حاجة والدي الطفل و أسرته للتوجيه التربوي و الذاتي و  الإرشاد و التدريب </a:t>
            </a:r>
            <a:r>
              <a:rPr lang="ar-EG" dirty="0" smtClean="0"/>
              <a:t>على تقبل الأمر الامر الواقع و أـساليب التعامل مع الطفل المصاب و إشباع حاجاته الذاتيه الأساسية مما يستدعي علاجا ذاتيا متواصلاً لاستخدام العلاج السلوكي و التعليمي التي ثبت نجاحها في تخفيف آلام الأسرة و تدريبها على أساليب التعامل مع الحالة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cs typeface="Arial" pitchFamily="34" charset="0"/>
              </a:rPr>
              <a:t>أسس التدخل العلاجي و تعديل السلوك :</a:t>
            </a:r>
            <a:r>
              <a:rPr lang="ar-SA" b="1" dirty="0" smtClean="0">
                <a:cs typeface="Arial" pitchFamily="34" charset="0"/>
              </a:rPr>
              <a:t> </a:t>
            </a:r>
            <a:endParaRPr lang="en-US" dirty="0"/>
          </a:p>
        </p:txBody>
      </p:sp>
      <p:sp>
        <p:nvSpPr>
          <p:cNvPr id="3" name="عنصر نائب للمحتوى 2"/>
          <p:cNvSpPr>
            <a:spLocks noGrp="1"/>
          </p:cNvSpPr>
          <p:nvPr>
            <p:ph idx="1"/>
          </p:nvPr>
        </p:nvSpPr>
        <p:spPr/>
        <p:txBody>
          <a:bodyPr>
            <a:normAutofit lnSpcReduction="10000"/>
          </a:bodyPr>
          <a:lstStyle/>
          <a:p>
            <a:pPr rtl="1"/>
            <a:r>
              <a:rPr lang="ar-EG" b="1" dirty="0" smtClean="0"/>
              <a:t>و على الرغم من أن شدة بعض الأعراض و السلوكيات غير المرغوبة تقل بدرجات متفاوتة لدى نسبة كبيرة من الأفراد المصابين بالتوحد ، فإن الإضرار بالذات أو بالآخرين و السلوك العدواني أو النكوص لها سلوكيات نمطية تظل راسخة و يصعب أو يستحيل التخلص منها ، كما تستمر نوبات الصرع لدى نسبة تتراوح بين 5 – 32 من الحالات ، و لهذا يجب استمرار الملاحظة و جهود التدريب و التأهيل و العلاج النفسي و الطبي و استخدام العقاقير التي تتحكم في نوبات الصرع و تلك التي تخفف من نوبات أو ثورات الغضب أو السلوك العدواني أو النشاط الحركي الزائد .</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533400" y="1600200"/>
            <a:ext cx="8915400" cy="4525963"/>
          </a:xfrm>
        </p:spPr>
        <p:txBody>
          <a:bodyPr>
            <a:normAutofit/>
          </a:bodyPr>
          <a:lstStyle/>
          <a:p>
            <a:pPr rtl="1"/>
            <a:r>
              <a:rPr lang="ar-EG" b="1" dirty="0" smtClean="0"/>
              <a:t>و بالنسبة إلى استخدام العقاقير الطبية ، فلابد من الحرص و عدم استخدام أي منها إلا بموافقة و معرفة الطبيب المختص و الالتزام الدقيق بتعليماته من حيث نوع العقاقير المناسبة للحالة و حجم الجرعة و توقيتها و المدة التي يستمر فيها تعاطيها ...هذا علما بأنه حتى الآن لا يوجد من تلك العقاقير ما هو فيه شفاء ناجح لحالات التوحد ، و لكن هناك فقط ما يخفف من حدة بعض الأعراض أو يساند أو يسهل عملية التعليم أو يحد من النشاط الزائد أو السلوك العدواني أو يهدئ من ثورات الغضب ، أو من السلوكيات النمطية .</a:t>
            </a:r>
            <a:endParaRPr lang="en-US"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txBody>
          <a:bodyPr/>
          <a:lstStyle/>
          <a:p>
            <a:r>
              <a:rPr lang="ar-EG" b="1" dirty="0" smtClean="0">
                <a:solidFill>
                  <a:schemeClr val="hlink"/>
                </a:solidFill>
                <a:cs typeface="Arial" pitchFamily="34" charset="0"/>
              </a:rPr>
              <a:t>التوقعات المستقبلية لحالات التوحد :</a:t>
            </a:r>
            <a:endParaRPr lang="en-US" b="1" dirty="0">
              <a:solidFill>
                <a:schemeClr val="hlink"/>
              </a:solidFill>
              <a:cs typeface="Arial" pitchFamily="34" charset="0"/>
            </a:endParaRPr>
          </a:p>
        </p:txBody>
      </p:sp>
      <p:sp>
        <p:nvSpPr>
          <p:cNvPr id="3" name="عنصر نائب للمحتوى 2"/>
          <p:cNvSpPr>
            <a:spLocks noGrp="1"/>
          </p:cNvSpPr>
          <p:nvPr>
            <p:ph idx="1"/>
          </p:nvPr>
        </p:nvSpPr>
        <p:spPr/>
        <p:txBody>
          <a:bodyPr>
            <a:normAutofit fontScale="85000" lnSpcReduction="10000"/>
          </a:bodyPr>
          <a:lstStyle/>
          <a:p>
            <a:pPr rtl="1"/>
            <a:r>
              <a:rPr lang="ar-EG" b="1" dirty="0" smtClean="0"/>
              <a:t>التوحد من أشد الإعاقات التي تبدأ مع ميلاد الطفل و تستمر حتى مماته ، ولا تنجو منها أو تشفى إلا نسبة ضئيلة لا تتعدى 2% - 7 % . و يقتصر ذلك على الحالات التى تعاني من توحد فقط ، دون أن تكون مصحوبة بالتخلف العقلي أو إعاقات ذهنية أخرى حيث تزداد فرص تحسن حالاتهم بعد التأهيل الكامل ، و خاصة إذا كانوا قادرين على التواصل و استخدام اللغة عند بلوغهم عمر 5-7 سنوات ، و كانوا - كذلك – على ذكاء عادى أو عال .</a:t>
            </a:r>
          </a:p>
          <a:p>
            <a:pPr rtl="1"/>
            <a:r>
              <a:rPr lang="ar-EG" b="1" dirty="0" smtClean="0"/>
              <a:t>و فيما عدا ذلك نجد أن أكثر من 70% من حالات المصابين بالتوحد يصلون إلى مرحلتي الرشد و الشيخوخة و هم لا يزالون يعانون من شدة الإعاقة ، كما يظلون في حاجة إلى رعاية كاملة نظرا إلى عجزهم عن تحقيق استقلال معيشي أو اعتماداً على ذاتهم في إطار الأسرة أو في أحد مراكز الرعاية الشاملة ؛ حيث يقيمون فيه بقية حياتهم .</a:t>
            </a:r>
            <a:endParaRPr lang="en-US" b="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smtClean="0"/>
          </a:p>
        </p:txBody>
      </p:sp>
      <p:sp>
        <p:nvSpPr>
          <p:cNvPr id="3" name="عنصر نائب للمحتوى 2"/>
          <p:cNvSpPr>
            <a:spLocks noGrp="1"/>
          </p:cNvSpPr>
          <p:nvPr>
            <p:ph idx="1"/>
          </p:nvPr>
        </p:nvSpPr>
        <p:spPr/>
        <p:txBody>
          <a:bodyPr>
            <a:normAutofit fontScale="92500" lnSpcReduction="20000"/>
          </a:bodyPr>
          <a:lstStyle/>
          <a:p>
            <a:pPr rtl="1"/>
            <a:r>
              <a:rPr lang="ar-EG" dirty="0" smtClean="0"/>
              <a:t>و في جميع ، يتوقف تقدم الحالة على البيئة المحيطة و ما إذا كانت ثرية حانية مساندة تهيء لهم فرص التقدم و تحقيق قدر و لو محدوداً من النجاح في رعاية الذات ، و إشباع حاجاتهم الملحة المتعددة ، و يتحقق هذا – بطبيعة الحال – إذا لم يكن الفرد المصاب يعانى من نوبات صرع .</a:t>
            </a:r>
          </a:p>
          <a:p>
            <a:pPr rtl="1"/>
            <a:r>
              <a:rPr lang="ar-EG" dirty="0" smtClean="0"/>
              <a:t>و كما سبق أن أشرنا كانت هناك حالات توحد غير مصاحب بإعاقات أخرى لأطفال ذوى ذكاء أعلى من المتوسط بدأ تأهيلهم مبكرا و نجحوا في دراستهم إلى نهاية المرحلتين الثانوية و الجامعية ، بل إن هناك 4 حالات معروفة حصلت على درجة الدكتوراه و لا تزال واحدة منهما عاجزة عن التواصل بالكلام ، و لكنها دربت على التعبير عن ذاتها بالكمبيوتر .</a:t>
            </a:r>
          </a:p>
          <a:p>
            <a:pPr rtl="1"/>
            <a:endParaRPr lang="ar-EG" dirty="0" smtClean="0"/>
          </a:p>
          <a:p>
            <a:pPr rtl="1"/>
            <a:endParaRPr lang="ar-EG" dirty="0" smtClean="0"/>
          </a:p>
          <a:p>
            <a:pPr rtl="1"/>
            <a:endParaRPr lang="ar-EG" dirty="0" smtClean="0"/>
          </a:p>
          <a:p>
            <a:pPr rtl="1"/>
            <a:endParaRPr lang="ar-EG" dirty="0" smtClean="0"/>
          </a:p>
          <a:p>
            <a:pPr rtl="1"/>
            <a:endParaRPr lang="ar-EG" dirty="0" smtClean="0"/>
          </a:p>
          <a:p>
            <a:pPr rtl="1"/>
            <a:endParaRPr lang="ar-EG" dirty="0" smtClean="0"/>
          </a:p>
          <a:p>
            <a:pPr rtl="1"/>
            <a:endParaRPr lang="ar-EG" dirty="0" smtClean="0"/>
          </a:p>
          <a:p>
            <a:pPr rtl="1"/>
            <a:endParaRPr lang="ar-EG" dirty="0" smtClean="0"/>
          </a:p>
          <a:p>
            <a:pPr rtl="1"/>
            <a:endParaRPr lang="ar-EG" dirty="0" smtClean="0"/>
          </a:p>
          <a:p>
            <a:pPr rt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
            </a:r>
            <a:br>
              <a:rPr lang="en-US" b="1" dirty="0" smtClean="0"/>
            </a:br>
            <a:r>
              <a:rPr lang="en-US" dirty="0" smtClean="0"/>
              <a:t/>
            </a:r>
            <a:br>
              <a:rPr lang="en-US" dirty="0" smtClean="0"/>
            </a:br>
            <a:endParaRPr lang="en-US" dirty="0"/>
          </a:p>
        </p:txBody>
      </p:sp>
      <p:sp>
        <p:nvSpPr>
          <p:cNvPr id="3" name="عنصر نائب للمحتوى 2"/>
          <p:cNvSpPr>
            <a:spLocks noGrp="1"/>
          </p:cNvSpPr>
          <p:nvPr>
            <p:ph idx="1"/>
          </p:nvPr>
        </p:nvSpPr>
        <p:spPr/>
        <p:txBody>
          <a:bodyPr>
            <a:normAutofit fontScale="77500" lnSpcReduction="20000"/>
          </a:bodyPr>
          <a:lstStyle/>
          <a:p>
            <a:r>
              <a:rPr lang="ar-EG" b="1" dirty="0" smtClean="0"/>
              <a:t>و هناك جانب آخر من جوانب التأهيل و الرعاية لطفل التوحد تلعب دورا حيويا في العلاج ، هو الاهتمام بالتغذية السليمة و الصحة العامة لطفل التاوحد . فالاهتمام بتوفير الوجبة الغذائية الصحية المتكاملة المناسبة لسنه ووزنه تؤدى إلى الاستقرار الغذائي المطلوب ، و خاصة بالنسبة إلى حالات التوحد التي أصبح من المعلوم أن لها احتياجات خاصة فوق احتياجات الطفل العادي السوي .</a:t>
            </a:r>
          </a:p>
          <a:p>
            <a:r>
              <a:rPr lang="ar-EG" b="1" dirty="0" smtClean="0"/>
              <a:t>و ينصح خبراء التغذية بأهمية توفير تلك الاحتياجات الخاصة من المواد المعدنية و الفيتامينات ؛ حيث يحتاج الطفل – بصفة خاصة – إلى عنصر الزنك و النحاس و الماغنسيوم , كما يحتاج إلى فيتامين ب6 بنسبة أعلى من حاجة الطفل السليم إليه ، فبالاضافة إلى أهميته الغذائية فإن له – كذلك – تأثيرا مباشرا على أطفال التوحد بالذات ، و خاصة إذا أعطى مع مركبات الماغنسيوم و مجموعة من المعادن الأخرى .</a:t>
            </a:r>
          </a:p>
          <a:p>
            <a:r>
              <a:rPr lang="ar-EG" b="1" dirty="0" smtClean="0"/>
              <a:t>و هنا - أيضا – نرجو ألا يسارع آباء أطفال التوحد باستخدام  أي من هذه العقاقير إلا بعد أخذ رأى الطبيب المختص . </a:t>
            </a:r>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additive="base">
                                        <p:cTn id="19" dur="500" fill="hold"/>
                                        <p:tgtEl>
                                          <p:spTgt spid="17414"/>
                                        </p:tgtEl>
                                        <p:attrNameLst>
                                          <p:attrName>ppt_x</p:attrName>
                                        </p:attrNameLst>
                                      </p:cBhvr>
                                      <p:tavLst>
                                        <p:tav tm="0">
                                          <p:val>
                                            <p:strVal val="#ppt_x"/>
                                          </p:val>
                                        </p:tav>
                                        <p:tav tm="100000">
                                          <p:val>
                                            <p:strVal val="#ppt_x"/>
                                          </p:val>
                                        </p:tav>
                                      </p:tavLst>
                                    </p:anim>
                                    <p:anim calcmode="lin" valueType="num">
                                      <p:cBhvr additive="base">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xEl>
                                              <p:pRg st="0" end="0"/>
                                            </p:txEl>
                                          </p:spTgt>
                                        </p:tgtEl>
                                        <p:attrNameLst>
                                          <p:attrName>style.visibility</p:attrName>
                                        </p:attrNameLst>
                                      </p:cBhvr>
                                      <p:to>
                                        <p:strVal val="visible"/>
                                      </p:to>
                                    </p:set>
                                    <p:anim calcmode="lin" valueType="num">
                                      <p:cBhvr additive="base">
                                        <p:cTn id="25" dur="500" fill="hold"/>
                                        <p:tgtEl>
                                          <p:spTgt spid="174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174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3108</TotalTime>
  <Words>1303</Words>
  <Application>Microsoft Office PowerPoint</Application>
  <PresentationFormat>A4 Paper (210x297 mm)‎</PresentationFormat>
  <Paragraphs>71</Paragraphs>
  <Slides>15</Slides>
  <Notes>15</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 المحاضرة التاسعة  </vt:lpstr>
      <vt:lpstr>عناصر المحاضرة</vt:lpstr>
      <vt:lpstr>برامج التدخل العلاجي و التأهيل.</vt:lpstr>
      <vt:lpstr>الشريحة 5</vt:lpstr>
      <vt:lpstr>الشريحة 6</vt:lpstr>
      <vt:lpstr>الشريحة 7</vt:lpstr>
      <vt:lpstr>الشريحة 8</vt:lpstr>
      <vt:lpstr>التدخل العلاجي الطبي :</vt:lpstr>
      <vt:lpstr>أسس التدخل العلاجي و تعديل السلوك : </vt:lpstr>
      <vt:lpstr>الشريحة 11</vt:lpstr>
      <vt:lpstr>التوقعات المستقبلية لحالات التوحد :</vt:lpstr>
      <vt:lpstr>الشريحة 13</vt:lpstr>
      <vt:lpstr>  </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ASRAR</cp:lastModifiedBy>
  <cp:revision>405</cp:revision>
  <dcterms:created xsi:type="dcterms:W3CDTF">2009-10-14T19:14:34Z</dcterms:created>
  <dcterms:modified xsi:type="dcterms:W3CDTF">2014-10-15T17:46:09Z</dcterms:modified>
</cp:coreProperties>
</file>