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88" r:id="rId2"/>
    <p:sldId id="257" r:id="rId3"/>
    <p:sldId id="267" r:id="rId4"/>
    <p:sldId id="319" r:id="rId5"/>
    <p:sldId id="307" r:id="rId6"/>
    <p:sldId id="334" r:id="rId7"/>
    <p:sldId id="289" r:id="rId8"/>
    <p:sldId id="323" r:id="rId9"/>
    <p:sldId id="344" r:id="rId10"/>
    <p:sldId id="326" r:id="rId11"/>
    <p:sldId id="324" r:id="rId12"/>
    <p:sldId id="329" r:id="rId13"/>
    <p:sldId id="330" r:id="rId14"/>
    <p:sldId id="336" r:id="rId15"/>
    <p:sldId id="337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1003BD"/>
    <a:srgbClr val="000000"/>
    <a:srgbClr val="009900"/>
    <a:srgbClr val="3B84AF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7" autoAdjust="0"/>
    <p:restoredTop sz="94737" autoAdjust="0"/>
  </p:normalViewPr>
  <p:slideViewPr>
    <p:cSldViewPr>
      <p:cViewPr>
        <p:scale>
          <a:sx n="64" d="100"/>
          <a:sy n="64" d="100"/>
        </p:scale>
        <p:origin x="-1416" y="-2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1003BD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1003BD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276600"/>
            <a:ext cx="50990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rgbClr val="00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14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EG" sz="3200" dirty="0" smtClean="0">
                <a:solidFill>
                  <a:srgbClr val="FF0000"/>
                </a:solidFill>
                <a:latin typeface="Monotype Koufi" pitchFamily="2" charset="-78"/>
                <a:cs typeface="Monotype Koufi" pitchFamily="2" charset="-78"/>
              </a:rPr>
              <a:t>إعاقات النمو الشامل</a:t>
            </a:r>
          </a:p>
          <a:p>
            <a:pPr algn="ctr">
              <a:lnSpc>
                <a:spcPct val="80000"/>
              </a:lnSpc>
            </a:pPr>
            <a:r>
              <a:rPr lang="ar-EG" sz="3200" b="1" dirty="0" smtClean="0">
                <a:solidFill>
                  <a:srgbClr val="FF0000"/>
                </a:solidFill>
                <a:latin typeface="Monotype Koufi" pitchFamily="2" charset="-78"/>
                <a:cs typeface="Monotype Koufi" pitchFamily="2" charset="-78"/>
              </a:rPr>
              <a:t>د/عمر السيد حمادة </a:t>
            </a:r>
            <a:endParaRPr lang="ar-SA" sz="3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127" grpId="0" build="p"/>
      <p:bldP spid="513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ar-EG" sz="6000" dirty="0" smtClean="0">
                <a:solidFill>
                  <a:srgbClr val="00B050"/>
                </a:solidFill>
                <a:cs typeface="Mudir MT" pitchFamily="2" charset="-78"/>
              </a:rPr>
              <a:t/>
            </a:r>
            <a:br>
              <a:rPr lang="ar-EG" sz="6000" dirty="0" smtClean="0">
                <a:solidFill>
                  <a:srgbClr val="00B050"/>
                </a:solidFill>
                <a:cs typeface="Mudir MT" pitchFamily="2" charset="-78"/>
              </a:rPr>
            </a:br>
            <a:r>
              <a:rPr lang="ar-EG" sz="5400" dirty="0" smtClean="0">
                <a:solidFill>
                  <a:srgbClr val="00B05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المحاضرة </a:t>
            </a:r>
            <a:r>
              <a:rPr lang="ar-SA" sz="5400" dirty="0" smtClean="0">
                <a:solidFill>
                  <a:srgbClr val="00B05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العاشرة</a:t>
            </a:r>
            <a:r>
              <a:rPr lang="ar-EG" sz="7200" dirty="0" smtClean="0">
                <a:solidFill>
                  <a:srgbClr val="00B050"/>
                </a:solidFill>
                <a:cs typeface="Mudir MT" pitchFamily="2" charset="-78"/>
              </a:rPr>
              <a:t/>
            </a:r>
            <a:br>
              <a:rPr lang="ar-EG" sz="7200" dirty="0" smtClean="0">
                <a:solidFill>
                  <a:srgbClr val="00B050"/>
                </a:solidFill>
                <a:cs typeface="Mudir MT" pitchFamily="2" charset="-78"/>
              </a:rPr>
            </a:br>
            <a:endParaRPr lang="en-US" sz="72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7391400" cy="2362200"/>
          </a:xfrm>
        </p:spPr>
        <p:txBody>
          <a:bodyPr>
            <a:normAutofit fontScale="62500" lnSpcReduction="20000"/>
          </a:bodyPr>
          <a:lstStyle/>
          <a:p>
            <a:r>
              <a:rPr lang="ar-SA" sz="6000" b="1" dirty="0" smtClean="0">
                <a:solidFill>
                  <a:srgbClr val="FF0000"/>
                </a:solidFill>
              </a:rPr>
              <a:t>الفصل الثالث </a:t>
            </a:r>
          </a:p>
          <a:p>
            <a:r>
              <a:rPr lang="ar-SA" sz="5400" b="1" dirty="0" smtClean="0">
                <a:solidFill>
                  <a:srgbClr val="1003BD"/>
                </a:solidFill>
              </a:rPr>
              <a:t>من إعاقات النمو الشامل</a:t>
            </a:r>
          </a:p>
          <a:p>
            <a:r>
              <a:rPr lang="ar-SA" sz="5400" b="1" dirty="0" smtClean="0">
                <a:solidFill>
                  <a:srgbClr val="FF0066"/>
                </a:solidFill>
              </a:rPr>
              <a:t>التوحد</a:t>
            </a:r>
            <a:endParaRPr lang="en-US" sz="6000" dirty="0" smtClean="0">
              <a:solidFill>
                <a:srgbClr val="FF0066"/>
              </a:solidFill>
            </a:endParaRPr>
          </a:p>
          <a:p>
            <a:pPr eaLnBrk="1" hangingPunct="1"/>
            <a:r>
              <a:rPr lang="en-US" sz="6000" b="1" dirty="0" smtClean="0">
                <a:solidFill>
                  <a:srgbClr val="00B050"/>
                </a:solidFill>
              </a:rPr>
              <a:t>AUTISM</a:t>
            </a:r>
            <a:endParaRPr lang="en-US" sz="6000" dirty="0" smtClean="0">
              <a:solidFill>
                <a:srgbClr val="00B050"/>
              </a:solidFill>
              <a:cs typeface="Mudir MT" pitchFamily="2" charset="-78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ar-SA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عناصر المحاضرة</a:t>
            </a:r>
            <a:endParaRPr lang="en-US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8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419600"/>
          </a:xfrm>
          <a:solidFill>
            <a:schemeClr val="accent3"/>
          </a:solidFill>
        </p:spPr>
        <p:txBody>
          <a:bodyPr>
            <a:normAutofit/>
          </a:bodyPr>
          <a:lstStyle/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</a:t>
            </a:r>
            <a:r>
              <a:rPr lang="ar-SA" sz="3600" b="1" dirty="0" smtClean="0">
                <a:solidFill>
                  <a:srgbClr val="7030A0"/>
                </a:solidFill>
                <a:latin typeface="Simplified Arabic" pitchFamily="18" charset="-78"/>
                <a:cs typeface="Simplified Arabic" pitchFamily="18" charset="-78"/>
              </a:rPr>
              <a:t>وسنتناول في هذه المحاضرة الموضوعات التالية:</a:t>
            </a:r>
            <a:endParaRPr lang="ar-EG" sz="3600" b="1" dirty="0" smtClean="0">
              <a:solidFill>
                <a:srgbClr val="7030A0"/>
              </a:solidFill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b="1" dirty="0" smtClean="0">
                <a:solidFill>
                  <a:schemeClr val="hlink"/>
                </a:solidFill>
                <a:cs typeface="Arial" pitchFamily="34" charset="0"/>
              </a:rPr>
              <a:t>   - التدخل العلاجي التعليمي .</a:t>
            </a:r>
            <a:endParaRPr lang="ar-EG" b="1" dirty="0" smtClean="0">
              <a:solidFill>
                <a:schemeClr val="hlink"/>
              </a:solidFill>
              <a:cs typeface="Arial" pitchFamily="34" charset="0"/>
            </a:endParaRPr>
          </a:p>
          <a:p>
            <a:r>
              <a:rPr lang="ar-SA" sz="2800" b="1" dirty="0" smtClean="0">
                <a:solidFill>
                  <a:schemeClr val="hlink"/>
                </a:solidFill>
                <a:cs typeface="Arial" pitchFamily="34" charset="0"/>
              </a:rPr>
              <a:t>    - البرنامج التعليمي الفردي.</a:t>
            </a:r>
            <a:r>
              <a:rPr lang="ar-EG" sz="2800" b="1" dirty="0" smtClean="0">
                <a:solidFill>
                  <a:schemeClr val="hlink"/>
                </a:solidFill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chemeClr val="hlink"/>
                </a:solidFill>
                <a:cs typeface="Arial" pitchFamily="34" charset="0"/>
              </a:rPr>
              <a:t> </a:t>
            </a:r>
          </a:p>
          <a:p>
            <a:r>
              <a:rPr lang="ar-SA" sz="2800" b="1" dirty="0" smtClean="0">
                <a:solidFill>
                  <a:schemeClr val="hlink"/>
                </a:solidFill>
                <a:cs typeface="Arial" pitchFamily="34" charset="0"/>
              </a:rPr>
              <a:t>       * - شروط البرنامج التربوي الفردي الجيد .</a:t>
            </a:r>
            <a:r>
              <a:rPr lang="ar-EG" sz="2800" b="1" dirty="0" smtClean="0">
                <a:solidFill>
                  <a:schemeClr val="hlink"/>
                </a:solidFill>
                <a:cs typeface="Arial" pitchFamily="34" charset="0"/>
              </a:rPr>
              <a:t> </a:t>
            </a:r>
            <a:endParaRPr lang="ar-SA" sz="2800" b="1" dirty="0" smtClean="0">
              <a:solidFill>
                <a:schemeClr val="hlink"/>
              </a:solidFill>
              <a:cs typeface="Arial" pitchFamily="34" charset="0"/>
            </a:endParaRPr>
          </a:p>
          <a:p>
            <a:r>
              <a:rPr lang="ar-SA" sz="2800" b="1" dirty="0" smtClean="0">
                <a:solidFill>
                  <a:schemeClr val="hlink"/>
                </a:solidFill>
                <a:cs typeface="Arial" pitchFamily="34" charset="0"/>
              </a:rPr>
              <a:t>       * - عناصر البرنامج التعليمي الفردي . </a:t>
            </a:r>
          </a:p>
          <a:p>
            <a:r>
              <a:rPr lang="ar-SA" sz="2800" b="1" dirty="0" smtClean="0">
                <a:solidFill>
                  <a:schemeClr val="hlink"/>
                </a:solidFill>
                <a:cs typeface="Arial" pitchFamily="34" charset="0"/>
              </a:rPr>
              <a:t>       * - مقومات تخطيط البرنامج التربوي الفردي .</a:t>
            </a:r>
          </a:p>
          <a:p>
            <a:r>
              <a:rPr lang="ar-SA" sz="2800" b="1" dirty="0" smtClean="0">
                <a:solidFill>
                  <a:schemeClr val="hlink"/>
                </a:solidFill>
                <a:cs typeface="Arial" pitchFamily="34" charset="0"/>
              </a:rPr>
              <a:t>       * - شروط الهدف التربوي الجيد .</a:t>
            </a:r>
          </a:p>
          <a:p>
            <a:r>
              <a:rPr lang="ar-SA" sz="2800" b="1" dirty="0" smtClean="0">
                <a:solidFill>
                  <a:schemeClr val="hlink"/>
                </a:solidFill>
                <a:cs typeface="Arial" pitchFamily="34" charset="0"/>
              </a:rPr>
              <a:t>       * - محددات و معايير اختيار الأهداف التعليمية .</a:t>
            </a:r>
            <a:r>
              <a:rPr lang="ar-EG" sz="2800" b="1" dirty="0" smtClean="0">
                <a:solidFill>
                  <a:schemeClr val="hlink"/>
                </a:solidFill>
                <a:cs typeface="Arial" pitchFamily="34" charset="0"/>
              </a:rPr>
              <a:t>  </a:t>
            </a:r>
            <a:endParaRPr lang="ar-SA" sz="2800" b="1" dirty="0" smtClean="0">
              <a:solidFill>
                <a:schemeClr val="hlink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44562"/>
          </a:xfrm>
          <a:solidFill>
            <a:schemeClr val="accent6"/>
          </a:solidFill>
        </p:spPr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التدخل العلاجي التعليمي 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3"/>
          </a:solidFill>
        </p:spPr>
        <p:txBody>
          <a:bodyPr>
            <a:normAutofit lnSpcReduction="10000"/>
          </a:bodyPr>
          <a:lstStyle/>
          <a:p>
            <a:pPr rtl="1"/>
            <a:r>
              <a:rPr lang="ar-SA" dirty="0" smtClean="0"/>
              <a:t>من البديهي أنه طالما لم تعرف </a:t>
            </a:r>
            <a:r>
              <a:rPr lang="ar-SA" dirty="0" err="1" smtClean="0"/>
              <a:t>و</a:t>
            </a:r>
            <a:r>
              <a:rPr lang="ar-SA" dirty="0" smtClean="0"/>
              <a:t> تحدد العوامل المسببة لإعاقة التوحد ، فلن يوجد علاج طبي شاف لما تحدثه إصابات التوحد من خلل و قصور عضوي أو وظيفي في المخ و الجهاز العصبي .</a:t>
            </a:r>
          </a:p>
          <a:p>
            <a:pPr rtl="1"/>
            <a:r>
              <a:rPr lang="ar-SA" dirty="0" smtClean="0"/>
              <a:t>و لكن بالرغم من أنه لا يوجد علاج طبي ناجح حتى الآن ؛  إلا أن التدخل العلاجي – و بصفة خاصة بالبرامج التعليمية – قد قطع شوطا بعيدا في تدريب و تنمية مهارات أطفال التوحد و معالجة سلوكياتهم النمطية و العدوانية بالنسبة إليهم ، أو في تخفيف حدة الأعراض التي تختلف من طفل إلى آخر مما يحتاج إلى وضع برنامج فردي لكل طفل على حدة .</a:t>
            </a:r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البرنامج التعليمي الفردي 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  <a:solidFill>
            <a:schemeClr val="accent3"/>
          </a:solidFill>
        </p:spPr>
        <p:txBody>
          <a:bodyPr>
            <a:normAutofit fontScale="92500" lnSpcReduction="10000"/>
          </a:bodyPr>
          <a:lstStyle/>
          <a:p>
            <a:pPr rtl="1"/>
            <a:r>
              <a:rPr lang="ar-SA" sz="3400" dirty="0" smtClean="0"/>
              <a:t>هو برنامج خاص مبني على افتراض أن لكل طفل توحدي احتياجاته الخاصة به ومستويات نمو متباينة لقدراته المختلفة ، وبالأحرى فإن لكل طفل فحة بيانية خاصة تحدد مشكلاته و احتياجاته و العمر العقلي لمستويات نمو كل قدرة من قدراته بالنسبة إلى عمره الزمني ، يعد بناء على قياس و تقييم دقيق لتلك القدرات ، يقوم بإجراءه فريق من الإختصاصيين النفسيين و التربويين ليكون أساسا لتخطيط برنامج التعليم الفردى للطفل .</a:t>
            </a:r>
            <a:br>
              <a:rPr lang="ar-SA" sz="3400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3"/>
          </a:solidFill>
        </p:spPr>
        <p:txBody>
          <a:bodyPr>
            <a:normAutofit fontScale="85000" lnSpcReduction="10000"/>
          </a:bodyPr>
          <a:lstStyle/>
          <a:p>
            <a:pPr rtl="1"/>
            <a:r>
              <a:rPr lang="ar-SA" dirty="0" smtClean="0"/>
              <a:t>فالفكرة في التربية الخاصة كما نعلم هي أن نهيئ للطفل التوحدي البيئة التعليمية الخاصة به والتي تسمح بتعليمه بسرعة اقل من سرعة تعلم الطفل العادي ، مع التركيز على انشطة وموضوعات تعليمية وطرق تدريس وتكنولوجيا خاصة به ،  ليتمكن من تعويض القصور الذي تفرضه عليه اعاقة التوحد و على نمو قدراته ، و يعتمد اختيار الفصل الدراسي المناسب لمستواه على درجة تخلفه في كل قدرة من هذه القدرات عن الطفل العادي عندما يلتحق بالمدرسة أو المركز التعليمي ، و عما إذا كان يعاني من توحد فقط أو من إعاقات أخرى مصاحبة للتوحد .</a:t>
            </a:r>
          </a:p>
          <a:p>
            <a:pPr rtl="1"/>
            <a:r>
              <a:rPr lang="ar-SA" dirty="0" smtClean="0"/>
              <a:t>و تتطلب – لا شك – أساليب و برامج لأنشطة تعليمية خاصة ، بالاضافة إلى تلك التي تتطلبها إعاقة التوحد .</a:t>
            </a:r>
            <a:br>
              <a:rPr lang="ar-SA" dirty="0" smtClean="0"/>
            </a:br>
            <a:endParaRPr lang="ar-SA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endParaRPr lang="ar-SA" dirty="0" smtClean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  <a:solidFill>
            <a:schemeClr val="accent3"/>
          </a:solidFill>
        </p:spPr>
        <p:txBody>
          <a:bodyPr>
            <a:normAutofit fontScale="92500" lnSpcReduction="10000"/>
          </a:bodyPr>
          <a:lstStyle/>
          <a:p>
            <a:pPr lvl="0" rtl="1"/>
            <a:r>
              <a:rPr lang="ar-SA" dirty="0" smtClean="0"/>
              <a:t>كذلك لابد أن يتضمن برنامج التقييم حصرا توصيفا دقيقا للسلوكيات النمطية التي يندمج في القيام بها الطفل التوحدي بشكل متكرر </a:t>
            </a:r>
            <a:r>
              <a:rPr lang="ar-SA" dirty="0" err="1" smtClean="0"/>
              <a:t>و</a:t>
            </a:r>
            <a:r>
              <a:rPr lang="ar-SA" dirty="0" smtClean="0"/>
              <a:t> تستنفذ جزءا كبيرا من وقته وتركيزه ، وكذلك تحديدا للسلوكيات الشاذة والعدوانية التي تسبب إيذاء له ولمخالطيه.</a:t>
            </a:r>
            <a:br>
              <a:rPr lang="ar-SA" dirty="0" smtClean="0"/>
            </a:br>
            <a:r>
              <a:rPr lang="ar-SA" dirty="0" smtClean="0"/>
              <a:t>فبالحصر والتقييم لهذه السلوكيات يمكن أن نتوصل إلى تضمين البرنامج التعليمي الفردي جانبا خاصا من الأنشطة </a:t>
            </a:r>
            <a:r>
              <a:rPr lang="ar-SA" dirty="0" err="1" smtClean="0"/>
              <a:t>و</a:t>
            </a:r>
            <a:r>
              <a:rPr lang="ar-SA" dirty="0" smtClean="0"/>
              <a:t> الأساليب الكفيلة بمعالجة تلك السلوكيات التي لو أهملت لحالت – لا شك - دون تحقيق الاهداف التعليمية للبرنامج  ، كما يتضمن أنشطة علاجية و تدريباً في مجالات معينة مثل التخاطب و العلاج الطبيعي و التربية النفسحركية و التي تعتبر جميعها جزءاً لا يتجزأ من أنشطة البرنامج التربوي الفردي.</a:t>
            </a:r>
          </a:p>
          <a:p>
            <a:pPr rtl="1"/>
            <a:endParaRPr lang="en-US" dirty="0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hlink"/>
                </a:solidFill>
                <a:cs typeface="Arial" pitchFamily="34" charset="0"/>
              </a:rPr>
              <a:t>شروط البرنامج التربوي الفردي الجيد: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525963"/>
          </a:xfrm>
          <a:solidFill>
            <a:schemeClr val="accent3"/>
          </a:solidFill>
        </p:spPr>
        <p:txBody>
          <a:bodyPr>
            <a:normAutofit fontScale="85000" lnSpcReduction="10000"/>
          </a:bodyPr>
          <a:lstStyle/>
          <a:p>
            <a:r>
              <a:rPr lang="ar-SA" dirty="0" smtClean="0"/>
              <a:t>البرنامج التربوي الفردي الجيد يجب أن تتوافر فيه عدة شروط أهمها : </a:t>
            </a:r>
            <a:endParaRPr lang="en-US" dirty="0" smtClean="0"/>
          </a:p>
          <a:p>
            <a:r>
              <a:rPr lang="en-US" dirty="0" smtClean="0"/>
              <a:t>INTERNAL CONGREUENCE </a:t>
            </a:r>
            <a:r>
              <a:rPr lang="ar-SA" dirty="0" smtClean="0"/>
              <a:t>1 – انسجام و تطابق داخلي </a:t>
            </a:r>
            <a:endParaRPr lang="en-US" dirty="0" smtClean="0"/>
          </a:p>
          <a:p>
            <a:r>
              <a:rPr lang="ar-SA" dirty="0" smtClean="0"/>
              <a:t>بمعنى أن تشتق أهدافه بمستوياتها المختلفة من مستوى الأداء الحالي للطفل في قدراته و مهاراته و نواحي القوة و الضعف المميزة له ، و احتياجاته المختلفة ، هذه الصلة التي تجمع احتياجات الطفل ذوي الاحتياجات الخاصة بالبرنامج التعليمي ، هي المحور الأساسي لجميع برامج التربية الخاصة للأطفال ذوي الاحتياجات الخاصة ، و برامج التربوية الفردية لكل منهم ، و الواقع أن التناسق و التطابق الداخليين لا يمكن تحقيقهما إلا إذا استنبطت أهداف البرنامج التعليمي مباشرة من مستوى الأداء الحالي – لقدرات – و مهارات و احتياجات الطفل التي تحددها عمليات التقييم و القياس الموضوعي المقنن .</a:t>
            </a:r>
            <a:endParaRPr lang="en-US" dirty="0" smtClean="0"/>
          </a:p>
          <a:p>
            <a:r>
              <a:rPr lang="ar-SA" dirty="0" smtClean="0"/>
              <a:t> 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ar-SA" dirty="0" smtClean="0"/>
              <a:t> </a:t>
            </a:r>
            <a:r>
              <a:rPr lang="en-US" dirty="0" smtClean="0"/>
              <a:t>IXTERNAL CONGREUENCE  </a:t>
            </a:r>
            <a:r>
              <a:rPr lang="ar-SA" dirty="0" smtClean="0"/>
              <a:t>2 – انسجام و تطابق خارجي</a:t>
            </a:r>
            <a:endParaRPr lang="en-US" dirty="0" smtClean="0"/>
          </a:p>
          <a:p>
            <a:r>
              <a:rPr lang="ar-SA" dirty="0" smtClean="0"/>
              <a:t>فالتطابق و التداعم الداخلي و حدهما لا يكفيان  , بل لا بد من أن تتفق مع البرنامج التربوي الفردي , التطبيقات العلمية بالأنشطة التعليمية التي يتم توفيرها و البيئة التربوية النابعة من هذا البرنامج , الذي هو – في الواقع – المخطط الأساسي الذي يستمد منه و يخطط النشاط التعليمي اليومي و الأسبوعي و الشهري فش الفصل في شكل وحدات تعليمية متتابعة تلبي احتياجات الطفل , و تحقق الأهداف التي حددها البرنامج لكل من تلك الاحتياجات , و ترسم أسلوب التقييم المرحلي المستمر لنتائج التنفيذ 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hlink"/>
                </a:solidFill>
                <a:cs typeface="Arial" pitchFamily="34" charset="0"/>
              </a:rPr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3"/>
          </a:solidFill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TEACHING OBJECTIVES</a:t>
            </a:r>
            <a:r>
              <a:rPr lang="ar-SA" b="1" dirty="0" smtClean="0"/>
              <a:t>و الأغراض التعليمية </a:t>
            </a:r>
            <a:r>
              <a:rPr lang="en-US" b="1" dirty="0" smtClean="0"/>
              <a:t> GOALS </a:t>
            </a:r>
            <a:r>
              <a:rPr lang="ar-SA" dirty="0" smtClean="0"/>
              <a:t>3</a:t>
            </a:r>
            <a:r>
              <a:rPr lang="ar-SA" b="1" dirty="0" smtClean="0"/>
              <a:t> – صياغة الأهداف </a:t>
            </a:r>
            <a:endParaRPr lang="en-US" b="1" dirty="0" smtClean="0"/>
          </a:p>
          <a:p>
            <a:r>
              <a:rPr lang="ar-SA" b="1" dirty="0" smtClean="0"/>
              <a:t>هذه الأهداف يجب أن تصف و تحدد ما الذي يجب أن يحققه الطفل من تقدم </a:t>
            </a:r>
            <a:r>
              <a:rPr lang="ar-SA" b="1" dirty="0" err="1" smtClean="0"/>
              <a:t>و</a:t>
            </a:r>
            <a:r>
              <a:rPr lang="ar-SA" b="1" dirty="0" smtClean="0"/>
              <a:t> اكتساب للمهارات  . و نظرا إلى أن تلك الأهداف تكون المحور  الأساسي للبرنامج التعليمي الفردي من أنشطة و مواد تعليمية </a:t>
            </a:r>
            <a:r>
              <a:rPr lang="ar-SA" b="1" dirty="0" err="1" smtClean="0"/>
              <a:t>و</a:t>
            </a:r>
            <a:r>
              <a:rPr lang="ar-SA" b="1" dirty="0" smtClean="0"/>
              <a:t> طرق تدريس </a:t>
            </a:r>
            <a:r>
              <a:rPr lang="ar-SA" b="1" dirty="0" err="1" smtClean="0"/>
              <a:t>و</a:t>
            </a:r>
            <a:r>
              <a:rPr lang="ar-SA" b="1" dirty="0" smtClean="0"/>
              <a:t> تجهيزات </a:t>
            </a:r>
            <a:r>
              <a:rPr lang="ar-SA" b="1" dirty="0" err="1" smtClean="0"/>
              <a:t>و</a:t>
            </a:r>
            <a:r>
              <a:rPr lang="ar-SA" b="1" dirty="0" smtClean="0"/>
              <a:t> أدوات </a:t>
            </a:r>
            <a:r>
              <a:rPr lang="ar-SA" b="1" dirty="0" err="1" smtClean="0"/>
              <a:t>و</a:t>
            </a:r>
            <a:r>
              <a:rPr lang="ar-SA" b="1" dirty="0" smtClean="0"/>
              <a:t> وسائل </a:t>
            </a:r>
            <a:r>
              <a:rPr lang="ar-SA" b="1" dirty="0" err="1" smtClean="0"/>
              <a:t>و</a:t>
            </a:r>
            <a:r>
              <a:rPr lang="ar-SA" b="1" dirty="0" smtClean="0"/>
              <a:t> تكنولوجيا تعليمية ، فإن جهد فريق إعداد البرنامج التعليمي الفردي يجب أن يركز على حسن اختيار و صياغة و تدعيم تلك الأهداف بما يتطلبه من تناسب مع نتائج تقييم مستوى الأداء الحالي للطفل ، و المدى الذي تم الاتفاق على تحقيقه ، و ما يتطلبه كل ذلك من تطابق و تداعم و تكامل داخلي و خارجي للبرنامج .</a:t>
            </a:r>
            <a:endParaRPr lang="en-US" b="1" dirty="0" smtClean="0"/>
          </a:p>
          <a:p>
            <a:r>
              <a:rPr lang="ar-SA" b="1" dirty="0" smtClean="0"/>
              <a:t>فعلى سبيل المثال : - إذا أظهرت عملية تقييم مستوى الأداء الحالي للطفل أنه يعاني من قصور كبير في القدرات اللغوية : - أصبح من الضروري إعطاء أولوية أولى لتنميتها بالأنشطة المناسبة </a:t>
            </a:r>
            <a:r>
              <a:rPr lang="ar-SA" dirty="0" smtClean="0"/>
              <a:t>.</a:t>
            </a:r>
            <a:endParaRPr lang="en-US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ar-SA" b="1" dirty="0" smtClean="0">
                <a:solidFill>
                  <a:schemeClr val="hlink"/>
                </a:solidFill>
                <a:cs typeface="Arial" pitchFamily="34" charset="0"/>
              </a:rPr>
              <a:t> عناصر البرنامج التعليمي الفردي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  <a:solidFill>
            <a:schemeClr val="accent3"/>
          </a:solidFill>
        </p:spPr>
        <p:txBody>
          <a:bodyPr>
            <a:normAutofit fontScale="92500" lnSpcReduction="10000"/>
          </a:bodyPr>
          <a:lstStyle/>
          <a:p>
            <a:pPr rtl="1"/>
            <a:r>
              <a:rPr lang="ar-SA" b="1" dirty="0" smtClean="0"/>
              <a:t>و يتضمن البرنامج التعليمي الفردي العناصر التالية :</a:t>
            </a:r>
          </a:p>
          <a:p>
            <a:pPr rtl="1"/>
            <a:r>
              <a:rPr lang="ar-SA" b="1" dirty="0" smtClean="0"/>
              <a:t>1- البيانات الشخصية </a:t>
            </a:r>
          </a:p>
          <a:p>
            <a:pPr rtl="1"/>
            <a:r>
              <a:rPr lang="ar-SA" b="1" dirty="0" smtClean="0"/>
              <a:t>2 – التاريخ التعليمي للطفل </a:t>
            </a:r>
          </a:p>
          <a:p>
            <a:pPr rtl="1"/>
            <a:r>
              <a:rPr lang="ar-SA" b="1" dirty="0" smtClean="0"/>
              <a:t>3 – التاريخ المرضي للطفل </a:t>
            </a:r>
          </a:p>
          <a:p>
            <a:pPr rtl="1"/>
            <a:r>
              <a:rPr lang="ar-SA" b="1" dirty="0" smtClean="0"/>
              <a:t>4- ملخص بنتائج عمليات التقويم </a:t>
            </a:r>
            <a:r>
              <a:rPr lang="ar-SA" b="1" dirty="0" err="1" smtClean="0"/>
              <a:t>و</a:t>
            </a:r>
            <a:r>
              <a:rPr lang="ar-SA" b="1" dirty="0" smtClean="0"/>
              <a:t> القياس </a:t>
            </a:r>
            <a:r>
              <a:rPr lang="ar-SA" b="1" dirty="0" err="1" smtClean="0"/>
              <a:t>و</a:t>
            </a:r>
            <a:r>
              <a:rPr lang="ar-SA" b="1" dirty="0" smtClean="0"/>
              <a:t> الاختبارات النفسية التي طبقت على الطفل </a:t>
            </a:r>
            <a:r>
              <a:rPr lang="ar-SA" b="1" dirty="0" err="1" smtClean="0"/>
              <a:t>و</a:t>
            </a:r>
            <a:r>
              <a:rPr lang="ar-SA" b="1" dirty="0" smtClean="0"/>
              <a:t> نواحي القوة </a:t>
            </a:r>
            <a:r>
              <a:rPr lang="ar-SA" b="1" dirty="0" err="1" smtClean="0"/>
              <a:t>و</a:t>
            </a:r>
            <a:r>
              <a:rPr lang="ar-SA" b="1" dirty="0" smtClean="0"/>
              <a:t> القصور </a:t>
            </a:r>
            <a:r>
              <a:rPr lang="ar-SA" b="1" dirty="0" err="1" smtClean="0"/>
              <a:t>و</a:t>
            </a:r>
            <a:r>
              <a:rPr lang="ar-SA" b="1" dirty="0" smtClean="0"/>
              <a:t> مستويات نمو المهارات المختلفة .</a:t>
            </a:r>
          </a:p>
          <a:p>
            <a:pPr rtl="1"/>
            <a:r>
              <a:rPr lang="ar-SA" b="1" dirty="0" smtClean="0"/>
              <a:t>5 – الاهداف بعيدة المدى و الاهداف التعليمية و ذلك في إطار محاور النمو المختلفة للطفل التوحدي </a:t>
            </a:r>
            <a:r>
              <a:rPr lang="ar-SA" b="1" dirty="0" smtClean="0">
                <a:solidFill>
                  <a:srgbClr val="FF0000"/>
                </a:solidFill>
              </a:rPr>
              <a:t>. و التي من أهمها المحاور التالية :</a:t>
            </a:r>
          </a:p>
          <a:p>
            <a:pPr rtl="1"/>
            <a:endParaRPr lang="ar-SA" b="1" dirty="0" smtClean="0"/>
          </a:p>
          <a:p>
            <a:pPr rtl="1"/>
            <a:endParaRPr lang="ar-SA" b="1" dirty="0" smtClean="0"/>
          </a:p>
          <a:p>
            <a:pPr rtl="1"/>
            <a:endParaRPr lang="ar-SA" b="1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3"/>
          </a:solidFill>
        </p:spPr>
        <p:txBody>
          <a:bodyPr>
            <a:normAutofit fontScale="92500" lnSpcReduction="20000"/>
          </a:bodyPr>
          <a:lstStyle/>
          <a:p>
            <a:pPr rtl="1"/>
            <a:r>
              <a:rPr lang="ar-SA" dirty="0" smtClean="0"/>
              <a:t>أ – المهارات اللغوية .</a:t>
            </a:r>
          </a:p>
          <a:p>
            <a:pPr rtl="1"/>
            <a:r>
              <a:rPr lang="ar-SA" dirty="0" smtClean="0"/>
              <a:t>ب – مهارات التواصل اللفظي و غير اللفظي .</a:t>
            </a:r>
          </a:p>
          <a:p>
            <a:pPr rtl="1"/>
            <a:r>
              <a:rPr lang="ar-SA" dirty="0" smtClean="0"/>
              <a:t>ج – المهارات الاجتماعية .</a:t>
            </a:r>
          </a:p>
          <a:p>
            <a:pPr rtl="1"/>
            <a:r>
              <a:rPr lang="ar-SA" dirty="0" smtClean="0"/>
              <a:t>د – السلوكيات الشاذة و النمطية .</a:t>
            </a:r>
          </a:p>
          <a:p>
            <a:pPr rtl="1"/>
            <a:r>
              <a:rPr lang="ar-SA" dirty="0" smtClean="0"/>
              <a:t>هـ - نواحي القصور و عيوب النطق و الكلام .</a:t>
            </a:r>
          </a:p>
          <a:p>
            <a:pPr rtl="1"/>
            <a:r>
              <a:rPr lang="ar-SA" dirty="0" smtClean="0"/>
              <a:t>و – الادراك الحسي .</a:t>
            </a:r>
          </a:p>
          <a:p>
            <a:pPr rtl="1"/>
            <a:r>
              <a:rPr lang="ar-SA" dirty="0" smtClean="0"/>
              <a:t>ز – المهارات الاكاديمية و التعليمية .</a:t>
            </a:r>
          </a:p>
          <a:p>
            <a:pPr rtl="1"/>
            <a:r>
              <a:rPr lang="ar-SA" dirty="0" smtClean="0"/>
              <a:t>ح – المصادر و الاستراتجيات التي ستستخدم في تنفيذ البرنامج و تحقيق أهدافه .</a:t>
            </a:r>
          </a:p>
          <a:p>
            <a:pPr rtl="1"/>
            <a:r>
              <a:rPr lang="ar-SA" dirty="0" smtClean="0"/>
              <a:t>ط – برنامج التقويم المرحلي و النهائي للبرنامج التربوي الفردي 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ar-SA" b="1" dirty="0" smtClean="0">
                <a:solidFill>
                  <a:schemeClr val="hlink"/>
                </a:solidFill>
                <a:cs typeface="Arial" pitchFamily="34" charset="0"/>
              </a:rPr>
              <a:t>مقومات تخطيط البرنامج التربوي الفردي :</a:t>
            </a:r>
            <a:endParaRPr lang="ar-SA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3"/>
          </a:solidFill>
        </p:spPr>
        <p:txBody>
          <a:bodyPr>
            <a:normAutofit/>
          </a:bodyPr>
          <a:lstStyle/>
          <a:p>
            <a:pPr rtl="1"/>
            <a:r>
              <a:rPr lang="ar-SA" dirty="0" smtClean="0"/>
              <a:t>هذا </a:t>
            </a:r>
            <a:r>
              <a:rPr lang="ar-SA" dirty="0" err="1" smtClean="0"/>
              <a:t>و</a:t>
            </a:r>
            <a:r>
              <a:rPr lang="ar-SA" dirty="0" smtClean="0"/>
              <a:t> في تخطيط البرنامج التعليمي الفردي يلزم مراعاة المقومات التالية : </a:t>
            </a:r>
          </a:p>
          <a:p>
            <a:pPr rtl="1"/>
            <a:r>
              <a:rPr lang="ar-SA" dirty="0" smtClean="0"/>
              <a:t>1 – أهمية التكامل بين مراحل إعداد و تخطيط أنشطة البرنامج و طرق التدريس و التقويم و المتابعة من جانب ، و التكامل بين المنزل و المدرسة و المجتمع من جانب آخر .</a:t>
            </a:r>
          </a:p>
          <a:p>
            <a:pPr rtl="1"/>
            <a:r>
              <a:rPr lang="ar-SA" dirty="0" smtClean="0"/>
              <a:t>2 – أن البرنامج التعليمي الفردي مجرد إطار عام للأهداف المطلوب تحقيقها  لطفل توحد معين ، مع إعطاء المعلم الحرية و=للتعديل و التطوير الذي يتطلبه سير العمل مع الطفل 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ar-SA" b="1" dirty="0" smtClean="0">
                <a:solidFill>
                  <a:schemeClr val="hlink"/>
                </a:solidFill>
                <a:cs typeface="Arial" pitchFamily="34" charset="0"/>
              </a:rPr>
              <a:t>شروط الهدف التربوي الجيد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3"/>
          </a:solidFill>
        </p:spPr>
        <p:txBody>
          <a:bodyPr>
            <a:normAutofit/>
          </a:bodyPr>
          <a:lstStyle/>
          <a:p>
            <a:pPr rtl="1"/>
            <a:r>
              <a:rPr lang="ar-SA" dirty="0" smtClean="0"/>
              <a:t>1 – الواقعية </a:t>
            </a:r>
          </a:p>
          <a:p>
            <a:pPr rtl="1"/>
            <a:r>
              <a:rPr lang="ar-SA" dirty="0" smtClean="0"/>
              <a:t>2 – احتمال تحقيق النتائج </a:t>
            </a:r>
          </a:p>
          <a:p>
            <a:pPr rtl="1"/>
            <a:r>
              <a:rPr lang="ar-SA" dirty="0" smtClean="0"/>
              <a:t>3 – توافق متطلبات تنفيذ الأهداف العامة و الاهداف التعليمية .</a:t>
            </a:r>
          </a:p>
          <a:p>
            <a:pPr rtl="1"/>
            <a:r>
              <a:rPr lang="ar-SA" dirty="0" smtClean="0"/>
              <a:t>4 – توافق القيمة الوظيفية لمجموع الأهداف 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ar-SA" b="1" dirty="0" smtClean="0">
                <a:solidFill>
                  <a:schemeClr val="hlink"/>
                </a:solidFill>
                <a:cs typeface="Arial" pitchFamily="34" charset="0"/>
              </a:rPr>
              <a:t>محددات </a:t>
            </a:r>
            <a:r>
              <a:rPr lang="ar-SA" b="1" dirty="0" err="1" smtClean="0">
                <a:solidFill>
                  <a:schemeClr val="hlink"/>
                </a:solidFill>
                <a:cs typeface="Arial" pitchFamily="34" charset="0"/>
              </a:rPr>
              <a:t>و</a:t>
            </a:r>
            <a:r>
              <a:rPr lang="ar-SA" b="1" dirty="0" smtClean="0">
                <a:solidFill>
                  <a:schemeClr val="hlink"/>
                </a:solidFill>
                <a:cs typeface="Arial" pitchFamily="34" charset="0"/>
              </a:rPr>
              <a:t> معايير اختيار الأهداف التعليمية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ar-SA" b="1" dirty="0" smtClean="0"/>
              <a:t> 1 – ارتباطها و علاقتها بحياة الطفل اليومية و حياته الأسرية و اهتمامات افرادها .</a:t>
            </a:r>
          </a:p>
          <a:p>
            <a:r>
              <a:rPr lang="ar-SA" b="1" dirty="0" smtClean="0"/>
              <a:t>2 – درجة و مستوى نمو القدرات و المهارات لدى الطفل .</a:t>
            </a:r>
          </a:p>
          <a:p>
            <a:r>
              <a:rPr lang="ar-SA" b="1" dirty="0" smtClean="0"/>
              <a:t>3 – النتائج الواقعية للملاحظات الموضوعية للطفل .</a:t>
            </a:r>
          </a:p>
          <a:p>
            <a:r>
              <a:rPr lang="ar-SA" b="1" dirty="0" smtClean="0"/>
              <a:t>4 – أن تكون تلك الأهداف موضوعية وواقعية ، و في حدود إمكانات الطفل الحالية ؛ و تلك التي في مرحلة البزوغ أو التبلور . </a:t>
            </a:r>
            <a:endParaRPr lang="en-US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build="p"/>
      <p:bldP spid="174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3339</TotalTime>
  <Words>1002</Words>
  <Application>Microsoft Office PowerPoint</Application>
  <PresentationFormat>A4 Paper (210x297 mm)‎</PresentationFormat>
  <Paragraphs>89</Paragraphs>
  <Slides>16</Slides>
  <Notes>16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 المحاضرة العاشرة </vt:lpstr>
      <vt:lpstr>عناصر المحاضرة</vt:lpstr>
      <vt:lpstr>التدخل العلاجي التعليمي :</vt:lpstr>
      <vt:lpstr>البرنامج التعليمي الفردي :</vt:lpstr>
      <vt:lpstr>الشريحة 6</vt:lpstr>
      <vt:lpstr>الشريحة 7</vt:lpstr>
      <vt:lpstr>شروط البرنامج التربوي الفردي الجيد:</vt:lpstr>
      <vt:lpstr>الشريحة 9</vt:lpstr>
      <vt:lpstr> </vt:lpstr>
      <vt:lpstr> عناصر البرنامج التعليمي الفردي :</vt:lpstr>
      <vt:lpstr>الشريحة 12</vt:lpstr>
      <vt:lpstr>مقومات تخطيط البرنامج التربوي الفردي :</vt:lpstr>
      <vt:lpstr>شروط الهدف التربوي الجيد :</vt:lpstr>
      <vt:lpstr>محددات و معايير اختيار الأهداف التعليمية :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ASRAR</cp:lastModifiedBy>
  <cp:revision>432</cp:revision>
  <dcterms:created xsi:type="dcterms:W3CDTF">2009-10-14T19:14:34Z</dcterms:created>
  <dcterms:modified xsi:type="dcterms:W3CDTF">2014-11-15T09:03:59Z</dcterms:modified>
</cp:coreProperties>
</file>