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2"/>
  </p:notesMasterIdLst>
  <p:sldIdLst>
    <p:sldId id="275" r:id="rId2"/>
    <p:sldId id="276" r:id="rId3"/>
    <p:sldId id="257" r:id="rId4"/>
    <p:sldId id="273" r:id="rId5"/>
    <p:sldId id="272" r:id="rId6"/>
    <p:sldId id="258" r:id="rId7"/>
    <p:sldId id="277"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23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E611E6D-CD25-4000-87A6-2791848F1CB2}" type="datetimeFigureOut">
              <a:rPr lang="ar-EG" smtClean="0"/>
              <a:pPr/>
              <a:t>24/01/1436</a:t>
            </a:fld>
            <a:endParaRPr lang="ar-EG"/>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5C3908F-4A6B-4629-B7E1-53C98915B487}" type="slidenum">
              <a:rPr lang="ar-EG" smtClean="0"/>
              <a:pPr/>
              <a:t>‹#›</a:t>
            </a:fld>
            <a:endParaRPr lang="ar-EG"/>
          </a:p>
        </p:txBody>
      </p:sp>
    </p:spTree>
    <p:extLst>
      <p:ext uri="{BB962C8B-B14F-4D97-AF65-F5344CB8AC3E}">
        <p14:creationId xmlns:p14="http://schemas.microsoft.com/office/powerpoint/2010/main" val="399626667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a:p>
        </p:txBody>
      </p:sp>
    </p:spTree>
    <p:extLst>
      <p:ext uri="{BB962C8B-B14F-4D97-AF65-F5344CB8AC3E}">
        <p14:creationId xmlns:p14="http://schemas.microsoft.com/office/powerpoint/2010/main" val="2938045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extLst>
      <p:ext uri="{BB962C8B-B14F-4D97-AF65-F5344CB8AC3E}">
        <p14:creationId xmlns:p14="http://schemas.microsoft.com/office/powerpoint/2010/main" val="1524895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fld id="{989E31F3-359F-495A-B678-7521B5A935BF}" type="datetimeFigureOut">
              <a:rPr lang="ar-EG" smtClean="0"/>
              <a:pPr/>
              <a:t>24/01/1436</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7B25D1FA-D5A8-4245-A2DB-FF522C78E865}" type="slidenum">
              <a:rPr lang="ar-EG" smtClean="0"/>
              <a:pPr/>
              <a:t>‹#›</a:t>
            </a:fld>
            <a:endParaRPr lang="ar-E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989E31F3-359F-495A-B678-7521B5A935BF}" type="datetimeFigureOut">
              <a:rPr lang="ar-EG" smtClean="0"/>
              <a:pPr/>
              <a:t>24/01/1436</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7B25D1FA-D5A8-4245-A2DB-FF522C78E865}" type="slidenum">
              <a:rPr lang="ar-EG" smtClean="0"/>
              <a:pPr/>
              <a:t>‹#›</a:t>
            </a:fld>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989E31F3-359F-495A-B678-7521B5A935BF}" type="datetimeFigureOut">
              <a:rPr lang="ar-EG" smtClean="0"/>
              <a:pPr/>
              <a:t>24/01/1436</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7B25D1FA-D5A8-4245-A2DB-FF522C78E865}" type="slidenum">
              <a:rPr lang="ar-EG" smtClean="0"/>
              <a:pPr/>
              <a:t>‹#›</a:t>
            </a:fld>
            <a:endParaRPr lang="ar-E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p>
            <a:fld id="{989E31F3-359F-495A-B678-7521B5A935BF}" type="datetimeFigureOut">
              <a:rPr lang="ar-EG" smtClean="0"/>
              <a:pPr/>
              <a:t>24/01/1436</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7B25D1FA-D5A8-4245-A2DB-FF522C78E865}" type="slidenum">
              <a:rPr lang="ar-EG" smtClean="0"/>
              <a:pPr/>
              <a:t>‹#›</a:t>
            </a:fld>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p>
            <a:fld id="{989E31F3-359F-495A-B678-7521B5A935BF}" type="datetimeFigureOut">
              <a:rPr lang="ar-EG" smtClean="0"/>
              <a:pPr/>
              <a:t>24/01/1436</a:t>
            </a:fld>
            <a:endParaRPr lang="ar-EG"/>
          </a:p>
        </p:txBody>
      </p:sp>
      <p:sp>
        <p:nvSpPr>
          <p:cNvPr id="8" name="عنصر نائب للتذييل 7"/>
          <p:cNvSpPr>
            <a:spLocks noGrp="1"/>
          </p:cNvSpPr>
          <p:nvPr>
            <p:ph type="ftr" sz="quarter" idx="11"/>
          </p:nvPr>
        </p:nvSpPr>
        <p:spPr/>
        <p:txBody>
          <a:bodyPr/>
          <a:lstStyle/>
          <a:p>
            <a:endParaRPr lang="ar-EG"/>
          </a:p>
        </p:txBody>
      </p:sp>
      <p:sp>
        <p:nvSpPr>
          <p:cNvPr id="9" name="عنصر نائب لرقم الشريحة 8"/>
          <p:cNvSpPr>
            <a:spLocks noGrp="1"/>
          </p:cNvSpPr>
          <p:nvPr>
            <p:ph type="sldNum" sz="quarter" idx="12"/>
          </p:nvPr>
        </p:nvSpPr>
        <p:spPr/>
        <p:txBody>
          <a:bodyPr/>
          <a:lstStyle/>
          <a:p>
            <a:fld id="{7B25D1FA-D5A8-4245-A2DB-FF522C78E865}" type="slidenum">
              <a:rPr lang="ar-EG" smtClean="0"/>
              <a:pPr/>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p>
            <a:fld id="{989E31F3-359F-495A-B678-7521B5A935BF}" type="datetimeFigureOut">
              <a:rPr lang="ar-EG" smtClean="0"/>
              <a:pPr/>
              <a:t>24/01/1436</a:t>
            </a:fld>
            <a:endParaRPr lang="ar-EG"/>
          </a:p>
        </p:txBody>
      </p:sp>
      <p:sp>
        <p:nvSpPr>
          <p:cNvPr id="4" name="عنصر نائب للتذييل 3"/>
          <p:cNvSpPr>
            <a:spLocks noGrp="1"/>
          </p:cNvSpPr>
          <p:nvPr>
            <p:ph type="ftr" sz="quarter" idx="11"/>
          </p:nvPr>
        </p:nvSpPr>
        <p:spPr/>
        <p:txBody>
          <a:bodyPr/>
          <a:lstStyle/>
          <a:p>
            <a:endParaRPr lang="ar-EG"/>
          </a:p>
        </p:txBody>
      </p:sp>
      <p:sp>
        <p:nvSpPr>
          <p:cNvPr id="5" name="عنصر نائب لرقم الشريحة 4"/>
          <p:cNvSpPr>
            <a:spLocks noGrp="1"/>
          </p:cNvSpPr>
          <p:nvPr>
            <p:ph type="sldNum" sz="quarter" idx="12"/>
          </p:nvPr>
        </p:nvSpPr>
        <p:spPr/>
        <p:txBody>
          <a:bodyPr/>
          <a:lstStyle/>
          <a:p>
            <a:fld id="{7B25D1FA-D5A8-4245-A2DB-FF522C78E865}" type="slidenum">
              <a:rPr lang="ar-EG" smtClean="0"/>
              <a:pPr/>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89E31F3-359F-495A-B678-7521B5A935BF}" type="datetimeFigureOut">
              <a:rPr lang="ar-EG" smtClean="0"/>
              <a:pPr/>
              <a:t>24/01/1436</a:t>
            </a:fld>
            <a:endParaRPr lang="ar-EG"/>
          </a:p>
        </p:txBody>
      </p:sp>
      <p:sp>
        <p:nvSpPr>
          <p:cNvPr id="3" name="عنصر نائب للتذييل 2"/>
          <p:cNvSpPr>
            <a:spLocks noGrp="1"/>
          </p:cNvSpPr>
          <p:nvPr>
            <p:ph type="ftr" sz="quarter" idx="11"/>
          </p:nvPr>
        </p:nvSpPr>
        <p:spPr/>
        <p:txBody>
          <a:bodyPr/>
          <a:lstStyle/>
          <a:p>
            <a:endParaRPr lang="ar-EG"/>
          </a:p>
        </p:txBody>
      </p:sp>
      <p:sp>
        <p:nvSpPr>
          <p:cNvPr id="4" name="عنصر نائب لرقم الشريحة 3"/>
          <p:cNvSpPr>
            <a:spLocks noGrp="1"/>
          </p:cNvSpPr>
          <p:nvPr>
            <p:ph type="sldNum" sz="quarter" idx="12"/>
          </p:nvPr>
        </p:nvSpPr>
        <p:spPr/>
        <p:txBody>
          <a:bodyPr/>
          <a:lstStyle/>
          <a:p>
            <a:fld id="{7B25D1FA-D5A8-4245-A2DB-FF522C78E865}" type="slidenum">
              <a:rPr lang="ar-EG" smtClean="0"/>
              <a:pPr/>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89E31F3-359F-495A-B678-7521B5A935BF}" type="datetimeFigureOut">
              <a:rPr lang="ar-EG" smtClean="0"/>
              <a:pPr/>
              <a:t>24/01/1436</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7B25D1FA-D5A8-4245-A2DB-FF522C78E865}" type="slidenum">
              <a:rPr lang="ar-EG" smtClean="0"/>
              <a:pPr/>
              <a:t>‹#›</a:t>
            </a:fld>
            <a:endParaRPr lang="ar-E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89E31F3-359F-495A-B678-7521B5A935BF}" type="datetimeFigureOut">
              <a:rPr lang="ar-EG" smtClean="0"/>
              <a:pPr/>
              <a:t>24/01/1436</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7B25D1FA-D5A8-4245-A2DB-FF522C78E865}" type="slidenum">
              <a:rPr lang="ar-EG" smtClean="0"/>
              <a:pPr/>
              <a:t>‹#›</a:t>
            </a:fld>
            <a:endParaRPr lang="ar-E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989E31F3-359F-495A-B678-7521B5A935BF}" type="datetimeFigureOut">
              <a:rPr lang="ar-EG" smtClean="0"/>
              <a:pPr/>
              <a:t>24/01/1436</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7B25D1FA-D5A8-4245-A2DB-FF522C78E865}" type="slidenum">
              <a:rPr lang="ar-EG" smtClean="0"/>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989E31F3-359F-495A-B678-7521B5A935BF}" type="datetimeFigureOut">
              <a:rPr lang="ar-EG" smtClean="0"/>
              <a:pPr/>
              <a:t>24/01/1436</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7B25D1FA-D5A8-4245-A2DB-FF522C78E865}" type="slidenum">
              <a:rPr lang="ar-EG" smtClean="0"/>
              <a:pPr/>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89E31F3-359F-495A-B678-7521B5A935BF}" type="datetimeFigureOut">
              <a:rPr lang="ar-EG" smtClean="0"/>
              <a:pPr/>
              <a:t>24/01/1436</a:t>
            </a:fld>
            <a:endParaRPr lang="ar-EG"/>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25D1FA-D5A8-4245-A2DB-FF522C78E865}"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144000" cy="3429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75385" y="4800600"/>
            <a:ext cx="3768969" cy="1343044"/>
          </a:xfrm>
          <a:prstGeom prst="rect">
            <a:avLst/>
          </a:prstGeom>
          <a:solidFill>
            <a:srgbClr val="FFFF00"/>
          </a:solidFill>
          <a:ln w="9525">
            <a:noFill/>
            <a:miter lim="800000"/>
            <a:headEnd/>
            <a:tailEnd/>
          </a:ln>
        </p:spPr>
        <p:txBody>
          <a:bodyPr/>
          <a:lstStyle/>
          <a:p>
            <a:pPr algn="ctr" rtl="0">
              <a:spcBef>
                <a:spcPct val="20000"/>
              </a:spcBef>
              <a:buFont typeface="Arial" pitchFamily="34" charset="0"/>
              <a:buNone/>
            </a:pPr>
            <a:r>
              <a:rPr lang="ar-SA" sz="2400" b="1" dirty="0" smtClean="0">
                <a:solidFill>
                  <a:srgbClr val="FF0000"/>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FF0000"/>
                </a:solidFill>
                <a:latin typeface="Calibri" pitchFamily="34" charset="0"/>
              </a:rPr>
              <a:t>عمادة التعلم الإلكتروني والتعليم عن بعد</a:t>
            </a:r>
            <a:endParaRPr lang="en-US" sz="2400" b="1" dirty="0">
              <a:solidFill>
                <a:srgbClr val="FF0000"/>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a:solidFill>
            <a:schemeClr val="tx2">
              <a:lumMod val="60000"/>
              <a:lumOff val="40000"/>
            </a:schemeClr>
          </a:solidFill>
        </p:grpSpPr>
        <p:sp>
          <p:nvSpPr>
            <p:cNvPr id="9" name="Oval 8"/>
            <p:cNvSpPr/>
            <p:nvPr/>
          </p:nvSpPr>
          <p:spPr>
            <a:xfrm>
              <a:off x="5321611" y="1143591"/>
              <a:ext cx="2767900" cy="297315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grp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11016" y="3276600"/>
            <a:ext cx="4706815" cy="1676400"/>
          </a:xfrm>
          <a:prstGeom prst="rect">
            <a:avLst/>
          </a:prstGeom>
          <a:solidFill>
            <a:schemeClr val="accent5">
              <a:lumMod val="60000"/>
              <a:lumOff val="40000"/>
            </a:schemeClr>
          </a:solid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en-US" sz="3700" b="1" dirty="0" smtClean="0">
              <a:solidFill>
                <a:srgbClr val="376092"/>
              </a:solidFill>
              <a:latin typeface="AYM Wadiy S_U normal."/>
              <a:cs typeface="Times New Roman" pitchFamily="18" charset="0"/>
            </a:endParaRPr>
          </a:p>
          <a:p>
            <a:pPr algn="ctr"/>
            <a:endParaRPr lang="ar-SA" sz="1400" b="1" dirty="0">
              <a:solidFill>
                <a:srgbClr val="376092"/>
              </a:solidFill>
              <a:latin typeface="AYM Wadiy S_U normal."/>
              <a:cs typeface="Times New Roman" pitchFamily="18" charset="0"/>
            </a:endParaRPr>
          </a:p>
          <a:p>
            <a:pPr algn="ctr">
              <a:lnSpc>
                <a:spcPct val="80000"/>
              </a:lnSpc>
            </a:pPr>
            <a:r>
              <a:rPr lang="ar-EG" sz="3200" dirty="0" smtClean="0">
                <a:solidFill>
                  <a:srgbClr val="FF0000"/>
                </a:solidFill>
                <a:latin typeface="Monotype Koufi" pitchFamily="2" charset="-78"/>
                <a:cs typeface="Monotype Koufi" pitchFamily="2" charset="-78"/>
              </a:rPr>
              <a:t>إعاقات النمو الشامل</a:t>
            </a:r>
          </a:p>
          <a:p>
            <a:pPr algn="ctr">
              <a:lnSpc>
                <a:spcPct val="80000"/>
              </a:lnSpc>
            </a:pPr>
            <a:r>
              <a:rPr lang="ar-EG" sz="3200" b="1" dirty="0" smtClean="0">
                <a:solidFill>
                  <a:srgbClr val="FF0000"/>
                </a:solidFill>
                <a:latin typeface="Monotype Koufi" pitchFamily="2" charset="-78"/>
                <a:cs typeface="Monotype Koufi" pitchFamily="2" charset="-78"/>
              </a:rPr>
              <a:t>د/عمر السيد حمادة </a:t>
            </a:r>
            <a:endParaRPr lang="ar-SA" sz="3200" b="1" dirty="0" smtClean="0">
              <a:solidFill>
                <a:srgbClr val="FF0000"/>
              </a:solidFill>
              <a:latin typeface="AYM Wadiy S_U normal."/>
              <a:cs typeface="Times New Roman" pitchFamily="18"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bg/>
                                          </p:spTgt>
                                        </p:tgtEl>
                                        <p:attrNameLst>
                                          <p:attrName>style.visibility</p:attrName>
                                        </p:attrNameLst>
                                      </p:cBhvr>
                                      <p:to>
                                        <p:strVal val="visible"/>
                                      </p:to>
                                    </p:set>
                                    <p:anim calcmode="lin" valueType="num">
                                      <p:cBhvr additive="base">
                                        <p:cTn id="19" dur="500" fill="hold"/>
                                        <p:tgtEl>
                                          <p:spTgt spid="5127">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bg/>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0" end="0"/>
                                            </p:txEl>
                                          </p:spTgt>
                                        </p:tgtEl>
                                        <p:attrNameLst>
                                          <p:attrName>style.visibility</p:attrName>
                                        </p:attrNameLst>
                                      </p:cBhvr>
                                      <p:to>
                                        <p:strVal val="visible"/>
                                      </p:to>
                                    </p:set>
                                    <p:anim calcmode="lin" valueType="num">
                                      <p:cBhvr additive="base">
                                        <p:cTn id="25"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1" end="1"/>
                                            </p:txEl>
                                          </p:spTgt>
                                        </p:tgtEl>
                                        <p:attrNameLst>
                                          <p:attrName>style.visibility</p:attrName>
                                        </p:attrNameLst>
                                      </p:cBhvr>
                                      <p:to>
                                        <p:strVal val="visible"/>
                                      </p:to>
                                    </p:set>
                                    <p:anim calcmode="lin" valueType="num">
                                      <p:cBhvr additive="base">
                                        <p:cTn id="31"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27">
                                            <p:txEl>
                                              <p:pRg st="2" end="2"/>
                                            </p:txEl>
                                          </p:spTgt>
                                        </p:tgtEl>
                                        <p:attrNameLst>
                                          <p:attrName>style.visibility</p:attrName>
                                        </p:attrNameLst>
                                      </p:cBhvr>
                                      <p:to>
                                        <p:strVal val="visible"/>
                                      </p:to>
                                    </p:set>
                                    <p:anim calcmode="lin" valueType="num">
                                      <p:cBhvr additive="base">
                                        <p:cTn id="37"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bg/>
                                          </p:spTgt>
                                        </p:tgtEl>
                                        <p:attrNameLst>
                                          <p:attrName>style.visibility</p:attrName>
                                        </p:attrNameLst>
                                      </p:cBhvr>
                                      <p:to>
                                        <p:strVal val="visible"/>
                                      </p:to>
                                    </p:set>
                                    <p:anim calcmode="lin" valueType="num">
                                      <p:cBhvr additive="base">
                                        <p:cTn id="43" dur="500" fill="hold"/>
                                        <p:tgtEl>
                                          <p:spTgt spid="5130">
                                            <p:bg/>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bg/>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0" end="0"/>
                                            </p:txEl>
                                          </p:spTgt>
                                        </p:tgtEl>
                                        <p:attrNameLst>
                                          <p:attrName>style.visibility</p:attrName>
                                        </p:attrNameLst>
                                      </p:cBhvr>
                                      <p:to>
                                        <p:strVal val="visible"/>
                                      </p:to>
                                    </p:set>
                                    <p:anim calcmode="lin" valueType="num">
                                      <p:cBhvr additive="base">
                                        <p:cTn id="49"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130">
                                            <p:txEl>
                                              <p:pRg st="2" end="2"/>
                                            </p:txEl>
                                          </p:spTgt>
                                        </p:tgtEl>
                                        <p:attrNameLst>
                                          <p:attrName>style.visibility</p:attrName>
                                        </p:attrNameLst>
                                      </p:cBhvr>
                                      <p:to>
                                        <p:strVal val="visible"/>
                                      </p:to>
                                    </p:set>
                                    <p:anim calcmode="lin" valueType="num">
                                      <p:cBhvr additive="base">
                                        <p:cTn id="55"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130">
                                            <p:txEl>
                                              <p:pRg st="3" end="3"/>
                                            </p:txEl>
                                          </p:spTgt>
                                        </p:tgtEl>
                                        <p:attrNameLst>
                                          <p:attrName>style.visibility</p:attrName>
                                        </p:attrNameLst>
                                      </p:cBhvr>
                                      <p:to>
                                        <p:strVal val="visible"/>
                                      </p:to>
                                    </p:set>
                                    <p:anim calcmode="lin" valueType="num">
                                      <p:cBhvr additive="base">
                                        <p:cTn id="61" dur="500" fill="hold"/>
                                        <p:tgtEl>
                                          <p:spTgt spid="5130">
                                            <p:txEl>
                                              <p:pRg st="3" end="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13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animBg="1"/>
      <p:bldP spid="5130"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501662" y="6356351"/>
            <a:ext cx="445477"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03385" y="2133601"/>
            <a:ext cx="7772400" cy="1470025"/>
          </a:xfrm>
        </p:spPr>
        <p:style>
          <a:lnRef idx="1">
            <a:schemeClr val="accent3"/>
          </a:lnRef>
          <a:fillRef idx="2">
            <a:schemeClr val="accent3"/>
          </a:fillRef>
          <a:effectRef idx="1">
            <a:schemeClr val="accent3"/>
          </a:effectRef>
          <a:fontRef idx="minor">
            <a:schemeClr val="dk1"/>
          </a:fontRef>
        </p:style>
        <p:txBody>
          <a:bodyPr>
            <a:normAutofit fontScale="90000"/>
          </a:bodyPr>
          <a:lstStyle/>
          <a:p>
            <a:pPr eaLnBrk="1" hangingPunct="1"/>
            <a:r>
              <a:rPr lang="ar-EG" sz="6000" dirty="0" smtClean="0">
                <a:solidFill>
                  <a:srgbClr val="00B050"/>
                </a:solidFill>
                <a:cs typeface="Mudir MT" pitchFamily="2" charset="-78"/>
              </a:rPr>
              <a:t/>
            </a:r>
            <a:br>
              <a:rPr lang="ar-EG" sz="6000" dirty="0" smtClean="0">
                <a:solidFill>
                  <a:srgbClr val="00B050"/>
                </a:solidFill>
                <a:cs typeface="Mudir MT" pitchFamily="2" charset="-78"/>
              </a:rPr>
            </a:br>
            <a:r>
              <a:rPr lang="ar-EG" sz="6000" dirty="0" smtClean="0">
                <a:solidFill>
                  <a:schemeClr val="tx1"/>
                </a:solidFill>
                <a:cs typeface="Mudir MT" pitchFamily="2" charset="-78"/>
              </a:rPr>
              <a:t>المحاضرة الحادية عشر</a:t>
            </a:r>
            <a:r>
              <a:rPr lang="ar-EG" sz="7200" dirty="0" smtClean="0">
                <a:solidFill>
                  <a:srgbClr val="00B050"/>
                </a:solidFill>
                <a:cs typeface="Mudir MT" pitchFamily="2" charset="-78"/>
              </a:rPr>
              <a:t/>
            </a:r>
            <a:br>
              <a:rPr lang="ar-EG" sz="7200" dirty="0" smtClean="0">
                <a:solidFill>
                  <a:srgbClr val="00B050"/>
                </a:solidFill>
                <a:cs typeface="Mudir MT" pitchFamily="2" charset="-78"/>
              </a:rPr>
            </a:br>
            <a:endParaRPr lang="en-US" sz="7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266092" y="3886200"/>
            <a:ext cx="6822831" cy="1295400"/>
          </a:xfrm>
        </p:spPr>
        <p:style>
          <a:lnRef idx="1">
            <a:schemeClr val="accent2"/>
          </a:lnRef>
          <a:fillRef idx="2">
            <a:schemeClr val="accent2"/>
          </a:fillRef>
          <a:effectRef idx="1">
            <a:schemeClr val="accent2"/>
          </a:effectRef>
          <a:fontRef idx="minor">
            <a:schemeClr val="dk1"/>
          </a:fontRef>
        </p:style>
        <p:txBody>
          <a:bodyPr>
            <a:noAutofit/>
          </a:bodyPr>
          <a:lstStyle/>
          <a:p>
            <a:r>
              <a:rPr lang="ar-SA" sz="4000" b="1" dirty="0" smtClean="0">
                <a:solidFill>
                  <a:srgbClr val="FF0000"/>
                </a:solidFill>
                <a:latin typeface="Andalus" pitchFamily="18" charset="-78"/>
                <a:ea typeface="+mn-ea"/>
                <a:cs typeface="Andalus" pitchFamily="18" charset="-78"/>
              </a:rPr>
              <a:t>المحاضرة الحادية عشرة</a:t>
            </a:r>
            <a:r>
              <a:rPr lang="en-US" sz="4000" b="1" dirty="0" smtClean="0">
                <a:latin typeface="+mn-lt"/>
                <a:ea typeface="+mn-ea"/>
                <a:cs typeface="+mn-cs"/>
              </a:rPr>
              <a:t/>
            </a:r>
            <a:br>
              <a:rPr lang="en-US" sz="4000" b="1" dirty="0" smtClean="0">
                <a:latin typeface="+mn-lt"/>
                <a:ea typeface="+mn-ea"/>
                <a:cs typeface="+mn-cs"/>
              </a:rPr>
            </a:br>
            <a:r>
              <a:rPr lang="ar-EG" sz="4000" b="1" dirty="0" smtClean="0">
                <a:solidFill>
                  <a:srgbClr val="FF0000"/>
                </a:solidFill>
                <a:latin typeface="Andalus" pitchFamily="18" charset="-78"/>
                <a:ea typeface="+mn-ea"/>
                <a:cs typeface="Andalus" pitchFamily="18" charset="-78"/>
              </a:rPr>
              <a:t>متلازمة </a:t>
            </a:r>
            <a:r>
              <a:rPr lang="ar-EG" sz="4000" b="1" dirty="0" err="1" smtClean="0">
                <a:solidFill>
                  <a:srgbClr val="FF0000"/>
                </a:solidFill>
                <a:latin typeface="Andalus" pitchFamily="18" charset="-78"/>
                <a:ea typeface="+mn-ea"/>
                <a:cs typeface="Andalus" pitchFamily="18" charset="-78"/>
              </a:rPr>
              <a:t>الإسبرجر</a:t>
            </a:r>
            <a:r>
              <a:rPr lang="ar-EG" sz="4000" b="1" dirty="0" smtClean="0">
                <a:solidFill>
                  <a:srgbClr val="FF0000"/>
                </a:solidFill>
                <a:latin typeface="Andalus" pitchFamily="18" charset="-78"/>
                <a:ea typeface="+mn-ea"/>
                <a:cs typeface="Andalus" pitchFamily="18" charset="-78"/>
              </a:rPr>
              <a:t> </a:t>
            </a:r>
            <a:r>
              <a:rPr lang="en-US" sz="4000" b="1" dirty="0" err="1" smtClean="0">
                <a:solidFill>
                  <a:srgbClr val="FF0000"/>
                </a:solidFill>
                <a:latin typeface="Andalus" pitchFamily="18" charset="-78"/>
                <a:ea typeface="+mn-ea"/>
                <a:cs typeface="Andalus" pitchFamily="18" charset="-78"/>
              </a:rPr>
              <a:t>Asperger</a:t>
            </a:r>
            <a:r>
              <a:rPr lang="en-US" sz="4000" b="1" dirty="0" smtClean="0">
                <a:solidFill>
                  <a:srgbClr val="FF0000"/>
                </a:solidFill>
                <a:latin typeface="Andalus" pitchFamily="18" charset="-78"/>
                <a:ea typeface="+mn-ea"/>
                <a:cs typeface="Andalus" pitchFamily="18" charset="-78"/>
              </a:rPr>
              <a:t> Syndrome </a:t>
            </a:r>
            <a:r>
              <a:rPr lang="en-US" sz="4000" dirty="0" smtClean="0"/>
              <a:t/>
            </a:r>
            <a:br>
              <a:rPr lang="en-US" sz="4000" dirty="0" smtClean="0"/>
            </a:br>
            <a:endParaRPr lang="en-US" sz="4000" dirty="0" smtClean="0">
              <a:solidFill>
                <a:srgbClr val="00B050"/>
              </a:solidFill>
              <a:cs typeface="Mudir MT" pitchFamily="2" charset="-7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bg/>
                                          </p:spTgt>
                                        </p:tgtEl>
                                        <p:attrNameLst>
                                          <p:attrName>style.visibility</p:attrName>
                                        </p:attrNameLst>
                                      </p:cBhvr>
                                      <p:to>
                                        <p:strVal val="visible"/>
                                      </p:to>
                                    </p:set>
                                    <p:anim calcmode="lin" valueType="num">
                                      <p:cBhvr additive="base">
                                        <p:cTn id="13" dur="500" fill="hold"/>
                                        <p:tgtEl>
                                          <p:spTgt spid="6147">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pRg st="0" end="0"/>
                                            </p:txEl>
                                          </p:spTgt>
                                        </p:tgtEl>
                                        <p:attrNameLst>
                                          <p:attrName>style.visibility</p:attrName>
                                        </p:attrNameLst>
                                      </p:cBhvr>
                                      <p:to>
                                        <p:strVal val="visible"/>
                                      </p:to>
                                    </p:set>
                                    <p:anim calcmode="lin" valueType="num">
                                      <p:cBhvr additive="base">
                                        <p:cTn id="19"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7"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endParaRPr lang="ar-EG" sz="2000" dirty="0"/>
          </a:p>
        </p:txBody>
      </p:sp>
      <p:sp>
        <p:nvSpPr>
          <p:cNvPr id="3" name="عنصر نائب للمحتوى 2"/>
          <p:cNvSpPr>
            <a:spLocks noGrp="1"/>
          </p:cNvSpPr>
          <p:nvPr>
            <p:ph idx="1"/>
          </p:nvPr>
        </p:nvSpPr>
        <p:spPr>
          <a:xfrm>
            <a:off x="457200" y="1214422"/>
            <a:ext cx="8229600" cy="4911741"/>
          </a:xfrm>
        </p:spPr>
        <p:txBody>
          <a:bodyPr>
            <a:noAutofit/>
          </a:bodyPr>
          <a:lstStyle/>
          <a:p>
            <a:r>
              <a:rPr lang="ar-SA" sz="2700" b="1" dirty="0"/>
              <a:t>بالرغم من قصر المدة التي انقضت منذ أن اكتشفت إعاقة التوحد تراكمت عشرات ، بل لا نبالغ إذا قلنا مئات البحوث التي أجريت على حالات التوحد وغيره من الإعاقات التي تضمها مجموعة إعاقات النمو </a:t>
            </a:r>
            <a:r>
              <a:rPr lang="ar-SA" sz="2700" b="1" dirty="0" err="1"/>
              <a:t>الشا</a:t>
            </a:r>
            <a:r>
              <a:rPr lang="ar-EG" sz="2700" b="1" dirty="0"/>
              <a:t>ملة </a:t>
            </a:r>
            <a:r>
              <a:rPr lang="ar-SA" sz="2700" b="1" dirty="0"/>
              <a:t>والتي تضم بالإضافة إلى التوحد إعاقات </a:t>
            </a:r>
            <a:r>
              <a:rPr lang="ar-SA" sz="2700" b="1" dirty="0" err="1">
                <a:solidFill>
                  <a:srgbClr val="FF0000"/>
                </a:solidFill>
              </a:rPr>
              <a:t>الإسبرجر</a:t>
            </a:r>
            <a:r>
              <a:rPr lang="ar-SA" sz="2700" b="1" dirty="0">
                <a:solidFill>
                  <a:srgbClr val="FF0000"/>
                </a:solidFill>
              </a:rPr>
              <a:t> </a:t>
            </a:r>
            <a:r>
              <a:rPr lang="ar-SA" sz="2700" b="1" dirty="0" err="1" smtClean="0">
                <a:solidFill>
                  <a:srgbClr val="FF0000"/>
                </a:solidFill>
              </a:rPr>
              <a:t>والريت</a:t>
            </a:r>
            <a:r>
              <a:rPr lang="ar-SA" sz="2700" b="1" dirty="0" smtClean="0">
                <a:solidFill>
                  <a:srgbClr val="FF0000"/>
                </a:solidFill>
              </a:rPr>
              <a:t> </a:t>
            </a:r>
            <a:r>
              <a:rPr lang="ar-SA" sz="2700" b="1" dirty="0"/>
              <a:t>واضطرابات الطفولة التحليلية ثم إعاقة النمو العامة غير المحددة.</a:t>
            </a:r>
            <a:r>
              <a:rPr lang="ar-EG" sz="2700" b="1" dirty="0"/>
              <a:t> وتضيف بعض الدوائر المتخصصة إعاقة </a:t>
            </a:r>
            <a:r>
              <a:rPr lang="ar-EG" sz="2700" b="1" dirty="0" err="1"/>
              <a:t>فراجيل</a:t>
            </a:r>
            <a:r>
              <a:rPr lang="ar-EG" sz="2700" b="1" dirty="0"/>
              <a:t> اكس الهش . </a:t>
            </a:r>
            <a:endParaRPr lang="en-US" sz="2700" b="1" dirty="0"/>
          </a:p>
          <a:p>
            <a:r>
              <a:rPr lang="ar-SA" sz="2700" b="1" dirty="0"/>
              <a:t>وقد تناولت هذه البحوث المجالات كافة، وأدق التفاصيل عن أعراض وتشخيص والعوامل المسببة لكل إعاقة من هذه  الإعاقة الخمسة ، كما تناولت العوامل المسببة المحتملة ، سواء كانت جينية (وراثية) أو عضوية </a:t>
            </a:r>
            <a:r>
              <a:rPr lang="ar-SA" sz="2700" b="1" dirty="0" err="1" smtClean="0"/>
              <a:t>بي</a:t>
            </a:r>
            <a:r>
              <a:rPr lang="ar-EG" sz="2700" b="1" dirty="0" smtClean="0"/>
              <a:t>و</a:t>
            </a:r>
            <a:r>
              <a:rPr lang="ar-SA" sz="2700" b="1" dirty="0" err="1" smtClean="0"/>
              <a:t>لوجية</a:t>
            </a:r>
            <a:r>
              <a:rPr lang="ar-SA" sz="2700" b="1" dirty="0" smtClean="0"/>
              <a:t> </a:t>
            </a:r>
            <a:r>
              <a:rPr lang="ar-SA" sz="2700" b="1" dirty="0"/>
              <a:t>عصبية أو كيميائية ، </a:t>
            </a:r>
            <a:r>
              <a:rPr lang="ar-SA" sz="2700" b="1" dirty="0" err="1"/>
              <a:t>و</a:t>
            </a:r>
            <a:r>
              <a:rPr lang="ar-SA" sz="2700" b="1" dirty="0"/>
              <a:t> تعمقت في دراسة مشكلات وأدوات القياس والتشخيص والتصنيف والتقييم والتنبؤ بالتطورات المحتملة لمستقبل الحالة وأخيرا وليس آخرا دراسة أساليب وأدوات التدخل العلاجي والتأهيل والوقاية . </a:t>
            </a:r>
            <a:endParaRPr lang="en-US" sz="2700" b="1" dirty="0"/>
          </a:p>
          <a:p>
            <a:r>
              <a:rPr lang="ar-SA" sz="2700" b="1" dirty="0"/>
              <a:t> </a:t>
            </a:r>
            <a:endParaRPr lang="en-US" sz="27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lnSpcReduction="10000"/>
          </a:bodyPr>
          <a:lstStyle/>
          <a:p>
            <a:r>
              <a:rPr lang="ar-SA" b="1" dirty="0" smtClean="0"/>
              <a:t>وقد كانت لنتائج تلك البحوث التي أجريت من منتصف التسعينات حتى الآن ، نتائج جذرية على معلوماتنا عن هذه الإعاقات فأضافت الكثير عما كنا نعرف عنهما ، كما غيرت بعض المفاهيم والنظريات والتفسيرات . </a:t>
            </a:r>
            <a:endParaRPr lang="en-US" b="1" dirty="0" smtClean="0"/>
          </a:p>
          <a:p>
            <a:r>
              <a:rPr lang="ar-SA" b="1" dirty="0" smtClean="0"/>
              <a:t>وما أضافته تلك البحوث من معرفة أساسية تلزمنا في التعامل السليم معها، سواء من جانب الأخصائيون العاملين مع الأطفال أو الباحثين في الميدان أو الأكاديميين في مواقع الدراسة أو من جانب الآباء وأفراد أسرة الطفل الذي يعاني من إحدى تلك الإعاقات . </a:t>
            </a:r>
            <a:endParaRPr lang="en-US" b="1" dirty="0" smtClean="0"/>
          </a:p>
          <a:p>
            <a:endParaRPr lang="ar-EG"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85000" lnSpcReduction="10000"/>
          </a:bodyPr>
          <a:lstStyle/>
          <a:p>
            <a:r>
              <a:rPr lang="ar-SA" b="1" dirty="0" smtClean="0"/>
              <a:t>وهنا نستعرض </a:t>
            </a:r>
            <a:r>
              <a:rPr lang="ar-SA" b="1" dirty="0" smtClean="0">
                <a:solidFill>
                  <a:srgbClr val="FF0000"/>
                </a:solidFill>
              </a:rPr>
              <a:t>إعاقة </a:t>
            </a:r>
            <a:r>
              <a:rPr lang="ar-SA" b="1" dirty="0" err="1" smtClean="0">
                <a:solidFill>
                  <a:srgbClr val="FF0000"/>
                </a:solidFill>
              </a:rPr>
              <a:t>الإسبرجر</a:t>
            </a:r>
            <a:r>
              <a:rPr lang="ar-SA" b="1" dirty="0" smtClean="0">
                <a:solidFill>
                  <a:srgbClr val="FF0000"/>
                </a:solidFill>
              </a:rPr>
              <a:t> </a:t>
            </a:r>
            <a:r>
              <a:rPr lang="en-US" b="1" dirty="0" err="1" smtClean="0">
                <a:solidFill>
                  <a:srgbClr val="FF0000"/>
                </a:solidFill>
              </a:rPr>
              <a:t>asperger</a:t>
            </a:r>
            <a:r>
              <a:rPr lang="en-US" b="1" dirty="0" smtClean="0">
                <a:solidFill>
                  <a:srgbClr val="FF0000"/>
                </a:solidFill>
              </a:rPr>
              <a:t> s syndrome</a:t>
            </a:r>
            <a:r>
              <a:rPr lang="ar-SA" b="1" dirty="0" smtClean="0"/>
              <a:t> ثم ستتبعها بقية اضطرابات النمو الشائعة الأخرى مستعرضين فيها نتائج أحدث البحوث التي أجريت للتعمق في معرفة خصائصها ، وما توصلت إليه من نتائج أحدث البحوث التي أجريت للتعمق في معرفة خصائصها ، كما نستعرض فيها المعايير الخاصة بتشخيصها.</a:t>
            </a:r>
            <a:endParaRPr lang="en-US" dirty="0" smtClean="0"/>
          </a:p>
          <a:p>
            <a:r>
              <a:rPr lang="ar-EG" b="1" dirty="0" smtClean="0">
                <a:solidFill>
                  <a:srgbClr val="FF0000"/>
                </a:solidFill>
              </a:rPr>
              <a:t>تعريف </a:t>
            </a:r>
            <a:r>
              <a:rPr lang="ar-EG" b="1" dirty="0" err="1" smtClean="0">
                <a:solidFill>
                  <a:srgbClr val="FF0000"/>
                </a:solidFill>
              </a:rPr>
              <a:t>الإسبرجر</a:t>
            </a:r>
            <a:r>
              <a:rPr lang="ar-EG" b="1" dirty="0" smtClean="0">
                <a:solidFill>
                  <a:srgbClr val="FF0000"/>
                </a:solidFill>
              </a:rPr>
              <a:t>:</a:t>
            </a:r>
            <a:endParaRPr lang="en-US" dirty="0" smtClean="0">
              <a:solidFill>
                <a:srgbClr val="FF0000"/>
              </a:solidFill>
            </a:endParaRPr>
          </a:p>
          <a:p>
            <a:r>
              <a:rPr lang="ar-SA" b="1" dirty="0" smtClean="0"/>
              <a:t>متلازمة </a:t>
            </a:r>
            <a:r>
              <a:rPr lang="ar-SA" b="1" dirty="0" err="1" smtClean="0"/>
              <a:t>الإسبرجر</a:t>
            </a:r>
            <a:r>
              <a:rPr lang="ar-SA" b="1" dirty="0" smtClean="0"/>
              <a:t> هي إحدى إعاقات مجموعة اضطرابات النمو ذات الأصول التكوينية البنيوية (</a:t>
            </a:r>
            <a:r>
              <a:rPr lang="en-US" b="1" dirty="0" smtClean="0"/>
              <a:t>Constitutional</a:t>
            </a:r>
            <a:r>
              <a:rPr lang="ar-SA" b="1" dirty="0" smtClean="0"/>
              <a:t>) والخلقية </a:t>
            </a:r>
            <a:r>
              <a:rPr lang="ar-SA" b="1" dirty="0" err="1" smtClean="0"/>
              <a:t>الولادية</a:t>
            </a:r>
            <a:r>
              <a:rPr lang="ar-SA" b="1" dirty="0" smtClean="0"/>
              <a:t>  </a:t>
            </a:r>
            <a:r>
              <a:rPr lang="en-US" b="1" dirty="0" smtClean="0"/>
              <a:t>(congenital)</a:t>
            </a:r>
            <a:r>
              <a:rPr lang="ar-EG" b="1" dirty="0" smtClean="0"/>
              <a:t>- </a:t>
            </a:r>
            <a:r>
              <a:rPr lang="ar-SA" b="1" dirty="0" smtClean="0"/>
              <a:t>أي تكون موجودة عند الميلاد</a:t>
            </a:r>
            <a:r>
              <a:rPr lang="ar-EG" b="1" dirty="0" smtClean="0"/>
              <a:t>-</a:t>
            </a:r>
            <a:r>
              <a:rPr lang="ar-SA" b="1" dirty="0" smtClean="0"/>
              <a:t> ولكنها لا تكتشف مبكرا, بل بعد فترة نمو عادى على معظم محاور النمو قد تمتد إلى عمر (4-6) سنوات , وتصيب الأطفال ذوي </a:t>
            </a:r>
            <a:r>
              <a:rPr lang="ar-SA" b="1" dirty="0" smtClean="0">
                <a:solidFill>
                  <a:srgbClr val="FF0000"/>
                </a:solidFill>
              </a:rPr>
              <a:t>الذكاء العادي أو العالي </a:t>
            </a:r>
            <a:endParaRPr lang="ar-EG" dirty="0" smtClean="0"/>
          </a:p>
          <a:p>
            <a:endParaRPr lang="ar-EG"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p:txBody>
          <a:bodyPr>
            <a:noAutofit/>
          </a:bodyPr>
          <a:lstStyle/>
          <a:p>
            <a:r>
              <a:rPr lang="ar-SA" sz="2400" b="1" dirty="0" smtClean="0">
                <a:latin typeface="+mj-lt"/>
                <a:ea typeface="+mj-ea"/>
                <a:cs typeface="+mj-cs"/>
              </a:rPr>
              <a:t>ونادرا </a:t>
            </a:r>
            <a:r>
              <a:rPr lang="ar-SA" sz="2400" b="1" dirty="0">
                <a:latin typeface="+mj-lt"/>
                <a:ea typeface="+mj-ea"/>
                <a:cs typeface="+mj-cs"/>
              </a:rPr>
              <a:t>ما يصاحبها تخلف عقلي بسيط , وبدون تأخر في النمو اللغوي أو المعرفي ..وتتميز بقصور كيفي واضح في القدرة على التفاعل الاجتماعي مع سلوكيات شاذة واهتمامات محدودة غير عادية , وغياب القدرة على التواصل غير اللفظي وعلى التعبير عن العواطف والانفعالات  أو المشاركة الوجدانية .</a:t>
            </a:r>
            <a:endParaRPr lang="en-US" sz="2400" b="1" dirty="0">
              <a:latin typeface="+mj-lt"/>
              <a:ea typeface="+mj-ea"/>
              <a:cs typeface="+mj-cs"/>
            </a:endParaRPr>
          </a:p>
          <a:p>
            <a:r>
              <a:rPr lang="ar-SA" sz="2400" b="1" dirty="0">
                <a:latin typeface="+mj-lt"/>
                <a:ea typeface="+mj-ea"/>
                <a:cs typeface="+mj-cs"/>
              </a:rPr>
              <a:t> ( في جميع </a:t>
            </a:r>
            <a:r>
              <a:rPr lang="ar-SA" sz="2400" b="1" dirty="0" err="1">
                <a:latin typeface="+mj-lt"/>
                <a:ea typeface="+mj-ea"/>
                <a:cs typeface="+mj-cs"/>
              </a:rPr>
              <a:t>الاعاقات</a:t>
            </a:r>
            <a:r>
              <a:rPr lang="ar-SA" sz="2400" b="1" dirty="0">
                <a:latin typeface="+mj-lt"/>
                <a:ea typeface="+mj-ea"/>
                <a:cs typeface="+mj-cs"/>
              </a:rPr>
              <a:t> للنمو الشامل تكون </a:t>
            </a:r>
            <a:r>
              <a:rPr lang="ar-SA" sz="2400" b="1" dirty="0" err="1">
                <a:latin typeface="+mj-lt"/>
                <a:ea typeface="+mj-ea"/>
                <a:cs typeface="+mj-cs"/>
              </a:rPr>
              <a:t>الاصابة</a:t>
            </a:r>
            <a:r>
              <a:rPr lang="ar-SA" sz="2400" b="1" dirty="0">
                <a:latin typeface="+mj-lt"/>
                <a:ea typeface="+mj-ea"/>
                <a:cs typeface="+mj-cs"/>
              </a:rPr>
              <a:t> </a:t>
            </a:r>
            <a:r>
              <a:rPr lang="ar-SA" sz="2400" b="1" dirty="0" err="1">
                <a:latin typeface="+mj-lt"/>
                <a:ea typeface="+mj-ea"/>
                <a:cs typeface="+mj-cs"/>
              </a:rPr>
              <a:t>بها</a:t>
            </a:r>
            <a:r>
              <a:rPr lang="ar-SA" sz="2400" b="1" dirty="0">
                <a:latin typeface="+mj-lt"/>
                <a:ea typeface="+mj-ea"/>
                <a:cs typeface="+mj-cs"/>
              </a:rPr>
              <a:t> عند الميلاد </a:t>
            </a:r>
            <a:r>
              <a:rPr lang="ar-SA" sz="2400" b="1" dirty="0" err="1">
                <a:latin typeface="+mj-lt"/>
                <a:ea typeface="+mj-ea"/>
                <a:cs typeface="+mj-cs"/>
              </a:rPr>
              <a:t>اي</a:t>
            </a:r>
            <a:r>
              <a:rPr lang="ar-SA" sz="2400" b="1" dirty="0">
                <a:latin typeface="+mj-lt"/>
                <a:ea typeface="+mj-ea"/>
                <a:cs typeface="+mj-cs"/>
              </a:rPr>
              <a:t> </a:t>
            </a:r>
            <a:r>
              <a:rPr lang="ar-SA" sz="2400" b="1" dirty="0" err="1">
                <a:latin typeface="+mj-lt"/>
                <a:ea typeface="+mj-ea"/>
                <a:cs typeface="+mj-cs"/>
              </a:rPr>
              <a:t>ان</a:t>
            </a:r>
            <a:r>
              <a:rPr lang="ar-SA" sz="2400" b="1" dirty="0">
                <a:latin typeface="+mj-lt"/>
                <a:ea typeface="+mj-ea"/>
                <a:cs typeface="+mj-cs"/>
              </a:rPr>
              <a:t> الطفل يولد مصاب </a:t>
            </a:r>
            <a:r>
              <a:rPr lang="ar-SA" sz="2400" b="1" dirty="0" err="1">
                <a:latin typeface="+mj-lt"/>
                <a:ea typeface="+mj-ea"/>
                <a:cs typeface="+mj-cs"/>
              </a:rPr>
              <a:t>بها</a:t>
            </a:r>
            <a:r>
              <a:rPr lang="ar-SA" sz="2400" b="1" dirty="0">
                <a:latin typeface="+mj-lt"/>
                <a:ea typeface="+mj-ea"/>
                <a:cs typeface="+mj-cs"/>
              </a:rPr>
              <a:t> ,, </a:t>
            </a:r>
            <a:r>
              <a:rPr lang="ar-SA" sz="2400" b="1" dirty="0" err="1">
                <a:latin typeface="+mj-lt"/>
                <a:ea typeface="+mj-ea"/>
                <a:cs typeface="+mj-cs"/>
              </a:rPr>
              <a:t>الاعراض</a:t>
            </a:r>
            <a:r>
              <a:rPr lang="ar-SA" sz="2400" b="1" dirty="0">
                <a:latin typeface="+mj-lt"/>
                <a:ea typeface="+mj-ea"/>
                <a:cs typeface="+mj-cs"/>
              </a:rPr>
              <a:t> غير ظاهره بشكل واضح مع النمو </a:t>
            </a:r>
            <a:r>
              <a:rPr lang="ar-SA" sz="2400" b="1" dirty="0" err="1">
                <a:latin typeface="+mj-lt"/>
                <a:ea typeface="+mj-ea"/>
                <a:cs typeface="+mj-cs"/>
              </a:rPr>
              <a:t>تبدء</a:t>
            </a:r>
            <a:r>
              <a:rPr lang="ar-SA" sz="2400" b="1" dirty="0">
                <a:latin typeface="+mj-lt"/>
                <a:ea typeface="+mj-ea"/>
                <a:cs typeface="+mj-cs"/>
              </a:rPr>
              <a:t> بالظهور بشكل تدريجي </a:t>
            </a:r>
            <a:r>
              <a:rPr lang="ar-SA" sz="2400" b="1" dirty="0" err="1">
                <a:latin typeface="+mj-lt"/>
                <a:ea typeface="+mj-ea"/>
                <a:cs typeface="+mj-cs"/>
              </a:rPr>
              <a:t>الى</a:t>
            </a:r>
            <a:r>
              <a:rPr lang="ar-SA" sz="2400" b="1" dirty="0">
                <a:latin typeface="+mj-lt"/>
                <a:ea typeface="+mj-ea"/>
                <a:cs typeface="+mj-cs"/>
              </a:rPr>
              <a:t> </a:t>
            </a:r>
            <a:r>
              <a:rPr lang="ar-SA" sz="2400" b="1" dirty="0" err="1">
                <a:latin typeface="+mj-lt"/>
                <a:ea typeface="+mj-ea"/>
                <a:cs typeface="+mj-cs"/>
              </a:rPr>
              <a:t>ان</a:t>
            </a:r>
            <a:r>
              <a:rPr lang="ar-SA" sz="2400" b="1" dirty="0">
                <a:latin typeface="+mj-lt"/>
                <a:ea typeface="+mj-ea"/>
                <a:cs typeface="+mj-cs"/>
              </a:rPr>
              <a:t> يصل </a:t>
            </a:r>
            <a:r>
              <a:rPr lang="ar-SA" sz="2400" b="1" dirty="0" err="1">
                <a:latin typeface="+mj-lt"/>
                <a:ea typeface="+mj-ea"/>
                <a:cs typeface="+mj-cs"/>
              </a:rPr>
              <a:t>الى</a:t>
            </a:r>
            <a:r>
              <a:rPr lang="ar-SA" sz="2400" b="1" dirty="0">
                <a:latin typeface="+mj-lt"/>
                <a:ea typeface="+mj-ea"/>
                <a:cs typeface="+mj-cs"/>
              </a:rPr>
              <a:t> عمر 3 سنوات ..)</a:t>
            </a:r>
            <a:endParaRPr lang="en-US" sz="2400" b="1" dirty="0">
              <a:latin typeface="+mj-lt"/>
              <a:ea typeface="+mj-ea"/>
              <a:cs typeface="+mj-cs"/>
            </a:endParaRPr>
          </a:p>
          <a:p>
            <a:r>
              <a:rPr lang="ar-SA" sz="2400" b="1" dirty="0">
                <a:latin typeface="+mj-lt"/>
                <a:ea typeface="+mj-ea"/>
                <a:cs typeface="+mj-cs"/>
              </a:rPr>
              <a:t>ومن حيث مدى انتشارها , فإنه بسبب حداثة اكتشافها وغموض بعض جوانبها مثل العوامل المسببة وصعوبات تشخيصها والتشابه الكبير بينها وبين بعض الإعاقات الأخرى من اضطرابات النمو , لا توجد حتى الآن إحصاءات دقيقة عن مدى انتشارها . </a:t>
            </a:r>
            <a:endParaRPr lang="en-US" sz="2400" b="1" dirty="0">
              <a:latin typeface="+mj-lt"/>
              <a:ea typeface="+mj-ea"/>
              <a:cs typeface="+mj-cs"/>
            </a:endParaRPr>
          </a:p>
          <a:p>
            <a:r>
              <a:rPr lang="ar-SA" sz="2400" b="1" dirty="0">
                <a:latin typeface="+mj-lt"/>
                <a:ea typeface="+mj-ea"/>
                <a:cs typeface="+mj-cs"/>
              </a:rPr>
              <a:t>لكن التقديرات المبدئية تشير إلى أنها </a:t>
            </a:r>
            <a:r>
              <a:rPr lang="ar-EG" sz="2400" b="1" dirty="0">
                <a:latin typeface="+mj-lt"/>
                <a:ea typeface="+mj-ea"/>
                <a:cs typeface="+mj-cs"/>
              </a:rPr>
              <a:t>أوسع انتشارا </a:t>
            </a:r>
            <a:r>
              <a:rPr lang="ar-SA" sz="2400" b="1" dirty="0">
                <a:latin typeface="+mj-lt"/>
                <a:ea typeface="+mj-ea"/>
                <a:cs typeface="+mj-cs"/>
              </a:rPr>
              <a:t>من التوحد وتتراوح بين </a:t>
            </a:r>
            <a:r>
              <a:rPr lang="ar-SA" sz="2400" b="1" dirty="0">
                <a:solidFill>
                  <a:srgbClr val="FF0000"/>
                </a:solidFill>
                <a:latin typeface="+mj-lt"/>
                <a:ea typeface="+mj-ea"/>
                <a:cs typeface="+mj-cs"/>
              </a:rPr>
              <a:t>(3-4) حالات من بين كل ألف ولادة حية </a:t>
            </a:r>
            <a:r>
              <a:rPr lang="ar-SA" sz="2400" b="1" dirty="0">
                <a:latin typeface="+mj-lt"/>
                <a:ea typeface="+mj-ea"/>
                <a:cs typeface="+mj-cs"/>
              </a:rPr>
              <a:t>,كما أنها تنتشر </a:t>
            </a:r>
            <a:r>
              <a:rPr lang="ar-SA" sz="2400" b="1" dirty="0">
                <a:solidFill>
                  <a:srgbClr val="FF0000"/>
                </a:solidFill>
                <a:latin typeface="+mj-lt"/>
                <a:ea typeface="+mj-ea"/>
                <a:cs typeface="+mj-cs"/>
              </a:rPr>
              <a:t>أكثر بين الذكور </a:t>
            </a:r>
            <a:r>
              <a:rPr lang="ar-SA" sz="2400" b="1" dirty="0">
                <a:latin typeface="+mj-lt"/>
                <a:ea typeface="+mj-ea"/>
                <a:cs typeface="+mj-cs"/>
              </a:rPr>
              <a:t>عنها بين </a:t>
            </a:r>
            <a:r>
              <a:rPr lang="ar-SA" sz="2400" b="1" dirty="0" smtClean="0">
                <a:latin typeface="+mj-lt"/>
                <a:ea typeface="+mj-ea"/>
                <a:cs typeface="+mj-cs"/>
              </a:rPr>
              <a:t>الإناث</a:t>
            </a:r>
            <a:endParaRPr lang="en-US" sz="2400" b="1" dirty="0">
              <a:latin typeface="+mj-lt"/>
              <a:ea typeface="+mj-ea"/>
              <a:cs typeface="+mj-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70000" lnSpcReduction="20000"/>
          </a:bodyPr>
          <a:lstStyle/>
          <a:p>
            <a:r>
              <a:rPr lang="ar-EG" b="1" dirty="0">
                <a:solidFill>
                  <a:srgbClr val="FF0000"/>
                </a:solidFill>
              </a:rPr>
              <a:t>خصائص </a:t>
            </a:r>
            <a:r>
              <a:rPr lang="ar-EG" b="1" dirty="0" err="1">
                <a:solidFill>
                  <a:srgbClr val="FF0000"/>
                </a:solidFill>
              </a:rPr>
              <a:t>و</a:t>
            </a:r>
            <a:r>
              <a:rPr lang="ar-EG" b="1" dirty="0">
                <a:solidFill>
                  <a:srgbClr val="FF0000"/>
                </a:solidFill>
              </a:rPr>
              <a:t> أعراض </a:t>
            </a:r>
            <a:r>
              <a:rPr lang="ar-EG" b="1" dirty="0" err="1">
                <a:solidFill>
                  <a:srgbClr val="FF0000"/>
                </a:solidFill>
              </a:rPr>
              <a:t>الإسبرجر</a:t>
            </a:r>
            <a:r>
              <a:rPr lang="ar-EG" b="1" dirty="0">
                <a:solidFill>
                  <a:srgbClr val="FF0000"/>
                </a:solidFill>
              </a:rPr>
              <a:t> :</a:t>
            </a:r>
            <a:endParaRPr lang="en-US" b="1" dirty="0">
              <a:solidFill>
                <a:srgbClr val="FF0000"/>
              </a:solidFill>
            </a:endParaRPr>
          </a:p>
          <a:p>
            <a:r>
              <a:rPr lang="ar-SA" b="1" dirty="0">
                <a:solidFill>
                  <a:srgbClr val="FF0000"/>
                </a:solidFill>
              </a:rPr>
              <a:t>كما هو الوضع في إعاقة التوحد فإن أعراض إعاقة </a:t>
            </a:r>
            <a:r>
              <a:rPr lang="ar-SA" b="1" dirty="0" err="1">
                <a:solidFill>
                  <a:srgbClr val="FF0000"/>
                </a:solidFill>
              </a:rPr>
              <a:t>الأسبرجر</a:t>
            </a:r>
            <a:r>
              <a:rPr lang="ar-SA" b="1" dirty="0">
                <a:solidFill>
                  <a:srgbClr val="FF0000"/>
                </a:solidFill>
              </a:rPr>
              <a:t> متعددة ومتنوعة وتختلف من فرد إلى أخر . ومن النادر أن نجد طفلين من أطفال </a:t>
            </a:r>
            <a:r>
              <a:rPr lang="ar-SA" b="1" dirty="0" err="1">
                <a:solidFill>
                  <a:srgbClr val="FF0000"/>
                </a:solidFill>
              </a:rPr>
              <a:t>الإسبرجر</a:t>
            </a:r>
            <a:r>
              <a:rPr lang="ar-SA" b="1" dirty="0">
                <a:solidFill>
                  <a:srgbClr val="FF0000"/>
                </a:solidFill>
              </a:rPr>
              <a:t> متشابهين تماما .. وقد لاحظنا أن الأعراض التالية كافة يمكن أن توجد في حالات مختلفة وليس في فرد واحد : </a:t>
            </a:r>
            <a:endParaRPr lang="en-US" b="1" dirty="0">
              <a:solidFill>
                <a:srgbClr val="FF0000"/>
              </a:solidFill>
            </a:endParaRPr>
          </a:p>
          <a:p>
            <a:r>
              <a:rPr lang="ar-EG" b="1" dirty="0" smtClean="0"/>
              <a:t>1</a:t>
            </a:r>
            <a:r>
              <a:rPr lang="ar-SA" b="1" dirty="0" smtClean="0"/>
              <a:t>- </a:t>
            </a:r>
            <a:r>
              <a:rPr lang="ar-SA" b="1" dirty="0"/>
              <a:t>غرابة أو شذوذ في العلاقات الاجتماعية التي غالبا ما تكون فجة غليظة سمجة خرقاء , إذا قورنت بعلاقات الأطفال العاديين . </a:t>
            </a:r>
            <a:endParaRPr lang="en-US" b="1" dirty="0"/>
          </a:p>
          <a:p>
            <a:r>
              <a:rPr lang="ar-EG" b="1" dirty="0" smtClean="0"/>
              <a:t>2</a:t>
            </a:r>
            <a:r>
              <a:rPr lang="ar-SA" b="1" dirty="0" smtClean="0"/>
              <a:t>- </a:t>
            </a:r>
            <a:r>
              <a:rPr lang="ar-SA" b="1" dirty="0"/>
              <a:t>السذاجة وسلامة النية . </a:t>
            </a:r>
            <a:endParaRPr lang="en-US" b="1" dirty="0"/>
          </a:p>
          <a:p>
            <a:r>
              <a:rPr lang="ar-EG" b="1" dirty="0" smtClean="0"/>
              <a:t>3</a:t>
            </a:r>
            <a:r>
              <a:rPr lang="ar-SA" b="1" dirty="0" smtClean="0"/>
              <a:t>- </a:t>
            </a:r>
            <a:r>
              <a:rPr lang="ar-SA" b="1" dirty="0"/>
              <a:t>نمو لغوي وحصيلة لفظية قريبة من العادية ولكن مع صعوبات استخدامها . </a:t>
            </a:r>
            <a:endParaRPr lang="en-US" b="1" dirty="0"/>
          </a:p>
          <a:p>
            <a:r>
              <a:rPr lang="ar-EG" b="1" dirty="0" smtClean="0"/>
              <a:t>4</a:t>
            </a:r>
            <a:r>
              <a:rPr lang="ar-SA" b="1" dirty="0" smtClean="0"/>
              <a:t>- </a:t>
            </a:r>
            <a:r>
              <a:rPr lang="ar-SA" b="1" dirty="0"/>
              <a:t>شخصية مرحة – حيوية – لماحة – طموحة . ( لان </a:t>
            </a:r>
            <a:r>
              <a:rPr lang="ar-SA" b="1" dirty="0" err="1"/>
              <a:t>الاسبرجر</a:t>
            </a:r>
            <a:r>
              <a:rPr lang="ar-SA" b="1" dirty="0"/>
              <a:t> </a:t>
            </a:r>
            <a:r>
              <a:rPr lang="ar-SA" b="1" dirty="0" err="1"/>
              <a:t>لايصيب</a:t>
            </a:r>
            <a:r>
              <a:rPr lang="ar-SA" b="1" dirty="0"/>
              <a:t> </a:t>
            </a:r>
            <a:r>
              <a:rPr lang="ar-SA" b="1" dirty="0" err="1"/>
              <a:t>الا</a:t>
            </a:r>
            <a:r>
              <a:rPr lang="ar-SA" b="1" dirty="0"/>
              <a:t> </a:t>
            </a:r>
            <a:r>
              <a:rPr lang="ar-SA" b="1" dirty="0" err="1"/>
              <a:t>الاطفال</a:t>
            </a:r>
            <a:r>
              <a:rPr lang="ar-SA" b="1" dirty="0"/>
              <a:t> ذوي </a:t>
            </a:r>
            <a:r>
              <a:rPr lang="ar-SA" b="1" dirty="0" err="1"/>
              <a:t>الاداء</a:t>
            </a:r>
            <a:r>
              <a:rPr lang="ar-SA" b="1" dirty="0"/>
              <a:t> الوظيفي العادي درجة ذكائهم عادية </a:t>
            </a:r>
            <a:r>
              <a:rPr lang="ar-SA" b="1" dirty="0" err="1"/>
              <a:t>او</a:t>
            </a:r>
            <a:r>
              <a:rPr lang="ar-SA" b="1" dirty="0"/>
              <a:t> </a:t>
            </a:r>
            <a:r>
              <a:rPr lang="ar-SA" b="1" dirty="0" err="1"/>
              <a:t>اعلى</a:t>
            </a:r>
            <a:r>
              <a:rPr lang="ar-SA" b="1" dirty="0"/>
              <a:t> من العادي ) </a:t>
            </a:r>
            <a:endParaRPr lang="en-US" b="1" dirty="0"/>
          </a:p>
          <a:p>
            <a:r>
              <a:rPr lang="ar-EG" b="1" dirty="0" smtClean="0"/>
              <a:t>5</a:t>
            </a:r>
            <a:r>
              <a:rPr lang="ar-SA" b="1" dirty="0" smtClean="0"/>
              <a:t>- </a:t>
            </a:r>
            <a:r>
              <a:rPr lang="ar-SA" b="1" dirty="0"/>
              <a:t>عادة ما يكون الفرد المصاب غير مدرك أو متفهم لمشاعر الآخرين . </a:t>
            </a:r>
            <a:endParaRPr lang="en-US" b="1" dirty="0"/>
          </a:p>
          <a:p>
            <a:r>
              <a:rPr lang="ar-EG" b="1" dirty="0" smtClean="0"/>
              <a:t>6</a:t>
            </a:r>
            <a:r>
              <a:rPr lang="ar-SA" b="1" dirty="0" smtClean="0"/>
              <a:t>- </a:t>
            </a:r>
            <a:r>
              <a:rPr lang="ar-SA" b="1" dirty="0"/>
              <a:t>العجز عن البدء والاستمرار في حديث متبادل بشكل طبيعي متصف بالأخذ والعطاء مع الآخرين . </a:t>
            </a:r>
            <a:endParaRPr lang="en-US" b="1" dirty="0"/>
          </a:p>
          <a:p>
            <a:endParaRPr lang="ar-EG"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85000" lnSpcReduction="20000"/>
          </a:bodyPr>
          <a:lstStyle/>
          <a:p>
            <a:r>
              <a:rPr lang="ar-EG" b="1" dirty="0" smtClean="0"/>
              <a:t>7</a:t>
            </a:r>
            <a:r>
              <a:rPr lang="ar-SA" b="1" dirty="0" smtClean="0"/>
              <a:t>- </a:t>
            </a:r>
            <a:r>
              <a:rPr lang="ar-SA" b="1" dirty="0"/>
              <a:t>سريع الانزعاج بسبب أي تغير في الحياة أو الأعمال الروتينية أو التقلب أو التحول الانفعال بتغير المكان أو برنامج النشاط اليومي . </a:t>
            </a:r>
            <a:endParaRPr lang="en-US" dirty="0"/>
          </a:p>
          <a:p>
            <a:r>
              <a:rPr lang="ar-EG" b="1" dirty="0" smtClean="0"/>
              <a:t>8</a:t>
            </a:r>
            <a:r>
              <a:rPr lang="ar-SA" b="1" dirty="0" smtClean="0"/>
              <a:t>- </a:t>
            </a:r>
            <a:r>
              <a:rPr lang="ar-SA" b="1" dirty="0"/>
              <a:t>منطلق في حديثه ولكن في حديثه حرفي يتمسك بالمعنى اللفظي الحرفي المباشر للكلمة أو الجملة في حديثه مع الآخرين أو في تفهمه لكلامهم أو لما يقرأ . ( غالباً </a:t>
            </a:r>
            <a:r>
              <a:rPr lang="ar-SA" b="1" dirty="0" err="1"/>
              <a:t>اذا</a:t>
            </a:r>
            <a:r>
              <a:rPr lang="ar-SA" b="1" dirty="0"/>
              <a:t> تحدث يتحدث فقط في </a:t>
            </a:r>
            <a:r>
              <a:rPr lang="ar-SA" b="1" dirty="0" err="1"/>
              <a:t>الامور</a:t>
            </a:r>
            <a:r>
              <a:rPr lang="ar-SA" b="1" dirty="0"/>
              <a:t> التي يهتم </a:t>
            </a:r>
            <a:r>
              <a:rPr lang="ar-SA" b="1" dirty="0" err="1"/>
              <a:t>بها</a:t>
            </a:r>
            <a:r>
              <a:rPr lang="ar-SA" b="1" dirty="0"/>
              <a:t> هو. ويتكلم في اتجاه واحد </a:t>
            </a:r>
            <a:r>
              <a:rPr lang="ar-SA" b="1" dirty="0" err="1"/>
              <a:t>اي</a:t>
            </a:r>
            <a:r>
              <a:rPr lang="ar-SA" b="1" dirty="0"/>
              <a:t> </a:t>
            </a:r>
            <a:r>
              <a:rPr lang="ar-SA" b="1" dirty="0" err="1"/>
              <a:t>لايتيح</a:t>
            </a:r>
            <a:r>
              <a:rPr lang="ar-SA" b="1" dirty="0"/>
              <a:t> فرصه </a:t>
            </a:r>
            <a:r>
              <a:rPr lang="ar-SA" b="1" dirty="0" err="1"/>
              <a:t>للاخرين</a:t>
            </a:r>
            <a:r>
              <a:rPr lang="ar-SA" b="1" dirty="0"/>
              <a:t> لتبادل الكلام معه ويكرر نفس الكلام بدون كلل ولا ملل )</a:t>
            </a:r>
            <a:endParaRPr lang="en-US" dirty="0"/>
          </a:p>
          <a:p>
            <a:r>
              <a:rPr lang="ar-EG" b="1" dirty="0" smtClean="0"/>
              <a:t>9</a:t>
            </a:r>
            <a:r>
              <a:rPr lang="ar-SA" b="1" dirty="0" smtClean="0"/>
              <a:t>- </a:t>
            </a:r>
            <a:r>
              <a:rPr lang="ar-SA" b="1" dirty="0"/>
              <a:t>فائق الحساسية للأصوات العالية والضوء القوي والروائح النافذة . </a:t>
            </a:r>
            <a:endParaRPr lang="en-US" dirty="0"/>
          </a:p>
          <a:p>
            <a:r>
              <a:rPr lang="ar-EG" b="1" dirty="0" smtClean="0"/>
              <a:t>10</a:t>
            </a:r>
            <a:r>
              <a:rPr lang="ar-SA" b="1" dirty="0" smtClean="0"/>
              <a:t>- </a:t>
            </a:r>
            <a:r>
              <a:rPr lang="ar-SA" b="1" dirty="0"/>
              <a:t>غالبا ما تدور اهتماماته أو أحاديثه على موضوعات محدودة , ويهتم بالمعلوم والحساب . ( غالباً </a:t>
            </a:r>
            <a:r>
              <a:rPr lang="ar-SA" b="1" dirty="0" err="1"/>
              <a:t>مايتغير</a:t>
            </a:r>
            <a:r>
              <a:rPr lang="ar-SA" b="1" dirty="0"/>
              <a:t> </a:t>
            </a:r>
            <a:r>
              <a:rPr lang="ar-SA" b="1" dirty="0" err="1"/>
              <a:t>اهتمامة</a:t>
            </a:r>
            <a:r>
              <a:rPr lang="ar-SA" b="1" dirty="0"/>
              <a:t> مع مرور فتره من الزمن ) </a:t>
            </a:r>
            <a:endParaRPr lang="en-US" dirty="0"/>
          </a:p>
          <a:p>
            <a:r>
              <a:rPr lang="ar-EG" b="1" dirty="0" smtClean="0"/>
              <a:t>11</a:t>
            </a:r>
            <a:r>
              <a:rPr lang="ar-SA" b="1" dirty="0" smtClean="0"/>
              <a:t>- </a:t>
            </a:r>
            <a:r>
              <a:rPr lang="ar-SA" b="1" dirty="0"/>
              <a:t>شذوذ في حركاته وتحركاته وفي مزولة الأنشطة الرياضية . </a:t>
            </a:r>
            <a:endParaRPr lang="en-US" dirty="0"/>
          </a:p>
          <a:p>
            <a:endParaRPr lang="ar-EG"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77500" lnSpcReduction="20000"/>
          </a:bodyPr>
          <a:lstStyle/>
          <a:p>
            <a:r>
              <a:rPr lang="ar-EG" b="1" dirty="0" smtClean="0"/>
              <a:t>12</a:t>
            </a:r>
            <a:r>
              <a:rPr lang="ar-SA" b="1" dirty="0" smtClean="0"/>
              <a:t>- </a:t>
            </a:r>
            <a:r>
              <a:rPr lang="ar-SA" b="1" dirty="0"/>
              <a:t>يتمتع بذاكرة قوية لأدق التفاصيل , ولكن مع غياب المرونة في التفكير . (مرونة في التفكير يعني </a:t>
            </a:r>
            <a:r>
              <a:rPr lang="ar-SA" b="1" dirty="0" err="1"/>
              <a:t>بها</a:t>
            </a:r>
            <a:r>
              <a:rPr lang="ar-SA" b="1" dirty="0"/>
              <a:t> التفكير </a:t>
            </a:r>
            <a:r>
              <a:rPr lang="ar-SA" b="1" dirty="0" err="1"/>
              <a:t>التباعدي</a:t>
            </a:r>
            <a:r>
              <a:rPr lang="ar-SA" b="1" dirty="0"/>
              <a:t> وهو التفكير </a:t>
            </a:r>
            <a:r>
              <a:rPr lang="ar-SA" b="1" dirty="0" err="1"/>
              <a:t>الابداعي</a:t>
            </a:r>
            <a:r>
              <a:rPr lang="ar-SA" b="1" dirty="0"/>
              <a:t> , </a:t>
            </a:r>
            <a:r>
              <a:rPr lang="ar-SA" b="1" dirty="0" err="1"/>
              <a:t>كـ</a:t>
            </a:r>
            <a:r>
              <a:rPr lang="ar-SA" b="1" dirty="0"/>
              <a:t> النظر </a:t>
            </a:r>
            <a:r>
              <a:rPr lang="ar-SA" b="1" dirty="0" err="1"/>
              <a:t>للامور</a:t>
            </a:r>
            <a:r>
              <a:rPr lang="ar-SA" b="1" dirty="0"/>
              <a:t> من </a:t>
            </a:r>
            <a:r>
              <a:rPr lang="ar-SA" b="1" dirty="0" err="1"/>
              <a:t>اكثر</a:t>
            </a:r>
            <a:r>
              <a:rPr lang="ar-SA" b="1" dirty="0"/>
              <a:t> من زاوية وطرح </a:t>
            </a:r>
            <a:r>
              <a:rPr lang="ar-SA" b="1" dirty="0" err="1"/>
              <a:t>اكثر</a:t>
            </a:r>
            <a:r>
              <a:rPr lang="ar-SA" b="1" dirty="0"/>
              <a:t> من حل )</a:t>
            </a:r>
            <a:endParaRPr lang="en-US" dirty="0"/>
          </a:p>
          <a:p>
            <a:r>
              <a:rPr lang="ar-EG" b="1" dirty="0" smtClean="0"/>
              <a:t>13</a:t>
            </a:r>
            <a:r>
              <a:rPr lang="ar-SA" b="1" dirty="0" smtClean="0"/>
              <a:t>- </a:t>
            </a:r>
            <a:r>
              <a:rPr lang="ar-SA" b="1" dirty="0"/>
              <a:t>يعاني من صعوبات في النوم وفي تناول الطعام . </a:t>
            </a:r>
            <a:endParaRPr lang="en-US" dirty="0"/>
          </a:p>
          <a:p>
            <a:r>
              <a:rPr lang="ar-SA" b="1" dirty="0" smtClean="0"/>
              <a:t>14- </a:t>
            </a:r>
            <a:r>
              <a:rPr lang="ar-SA" b="1" dirty="0"/>
              <a:t>يجد صعوبات في فهم واستيعاب ما يقرا أو يسمع . ( </a:t>
            </a:r>
            <a:r>
              <a:rPr lang="ar-SA" b="1" dirty="0" err="1"/>
              <a:t>لانه</a:t>
            </a:r>
            <a:r>
              <a:rPr lang="ar-SA" b="1" dirty="0"/>
              <a:t> يفهم فقط المعنى الحرفي والمباشر للكلمات وليس المعاني الضمنية )</a:t>
            </a:r>
            <a:endParaRPr lang="en-US" dirty="0"/>
          </a:p>
          <a:p>
            <a:r>
              <a:rPr lang="ar-EG" b="1" dirty="0" smtClean="0"/>
              <a:t>15</a:t>
            </a:r>
            <a:r>
              <a:rPr lang="ar-SA" b="1" dirty="0" smtClean="0"/>
              <a:t>- </a:t>
            </a:r>
            <a:r>
              <a:rPr lang="ar-SA" b="1" dirty="0"/>
              <a:t>يستخدم </a:t>
            </a:r>
            <a:r>
              <a:rPr lang="ar-SA" b="1" dirty="0" err="1"/>
              <a:t>تعابير</a:t>
            </a:r>
            <a:r>
              <a:rPr lang="ar-SA" b="1" dirty="0"/>
              <a:t> وجه أو تواصل غير لفظي فج أو غير مناسب أو غير مستساغ .</a:t>
            </a:r>
            <a:endParaRPr lang="en-US" dirty="0"/>
          </a:p>
          <a:p>
            <a:r>
              <a:rPr lang="ar-EG" b="1" dirty="0" smtClean="0"/>
              <a:t>16</a:t>
            </a:r>
            <a:r>
              <a:rPr lang="ar-SA" b="1" dirty="0" smtClean="0"/>
              <a:t>- </a:t>
            </a:r>
            <a:r>
              <a:rPr lang="ar-SA" b="1" dirty="0"/>
              <a:t>يستخدم في حديثه أنماطا لفظية غير عادية تتميز بالتكرار الممل أو تعليقات عنيفة أو غير مناسبة للموقوف أو أحيانا جارحة . </a:t>
            </a:r>
            <a:endParaRPr lang="en-US" dirty="0"/>
          </a:p>
          <a:p>
            <a:r>
              <a:rPr lang="ar-EG" b="1" dirty="0" smtClean="0"/>
              <a:t>17</a:t>
            </a:r>
            <a:r>
              <a:rPr lang="ar-SA" b="1" dirty="0" smtClean="0"/>
              <a:t>- </a:t>
            </a:r>
            <a:r>
              <a:rPr lang="ar-SA" b="1" dirty="0"/>
              <a:t>في كلامه مط أو تطويل في نطق الألفاظ مع لهجة متكلفة رسمية .</a:t>
            </a:r>
            <a:endParaRPr lang="en-US" dirty="0"/>
          </a:p>
          <a:p>
            <a:r>
              <a:rPr lang="ar-EG" b="1" dirty="0" smtClean="0"/>
              <a:t>18</a:t>
            </a:r>
            <a:r>
              <a:rPr lang="ar-SA" b="1" dirty="0" smtClean="0"/>
              <a:t>- </a:t>
            </a:r>
            <a:r>
              <a:rPr lang="ar-SA" b="1" dirty="0"/>
              <a:t>يتحدث عادة بصوت مرتفع مطرد النغم أو النسق على وتيرة واحدة .</a:t>
            </a:r>
            <a:endParaRPr lang="en-US" dirty="0"/>
          </a:p>
          <a:p>
            <a:endParaRPr lang="ar-EG"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70000" lnSpcReduction="20000"/>
          </a:bodyPr>
          <a:lstStyle/>
          <a:p>
            <a:r>
              <a:rPr lang="ar-EG" b="1" dirty="0" smtClean="0"/>
              <a:t>19</a:t>
            </a:r>
            <a:r>
              <a:rPr lang="ar-SA" b="1" dirty="0" smtClean="0"/>
              <a:t>- </a:t>
            </a:r>
            <a:r>
              <a:rPr lang="ar-SA" b="1" dirty="0"/>
              <a:t>في سياق حديثه لا يهدأ جسمه عن الحركة ؛ فهو كثير التململ والاهتزاز والقلق واستعمال يديه أو الخطو إلى الأمام أو الخلف أو الجانب , وخاصة عندما يكون في حالة اهتمام وتركيز .</a:t>
            </a:r>
            <a:endParaRPr lang="en-US" dirty="0"/>
          </a:p>
          <a:p>
            <a:r>
              <a:rPr lang="ar-EG" b="1" dirty="0" smtClean="0"/>
              <a:t>20</a:t>
            </a:r>
            <a:r>
              <a:rPr lang="ar-SA" b="1" dirty="0" smtClean="0"/>
              <a:t>- </a:t>
            </a:r>
            <a:r>
              <a:rPr lang="ar-SA" b="1" dirty="0"/>
              <a:t>ندرة أو غياب القدرة على تفهم الآخرين أو وضع ذاته مكانهم . </a:t>
            </a:r>
            <a:endParaRPr lang="en-US" dirty="0"/>
          </a:p>
          <a:p>
            <a:r>
              <a:rPr lang="ar-EG" b="1" dirty="0" smtClean="0"/>
              <a:t>21</a:t>
            </a:r>
            <a:r>
              <a:rPr lang="ar-SA" b="1" dirty="0" smtClean="0"/>
              <a:t>- </a:t>
            </a:r>
            <a:r>
              <a:rPr lang="ar-SA" b="1" dirty="0"/>
              <a:t>نتيجة لكل أو بعض تلك السمات يصعب عليه أو يستحيل تكوين صداقات , أو إذا تكونت لفترة قصيرة ،  ثم تنقطع ؛ ولذا يعاني كثيرا أو دائما من الوحدة والعزلة . </a:t>
            </a:r>
            <a:endParaRPr lang="en-US" dirty="0"/>
          </a:p>
          <a:p>
            <a:r>
              <a:rPr lang="ar-EG" b="1" dirty="0" smtClean="0"/>
              <a:t>22</a:t>
            </a:r>
            <a:r>
              <a:rPr lang="ar-SA" b="1" dirty="0" smtClean="0"/>
              <a:t>- </a:t>
            </a:r>
            <a:r>
              <a:rPr lang="ar-SA" b="1" dirty="0"/>
              <a:t>كثيرا ما يستغرق حتى أذنيه في خليط من الموضوعات المحددة تدور في إطار ضيق لا يحاول تجاوزه ( مثل : الطقس- قنوات التليفزيون - جداول قطارات سكة الحديد أو الطائرات - خرائط جغرافية ... الخ )  . </a:t>
            </a:r>
            <a:endParaRPr lang="en-US" dirty="0"/>
          </a:p>
          <a:p>
            <a:r>
              <a:rPr lang="ar-EG" b="1" dirty="0" smtClean="0"/>
              <a:t>23</a:t>
            </a:r>
            <a:r>
              <a:rPr lang="ar-SA" b="1" dirty="0" smtClean="0"/>
              <a:t>- </a:t>
            </a:r>
            <a:r>
              <a:rPr lang="ar-SA" b="1" dirty="0"/>
              <a:t>المعاناة من صعوبات في الإدراك </a:t>
            </a:r>
            <a:r>
              <a:rPr lang="ar-SA" b="1" dirty="0" err="1"/>
              <a:t>اللمسي</a:t>
            </a:r>
            <a:r>
              <a:rPr lang="ar-SA" b="1" dirty="0"/>
              <a:t> والتآزر </a:t>
            </a:r>
            <a:r>
              <a:rPr lang="ar-SA" b="1" dirty="0" err="1"/>
              <a:t>النفسحركي</a:t>
            </a:r>
            <a:r>
              <a:rPr lang="ar-SA" b="1" dirty="0"/>
              <a:t> والإدراك المكاني والتخيل الفراغي أو التفكير المجرد .</a:t>
            </a:r>
            <a:endParaRPr lang="en-US" dirty="0"/>
          </a:p>
          <a:p>
            <a:r>
              <a:rPr lang="ar-SA" b="1" dirty="0"/>
              <a:t> تلك وغيرها بعض ما أمكن تسجيله من الخصائص السلوكية والسمات الشخصية لمن يعانون من إعاقة </a:t>
            </a:r>
            <a:r>
              <a:rPr lang="ar-SA" b="1" dirty="0" err="1"/>
              <a:t>الإسبرجر</a:t>
            </a:r>
            <a:r>
              <a:rPr lang="ar-SA" b="1" dirty="0"/>
              <a:t> ، مكررين ما أشرنا إليه قبلا ، وهي أنها لا تظهر جميعها في فرد واحد وتختلف الأعراض كثيرا من فرد إلى آخر . </a:t>
            </a:r>
            <a:endParaRPr lang="en-US" dirty="0"/>
          </a:p>
          <a:p>
            <a:endParaRPr lang="ar-EG"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85000" lnSpcReduction="20000"/>
          </a:bodyPr>
          <a:lstStyle/>
          <a:p>
            <a:r>
              <a:rPr lang="ar-EG" b="1" dirty="0">
                <a:solidFill>
                  <a:srgbClr val="FF0000"/>
                </a:solidFill>
              </a:rPr>
              <a:t>اكتشاف متلازمة </a:t>
            </a:r>
            <a:r>
              <a:rPr lang="ar-EG" b="1" dirty="0" err="1">
                <a:solidFill>
                  <a:srgbClr val="FF0000"/>
                </a:solidFill>
              </a:rPr>
              <a:t>الإسبرجر</a:t>
            </a:r>
            <a:r>
              <a:rPr lang="ar-EG" b="1" dirty="0">
                <a:solidFill>
                  <a:srgbClr val="FF0000"/>
                </a:solidFill>
              </a:rPr>
              <a:t>:</a:t>
            </a:r>
            <a:endParaRPr lang="en-US" dirty="0">
              <a:solidFill>
                <a:srgbClr val="FF0000"/>
              </a:solidFill>
            </a:endParaRPr>
          </a:p>
          <a:p>
            <a:r>
              <a:rPr lang="ar-SA" b="1" dirty="0"/>
              <a:t>من المصادفات العجيبة التي من النادر حدوثها , أنه في ذات الفترة الزمنية التي اكتشف فيها العالم </a:t>
            </a:r>
            <a:r>
              <a:rPr lang="ar-SA" b="1" dirty="0" err="1"/>
              <a:t>كانر</a:t>
            </a:r>
            <a:r>
              <a:rPr lang="ar-SA" b="1" dirty="0"/>
              <a:t> ظاهرة التوحد عام 1943 في أحد عشر طفلا من الأطفال الذين كان يتعامل معهم في الولايات المتحدة , كان العالم النمساوي </a:t>
            </a:r>
            <a:r>
              <a:rPr lang="en-US" b="1" dirty="0">
                <a:solidFill>
                  <a:srgbClr val="FF0000"/>
                </a:solidFill>
              </a:rPr>
              <a:t>Hans </a:t>
            </a:r>
            <a:r>
              <a:rPr lang="en-US" b="1" dirty="0" err="1">
                <a:solidFill>
                  <a:srgbClr val="FF0000"/>
                </a:solidFill>
              </a:rPr>
              <a:t>Asperger</a:t>
            </a:r>
            <a:r>
              <a:rPr lang="ar-SA" b="1" dirty="0">
                <a:solidFill>
                  <a:srgbClr val="FF0000"/>
                </a:solidFill>
              </a:rPr>
              <a:t> </a:t>
            </a:r>
            <a:r>
              <a:rPr lang="ar-SA" b="1" dirty="0"/>
              <a:t>الذي كانت صلته بالعالم الأمريكي صديقه </a:t>
            </a:r>
            <a:r>
              <a:rPr lang="ar-SA" b="1" dirty="0" err="1"/>
              <a:t>كانر</a:t>
            </a:r>
            <a:r>
              <a:rPr lang="ar-SA" b="1" dirty="0"/>
              <a:t> قد انقطعت بسبب الحرب العالمية الثانية بعد تخرجهما من الجامعة في ألمانيا, بل كان يف</a:t>
            </a:r>
            <a:r>
              <a:rPr lang="ar-EG" b="1" dirty="0"/>
              <a:t>ص</a:t>
            </a:r>
            <a:r>
              <a:rPr lang="ar-SA" b="1" dirty="0"/>
              <a:t>له عن </a:t>
            </a:r>
            <a:r>
              <a:rPr lang="ar-SA" b="1" dirty="0" err="1"/>
              <a:t>كانر</a:t>
            </a:r>
            <a:r>
              <a:rPr lang="ar-SA" b="1" dirty="0"/>
              <a:t> المحيط الهادي </a:t>
            </a:r>
            <a:r>
              <a:rPr lang="ar-SA" b="1" dirty="0" err="1"/>
              <a:t>و</a:t>
            </a:r>
            <a:r>
              <a:rPr lang="ar-SA" b="1" dirty="0"/>
              <a:t> آلاف الأميال, قد اكتشف في ضاحية من ضواحي </a:t>
            </a:r>
            <a:r>
              <a:rPr lang="ar-SA" b="1" dirty="0" err="1"/>
              <a:t>فيينا</a:t>
            </a:r>
            <a:r>
              <a:rPr lang="ar-SA" b="1" dirty="0"/>
              <a:t> عام 1944م حالات لا تختلف كثيرا عن حالات </a:t>
            </a:r>
            <a:r>
              <a:rPr lang="ar-SA" b="1" dirty="0" err="1">
                <a:solidFill>
                  <a:srgbClr val="FF0000"/>
                </a:solidFill>
              </a:rPr>
              <a:t>كانر</a:t>
            </a:r>
            <a:r>
              <a:rPr lang="ar-SA" b="1" dirty="0">
                <a:solidFill>
                  <a:srgbClr val="FF0000"/>
                </a:solidFill>
              </a:rPr>
              <a:t> .</a:t>
            </a:r>
            <a:r>
              <a:rPr lang="ar-SA" b="1" dirty="0"/>
              <a:t> لم يسبق أن عرفت في تاريخ طب الطفولة أو </a:t>
            </a:r>
            <a:r>
              <a:rPr lang="ar-EG" b="1" dirty="0"/>
              <a:t>علم </a:t>
            </a:r>
            <a:r>
              <a:rPr lang="ar-SA" b="1" dirty="0"/>
              <a:t>النفس أو الطب النفسي عندما اكتشف كل من </a:t>
            </a:r>
            <a:r>
              <a:rPr lang="ar-SA" b="1" dirty="0" err="1"/>
              <a:t>كانر</a:t>
            </a:r>
            <a:r>
              <a:rPr lang="ar-SA" b="1" dirty="0"/>
              <a:t> </a:t>
            </a:r>
            <a:r>
              <a:rPr lang="ar-SA" b="1" dirty="0" err="1"/>
              <a:t>واسبرجر</a:t>
            </a:r>
            <a:r>
              <a:rPr lang="ar-SA" b="1" dirty="0"/>
              <a:t> حالاتهما اللتين كانتا يجمع بينهما الكثير من نواحي التشابه من جهة , وبعض الاختلافات من جهة أخرى (سنتعرض لها فيما بعد) .</a:t>
            </a:r>
            <a:endParaRPr lang="en-US" dirty="0"/>
          </a:p>
          <a:p>
            <a:endParaRPr lang="ar-EG"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85000" lnSpcReduction="10000"/>
          </a:bodyPr>
          <a:lstStyle/>
          <a:p>
            <a:r>
              <a:rPr lang="ar-SA" b="1" dirty="0"/>
              <a:t>وبالرغم من أن ما كتبه </a:t>
            </a:r>
            <a:r>
              <a:rPr lang="ar-SA" b="1" dirty="0" err="1"/>
              <a:t>كانر</a:t>
            </a:r>
            <a:r>
              <a:rPr lang="ar-SA" b="1" dirty="0"/>
              <a:t> عن حالات التوحد </a:t>
            </a:r>
            <a:r>
              <a:rPr lang="en-US" b="1" dirty="0"/>
              <a:t>autism</a:t>
            </a:r>
            <a:r>
              <a:rPr lang="ar-SA" b="1" dirty="0"/>
              <a:t> التي اكتشفها عام 1943قد تعدد وتكرر نشره في معظم الدوريات العلمية , وعقدت لمناقشتها الندوات والمؤتمرات في الدوائر العلمية والجامعات الأمريكية , فإن بحوث </a:t>
            </a:r>
            <a:r>
              <a:rPr lang="ar-SA" b="1" dirty="0">
                <a:solidFill>
                  <a:srgbClr val="FF0000"/>
                </a:solidFill>
              </a:rPr>
              <a:t>( </a:t>
            </a:r>
            <a:r>
              <a:rPr lang="ar-SA" b="1" dirty="0" err="1">
                <a:solidFill>
                  <a:srgbClr val="FF0000"/>
                </a:solidFill>
              </a:rPr>
              <a:t>اسبرجر</a:t>
            </a:r>
            <a:r>
              <a:rPr lang="ar-SA" b="1" dirty="0">
                <a:solidFill>
                  <a:srgbClr val="FF0000"/>
                </a:solidFill>
              </a:rPr>
              <a:t>) </a:t>
            </a:r>
            <a:r>
              <a:rPr lang="ar-SA" b="1" dirty="0"/>
              <a:t>وأخبار حالاته ظلت باللغة النمساوية حبيسة مكتبه </a:t>
            </a:r>
            <a:r>
              <a:rPr lang="ar-EG" b="1" dirty="0"/>
              <a:t>في </a:t>
            </a:r>
            <a:r>
              <a:rPr lang="ar-SA" b="1" dirty="0" err="1"/>
              <a:t>فيينا</a:t>
            </a:r>
            <a:r>
              <a:rPr lang="ar-SA" b="1" dirty="0"/>
              <a:t> وبعض الدوائر العلمية الضيقة المحيطة </a:t>
            </a:r>
            <a:r>
              <a:rPr lang="ar-SA" b="1" dirty="0" err="1"/>
              <a:t>به</a:t>
            </a:r>
            <a:r>
              <a:rPr lang="ar-SA" b="1" dirty="0"/>
              <a:t> ولم تصل أخبارها حتى إلى خارج النمسا في دول أوروبا</a:t>
            </a:r>
            <a:r>
              <a:rPr lang="ar-EG" b="1" dirty="0"/>
              <a:t> ،</a:t>
            </a:r>
            <a:r>
              <a:rPr lang="ar-SA" b="1" dirty="0"/>
              <a:t> وبالتالي لم يسمع عنها في الولايات المتحدة أو في غيرها لأسباب عدة </a:t>
            </a:r>
            <a:r>
              <a:rPr lang="ar-EG" b="1" dirty="0"/>
              <a:t>، </a:t>
            </a:r>
            <a:r>
              <a:rPr lang="ar-SA" b="1" dirty="0"/>
              <a:t>أهمها أن أبحاث </a:t>
            </a:r>
            <a:r>
              <a:rPr lang="ar-SA" b="1" dirty="0" err="1"/>
              <a:t>إسبرجر</a:t>
            </a:r>
            <a:r>
              <a:rPr lang="ar-SA" b="1" dirty="0"/>
              <a:t> تمت في أوائل الأربعينيات عندما كانت النمسا كغيرها من دول القارة الأوربية بأكملها غار</a:t>
            </a:r>
            <a:r>
              <a:rPr lang="ar-EG" b="1" dirty="0" err="1"/>
              <a:t>قة</a:t>
            </a:r>
            <a:r>
              <a:rPr lang="ar-SA" b="1" dirty="0"/>
              <a:t> في نيران الحرب العالمية الثانية </a:t>
            </a:r>
            <a:r>
              <a:rPr lang="ar-EG" b="1" dirty="0"/>
              <a:t>، </a:t>
            </a:r>
            <a:r>
              <a:rPr lang="ar-SA" b="1" dirty="0"/>
              <a:t>وكانت النمسا ذاتها محتلة بواسطة الألمان </a:t>
            </a:r>
            <a:r>
              <a:rPr lang="ar-EG" b="1" dirty="0"/>
              <a:t>، </a:t>
            </a:r>
            <a:r>
              <a:rPr lang="ar-SA" b="1" dirty="0"/>
              <a:t>وكانت مع دول أوروبا معزولة تماما ولا يوجد أي اتصال بينها وبين أمريكا </a:t>
            </a:r>
            <a:r>
              <a:rPr lang="ar-EG" b="1" dirty="0"/>
              <a:t>.....</a:t>
            </a:r>
            <a:endParaRPr lang="en-US" dirty="0"/>
          </a:p>
          <a:p>
            <a:endParaRPr lang="ar-EG"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r>
              <a:rPr lang="ar-SA" b="1" dirty="0"/>
              <a:t>ومن جهة أخرى كانت تقاريرها مكتوبة باللغة النمساوية التي لم تكن بطبيعة الحال منتشرة كاللغة الإنجليزية التي نشرت </a:t>
            </a:r>
            <a:r>
              <a:rPr lang="ar-SA" b="1" dirty="0" err="1"/>
              <a:t>بها</a:t>
            </a:r>
            <a:r>
              <a:rPr lang="ar-SA" b="1" dirty="0"/>
              <a:t> أبحاث </a:t>
            </a:r>
            <a:r>
              <a:rPr lang="ar-SA" b="1" dirty="0" err="1"/>
              <a:t>كانر</a:t>
            </a:r>
            <a:r>
              <a:rPr lang="ar-SA" b="1" dirty="0"/>
              <a:t> عن التوحد </a:t>
            </a:r>
            <a:r>
              <a:rPr lang="ar-EG" b="1" dirty="0"/>
              <a:t>، </a:t>
            </a:r>
            <a:r>
              <a:rPr lang="ar-SA" b="1" dirty="0"/>
              <a:t>ولهذه الأسباب لم تنتشر أخبارها ولا حتى في الدوائر العلمية لسنوات طويلة إلى أن التقى (</a:t>
            </a:r>
            <a:r>
              <a:rPr lang="ar-SA" b="1" dirty="0" err="1"/>
              <a:t>إسبرجر</a:t>
            </a:r>
            <a:r>
              <a:rPr lang="ar-SA" b="1" dirty="0"/>
              <a:t>) نفسه بإحدى طبيبات الأطفال الإنجليز "</a:t>
            </a:r>
            <a:r>
              <a:rPr lang="en-US" b="1" dirty="0"/>
              <a:t>  "Lorna Wing</a:t>
            </a:r>
            <a:r>
              <a:rPr lang="ar-SA" b="1" dirty="0"/>
              <a:t>(والتي تعاني أبنتها من حالة التوحد) عام (1981) في احد اللقاءات العلمية في </a:t>
            </a:r>
            <a:r>
              <a:rPr lang="ar-SA" b="1" dirty="0" err="1"/>
              <a:t>فيينا</a:t>
            </a:r>
            <a:r>
              <a:rPr lang="ar-SA" b="1" dirty="0"/>
              <a:t> وقامت بتلخيص بحثه بالإنجليزية ضمن سلسلة من دراسة الحالات كانت تقوم بإصدار تقارير دورية عنها</a:t>
            </a:r>
            <a:r>
              <a:rPr lang="en-US" b="1" dirty="0"/>
              <a:t>. </a:t>
            </a:r>
            <a:endParaRPr lang="en-US" dirty="0"/>
          </a:p>
          <a:p>
            <a:endParaRPr lang="ar-EG"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77500" lnSpcReduction="20000"/>
          </a:bodyPr>
          <a:lstStyle/>
          <a:p>
            <a:r>
              <a:rPr lang="ar-SA" b="1" dirty="0"/>
              <a:t>وفي شهر يونيو من عام (1991) أصدر العالم البريطاني" </a:t>
            </a:r>
            <a:r>
              <a:rPr lang="en-US" b="1" dirty="0"/>
              <a:t> </a:t>
            </a:r>
            <a:r>
              <a:rPr lang="en-US" b="1" dirty="0">
                <a:solidFill>
                  <a:srgbClr val="FF0000"/>
                </a:solidFill>
              </a:rPr>
              <a:t> U .</a:t>
            </a:r>
            <a:r>
              <a:rPr lang="en-US" b="1" dirty="0" err="1">
                <a:solidFill>
                  <a:srgbClr val="FF0000"/>
                </a:solidFill>
              </a:rPr>
              <a:t>Frith</a:t>
            </a:r>
            <a:r>
              <a:rPr lang="ar-SA" b="1" dirty="0"/>
              <a:t> كتابة عن التوحد </a:t>
            </a:r>
            <a:r>
              <a:rPr lang="ar-SA" b="1" dirty="0" err="1"/>
              <a:t>والإسبرجر</a:t>
            </a:r>
            <a:r>
              <a:rPr lang="ar-SA" b="1" dirty="0"/>
              <a:t> الذي نشرت فيه لأول مرة نتائج "</a:t>
            </a:r>
            <a:r>
              <a:rPr lang="ar-SA" b="1" dirty="0" err="1"/>
              <a:t>إسبرجر</a:t>
            </a:r>
            <a:r>
              <a:rPr lang="ar-SA" b="1" dirty="0"/>
              <a:t>" باللغة الإنجليزية .</a:t>
            </a:r>
            <a:r>
              <a:rPr lang="en-US" b="1" dirty="0"/>
              <a:t>  </a:t>
            </a:r>
            <a:endParaRPr lang="en-US" dirty="0"/>
          </a:p>
          <a:p>
            <a:r>
              <a:rPr lang="ar-SA" b="1" dirty="0"/>
              <a:t>ومن هنا جاء انتشار المعرفة بهذه الإعاقة في أوروبا كما كان ينتشر مفهوم التوحد في أمريكا وأكد هذه المعرفة ورود اسم </a:t>
            </a:r>
            <a:r>
              <a:rPr lang="ar-SA" b="1" dirty="0" err="1"/>
              <a:t>الإسبرجر</a:t>
            </a:r>
            <a:r>
              <a:rPr lang="ar-SA" b="1" dirty="0"/>
              <a:t> كإحدى إعاقات النمو الشائعة في الدليل الإحصائي للاضطرابات النفسية </a:t>
            </a:r>
            <a:r>
              <a:rPr lang="en-US" b="1" dirty="0"/>
              <a:t>DSM-4</a:t>
            </a:r>
            <a:r>
              <a:rPr lang="ar-SA" b="1" dirty="0"/>
              <a:t> في إصداره الرابع عام (1994) لأول مرة كما ورد في ذات العام الدليل الدولي لتصنيف الأمراض الذي تصدره هيئة الصحة العالمية "</a:t>
            </a:r>
            <a:r>
              <a:rPr lang="en-US" b="1" dirty="0"/>
              <a:t>international classification of </a:t>
            </a:r>
            <a:r>
              <a:rPr lang="en-US" b="1" dirty="0" err="1"/>
              <a:t>diseass</a:t>
            </a:r>
            <a:r>
              <a:rPr lang="ar-SA" b="1" dirty="0"/>
              <a:t>" في إصداره العاشر (</a:t>
            </a:r>
            <a:r>
              <a:rPr lang="en-US" b="1" dirty="0"/>
              <a:t>ICD-10</a:t>
            </a:r>
            <a:r>
              <a:rPr lang="ar-SA" b="1" dirty="0"/>
              <a:t>) وقد تم ذلك على أساس دراسات تناولت ما يقرب من ألف حالة من حالات الأطفال والمراهقين الذين ظهرت عليهم الأعراض المشتركة </a:t>
            </a:r>
            <a:r>
              <a:rPr lang="ar-SA" b="1" dirty="0" err="1"/>
              <a:t>للا</a:t>
            </a:r>
            <a:r>
              <a:rPr lang="ar-SA" b="1" dirty="0"/>
              <a:t> </a:t>
            </a:r>
            <a:r>
              <a:rPr lang="ar-SA" b="1" dirty="0" err="1"/>
              <a:t>سبرجر</a:t>
            </a:r>
            <a:r>
              <a:rPr lang="ar-SA" b="1" dirty="0"/>
              <a:t> (كما سنوردها فيما بعد) مما برر اعتباره إعاقة مستقلة بالإضافة إلى التوحد تحت مضلة اضطرابات النمو الشائعة ومن هنا جاء انتشار أعمال </a:t>
            </a:r>
            <a:r>
              <a:rPr lang="ar-SA" b="1" dirty="0" err="1" smtClean="0"/>
              <a:t>اسبرجر</a:t>
            </a:r>
            <a:r>
              <a:rPr lang="ar-SA" b="1" dirty="0" smtClean="0"/>
              <a:t> </a:t>
            </a:r>
            <a:r>
              <a:rPr lang="ar-SA" b="1" dirty="0"/>
              <a:t>ومفهوم إعاقة في العالم اجمع </a:t>
            </a:r>
            <a:r>
              <a:rPr lang="ar-EG" b="1" dirty="0"/>
              <a:t>. </a:t>
            </a:r>
            <a:endParaRPr lang="en-US" dirty="0"/>
          </a:p>
          <a:p>
            <a:endParaRPr lang="ar-EG"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85000" lnSpcReduction="20000"/>
          </a:bodyPr>
          <a:lstStyle/>
          <a:p>
            <a:r>
              <a:rPr lang="ar-SA" b="1" dirty="0"/>
              <a:t>( هناك تشابه واختلاف في الاعراض والسمات بين </a:t>
            </a:r>
            <a:r>
              <a:rPr lang="ar-SA" b="1" dirty="0" err="1"/>
              <a:t>الاسبرجر</a:t>
            </a:r>
            <a:r>
              <a:rPr lang="ar-SA" b="1" dirty="0"/>
              <a:t> واعاقة التوحد , الدليل الاحصائي والدليل الدولي </a:t>
            </a:r>
            <a:r>
              <a:rPr lang="ar-SA" b="1" dirty="0" smtClean="0"/>
              <a:t>الذي اقروا </a:t>
            </a:r>
            <a:r>
              <a:rPr lang="ar-SA" b="1" dirty="0"/>
              <a:t>ان </a:t>
            </a:r>
            <a:r>
              <a:rPr lang="ar-SA" b="1" dirty="0" err="1"/>
              <a:t>الاسبرجر</a:t>
            </a:r>
            <a:r>
              <a:rPr lang="ar-SA" b="1" dirty="0"/>
              <a:t> اعاقة مستقلة بذاتها )</a:t>
            </a:r>
            <a:endParaRPr lang="en-US" dirty="0"/>
          </a:p>
          <a:p>
            <a:r>
              <a:rPr lang="ar-SA" b="1" dirty="0"/>
              <a:t>وكانت الحالات التي تشخص الآن على أنها إعاقة (</a:t>
            </a:r>
            <a:r>
              <a:rPr lang="ar-SA" b="1" dirty="0" err="1"/>
              <a:t>إسبرجر</a:t>
            </a:r>
            <a:r>
              <a:rPr lang="ar-SA" b="1" dirty="0"/>
              <a:t> ) يطلق عليها أسماء مختلفة منها ما كان يعتبره نوعا من أنواع التوحد بسبب التشابه الكبير بين أعراض الإعاقتين فسميت أحيانا باسم "توحد الكبار" حيث أن أعراضه لا تظهر مبكرا كما يحدث في حالة التوحد </a:t>
            </a:r>
            <a:r>
              <a:rPr lang="ar-EG" b="1" dirty="0"/>
              <a:t>، </a:t>
            </a:r>
            <a:r>
              <a:rPr lang="ar-SA" b="1" dirty="0"/>
              <a:t>ولكنها تبدأ في الظهور في سن متأخرة </a:t>
            </a:r>
            <a:r>
              <a:rPr lang="ar-EG" b="1" dirty="0"/>
              <a:t>، </a:t>
            </a:r>
            <a:r>
              <a:rPr lang="ar-SA" b="1" dirty="0"/>
              <a:t>وكان يطلق عليه البعض مصطلح التوحد ذي الأداء الوظيفي العالي أو أعاقة التوحد الخفيف</a:t>
            </a:r>
            <a:r>
              <a:rPr lang="ar-EG" b="1" dirty="0"/>
              <a:t> ؛ </a:t>
            </a:r>
            <a:r>
              <a:rPr lang="ar-SA" b="1" dirty="0"/>
              <a:t>لبساطة أعراضه وسرعة استجابته لبرامج التدخل العلاجي والتأهيل ... وذلك لان إعاقة </a:t>
            </a:r>
            <a:r>
              <a:rPr lang="ar-SA" b="1" dirty="0" err="1"/>
              <a:t>الاسبرجر</a:t>
            </a:r>
            <a:r>
              <a:rPr lang="ar-SA" b="1" dirty="0"/>
              <a:t> لا تصيب المتخلفين عقليا مثل حالات التوحد </a:t>
            </a:r>
            <a:r>
              <a:rPr lang="ar-EG" b="1" dirty="0"/>
              <a:t>؛ </a:t>
            </a:r>
            <a:r>
              <a:rPr lang="ar-SA" b="1" dirty="0"/>
              <a:t>حيث يعاني أكثر من 70%حالات التوحد من تخلف عقلي متوسط أو شديد يعرقل برامج التأهيل والتدريب . </a:t>
            </a:r>
            <a:endParaRPr lang="en-US" dirty="0"/>
          </a:p>
          <a:p>
            <a:endParaRPr lang="ar-EG"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p:txBody>
          <a:bodyPr>
            <a:normAutofit fontScale="92500" lnSpcReduction="10000"/>
          </a:bodyPr>
          <a:lstStyle/>
          <a:p>
            <a:r>
              <a:rPr lang="ar-SA" b="1" dirty="0"/>
              <a:t>وفي مرحلة أخرى خلال السبعينيات والثمانينيات كان يطلق على حالات إعاقة </a:t>
            </a:r>
            <a:r>
              <a:rPr lang="ar-SA" b="1" dirty="0" err="1"/>
              <a:t>الاسبرجر</a:t>
            </a:r>
            <a:r>
              <a:rPr lang="ar-SA" b="1" dirty="0"/>
              <a:t> مصطلح (</a:t>
            </a:r>
            <a:r>
              <a:rPr lang="ar-SA" b="1" dirty="0">
                <a:solidFill>
                  <a:srgbClr val="FF0000"/>
                </a:solidFill>
              </a:rPr>
              <a:t>الشخصية </a:t>
            </a:r>
            <a:r>
              <a:rPr lang="ar-SA" b="1" dirty="0" err="1">
                <a:solidFill>
                  <a:srgbClr val="FF0000"/>
                </a:solidFill>
              </a:rPr>
              <a:t>الفصامية</a:t>
            </a:r>
            <a:r>
              <a:rPr lang="ar-SA" b="1" dirty="0"/>
              <a:t>). ( راجع لمفهوم قديم عندما كان يقال عن التوحد " فصام الطفولة " لوجود تشابه مابين </a:t>
            </a:r>
            <a:r>
              <a:rPr lang="ar-SA" b="1" dirty="0" err="1"/>
              <a:t>اعراض</a:t>
            </a:r>
            <a:r>
              <a:rPr lang="ar-SA" b="1" dirty="0"/>
              <a:t> التوحد </a:t>
            </a:r>
            <a:r>
              <a:rPr lang="ar-SA" b="1" dirty="0" err="1"/>
              <a:t>والاسبرجر</a:t>
            </a:r>
            <a:r>
              <a:rPr lang="ar-SA" b="1" dirty="0"/>
              <a:t> وبين بعض </a:t>
            </a:r>
            <a:r>
              <a:rPr lang="ar-SA" b="1" dirty="0" err="1"/>
              <a:t>الاعراض</a:t>
            </a:r>
            <a:r>
              <a:rPr lang="ar-SA" b="1" dirty="0"/>
              <a:t> التي توجد لدى </a:t>
            </a:r>
            <a:r>
              <a:rPr lang="ar-SA" b="1" dirty="0" err="1"/>
              <a:t>الفصاميين</a:t>
            </a:r>
            <a:r>
              <a:rPr lang="ar-SA" b="1" dirty="0"/>
              <a:t> )  </a:t>
            </a:r>
            <a:endParaRPr lang="en-US" dirty="0"/>
          </a:p>
          <a:p>
            <a:r>
              <a:rPr lang="ar-SA" b="1" dirty="0"/>
              <a:t>وكان </a:t>
            </a:r>
            <a:r>
              <a:rPr lang="ar-EG" b="1" dirty="0"/>
              <a:t>ي</a:t>
            </a:r>
            <a:r>
              <a:rPr lang="ar-SA" b="1" dirty="0"/>
              <a:t>ستتبع هذا التقلب في تعريف تلك الحالات بطبيعة الحال ، قصور في تشخيصها ، وبالتالي في إمكانات وبرامج ووسائل التدخل العلاجي والتأهيل ، سواء على المستويات الطبية والتربوية والاجتماعية ، بل في توجيه أباء وأمهات واسر الأطفال المصابين إلى أساليب التعامل معهم وتنشئتهم .</a:t>
            </a:r>
            <a:endParaRPr lang="en-US" dirty="0"/>
          </a:p>
          <a:p>
            <a:endParaRPr lang="ar-EG"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92500" lnSpcReduction="20000"/>
          </a:bodyPr>
          <a:lstStyle/>
          <a:p>
            <a:r>
              <a:rPr lang="ar-SA" b="1" dirty="0"/>
              <a:t>ومع تعدد البحوث التي تتناول إعاقات النمو الشاملة المختلفة ،لازال هناك الكثير من الغموض الذي يحيط ببعض جوانب </a:t>
            </a:r>
            <a:r>
              <a:rPr lang="ar-SA" b="1" dirty="0" err="1"/>
              <a:t>الاسبرجر</a:t>
            </a:r>
            <a:r>
              <a:rPr lang="ar-SA" b="1" dirty="0"/>
              <a:t> ، فلسنا نعرف حتى الآن بدقة درجة انتشاره </a:t>
            </a:r>
            <a:r>
              <a:rPr lang="ar-SA" b="1" dirty="0" err="1"/>
              <a:t>ولانسبة</a:t>
            </a:r>
            <a:r>
              <a:rPr lang="ar-SA" b="1" dirty="0"/>
              <a:t> الإصابة بين الإناث والذكور والعوامل المسببة :</a:t>
            </a:r>
            <a:r>
              <a:rPr lang="ar-SA" b="1" dirty="0">
                <a:solidFill>
                  <a:srgbClr val="FF0000"/>
                </a:solidFill>
              </a:rPr>
              <a:t>هل هي جينية أو بيئية ؟أو كلاهما  .</a:t>
            </a:r>
            <a:r>
              <a:rPr lang="ar-SA" b="1" dirty="0"/>
              <a:t>.  ومع أن إعاقة </a:t>
            </a:r>
            <a:r>
              <a:rPr lang="ar-SA" b="1" dirty="0" err="1"/>
              <a:t>الإسبرجر</a:t>
            </a:r>
            <a:r>
              <a:rPr lang="ar-SA" b="1" dirty="0"/>
              <a:t> يمكن أن تعتبر إعاقة مميزة ، وليست بأية حال نوعا من أنواع إعاقة التوحد بناء على ما أكده الدليل الدولي لتشخيص الإعاقات والأمراض النفسية في الطبعة الأخيرة المعدلة فانه لازالت هناك قلة من بين دوائر المختصين في هذا المجال ، تجادل حول ماهية إعاقة </a:t>
            </a:r>
            <a:r>
              <a:rPr lang="ar-SA" b="1" dirty="0" err="1"/>
              <a:t>الاسبرجر</a:t>
            </a:r>
            <a:r>
              <a:rPr lang="ar-SA" b="1" dirty="0"/>
              <a:t>: هل هو نوع مستقل من أنواع الإعاقة ،أو أنه نوع أو فئة أو صورة أخرى من صور إعاقة التوحد "</a:t>
            </a:r>
            <a:r>
              <a:rPr lang="ar-SA" b="1" dirty="0" err="1"/>
              <a:t>الاوتيزم</a:t>
            </a:r>
            <a:r>
              <a:rPr lang="ar-SA" b="1" dirty="0"/>
              <a:t>"؟. </a:t>
            </a:r>
            <a:endParaRPr lang="en-US" dirty="0"/>
          </a:p>
          <a:p>
            <a:endParaRPr lang="ar-EG"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92500" lnSpcReduction="20000"/>
          </a:bodyPr>
          <a:lstStyle/>
          <a:p>
            <a:r>
              <a:rPr lang="ar-SA" b="1" dirty="0"/>
              <a:t>كما يعتبر البعض  – من جهة أخرى – انه طالما لا توجد حتى الآن وسائل أو أدوات معملية أو فحوصات عضوية للكشف عن التوحد أو </a:t>
            </a:r>
            <a:r>
              <a:rPr lang="ar-SA" b="1" dirty="0" err="1"/>
              <a:t>الاسبرجر</a:t>
            </a:r>
            <a:r>
              <a:rPr lang="ar-SA" b="1" dirty="0"/>
              <a:t> ، فانه من المتعذر الحكم على الحالة بأنها توحد أو </a:t>
            </a:r>
            <a:r>
              <a:rPr lang="ar-SA" b="1" dirty="0" err="1"/>
              <a:t>اسبرجر</a:t>
            </a:r>
            <a:r>
              <a:rPr lang="ar-SA" b="1" dirty="0"/>
              <a:t> ، أو أنهما إعاقة واحدة بصورتين أو درجتي شدة مختلفتين ، بالنسبة إلى هذا الفريق من المختصين الذين يرفضون فكرة أن </a:t>
            </a:r>
            <a:r>
              <a:rPr lang="ar-SA" b="1" dirty="0" err="1"/>
              <a:t>الاسبرجر</a:t>
            </a:r>
            <a:r>
              <a:rPr lang="ar-SA" b="1" dirty="0"/>
              <a:t> هو مجرد نوع من أنواع التوحد ، فإنهم يعتمدون ويبررون إيمانهم بأن </a:t>
            </a:r>
            <a:r>
              <a:rPr lang="ar-SA" b="1" dirty="0" err="1"/>
              <a:t>الاسبرجر</a:t>
            </a:r>
            <a:r>
              <a:rPr lang="ar-SA" b="1" dirty="0"/>
              <a:t> إعاقة محدودة بذاتها ، وليست نوعا من التوحد بان المرجع الدولي الإحصائي للإعاقات والأمراض النفسية يؤكد تلك الحقيقة ، ويعتبرون أن التحديد الدقيق  للفروق الفاصلة بين الإعاقتين يمهد الطريق </a:t>
            </a:r>
            <a:r>
              <a:rPr lang="ar-SA" b="1" dirty="0" err="1"/>
              <a:t>الى</a:t>
            </a:r>
            <a:r>
              <a:rPr lang="ar-SA" b="1" dirty="0"/>
              <a:t> تحديد أدق الأساليب التدخل العلاجي ورسم برامج التأهيل الناجح للرعاية والتدريب والتعليم . </a:t>
            </a:r>
            <a:endParaRPr lang="en-US" dirty="0"/>
          </a:p>
          <a:p>
            <a:endParaRPr lang="ar-EG"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lnSpcReduction="10000"/>
          </a:bodyPr>
          <a:lstStyle/>
          <a:p>
            <a:r>
              <a:rPr lang="ar-SA" b="1" dirty="0"/>
              <a:t>ويؤكد البعض أن هذه الفروق بين الإعاقتين أكثر وضوحا في المراحل الأولى لظهور واكتشاف الإعاقة والأعراض الفارقة بين كل من التوحد </a:t>
            </a:r>
            <a:r>
              <a:rPr lang="ar-SA" b="1" dirty="0" err="1"/>
              <a:t>والإسبرجر</a:t>
            </a:r>
            <a:r>
              <a:rPr lang="ar-SA" b="1" dirty="0"/>
              <a:t> .</a:t>
            </a:r>
            <a:r>
              <a:rPr lang="en-US" b="1" dirty="0"/>
              <a:t> </a:t>
            </a:r>
            <a:endParaRPr lang="en-US" dirty="0"/>
          </a:p>
          <a:p>
            <a:r>
              <a:rPr lang="ar-SA" b="1" dirty="0"/>
              <a:t>وعلى العموم , فأننا نعتقد انه مادام العلم عاجزا عن التحديد الدقيق للعوامل المسببة لكل من التوحد </a:t>
            </a:r>
            <a:r>
              <a:rPr lang="ar-SA" b="1" dirty="0" err="1"/>
              <a:t>والاسبرجر</a:t>
            </a:r>
            <a:r>
              <a:rPr lang="ar-SA" b="1" dirty="0"/>
              <a:t> , فسيظل الخلاف قائما حول ماهية كل منهما وكيفية التشخيص الدقيق لكل من الإعاقتين والتفرقة والتعريف الصريح الذي لا يسمح بالخلط بينهما , وتحديد ما إذا كان كل منهما نوعا مستقلا , </a:t>
            </a:r>
            <a:r>
              <a:rPr lang="ar-SA" b="1" dirty="0" err="1"/>
              <a:t>او</a:t>
            </a:r>
            <a:r>
              <a:rPr lang="ar-SA" b="1" dirty="0"/>
              <a:t> أنهما صورتان لإعاقة واحدة .</a:t>
            </a:r>
            <a:r>
              <a:rPr lang="en-US" b="1" dirty="0"/>
              <a:t> </a:t>
            </a:r>
            <a:endParaRPr lang="en-US" dirty="0"/>
          </a:p>
          <a:p>
            <a:endParaRPr lang="ar-EG"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xfrm>
            <a:off x="285720" y="1571612"/>
            <a:ext cx="8229600" cy="4525963"/>
          </a:xfrm>
          <a:solidFill>
            <a:schemeClr val="accent2"/>
          </a:solidFill>
        </p:spPr>
        <p:txBody>
          <a:bodyPr/>
          <a:lstStyle/>
          <a:p>
            <a:pPr algn="ctr">
              <a:buNone/>
            </a:pPr>
            <a:endParaRPr lang="ar-EG" dirty="0" smtClean="0"/>
          </a:p>
          <a:p>
            <a:pPr>
              <a:buNone/>
            </a:pPr>
            <a:endParaRPr lang="ar-EG" dirty="0" smtClean="0"/>
          </a:p>
          <a:p>
            <a:pPr>
              <a:buNone/>
            </a:pPr>
            <a:endParaRPr lang="ar-EG" dirty="0" smtClean="0"/>
          </a:p>
          <a:p>
            <a:pPr algn="ctr">
              <a:buNone/>
            </a:pPr>
            <a:r>
              <a:rPr lang="ar-EG" sz="8000" dirty="0" smtClean="0"/>
              <a:t>تم بحمد الله</a:t>
            </a:r>
            <a:endParaRPr lang="ar-EG" sz="8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2139</Words>
  <Application>Microsoft Office PowerPoint</Application>
  <PresentationFormat>On-screen Show (4:3)</PresentationFormat>
  <Paragraphs>70</Paragraphs>
  <Slides>20</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ae_AlMateen</vt:lpstr>
      <vt:lpstr>Andalus</vt:lpstr>
      <vt:lpstr>Arial</vt:lpstr>
      <vt:lpstr>AYM Wadiy S_U normal.</vt:lpstr>
      <vt:lpstr>Calibri</vt:lpstr>
      <vt:lpstr>Monotype Koufi</vt:lpstr>
      <vt:lpstr>Mudir MT</vt:lpstr>
      <vt:lpstr>Times New Roman</vt:lpstr>
      <vt:lpstr>سمة Office</vt:lpstr>
      <vt:lpstr>PowerPoint Presentation</vt:lpstr>
      <vt:lpstr> المحاضرة الحادية عشر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الحادية عشرة متلازمة الإسبرجر Asperger Syndrome</dc:title>
  <dc:creator>ASRAR</dc:creator>
  <cp:lastModifiedBy>Bassim Ali Yoseif Alsabbgh</cp:lastModifiedBy>
  <cp:revision>15</cp:revision>
  <dcterms:created xsi:type="dcterms:W3CDTF">2014-10-13T19:46:06Z</dcterms:created>
  <dcterms:modified xsi:type="dcterms:W3CDTF">2014-11-16T08:53:11Z</dcterms:modified>
</cp:coreProperties>
</file>