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7"/>
  </p:notesMasterIdLst>
  <p:sldIdLst>
    <p:sldId id="28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81" r:id="rId25"/>
    <p:sldId id="283" r:id="rId26"/>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294" y="-1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9BA7A72-C4E2-4FEF-9D1F-5A4390F72073}" type="datetimeFigureOut">
              <a:rPr lang="ar-EG" smtClean="0"/>
              <a:pPr/>
              <a:t>05/02/1436</a:t>
            </a:fld>
            <a:endParaRPr lang="ar-EG"/>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1316611-A05D-4006-8C3B-67C6478FBB34}" type="slidenum">
              <a:rPr lang="ar-EG" smtClean="0"/>
              <a:pPr/>
              <a:t>‹#›</a:t>
            </a:fld>
            <a:endParaRPr lang="ar-EG"/>
          </a:p>
        </p:txBody>
      </p:sp>
    </p:spTree>
    <p:extLst>
      <p:ext uri="{BB962C8B-B14F-4D97-AF65-F5344CB8AC3E}">
        <p14:creationId xmlns:p14="http://schemas.microsoft.com/office/powerpoint/2010/main" val="119660514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fld id="{7B2F26D6-4705-40A7-8C29-F017E83F056B}" type="datetimeFigureOut">
              <a:rPr lang="ar-EG" smtClean="0"/>
              <a:pPr/>
              <a:t>05/02/1436</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A5CD5FED-BFFE-4096-9940-952BB035A41A}" type="slidenum">
              <a:rPr lang="ar-EG" smtClean="0"/>
              <a:pPr/>
              <a:t>‹#›</a:t>
            </a:fld>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7B2F26D6-4705-40A7-8C29-F017E83F056B}" type="datetimeFigureOut">
              <a:rPr lang="ar-EG" smtClean="0"/>
              <a:pPr/>
              <a:t>05/02/1436</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A5CD5FED-BFFE-4096-9940-952BB035A41A}" type="slidenum">
              <a:rPr lang="ar-EG" smtClean="0"/>
              <a:pPr/>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B2F26D6-4705-40A7-8C29-F017E83F056B}" type="datetimeFigureOut">
              <a:rPr lang="ar-EG" smtClean="0"/>
              <a:pPr/>
              <a:t>05/02/1436</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A5CD5FED-BFFE-4096-9940-952BB035A41A}" type="slidenum">
              <a:rPr lang="ar-EG" smtClean="0"/>
              <a:pPr/>
              <a:t>‹#›</a:t>
            </a:fld>
            <a:endParaRPr lang="ar-E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p>
            <a:fld id="{7B2F26D6-4705-40A7-8C29-F017E83F056B}" type="datetimeFigureOut">
              <a:rPr lang="ar-EG" smtClean="0"/>
              <a:pPr/>
              <a:t>05/02/1436</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A5CD5FED-BFFE-4096-9940-952BB035A41A}" type="slidenum">
              <a:rPr lang="ar-EG" smtClean="0"/>
              <a:pPr/>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p>
            <a:fld id="{7B2F26D6-4705-40A7-8C29-F017E83F056B}" type="datetimeFigureOut">
              <a:rPr lang="ar-EG" smtClean="0"/>
              <a:pPr/>
              <a:t>05/02/1436</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A5CD5FED-BFFE-4096-9940-952BB035A41A}" type="slidenum">
              <a:rPr lang="ar-EG" smtClean="0"/>
              <a:pPr/>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p>
            <a:fld id="{7B2F26D6-4705-40A7-8C29-F017E83F056B}" type="datetimeFigureOut">
              <a:rPr lang="ar-EG" smtClean="0"/>
              <a:pPr/>
              <a:t>05/02/1436</a:t>
            </a:fld>
            <a:endParaRPr lang="ar-EG"/>
          </a:p>
        </p:txBody>
      </p:sp>
      <p:sp>
        <p:nvSpPr>
          <p:cNvPr id="4" name="عنصر نائب للتذييل 3"/>
          <p:cNvSpPr>
            <a:spLocks noGrp="1"/>
          </p:cNvSpPr>
          <p:nvPr>
            <p:ph type="ftr" sz="quarter" idx="11"/>
          </p:nvPr>
        </p:nvSpPr>
        <p:spPr/>
        <p:txBody>
          <a:bodyPr/>
          <a:lstStyle/>
          <a:p>
            <a:endParaRPr lang="ar-EG"/>
          </a:p>
        </p:txBody>
      </p:sp>
      <p:sp>
        <p:nvSpPr>
          <p:cNvPr id="5" name="عنصر نائب لرقم الشريحة 4"/>
          <p:cNvSpPr>
            <a:spLocks noGrp="1"/>
          </p:cNvSpPr>
          <p:nvPr>
            <p:ph type="sldNum" sz="quarter" idx="12"/>
          </p:nvPr>
        </p:nvSpPr>
        <p:spPr/>
        <p:txBody>
          <a:bodyPr/>
          <a:lstStyle/>
          <a:p>
            <a:fld id="{A5CD5FED-BFFE-4096-9940-952BB035A41A}" type="slidenum">
              <a:rPr lang="ar-EG" smtClean="0"/>
              <a:pPr/>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B2F26D6-4705-40A7-8C29-F017E83F056B}" type="datetimeFigureOut">
              <a:rPr lang="ar-EG" smtClean="0"/>
              <a:pPr/>
              <a:t>05/02/1436</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A5CD5FED-BFFE-4096-9940-952BB035A41A}" type="slidenum">
              <a:rPr lang="ar-EG" smtClean="0"/>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B2F26D6-4705-40A7-8C29-F017E83F056B}" type="datetimeFigureOut">
              <a:rPr lang="ar-EG" smtClean="0"/>
              <a:pPr/>
              <a:t>05/02/1436</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A5CD5FED-BFFE-4096-9940-952BB035A41A}" type="slidenum">
              <a:rPr lang="ar-EG" smtClean="0"/>
              <a:pPr/>
              <a:t>‹#›</a:t>
            </a:fld>
            <a:endParaRPr lang="ar-E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B2F26D6-4705-40A7-8C29-F017E83F056B}" type="datetimeFigureOut">
              <a:rPr lang="ar-EG" smtClean="0"/>
              <a:pPr/>
              <a:t>05/02/1436</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A5CD5FED-BFFE-4096-9940-952BB035A41A}" type="slidenum">
              <a:rPr lang="ar-EG" smtClean="0"/>
              <a:pPr/>
              <a:t>‹#›</a:t>
            </a:fld>
            <a:endParaRPr lang="ar-E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7B2F26D6-4705-40A7-8C29-F017E83F056B}" type="datetimeFigureOut">
              <a:rPr lang="ar-EG" smtClean="0"/>
              <a:pPr/>
              <a:t>05/02/1436</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A5CD5FED-BFFE-4096-9940-952BB035A41A}" type="slidenum">
              <a:rPr lang="ar-EG" smtClean="0"/>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7B2F26D6-4705-40A7-8C29-F017E83F056B}" type="datetimeFigureOut">
              <a:rPr lang="ar-EG" smtClean="0"/>
              <a:pPr/>
              <a:t>05/02/1436</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A5CD5FED-BFFE-4096-9940-952BB035A41A}" type="slidenum">
              <a:rPr lang="ar-EG" smtClean="0"/>
              <a:pPr/>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B2F26D6-4705-40A7-8C29-F017E83F056B}" type="datetimeFigureOut">
              <a:rPr lang="ar-EG" smtClean="0"/>
              <a:pPr/>
              <a:t>05/02/1436</a:t>
            </a:fld>
            <a:endParaRPr lang="ar-EG"/>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5CD5FED-BFFE-4096-9940-952BB035A41A}"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144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75385" y="4800600"/>
            <a:ext cx="3768969"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FF0000"/>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FF0000"/>
                </a:solidFill>
                <a:latin typeface="Calibri" pitchFamily="34" charset="0"/>
              </a:rPr>
              <a:t>عمادة التعلم الإلكتروني والتعليم عن بعد</a:t>
            </a:r>
            <a:endParaRPr lang="en-US" sz="2400" b="1" dirty="0">
              <a:solidFill>
                <a:srgbClr val="FF0000"/>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43182"/>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11016" y="3276600"/>
            <a:ext cx="4706815" cy="16764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en-US" sz="3700" b="1" dirty="0" smtClean="0">
              <a:solidFill>
                <a:srgbClr val="FF0000"/>
              </a:solidFill>
              <a:latin typeface="AYM Wadiy S_U normal."/>
              <a:cs typeface="Times New Roman" pitchFamily="18" charset="0"/>
            </a:endParaRPr>
          </a:p>
          <a:p>
            <a:pPr algn="ctr"/>
            <a:endParaRPr lang="ar-SA" sz="1400" b="1" dirty="0">
              <a:solidFill>
                <a:srgbClr val="376092"/>
              </a:solidFill>
              <a:latin typeface="AYM Wadiy S_U normal."/>
              <a:cs typeface="Times New Roman" pitchFamily="18" charset="0"/>
            </a:endParaRPr>
          </a:p>
          <a:p>
            <a:pPr algn="ctr">
              <a:lnSpc>
                <a:spcPct val="80000"/>
              </a:lnSpc>
            </a:pPr>
            <a:r>
              <a:rPr lang="ar-EG" sz="3200" dirty="0" smtClean="0">
                <a:solidFill>
                  <a:srgbClr val="FF0000"/>
                </a:solidFill>
                <a:latin typeface="Monotype Koufi" pitchFamily="2" charset="-78"/>
                <a:cs typeface="Monotype Koufi" pitchFamily="2" charset="-78"/>
              </a:rPr>
              <a:t>إعاقات النمو الشامل</a:t>
            </a:r>
          </a:p>
          <a:p>
            <a:pPr algn="ctr">
              <a:lnSpc>
                <a:spcPct val="80000"/>
              </a:lnSpc>
            </a:pPr>
            <a:r>
              <a:rPr lang="ar-EG" sz="3200" b="1" dirty="0" smtClean="0">
                <a:solidFill>
                  <a:srgbClr val="FF0000"/>
                </a:solidFill>
                <a:latin typeface="Monotype Koufi" pitchFamily="2" charset="-78"/>
                <a:cs typeface="Monotype Koufi" pitchFamily="2" charset="-78"/>
              </a:rPr>
              <a:t>د/عمر السيد حمادة </a:t>
            </a:r>
            <a:endParaRPr lang="ar-SA" sz="3200" b="1" dirty="0" smtClean="0">
              <a:solidFill>
                <a:srgbClr val="FF0000"/>
              </a:solidFill>
              <a:latin typeface="AYM Wadiy S_U normal."/>
              <a:cs typeface="Times New Roman" pitchFamily="18"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2" end="2"/>
                                            </p:txEl>
                                          </p:spTgt>
                                        </p:tgtEl>
                                        <p:attrNameLst>
                                          <p:attrName>style.visibility</p:attrName>
                                        </p:attrNameLst>
                                      </p:cBhvr>
                                      <p:to>
                                        <p:strVal val="visible"/>
                                      </p:to>
                                    </p:set>
                                    <p:anim calcmode="lin" valueType="num">
                                      <p:cBhvr additive="base">
                                        <p:cTn id="43"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3" end="3"/>
                                            </p:txEl>
                                          </p:spTgt>
                                        </p:tgtEl>
                                        <p:attrNameLst>
                                          <p:attrName>style.visibility</p:attrName>
                                        </p:attrNameLst>
                                      </p:cBhvr>
                                      <p:to>
                                        <p:strVal val="visible"/>
                                      </p:to>
                                    </p:set>
                                    <p:anim calcmode="lin" valueType="num">
                                      <p:cBhvr additive="base">
                                        <p:cTn id="49" dur="500" fill="hold"/>
                                        <p:tgtEl>
                                          <p:spTgt spid="5130">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55576" y="1124744"/>
            <a:ext cx="8064896" cy="2262113"/>
          </a:xfrm>
          <a:solidFill>
            <a:schemeClr val="accent5"/>
          </a:solidFill>
        </p:spPr>
        <p:txBody>
          <a:bodyPr>
            <a:normAutofit fontScale="90000"/>
          </a:bodyPr>
          <a:lstStyle/>
          <a:p>
            <a:r>
              <a:rPr lang="en-US" b="1" dirty="0" smtClean="0">
                <a:solidFill>
                  <a:srgbClr val="FF0000"/>
                </a:solidFill>
              </a:rPr>
              <a:t/>
            </a:r>
            <a:br>
              <a:rPr lang="en-US" b="1" dirty="0" smtClean="0">
                <a:solidFill>
                  <a:srgbClr val="FF0000"/>
                </a:solidFill>
              </a:rPr>
            </a:br>
            <a:r>
              <a:rPr lang="ar-SA" b="1" dirty="0" smtClean="0">
                <a:solidFill>
                  <a:srgbClr val="FF0000"/>
                </a:solidFill>
              </a:rPr>
              <a:t>المحاضرة </a:t>
            </a:r>
            <a:r>
              <a:rPr lang="ar-SA" b="1" dirty="0">
                <a:solidFill>
                  <a:srgbClr val="FF0000"/>
                </a:solidFill>
              </a:rPr>
              <a:t>الثانية عشرة</a:t>
            </a:r>
            <a:r>
              <a:rPr lang="en-US" dirty="0">
                <a:solidFill>
                  <a:srgbClr val="FF0000"/>
                </a:solidFill>
              </a:rPr>
              <a:t/>
            </a:r>
            <a:br>
              <a:rPr lang="en-US" dirty="0">
                <a:solidFill>
                  <a:srgbClr val="FF0000"/>
                </a:solidFill>
              </a:rPr>
            </a:br>
            <a:r>
              <a:rPr lang="ar-EG" b="1" dirty="0">
                <a:solidFill>
                  <a:srgbClr val="FF0000"/>
                </a:solidFill>
              </a:rPr>
              <a:t>متلازمة </a:t>
            </a:r>
            <a:r>
              <a:rPr lang="ar-EG" b="1" dirty="0" err="1">
                <a:solidFill>
                  <a:srgbClr val="FF0000"/>
                </a:solidFill>
              </a:rPr>
              <a:t>الإسبرجر</a:t>
            </a:r>
            <a:r>
              <a:rPr lang="ar-EG" b="1" dirty="0">
                <a:solidFill>
                  <a:srgbClr val="FF0000"/>
                </a:solidFill>
              </a:rPr>
              <a:t> </a:t>
            </a:r>
            <a:r>
              <a:rPr lang="en-US" b="1" dirty="0" err="1">
                <a:solidFill>
                  <a:srgbClr val="FF0000"/>
                </a:solidFill>
              </a:rPr>
              <a:t>Asperger</a:t>
            </a:r>
            <a:r>
              <a:rPr lang="en-US" b="1" dirty="0">
                <a:solidFill>
                  <a:srgbClr val="FF0000"/>
                </a:solidFill>
              </a:rPr>
              <a:t> Syndrome </a:t>
            </a:r>
            <a:r>
              <a:rPr lang="en-US" dirty="0">
                <a:solidFill>
                  <a:srgbClr val="FF0000"/>
                </a:solidFill>
              </a:rPr>
              <a:t/>
            </a:r>
            <a:br>
              <a:rPr lang="en-US" dirty="0">
                <a:solidFill>
                  <a:srgbClr val="FF0000"/>
                </a:solidFill>
              </a:rPr>
            </a:br>
            <a:endParaRPr lang="ar-EG" dirty="0">
              <a:solidFill>
                <a:srgbClr val="FF0000"/>
              </a:solidFill>
            </a:endParaRPr>
          </a:p>
        </p:txBody>
      </p:sp>
      <p:sp>
        <p:nvSpPr>
          <p:cNvPr id="3" name="عنوان فرعي 2"/>
          <p:cNvSpPr>
            <a:spLocks noGrp="1"/>
          </p:cNvSpPr>
          <p:nvPr>
            <p:ph type="subTitle" idx="1"/>
          </p:nvPr>
        </p:nvSpPr>
        <p:spPr>
          <a:solidFill>
            <a:schemeClr val="bg2">
              <a:lumMod val="90000"/>
            </a:schemeClr>
          </a:solidFill>
        </p:spPr>
        <p:txBody>
          <a:bodyPr/>
          <a:lstStyle/>
          <a:p>
            <a:endParaRPr lang="ar-EG"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85000" lnSpcReduction="10000"/>
          </a:bodyPr>
          <a:lstStyle/>
          <a:p>
            <a:r>
              <a:rPr lang="ar-SA" b="1" dirty="0">
                <a:solidFill>
                  <a:srgbClr val="FF0000"/>
                </a:solidFill>
              </a:rPr>
              <a:t>التشخيص الفارق بين </a:t>
            </a:r>
            <a:r>
              <a:rPr lang="ar-SA" b="1" dirty="0" err="1">
                <a:solidFill>
                  <a:srgbClr val="FF0000"/>
                </a:solidFill>
              </a:rPr>
              <a:t>الإسبرجر</a:t>
            </a:r>
            <a:r>
              <a:rPr lang="ar-SA" b="1" dirty="0">
                <a:solidFill>
                  <a:srgbClr val="FF0000"/>
                </a:solidFill>
              </a:rPr>
              <a:t> و التوحد :</a:t>
            </a:r>
            <a:endParaRPr lang="en-US" dirty="0">
              <a:solidFill>
                <a:srgbClr val="FF0000"/>
              </a:solidFill>
            </a:endParaRPr>
          </a:p>
          <a:p>
            <a:r>
              <a:rPr lang="ar-SA" b="1" dirty="0"/>
              <a:t>يقصد بالتشخيص </a:t>
            </a:r>
            <a:r>
              <a:rPr lang="ar-SA" b="1" dirty="0" err="1"/>
              <a:t>الفارقي</a:t>
            </a:r>
            <a:r>
              <a:rPr lang="ar-SA" b="1" dirty="0"/>
              <a:t>-هنا- انه احد عناصر تشخيص </a:t>
            </a:r>
            <a:r>
              <a:rPr lang="ar-SA" b="1" dirty="0" err="1"/>
              <a:t>الاسبرجر</a:t>
            </a:r>
            <a:r>
              <a:rPr lang="ar-SA" b="1" dirty="0"/>
              <a:t> التي تحدد الفرق بينه وبين التوحد (أو بينه وبين إعاقات أخرى</a:t>
            </a:r>
            <a:r>
              <a:rPr lang="ar-SA" b="1" dirty="0" smtClean="0"/>
              <a:t>).</a:t>
            </a:r>
            <a:endParaRPr lang="en-US" b="1" dirty="0" smtClean="0"/>
          </a:p>
          <a:p>
            <a:r>
              <a:rPr lang="ar-SA" b="1" dirty="0" smtClean="0"/>
              <a:t> </a:t>
            </a:r>
            <a:r>
              <a:rPr lang="ar-SA" b="1" dirty="0"/>
              <a:t>( التشخيص </a:t>
            </a:r>
            <a:r>
              <a:rPr lang="ar-SA" b="1" dirty="0" err="1"/>
              <a:t>الفارقي</a:t>
            </a:r>
            <a:r>
              <a:rPr lang="ar-SA" b="1" dirty="0"/>
              <a:t> اي يبين ماهي الحدود </a:t>
            </a:r>
            <a:r>
              <a:rPr lang="ar-SA" b="1" dirty="0" err="1"/>
              <a:t>الفارقه</a:t>
            </a:r>
            <a:r>
              <a:rPr lang="ar-SA" b="1" dirty="0"/>
              <a:t> بين الاعاقات ) </a:t>
            </a:r>
            <a:endParaRPr lang="en-US" dirty="0"/>
          </a:p>
          <a:p>
            <a:r>
              <a:rPr lang="ar-SA" b="1" dirty="0"/>
              <a:t>وقد ورد اسم الإعاقتين كما ذكرنا في الدليل الإحصائي "</a:t>
            </a:r>
            <a:r>
              <a:rPr lang="en-US" b="1" dirty="0"/>
              <a:t>4</a:t>
            </a:r>
            <a:r>
              <a:rPr lang="ar-SA" b="1" dirty="0"/>
              <a:t>.</a:t>
            </a:r>
            <a:r>
              <a:rPr lang="en-US" b="1" dirty="0"/>
              <a:t>m</a:t>
            </a:r>
            <a:r>
              <a:rPr lang="ar-SA" b="1" dirty="0"/>
              <a:t>.</a:t>
            </a:r>
            <a:r>
              <a:rPr lang="en-US" b="1" dirty="0"/>
              <a:t>s</a:t>
            </a:r>
            <a:r>
              <a:rPr lang="ar-SA" b="1" dirty="0"/>
              <a:t>.</a:t>
            </a:r>
            <a:r>
              <a:rPr lang="en-US" b="1" dirty="0"/>
              <a:t>D</a:t>
            </a:r>
            <a:r>
              <a:rPr lang="ar-SA" b="1" dirty="0"/>
              <a:t>" تحت مسمى </a:t>
            </a:r>
            <a:r>
              <a:rPr lang="ar-SA" b="1" dirty="0">
                <a:solidFill>
                  <a:srgbClr val="FF0000"/>
                </a:solidFill>
              </a:rPr>
              <a:t>إعاقات النمو الشاملة  </a:t>
            </a:r>
            <a:r>
              <a:rPr lang="en-US" b="1" dirty="0" err="1"/>
              <a:t>perivasire</a:t>
            </a:r>
            <a:r>
              <a:rPr lang="en-US" b="1" dirty="0"/>
              <a:t> developmental disorders</a:t>
            </a:r>
            <a:r>
              <a:rPr lang="ar-SA" b="1" dirty="0"/>
              <a:t>  ويعني ذلك بطبيعة الحال بان بين الإعاقتين جوانب تشابه ، كما </a:t>
            </a:r>
            <a:r>
              <a:rPr lang="ar-SA" b="1" dirty="0" err="1"/>
              <a:t>ان</a:t>
            </a:r>
            <a:r>
              <a:rPr lang="ar-SA" b="1" dirty="0"/>
              <a:t> بينهما اختلافات تميز كلا منهما عن الأخر. </a:t>
            </a:r>
            <a:endParaRPr lang="en-US" dirty="0"/>
          </a:p>
          <a:p>
            <a:r>
              <a:rPr lang="ar-SA" b="1" dirty="0"/>
              <a:t> وتدور </a:t>
            </a:r>
            <a:r>
              <a:rPr lang="ar-SA" b="1" dirty="0" smtClean="0">
                <a:solidFill>
                  <a:srgbClr val="FF0000"/>
                </a:solidFill>
              </a:rPr>
              <a:t>أوجه </a:t>
            </a:r>
            <a:r>
              <a:rPr lang="ar-SA" b="1" dirty="0">
                <a:solidFill>
                  <a:srgbClr val="FF0000"/>
                </a:solidFill>
              </a:rPr>
              <a:t>التشابه </a:t>
            </a:r>
            <a:r>
              <a:rPr lang="ar-SA" b="1" dirty="0"/>
              <a:t>حول </a:t>
            </a:r>
            <a:r>
              <a:rPr lang="ar-SA" b="1" u="sng" dirty="0"/>
              <a:t>نواحي القصور في القدرة على التفاعل الاجتماعي والاتصال أو التواصل</a:t>
            </a:r>
            <a:r>
              <a:rPr lang="ar-SA" b="1" dirty="0"/>
              <a:t> وفي </a:t>
            </a:r>
            <a:r>
              <a:rPr lang="ar-SA" b="1" u="sng" dirty="0"/>
              <a:t>محدودية الاهتمامات وأوجه النشاط </a:t>
            </a:r>
            <a:r>
              <a:rPr lang="ar-SA" b="1" dirty="0"/>
              <a:t>. </a:t>
            </a:r>
            <a:endParaRPr lang="en-US" dirty="0"/>
          </a:p>
          <a:p>
            <a:endParaRPr lang="ar-EG"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92500" lnSpcReduction="20000"/>
          </a:bodyPr>
          <a:lstStyle/>
          <a:p>
            <a:r>
              <a:rPr lang="ar-SA" b="1" dirty="0">
                <a:solidFill>
                  <a:srgbClr val="FF0000"/>
                </a:solidFill>
              </a:rPr>
              <a:t>أما الاختلافات بينهما فإنها تتعلق بما يلي : </a:t>
            </a:r>
            <a:endParaRPr lang="en-US" dirty="0">
              <a:solidFill>
                <a:srgbClr val="FF0000"/>
              </a:solidFill>
            </a:endParaRPr>
          </a:p>
          <a:p>
            <a:r>
              <a:rPr lang="ar-SA" b="1" dirty="0"/>
              <a:t>1- درجة القصور أو الإعاقة.. فبينما طفل التوحد يعاني من تأخر أو توقف تام في نموه اللغوي وفي القدرة على التخاطب والاتصال، فان طفل </a:t>
            </a:r>
            <a:r>
              <a:rPr lang="ar-SA" b="1" dirty="0" err="1"/>
              <a:t>الاسبرجر</a:t>
            </a:r>
            <a:r>
              <a:rPr lang="ar-SA" b="1" dirty="0"/>
              <a:t> لا يبدي مثل هذه الأعراض ؛ حيث لا يحدث تأخر أو توقف في نمو هذه القدرات. ولو انه يعاني من صعوبة في تفهم كلام الآخرين، وخاصة بالنسبة إلى ما قد يحتويه الحديث من تورية </a:t>
            </a:r>
            <a:r>
              <a:rPr lang="ar-SA" b="1" dirty="0" err="1"/>
              <a:t>و</a:t>
            </a:r>
            <a:r>
              <a:rPr lang="ar-SA" b="1" dirty="0"/>
              <a:t> تشبيهات غير مباشرة أو نكات هادفة أو معان مجردة أو إدراك العلاقات (بين السبب والنتيجة) </a:t>
            </a:r>
            <a:r>
              <a:rPr lang="ar-SA" b="1" dirty="0" err="1"/>
              <a:t>او</a:t>
            </a:r>
            <a:r>
              <a:rPr lang="ar-SA" b="1" dirty="0"/>
              <a:t> الجزء بالكل – والقدرة على التعميم وإدراك التشابه والاختلاف والتحليل والتأليف والمفاهيم التي ليس لها مرجع محسوس (</a:t>
            </a:r>
            <a:r>
              <a:rPr lang="ar-SA" b="1" dirty="0">
                <a:solidFill>
                  <a:srgbClr val="FF0000"/>
                </a:solidFill>
              </a:rPr>
              <a:t>مثل </a:t>
            </a:r>
            <a:r>
              <a:rPr lang="ar-SA" b="1" dirty="0" smtClean="0">
                <a:solidFill>
                  <a:srgbClr val="FF0000"/>
                </a:solidFill>
              </a:rPr>
              <a:t>الديمقراطية </a:t>
            </a:r>
            <a:r>
              <a:rPr lang="ar-SA" b="1" dirty="0">
                <a:solidFill>
                  <a:srgbClr val="FF0000"/>
                </a:solidFill>
              </a:rPr>
              <a:t>والضمير والشرف</a:t>
            </a:r>
            <a:r>
              <a:rPr lang="ar-SA" b="1" dirty="0"/>
              <a:t>).</a:t>
            </a:r>
            <a:endParaRPr lang="en-US" dirty="0"/>
          </a:p>
          <a:p>
            <a:endParaRPr lang="ar-EG"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85000" lnSpcReduction="10000"/>
          </a:bodyPr>
          <a:lstStyle/>
          <a:p>
            <a:r>
              <a:rPr lang="ar-SA" b="1" dirty="0"/>
              <a:t>2-أما الاختلاف الثاني في حالات </a:t>
            </a:r>
            <a:r>
              <a:rPr lang="ar-SA" b="1" dirty="0" err="1"/>
              <a:t>الاسبرجر</a:t>
            </a:r>
            <a:r>
              <a:rPr lang="ar-SA" b="1" dirty="0"/>
              <a:t> فانه يتمثل في القدرات المعرفية .. فبينما نجد حالات توحد تجمع بينه وبين التخلف العقلي ، نجد من النادر </a:t>
            </a:r>
            <a:r>
              <a:rPr lang="ar-SA" b="1" dirty="0" err="1"/>
              <a:t>ان</a:t>
            </a:r>
            <a:r>
              <a:rPr lang="ar-SA" b="1" dirty="0"/>
              <a:t> نشاهد قصورا في النمو المعرفي ملحوظا في حالات </a:t>
            </a:r>
            <a:r>
              <a:rPr lang="ar-SA" b="1" dirty="0" err="1"/>
              <a:t>الاسبرجر</a:t>
            </a:r>
            <a:r>
              <a:rPr lang="ar-SA" b="1" dirty="0"/>
              <a:t> التي تكون معدلات الذكاء </a:t>
            </a:r>
            <a:r>
              <a:rPr lang="ar-SA" b="1" dirty="0" err="1"/>
              <a:t>بها</a:t>
            </a:r>
            <a:r>
              <a:rPr lang="ar-SA" b="1" dirty="0"/>
              <a:t> عاديه أو ربما عالية؛ بما يسمح بالنمو المعرفي إلى درجه مناسبة له ، ولإمكانات البيئة الثقافية التي يعيش فيها طفل </a:t>
            </a:r>
            <a:r>
              <a:rPr lang="ar-SA" b="1" dirty="0" err="1"/>
              <a:t>الاسبرجر</a:t>
            </a:r>
            <a:r>
              <a:rPr lang="ar-SA" b="1" dirty="0"/>
              <a:t>.</a:t>
            </a:r>
            <a:endParaRPr lang="en-US" dirty="0"/>
          </a:p>
          <a:p>
            <a:r>
              <a:rPr lang="ar-SA" b="1" dirty="0"/>
              <a:t>3- بينما نجد أن أكثر من 70% من حالات التوحد تعاني من تخلف عقلي ؛ مما يزيد من صعوبة وشدة هذه الإعاقة ، ويقلل من </a:t>
            </a:r>
            <a:r>
              <a:rPr lang="ar-SA" b="1" dirty="0" err="1"/>
              <a:t>ا</a:t>
            </a:r>
            <a:r>
              <a:rPr lang="ar-EG" b="1" dirty="0"/>
              <a:t>ح</a:t>
            </a:r>
            <a:r>
              <a:rPr lang="ar-SA" b="1" dirty="0"/>
              <a:t>تما</a:t>
            </a:r>
            <a:r>
              <a:rPr lang="ar-EG" b="1" dirty="0"/>
              <a:t>ل</a:t>
            </a:r>
            <a:r>
              <a:rPr lang="ar-SA" b="1" dirty="0" err="1"/>
              <a:t>ات</a:t>
            </a:r>
            <a:r>
              <a:rPr lang="ar-SA" b="1" dirty="0"/>
              <a:t> نجاح برامج التدخل العلاجي والتأهيل . نلاحظ في حالات </a:t>
            </a:r>
            <a:r>
              <a:rPr lang="ar-SA" b="1" dirty="0" err="1"/>
              <a:t>الإسبرجر</a:t>
            </a:r>
            <a:r>
              <a:rPr lang="ar-SA" b="1" dirty="0"/>
              <a:t> ندرة في حالات التخلف العقلي ؛ مما يخفف من شدة الأعراض ، </a:t>
            </a:r>
            <a:r>
              <a:rPr lang="ar-SA" b="1" dirty="0" err="1"/>
              <a:t>و</a:t>
            </a:r>
            <a:r>
              <a:rPr lang="ar-SA" b="1" dirty="0"/>
              <a:t> يزيد من احتمالات نجاح برامج التدخل العلاجي </a:t>
            </a:r>
            <a:r>
              <a:rPr lang="ar-SA" b="1" dirty="0" err="1"/>
              <a:t>و</a:t>
            </a:r>
            <a:r>
              <a:rPr lang="ar-SA" b="1" dirty="0"/>
              <a:t> التأهيل ..</a:t>
            </a:r>
            <a:r>
              <a:rPr lang="en-US" b="1" dirty="0"/>
              <a:t> </a:t>
            </a:r>
            <a:endParaRPr lang="en-US" dirty="0"/>
          </a:p>
          <a:p>
            <a:endParaRPr lang="ar-E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92500" lnSpcReduction="20000"/>
          </a:bodyPr>
          <a:lstStyle/>
          <a:p>
            <a:r>
              <a:rPr lang="ar-SA" b="1" dirty="0"/>
              <a:t>4- طفل </a:t>
            </a:r>
            <a:r>
              <a:rPr lang="ar-SA" b="1" dirty="0" err="1"/>
              <a:t>الاسبرجر</a:t>
            </a:r>
            <a:r>
              <a:rPr lang="ar-SA" b="1" dirty="0"/>
              <a:t> لا يتجنب الآخرين من الأقران أو الكبار, كما يفعل طفل التوحد , بل يقبل على التعامل </a:t>
            </a:r>
            <a:r>
              <a:rPr lang="ar-EG" b="1" dirty="0"/>
              <a:t>معهم </a:t>
            </a:r>
            <a:r>
              <a:rPr lang="ar-SA" b="1" dirty="0"/>
              <a:t>بنشاط – ولو انه بأنشطة ضيقة الحدود- تدور غالبا حول اهتماماته وحاجاته الشخصية التي تبدو غريبة, وعادة غير مألوفة للطفل العادي.. والواقع لكل طفل من أطفال أو شباب </a:t>
            </a:r>
            <a:r>
              <a:rPr lang="ar-SA" b="1" dirty="0" err="1"/>
              <a:t>الاسبرجر</a:t>
            </a:r>
            <a:r>
              <a:rPr lang="ar-SA" b="1" dirty="0"/>
              <a:t> ميولا زائدة نحو مجال أو نشاط أو هواية أو فن أو رياضه معينه (كرة القدم- الطيران- الفلك- الموسيقى- الهنود الحمر- صيد الأسماك- المسرح- العلوم- الرياضيات ... الخ) يكثر ولا يمل من الحديث عنها .. وغالبا </a:t>
            </a:r>
            <a:r>
              <a:rPr lang="ar-SA" b="1" dirty="0" err="1"/>
              <a:t>مايؤدي</a:t>
            </a:r>
            <a:r>
              <a:rPr lang="ar-SA" b="1" dirty="0"/>
              <a:t> الانشغال الدائم باهتماماته المحدودة تلك , وكثرة الاستمرار في الحديث عنها إلى ملل الآخرين وعزوفهم عن متابعة حديثة معهم , بل ربما أدى إلى اضطراب علاقتهم معه.</a:t>
            </a:r>
            <a:endParaRPr lang="en-US" dirty="0"/>
          </a:p>
          <a:p>
            <a:endParaRPr lang="ar-EG"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77500" lnSpcReduction="20000"/>
          </a:bodyPr>
          <a:lstStyle/>
          <a:p>
            <a:r>
              <a:rPr lang="ar-SA" b="1" dirty="0"/>
              <a:t>5-  </a:t>
            </a:r>
            <a:r>
              <a:rPr lang="ar-SA" b="1" dirty="0" err="1"/>
              <a:t>و</a:t>
            </a:r>
            <a:r>
              <a:rPr lang="ar-SA" b="1" dirty="0"/>
              <a:t> قد يتساءل بعض المهتمين من الدارسين أو الآباء عما إذا كان </a:t>
            </a:r>
            <a:r>
              <a:rPr lang="ar-SA" b="1" dirty="0" err="1"/>
              <a:t>الاسبرجر</a:t>
            </a:r>
            <a:r>
              <a:rPr lang="ar-SA" b="1" dirty="0"/>
              <a:t> هو </a:t>
            </a:r>
            <a:r>
              <a:rPr lang="ar-SA" b="1" dirty="0">
                <a:solidFill>
                  <a:srgbClr val="FF0000"/>
                </a:solidFill>
              </a:rPr>
              <a:t>ذاته</a:t>
            </a:r>
            <a:r>
              <a:rPr lang="ar-EG" b="1" dirty="0">
                <a:solidFill>
                  <a:srgbClr val="FF0000"/>
                </a:solidFill>
              </a:rPr>
              <a:t> التوحد </a:t>
            </a:r>
            <a:r>
              <a:rPr lang="ar-EG" b="1" dirty="0"/>
              <a:t>,</a:t>
            </a:r>
            <a:r>
              <a:rPr lang="ar-SA" b="1" dirty="0"/>
              <a:t> أو انه متشابه أو صور</a:t>
            </a:r>
            <a:r>
              <a:rPr lang="ar-EG" b="1" dirty="0"/>
              <a:t> ة</a:t>
            </a:r>
            <a:r>
              <a:rPr lang="ar-SA" b="1" dirty="0"/>
              <a:t> أخرى من صور التوحد العالي وظيفيا؟ </a:t>
            </a:r>
            <a:r>
              <a:rPr lang="en-US" b="1" dirty="0"/>
              <a:t>high functioni9ng autism</a:t>
            </a:r>
            <a:r>
              <a:rPr lang="ar-SA" b="1" dirty="0"/>
              <a:t> . والإجابة على هذا التساؤل هي بالنفي , برغم وجود بعض التشابه بينهما </a:t>
            </a:r>
            <a:r>
              <a:rPr lang="ar-EG" b="1" dirty="0"/>
              <a:t>, </a:t>
            </a:r>
            <a:r>
              <a:rPr lang="ar-SA" b="1" dirty="0" err="1"/>
              <a:t>الآان</a:t>
            </a:r>
            <a:r>
              <a:rPr lang="ar-SA" b="1" dirty="0"/>
              <a:t> في حالات </a:t>
            </a:r>
            <a:r>
              <a:rPr lang="ar-SA" b="1" dirty="0" err="1"/>
              <a:t>الاسبرجر</a:t>
            </a:r>
            <a:r>
              <a:rPr lang="ar-SA" b="1" dirty="0"/>
              <a:t> , ويكون معدل الذكاء اللفظي متساويا أو متقاربا من معدل الذكاء غير اللفظي , والفرق بينهما </a:t>
            </a:r>
            <a:r>
              <a:rPr lang="ar-EG" b="1" dirty="0"/>
              <a:t>في حالات التوحد</a:t>
            </a:r>
            <a:r>
              <a:rPr lang="ar-SA" b="1" dirty="0"/>
              <a:t>- في الغالب - كبير.</a:t>
            </a:r>
            <a:endParaRPr lang="en-US" dirty="0"/>
          </a:p>
          <a:p>
            <a:r>
              <a:rPr lang="ar-SA" b="1" dirty="0"/>
              <a:t>(</a:t>
            </a:r>
            <a:r>
              <a:rPr lang="ar-SA" b="1" dirty="0">
                <a:solidFill>
                  <a:srgbClr val="FF0000"/>
                </a:solidFill>
              </a:rPr>
              <a:t>هنا يبان الفرق بين الاثنين </a:t>
            </a:r>
            <a:r>
              <a:rPr lang="ar-SA" b="1" dirty="0" err="1">
                <a:solidFill>
                  <a:srgbClr val="FF0000"/>
                </a:solidFill>
              </a:rPr>
              <a:t>ان</a:t>
            </a:r>
            <a:r>
              <a:rPr lang="ar-SA" b="1" dirty="0">
                <a:solidFill>
                  <a:srgbClr val="FF0000"/>
                </a:solidFill>
              </a:rPr>
              <a:t> </a:t>
            </a:r>
            <a:r>
              <a:rPr lang="ar-SA" b="1" dirty="0" err="1">
                <a:solidFill>
                  <a:srgbClr val="FF0000"/>
                </a:solidFill>
              </a:rPr>
              <a:t>اطفال</a:t>
            </a:r>
            <a:r>
              <a:rPr lang="ar-SA" b="1" dirty="0">
                <a:solidFill>
                  <a:srgbClr val="FF0000"/>
                </a:solidFill>
              </a:rPr>
              <a:t> التوحد الذي يمكن تطبيق مقاييس الذكاء عليهم وهنا يتضح لنا جوانب القصور بوضوح .. اختبار الذكاء في الغالب له شقين ( لفظي – عملي أدائي )</a:t>
            </a:r>
            <a:r>
              <a:rPr lang="ar-SA" b="1" dirty="0"/>
              <a:t> بما </a:t>
            </a:r>
            <a:r>
              <a:rPr lang="ar-SA" b="1" dirty="0" err="1"/>
              <a:t>ان</a:t>
            </a:r>
            <a:r>
              <a:rPr lang="ar-SA" b="1" dirty="0"/>
              <a:t> طفل التوحد يعاني قصور في التواصل اللفظي وحتى من يتحدث منهم يواجه مشكلة في لفظ اللغة ورجع الصدى فهو يحصل على درجة متدنية جداً في الجانب اللفظي مقارنتاً بالجانب العملي والأدائي .. </a:t>
            </a:r>
            <a:r>
              <a:rPr lang="ar-SA" b="1" dirty="0" err="1"/>
              <a:t>اما</a:t>
            </a:r>
            <a:r>
              <a:rPr lang="ar-SA" b="1" dirty="0"/>
              <a:t> طفل </a:t>
            </a:r>
            <a:r>
              <a:rPr lang="ar-SA" b="1" dirty="0" err="1"/>
              <a:t>الاسبرجر</a:t>
            </a:r>
            <a:r>
              <a:rPr lang="ar-SA" b="1" dirty="0"/>
              <a:t> فهو طفل يتحدث يستطيع </a:t>
            </a:r>
            <a:r>
              <a:rPr lang="ar-SA" b="1" dirty="0" err="1"/>
              <a:t>ان</a:t>
            </a:r>
            <a:r>
              <a:rPr lang="ar-SA" b="1" dirty="0"/>
              <a:t> يوظف </a:t>
            </a:r>
            <a:r>
              <a:rPr lang="ar-SA" b="1" dirty="0" err="1"/>
              <a:t>اللغه</a:t>
            </a:r>
            <a:r>
              <a:rPr lang="ar-SA" b="1" dirty="0"/>
              <a:t> مع وجود بعض الملاحظات </a:t>
            </a:r>
            <a:r>
              <a:rPr lang="ar-SA" b="1" dirty="0" err="1"/>
              <a:t>الا</a:t>
            </a:r>
            <a:r>
              <a:rPr lang="ar-SA" b="1" dirty="0"/>
              <a:t> انه يحصل على درجات </a:t>
            </a:r>
            <a:r>
              <a:rPr lang="ar-SA" b="1" dirty="0" err="1"/>
              <a:t>متقاربه</a:t>
            </a:r>
            <a:r>
              <a:rPr lang="ar-SA" b="1" dirty="0"/>
              <a:t> مابين الكلام اللفظي الغير لفظي)</a:t>
            </a:r>
            <a:endParaRPr lang="en-US" dirty="0"/>
          </a:p>
          <a:p>
            <a:endParaRPr lang="ar-EG"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85000" lnSpcReduction="20000"/>
          </a:bodyPr>
          <a:lstStyle/>
          <a:p>
            <a:r>
              <a:rPr lang="ar-EG" b="1" dirty="0"/>
              <a:t>6</a:t>
            </a:r>
            <a:r>
              <a:rPr lang="ar-SA" b="1" dirty="0"/>
              <a:t>ـ إذا قارنا إعاقة </a:t>
            </a:r>
            <a:r>
              <a:rPr lang="ar-SA" b="1" dirty="0" err="1"/>
              <a:t>الاسبرجر</a:t>
            </a:r>
            <a:r>
              <a:rPr lang="ar-SA" b="1" dirty="0"/>
              <a:t> بإعاقة التوحد ، فإننا نستطيع اعتبار حالات الأول </a:t>
            </a:r>
            <a:r>
              <a:rPr lang="ar-EG" b="1" dirty="0"/>
              <a:t>(</a:t>
            </a:r>
            <a:r>
              <a:rPr lang="ar-EG" b="1" dirty="0" err="1"/>
              <a:t>الاسبرجر</a:t>
            </a:r>
            <a:r>
              <a:rPr lang="ar-EG" b="1" dirty="0"/>
              <a:t>)</a:t>
            </a:r>
            <a:r>
              <a:rPr lang="ar-SA" b="1" dirty="0"/>
              <a:t> </a:t>
            </a:r>
            <a:r>
              <a:rPr lang="ar-SA" b="1" dirty="0">
                <a:solidFill>
                  <a:srgbClr val="FF0000"/>
                </a:solidFill>
              </a:rPr>
              <a:t>من حيث الشدة أخف بدرجة كبيرة من الثاني</a:t>
            </a:r>
            <a:r>
              <a:rPr lang="ar-EG" b="1" dirty="0"/>
              <a:t>(التوحد)</a:t>
            </a:r>
            <a:r>
              <a:rPr lang="ar-SA" b="1" dirty="0"/>
              <a:t>، وذالك بالنسبة إلى الأعراض المشتركة المتشابهة في الحالتين(مثل القصور الشديد في التفاعل الاجتماعي والتواصل غير اللفظي والتقاء العيون وتفهم العواطف والانفعالات والتعبير عنها</a:t>
            </a:r>
            <a:r>
              <a:rPr lang="ar-EG" b="1" dirty="0"/>
              <a:t> و المشاركة الوجدانية </a:t>
            </a:r>
            <a:r>
              <a:rPr lang="ar-EG" b="1" dirty="0" err="1"/>
              <a:t>و</a:t>
            </a:r>
            <a:r>
              <a:rPr lang="ar-EG" b="1" dirty="0"/>
              <a:t> غيرها ) إلى درجة جعلت بعض العاملين في المجال</a:t>
            </a:r>
            <a:r>
              <a:rPr lang="ar-SA" b="1" dirty="0"/>
              <a:t> يعتبرون-كما ذكرنا قبلا-أن </a:t>
            </a:r>
            <a:r>
              <a:rPr lang="ar-SA" b="1" dirty="0" err="1"/>
              <a:t>الاسبرجر</a:t>
            </a:r>
            <a:r>
              <a:rPr lang="ar-SA" b="1" dirty="0"/>
              <a:t> هو نوع من التوحد الخفيف-هذا بالإضافة إلى أن بعض الدوائر العلمية تعتبر حالات </a:t>
            </a:r>
            <a:r>
              <a:rPr lang="ar-SA" b="1" dirty="0" err="1"/>
              <a:t>الاسبرجر</a:t>
            </a:r>
            <a:r>
              <a:rPr lang="ar-SA" b="1" dirty="0"/>
              <a:t> الخفيفة سمة من سمات الشخصية "</a:t>
            </a:r>
            <a:r>
              <a:rPr lang="en-US" b="1" dirty="0"/>
              <a:t>personality</a:t>
            </a:r>
            <a:r>
              <a:rPr lang="ar-SA" b="1" dirty="0"/>
              <a:t>" . </a:t>
            </a:r>
            <a:endParaRPr lang="en-US" b="1" dirty="0" smtClean="0"/>
          </a:p>
          <a:p>
            <a:r>
              <a:rPr lang="ar-SA" b="1" dirty="0" smtClean="0"/>
              <a:t>( </a:t>
            </a:r>
            <a:r>
              <a:rPr lang="ar-SA" b="1" dirty="0"/>
              <a:t>هذا الكلام غير دقيق لآنه في الدليل الاحصائي </a:t>
            </a:r>
            <a:r>
              <a:rPr lang="ar-SA" b="1" dirty="0" err="1"/>
              <a:t>للامراض</a:t>
            </a:r>
            <a:r>
              <a:rPr lang="ar-SA" b="1" dirty="0"/>
              <a:t> النفسية والعقلية هناك تصنيف واضح ومعايير تشخيصية واضحة </a:t>
            </a:r>
            <a:r>
              <a:rPr lang="ar-SA" b="1" dirty="0" err="1"/>
              <a:t>لاعاقة</a:t>
            </a:r>
            <a:r>
              <a:rPr lang="ar-SA" b="1" dirty="0"/>
              <a:t> تسمى اعاقة </a:t>
            </a:r>
            <a:r>
              <a:rPr lang="ar-SA" b="1" dirty="0" err="1"/>
              <a:t>الاسبرجر</a:t>
            </a:r>
            <a:r>
              <a:rPr lang="ar-SA" b="1" dirty="0"/>
              <a:t> وان هناك فرق بين هذه المعايير ومعايير اعاقة التوحد اي ان كل منهما اعاقة مستقلة )</a:t>
            </a:r>
            <a:endParaRPr lang="en-US" dirty="0"/>
          </a:p>
          <a:p>
            <a:endParaRPr lang="ar-EG"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lstStyle/>
          <a:p>
            <a:r>
              <a:rPr lang="ar-SA" b="1" dirty="0"/>
              <a:t>ويرى احد المؤمنين بهذا المفهوم</a:t>
            </a:r>
            <a:r>
              <a:rPr lang="en-US" b="1" dirty="0"/>
              <a:t>{</a:t>
            </a:r>
            <a:r>
              <a:rPr lang="en-US" b="1" dirty="0">
                <a:solidFill>
                  <a:srgbClr val="FF0000"/>
                </a:solidFill>
              </a:rPr>
              <a:t>S.G  </a:t>
            </a:r>
            <a:r>
              <a:rPr lang="en-US" b="1" dirty="0" err="1">
                <a:solidFill>
                  <a:srgbClr val="FF0000"/>
                </a:solidFill>
              </a:rPr>
              <a:t>uillbert</a:t>
            </a:r>
            <a:r>
              <a:rPr lang="en-US" b="1" dirty="0"/>
              <a:t>}</a:t>
            </a:r>
            <a:r>
              <a:rPr lang="ar-SA" b="1" dirty="0"/>
              <a:t> أننا نستطيع رسم خط مستقيم بين نقطتين </a:t>
            </a:r>
            <a:r>
              <a:rPr lang="ar-SA" b="1" dirty="0" err="1"/>
              <a:t>أ</a:t>
            </a:r>
            <a:r>
              <a:rPr lang="ar-SA" b="1" dirty="0"/>
              <a:t>،ب، احد أطرافه"أ" إعاقة </a:t>
            </a:r>
            <a:r>
              <a:rPr lang="ar-SA" b="1" dirty="0" err="1"/>
              <a:t>الاسبرجر</a:t>
            </a:r>
            <a:r>
              <a:rPr lang="ar-SA" b="1" dirty="0"/>
              <a:t>،والطرف الآخر"ب" سمة الشخصية </a:t>
            </a:r>
            <a:r>
              <a:rPr lang="ar-SA" b="1" dirty="0" err="1"/>
              <a:t>الاسبرجرية</a:t>
            </a:r>
            <a:r>
              <a:rPr lang="ar-SA" b="1" dirty="0"/>
              <a:t> بما يكون </a:t>
            </a:r>
            <a:r>
              <a:rPr lang="ar-SA" b="1" dirty="0" err="1" smtClean="0"/>
              <a:t>متغيرامستمرا</a:t>
            </a:r>
            <a:r>
              <a:rPr lang="en-US" b="1" dirty="0" smtClean="0"/>
              <a:t> </a:t>
            </a:r>
            <a:r>
              <a:rPr lang="ar-SA" b="1" dirty="0" smtClean="0"/>
              <a:t>متواصلا</a:t>
            </a:r>
            <a:r>
              <a:rPr lang="en-US" b="1" dirty="0"/>
              <a:t>continuum</a:t>
            </a:r>
            <a:r>
              <a:rPr lang="ar-SA" b="1" dirty="0"/>
              <a:t> ثم نفحص بدقة حالات عدد كبير من أطفال مصابين ، أو يشك في إصابتهم بإعاقة </a:t>
            </a:r>
            <a:r>
              <a:rPr lang="ar-SA" b="1" dirty="0" err="1"/>
              <a:t>الاسبرجر</a:t>
            </a:r>
            <a:r>
              <a:rPr lang="ar-SA" b="1" dirty="0"/>
              <a:t> ، فإننا نجد أي فرد منهم يمكن أن يقع على نقطة معينة من هذا المنحنى عند أول أو عند أية نقطه بينهما.</a:t>
            </a:r>
            <a:endParaRPr lang="en-US" dirty="0"/>
          </a:p>
          <a:p>
            <a:endParaRPr lang="ar-EG"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92500" lnSpcReduction="10000"/>
          </a:bodyPr>
          <a:lstStyle/>
          <a:p>
            <a:r>
              <a:rPr lang="ar-SA" b="1" dirty="0"/>
              <a:t>وبهذه المناسبة وجدت العالمة كلين (</a:t>
            </a:r>
            <a:r>
              <a:rPr lang="en-US" b="1" dirty="0"/>
              <a:t>Ami </a:t>
            </a:r>
            <a:r>
              <a:rPr lang="en-US" b="1" dirty="0" err="1"/>
              <a:t>Klin</a:t>
            </a:r>
            <a:r>
              <a:rPr lang="en-US" b="1" dirty="0"/>
              <a:t> 1994</a:t>
            </a:r>
            <a:r>
              <a:rPr lang="ar-SA" b="1" dirty="0"/>
              <a:t>)في بحث مسحي أجرته على اسر مجموعة من أطفال التوحد </a:t>
            </a:r>
            <a:r>
              <a:rPr lang="ar-SA" b="1" dirty="0" err="1"/>
              <a:t>والاسبرجر</a:t>
            </a:r>
            <a:r>
              <a:rPr lang="ar-SA" b="1" dirty="0"/>
              <a:t> أن نسبة تتعدى </a:t>
            </a:r>
            <a:r>
              <a:rPr lang="ar-SA" b="1" dirty="0" smtClean="0"/>
              <a:t>4،5</a:t>
            </a:r>
            <a:r>
              <a:rPr lang="ar-SA" b="1" dirty="0"/>
              <a:t>% من أخوه ، من أباء الأطفال الذين يعانون من حالات التوحد </a:t>
            </a:r>
            <a:r>
              <a:rPr lang="ar-SA" b="1" dirty="0" err="1"/>
              <a:t>والاسبرجر</a:t>
            </a:r>
            <a:r>
              <a:rPr lang="ar-SA" b="1" dirty="0"/>
              <a:t> يعانون (أي الإخوة والآباء ) من درجات بسيطة من بعض أعراض "</a:t>
            </a:r>
            <a:r>
              <a:rPr lang="ar-SA" b="1" dirty="0" err="1"/>
              <a:t>الاسبرجر</a:t>
            </a:r>
            <a:r>
              <a:rPr lang="ar-SA" b="1" dirty="0"/>
              <a:t>"</a:t>
            </a:r>
            <a:endParaRPr lang="en-US" dirty="0"/>
          </a:p>
          <a:p>
            <a:r>
              <a:rPr lang="ar-SA" b="1" dirty="0"/>
              <a:t> بما يمكن أي يطلق عليهم حالات الشخصية </a:t>
            </a:r>
            <a:r>
              <a:rPr lang="ar-SA" b="1" dirty="0" err="1"/>
              <a:t>الاسبرجية</a:t>
            </a:r>
            <a:r>
              <a:rPr lang="ar-SA" b="1" dirty="0"/>
              <a:t> </a:t>
            </a:r>
            <a:r>
              <a:rPr lang="ar-SA" b="1" u="sng" dirty="0"/>
              <a:t>، مما يشير إلى نتيجتين</a:t>
            </a:r>
            <a:r>
              <a:rPr lang="ar-SA" b="1" dirty="0"/>
              <a:t> : أولهما أن </a:t>
            </a:r>
            <a:r>
              <a:rPr lang="ar-SA" b="1" dirty="0" err="1"/>
              <a:t>الاسبرجر</a:t>
            </a:r>
            <a:r>
              <a:rPr lang="ar-SA" b="1" dirty="0"/>
              <a:t> حالة حقيقية إذا قورنت بالتوحد ، وثانيهما أن العامل الجيني غالبا ما يلعب دورا كعامل مسبب في وراثة التوحد أو </a:t>
            </a:r>
            <a:r>
              <a:rPr lang="ar-SA" b="1" dirty="0" err="1"/>
              <a:t>الاسبرجر</a:t>
            </a:r>
            <a:r>
              <a:rPr lang="ar-SA" b="1" dirty="0"/>
              <a:t> أو غيرها من اضطرابات النمو . </a:t>
            </a:r>
            <a:endParaRPr lang="en-US" dirty="0"/>
          </a:p>
          <a:p>
            <a:endParaRPr lang="ar-EG"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92500" lnSpcReduction="10000"/>
          </a:bodyPr>
          <a:lstStyle/>
          <a:p>
            <a:r>
              <a:rPr lang="ar-SA" b="1" dirty="0"/>
              <a:t>7-  بالرغم من أن أطفال كل من إعاقة التوحد </a:t>
            </a:r>
            <a:r>
              <a:rPr lang="ar-SA" b="1" dirty="0" err="1"/>
              <a:t>الاسبرجر</a:t>
            </a:r>
            <a:r>
              <a:rPr lang="ar-SA" b="1" dirty="0"/>
              <a:t> يولدون حاملين العامل المسبب لإعاقتهم (والذي قد يكون عاملا جينيا أو وراثيا أو ربما عضويا عصبيا حدث في فترة الحمل ، فإن توقيت بدء ظهور الأعراض يختلف بين الإعاقتين ؛ فبينما يمكن الكشف عن ظهور أعراض التوحد بعد الولادة بقليل أو قبل عمر سنتين ، غالبا ما تظهر</a:t>
            </a:r>
            <a:r>
              <a:rPr lang="ar-EG" b="1" dirty="0"/>
              <a:t> أعراض </a:t>
            </a:r>
            <a:r>
              <a:rPr lang="ar-EG" b="1" dirty="0" err="1"/>
              <a:t>الاسبرجر</a:t>
            </a:r>
            <a:r>
              <a:rPr lang="ar-SA" b="1" dirty="0"/>
              <a:t> متأخرا عند عمر  4-6 سنوات ، أو أحيانا بعد ذلك , بل في حالات أخرى قد لا تظهر حتى يدخل الطفل مرحلة المراهقة... هذا الفرق وفي توقيت ظهور الأعراض من الإعاقتين من أهم عناصر التشخيص </a:t>
            </a:r>
            <a:r>
              <a:rPr lang="ar-SA" b="1" dirty="0" err="1"/>
              <a:t>الفارقي</a:t>
            </a:r>
            <a:r>
              <a:rPr lang="ar-SA" b="1" dirty="0"/>
              <a:t> .</a:t>
            </a:r>
            <a:r>
              <a:rPr lang="en-US" b="1" dirty="0"/>
              <a:t> </a:t>
            </a:r>
            <a:endParaRPr lang="en-US" dirty="0"/>
          </a:p>
          <a:p>
            <a:endParaRPr lang="ar-EG"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92500" lnSpcReduction="20000"/>
          </a:bodyPr>
          <a:lstStyle/>
          <a:p>
            <a:r>
              <a:rPr lang="ar-SA" b="1" dirty="0"/>
              <a:t>8-مع أن طفل </a:t>
            </a:r>
            <a:r>
              <a:rPr lang="ar-SA" b="1" dirty="0" err="1"/>
              <a:t>الإسبرجر</a:t>
            </a:r>
            <a:r>
              <a:rPr lang="ar-SA" b="1" dirty="0"/>
              <a:t> يعاني من العزلة الاجتماعية والوحدة مثل طفل التوحد ، إلا أن الفرق بين الحالتين هو أن طفل التوحد غير واع لوجود الآخرين حوله ، ولا يبدي أي إحساس أو اهتمام بوجودهم ولا يحاول التواصل معهم .. بينما طفل </a:t>
            </a:r>
            <a:r>
              <a:rPr lang="ar-SA" b="1" dirty="0" err="1"/>
              <a:t>الاسبرجر</a:t>
            </a:r>
            <a:r>
              <a:rPr lang="ar-SA" b="1" dirty="0"/>
              <a:t> يدرك جيدا ووجود الآخرين حوله ، ويشعر بهم ويبذل محاولات  مستميتة للحديث معهم ، ولكن قصور قدراته في التفاعل الاجتماعي وغلظة وفجاجة أسلوبه في المبادرة وتركيزه على اهتمامه وحاجاته الخاصة واستمراره في الحديث عن موضوعات ل</a:t>
            </a:r>
            <a:r>
              <a:rPr lang="ar-EG" b="1" dirty="0" smtClean="0"/>
              <a:t>ا</a:t>
            </a:r>
            <a:r>
              <a:rPr lang="ar-SA" b="1" dirty="0" smtClean="0"/>
              <a:t>تحظى </a:t>
            </a:r>
            <a:r>
              <a:rPr lang="ar-SA" b="1" dirty="0"/>
              <a:t>باهتمام الآخرين أو متابعتهم ، وبرغم انصرافهم عنه ، فإنه يستمر في الحديث ؛ مما يؤدي إلى شعورهم بالملل والتبرم من أسلوبه على نحو لا يتيح الفرصة لتكوين واستمرار علاقاته الاجتماعية معهم . </a:t>
            </a:r>
            <a:endParaRPr lang="en-US" dirty="0"/>
          </a:p>
          <a:p>
            <a:endParaRPr lang="ar-EG"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62500" lnSpcReduction="20000"/>
          </a:bodyPr>
          <a:lstStyle/>
          <a:p>
            <a:r>
              <a:rPr lang="ar-SA" sz="4600" b="1" dirty="0">
                <a:solidFill>
                  <a:srgbClr val="FF0000"/>
                </a:solidFill>
              </a:rPr>
              <a:t>تشخيص حالات </a:t>
            </a:r>
            <a:r>
              <a:rPr lang="ar-SA" sz="4600" b="1" dirty="0" err="1">
                <a:solidFill>
                  <a:srgbClr val="FF0000"/>
                </a:solidFill>
              </a:rPr>
              <a:t>الإسبرجر</a:t>
            </a:r>
            <a:r>
              <a:rPr lang="ar-SA" sz="4600" b="1" dirty="0">
                <a:solidFill>
                  <a:srgbClr val="FF0000"/>
                </a:solidFill>
              </a:rPr>
              <a:t> في ضوء معايير الدليل الإحصائي </a:t>
            </a:r>
            <a:r>
              <a:rPr lang="en-US" sz="4600" b="1" dirty="0">
                <a:solidFill>
                  <a:srgbClr val="FF0000"/>
                </a:solidFill>
              </a:rPr>
              <a:t>D.S.M-4</a:t>
            </a:r>
            <a:r>
              <a:rPr lang="ar-SA" sz="4600" b="1" dirty="0">
                <a:solidFill>
                  <a:srgbClr val="FF0000"/>
                </a:solidFill>
              </a:rPr>
              <a:t> :</a:t>
            </a:r>
            <a:endParaRPr lang="en-US" sz="4600" dirty="0">
              <a:solidFill>
                <a:srgbClr val="FF0000"/>
              </a:solidFill>
            </a:endParaRPr>
          </a:p>
          <a:p>
            <a:r>
              <a:rPr lang="ar-SA" b="1" dirty="0"/>
              <a:t>فيما يلي نص تلك المعايير التي وضعتها الجمعية الأمريكية للأطباء النفسيين بهذا الدليل  عام 1994</a:t>
            </a:r>
            <a:r>
              <a:rPr lang="ar-SA" b="1" dirty="0" smtClean="0"/>
              <a:t>:</a:t>
            </a:r>
            <a:endParaRPr lang="en-US" dirty="0"/>
          </a:p>
          <a:p>
            <a:r>
              <a:rPr lang="ar-SA" b="1" dirty="0">
                <a:solidFill>
                  <a:srgbClr val="FF0000"/>
                </a:solidFill>
              </a:rPr>
              <a:t>أولا : عدم ظهور أي قصور أو تأخير في النمو اللغوي أو المعرفي،</a:t>
            </a:r>
            <a:r>
              <a:rPr lang="ar-SA" b="1" dirty="0"/>
              <a:t> وأن يكون الطفل قد بدأ يستخدم كلمات مفردة للتعبير قبل أن يصل إلى عمر سنتين . ويستطيع تكوين جمل من كلمتين أو أكثر قبل الوصول إلى عمر</a:t>
            </a:r>
            <a:r>
              <a:rPr lang="ar-SA" b="1" dirty="0">
                <a:solidFill>
                  <a:srgbClr val="FF0000"/>
                </a:solidFill>
              </a:rPr>
              <a:t> 3 سنوات على الأكثر. </a:t>
            </a:r>
            <a:r>
              <a:rPr lang="ar-SA" b="1" dirty="0"/>
              <a:t>( نموه اللغوي يسير في شكل طبيعي ) وفي خلال تلك السنوات الثلاث الأولى ، يجب أن تكون مهارات رعاية الذات وحبه الاستطلاع لظواهر وأحداث البيئة المحيطة ومتطلبات النمو وفق قواعد السلوك التوافقي لهذه المهارات قد تم اكتسابها بما يتناسب مع مراحل نموه ومعدل نمو ذكائه على مدى تلك السنوات الثلاث . إلا أن نمــوه الحركي قد يعاني من تأخر أو سلوك فظ اخرق </a:t>
            </a:r>
            <a:r>
              <a:rPr lang="en-US" b="1" dirty="0"/>
              <a:t>clumsiness </a:t>
            </a:r>
            <a:r>
              <a:rPr lang="ar-SA" b="1" dirty="0"/>
              <a:t>كثيرا ما لوحظ في أطفال </a:t>
            </a:r>
            <a:r>
              <a:rPr lang="ar-SA" b="1" dirty="0" err="1"/>
              <a:t>الإسبرجر</a:t>
            </a:r>
            <a:r>
              <a:rPr lang="ar-SA" b="1" dirty="0"/>
              <a:t> ؛ إلا انه شيء عادي ، وليس من شروط التشخيص . </a:t>
            </a:r>
            <a:endParaRPr lang="en-US" b="1" dirty="0" smtClean="0"/>
          </a:p>
          <a:p>
            <a:r>
              <a:rPr lang="ar-SA" b="1" dirty="0" smtClean="0"/>
              <a:t>( </a:t>
            </a:r>
            <a:r>
              <a:rPr lang="ar-SA" b="1" dirty="0"/>
              <a:t>بل شروط التشخيص هي الطفل خلال سنوات 3 الاولى من حياته </a:t>
            </a:r>
            <a:r>
              <a:rPr lang="ar-SA" b="1" dirty="0" err="1"/>
              <a:t>لايعاني</a:t>
            </a:r>
            <a:r>
              <a:rPr lang="ar-SA" b="1" dirty="0"/>
              <a:t> من قصور </a:t>
            </a:r>
            <a:r>
              <a:rPr lang="ar-SA" b="1" dirty="0" err="1"/>
              <a:t>ولاتاخر</a:t>
            </a:r>
            <a:r>
              <a:rPr lang="ar-SA" b="1" dirty="0"/>
              <a:t> في النمو المعرفي واللغوي وتكون مهارات رعاية الذات وحب الاستطلاع والسلوك التوافقي لديه في صورة طبيعية وفقاً لسنه ومعدل ذكائه)  </a:t>
            </a:r>
            <a:endParaRPr lang="en-US" dirty="0"/>
          </a:p>
          <a:p>
            <a:endParaRPr lang="ar-EG"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85000" lnSpcReduction="10000"/>
          </a:bodyPr>
          <a:lstStyle/>
          <a:p>
            <a:r>
              <a:rPr lang="ar-SA" b="1" dirty="0">
                <a:solidFill>
                  <a:srgbClr val="FF0000"/>
                </a:solidFill>
              </a:rPr>
              <a:t>ثانيا : قصور كيفي في نمو- القدرة على التواصل والتفاعل الاجتماعي المتبادل .</a:t>
            </a:r>
            <a:r>
              <a:rPr lang="ar-SA" b="1" dirty="0"/>
              <a:t> ويتطلب تشخيص الحالة على أنها </a:t>
            </a:r>
            <a:r>
              <a:rPr lang="ar-SA" b="1" dirty="0" err="1"/>
              <a:t>اسبرجر</a:t>
            </a:r>
            <a:r>
              <a:rPr lang="ar-SA" b="1" dirty="0"/>
              <a:t> .</a:t>
            </a:r>
            <a:endParaRPr lang="en-US" dirty="0"/>
          </a:p>
          <a:p>
            <a:r>
              <a:rPr lang="ar-SA" b="1" dirty="0"/>
              <a:t>وجود هذا القصور في ثلاث على الأقل من الخمس نواحي القصور التالية :</a:t>
            </a:r>
            <a:r>
              <a:rPr lang="en-US" b="1" dirty="0"/>
              <a:t> </a:t>
            </a:r>
            <a:endParaRPr lang="en-US" dirty="0"/>
          </a:p>
          <a:p>
            <a:r>
              <a:rPr lang="ar-SA" b="1" dirty="0"/>
              <a:t>1- الفشل والعجز عن التواصل غير اللفظي عن طريق التعبير </a:t>
            </a:r>
            <a:r>
              <a:rPr lang="ar-SA" b="1" dirty="0" smtClean="0"/>
              <a:t>بالعين</a:t>
            </a:r>
            <a:endParaRPr lang="en-US" b="1" dirty="0" smtClean="0"/>
          </a:p>
          <a:p>
            <a:r>
              <a:rPr lang="ar-SA" b="1" dirty="0" smtClean="0"/>
              <a:t> </a:t>
            </a:r>
            <a:r>
              <a:rPr lang="ar-SA" b="1" dirty="0"/>
              <a:t>( تبادل النظرات ) أو بتعابير الوجه أو بأوضاع أو بحركات الجسم أو بالأيادي أو بالأصابيع أو بالرأس .. </a:t>
            </a:r>
            <a:r>
              <a:rPr lang="ar-SA" b="1" dirty="0" err="1"/>
              <a:t>إلخ</a:t>
            </a:r>
            <a:r>
              <a:rPr lang="ar-SA" b="1" dirty="0"/>
              <a:t> . </a:t>
            </a:r>
            <a:endParaRPr lang="en-US" dirty="0"/>
          </a:p>
          <a:p>
            <a:r>
              <a:rPr lang="ar-SA" b="1" dirty="0"/>
              <a:t>2- الفشل في تكوين وتنمية علاقات مع الأقران بما يتناسب مع العمر، ويوفر الفرص المتاحة لذلك ، والتي تؤدي إلى الاشتراك المتبادل في الاهتمامات وأنشطة المشاركة الوجدانية أو العاطفية والانفعالية . </a:t>
            </a:r>
            <a:endParaRPr lang="en-US" dirty="0"/>
          </a:p>
          <a:p>
            <a:endParaRPr lang="ar-EG"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85000" lnSpcReduction="10000"/>
          </a:bodyPr>
          <a:lstStyle/>
          <a:p>
            <a:r>
              <a:rPr lang="ar-SA" b="1" dirty="0"/>
              <a:t>3-  من النادر أن يلجأ إلى الآخرين طلبا للراحة أو حل مشكلة أو تخفيف همومه الشخصية أو استجداء الحب أو العطف من الآخرين .</a:t>
            </a:r>
            <a:r>
              <a:rPr lang="en-US" b="1" dirty="0"/>
              <a:t> </a:t>
            </a:r>
            <a:endParaRPr lang="en-US" dirty="0"/>
          </a:p>
          <a:p>
            <a:r>
              <a:rPr lang="ar-SA" b="1" dirty="0"/>
              <a:t>4-  غياب اهتمام الطفل أو الشاب المصاب بمشاكل أو متاعب أو أحزان أو أفراح الآخرين أو الإحساس بالاستمتاع بمشاركتهم مسراتهم أو الرغبة في تلك المشاركة.</a:t>
            </a:r>
            <a:r>
              <a:rPr lang="en-US" b="1" dirty="0"/>
              <a:t> </a:t>
            </a:r>
            <a:endParaRPr lang="en-US" dirty="0"/>
          </a:p>
          <a:p>
            <a:r>
              <a:rPr lang="ar-SA" b="1" dirty="0"/>
              <a:t>5- الفشل في المشاركة والتبادل الاجتماعي والوجداني كما يتمثل في شذوذ أو قصور الاستجابة لعواطف وانفعالات الآخرين مع أو غياب القدرة على تطويع السلوك ليتناسب مع ظروف وطبيعة المواقف الاجتماعية أو ربما- بمعنى أخر غياب القدرة على تحقيق تكامل سلوكيات التواصل الاجتماعية والانفعالية . </a:t>
            </a:r>
            <a:endParaRPr lang="en-US" dirty="0"/>
          </a:p>
          <a:p>
            <a:endParaRPr lang="ar-EG"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92500" lnSpcReduction="10000"/>
          </a:bodyPr>
          <a:lstStyle/>
          <a:p>
            <a:r>
              <a:rPr lang="ar-SA" b="1" dirty="0"/>
              <a:t>ثالثا: الاندماج في سلوكيات وأنشطة محدودة نمطية أو طقوس تتكرر لفترات طويلة دون ملل ، مع عدم الاهتمام بما يدور حوله إثناءها ، أو الاهتمام بأشياء تافهة ، والتعامل معها بشكل غير هادف (مثل فحص أجزاء زهرة أو جهاز أو حلقة مفاتيح أو جزء يدور مثل ريش المروحة أو الغسالة أو غيرها أو في شكل التصاق بعادات حركية ( ارتباط بعادات حركية ) فيها تكلف أو غرابة.</a:t>
            </a:r>
            <a:r>
              <a:rPr lang="en-US" b="1" dirty="0"/>
              <a:t> </a:t>
            </a:r>
            <a:endParaRPr lang="en-US" dirty="0"/>
          </a:p>
          <a:p>
            <a:r>
              <a:rPr lang="ar-SA" b="1" dirty="0"/>
              <a:t>هذا ونظرا إلى حداثة اكتشاف وتشخيص إعاقة </a:t>
            </a:r>
            <a:r>
              <a:rPr lang="ar-SA" b="1" dirty="0" err="1"/>
              <a:t>الاسبرجر</a:t>
            </a:r>
            <a:r>
              <a:rPr lang="ar-SA" b="1" dirty="0"/>
              <a:t> ، فإن هناك من البالغين في عمر20 أو حتى 40 سنة ، مرت سنوات عمرهم ولم تشخص حالاتهم على أنها </a:t>
            </a:r>
            <a:r>
              <a:rPr lang="ar-SA" b="1" dirty="0" err="1"/>
              <a:t>إسبرجر</a:t>
            </a:r>
            <a:r>
              <a:rPr lang="ar-SA" b="1" dirty="0"/>
              <a:t> إلا حديثا . </a:t>
            </a:r>
            <a:endParaRPr lang="en-US" dirty="0"/>
          </a:p>
          <a:p>
            <a:endParaRPr lang="ar-EG"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85000" lnSpcReduction="20000"/>
          </a:bodyPr>
          <a:lstStyle/>
          <a:p>
            <a:r>
              <a:rPr lang="ar-SA" b="1" dirty="0"/>
              <a:t>التدخل العلاجي :</a:t>
            </a:r>
            <a:endParaRPr lang="en-US" dirty="0"/>
          </a:p>
          <a:p>
            <a:r>
              <a:rPr lang="ar-SA" b="1" dirty="0"/>
              <a:t>حتى الآن وكما الوضع في حالة التوحد، طالما لم نصل بعد إلى تحديد العوامل المسببة </a:t>
            </a:r>
            <a:r>
              <a:rPr lang="ar-SA" b="1" dirty="0" err="1"/>
              <a:t>للإسبرجر</a:t>
            </a:r>
            <a:r>
              <a:rPr lang="ar-SA" b="1" dirty="0"/>
              <a:t>، لا يمكن الادعاء بأن هناك علاجاً طبياً له، والتدخل التعليمي الفردي هو المسار المعتمد حالياً لتأهيل طفل </a:t>
            </a:r>
            <a:r>
              <a:rPr lang="ar-SA" b="1" dirty="0" err="1"/>
              <a:t>الإسبرجر</a:t>
            </a:r>
            <a:r>
              <a:rPr lang="ar-SA" b="1" dirty="0"/>
              <a:t> </a:t>
            </a:r>
            <a:r>
              <a:rPr lang="ar-EG" b="1" dirty="0"/>
              <a:t>، </a:t>
            </a:r>
            <a:r>
              <a:rPr lang="ar-SA" b="1" dirty="0"/>
              <a:t>والذي يعتمد على إجراء تقييم شامل لخصائص ومستوى قدرات ومهارات الطفل عن طريق الملاحظة الموضوعية ويطبق بعض أدوات القياس مثل </a:t>
            </a:r>
            <a:r>
              <a:rPr lang="en-US" b="1" dirty="0">
                <a:solidFill>
                  <a:srgbClr val="FF0000"/>
                </a:solidFill>
              </a:rPr>
              <a:t>PEP-R</a:t>
            </a:r>
            <a:r>
              <a:rPr lang="ar-SA" b="1" dirty="0"/>
              <a:t> الذي يمكننا من تحديد إستراتيجية العمل مع الطفل ثم وضع المنهج والأنشطة التعليمية المناسبة له وبحيث تعطى الأولوية للنواحي الأكثر ضعفاً في تلك القدرات ومعالجة عيوب النطق والكلام إن وجدت وإلى أهمية تعديل السلوكيات الغير مرغوبة ، وتوفير برامج العلاج الطبيعي </a:t>
            </a:r>
            <a:r>
              <a:rPr lang="ar-SA" b="1" dirty="0" smtClean="0"/>
              <a:t>والنفس حركي </a:t>
            </a:r>
            <a:r>
              <a:rPr lang="ar-SA" b="1" dirty="0"/>
              <a:t>وتدريبات التكامل الحسي وغيرها . </a:t>
            </a:r>
            <a:endParaRPr lang="en-US" dirty="0"/>
          </a:p>
          <a:p>
            <a:endParaRPr lang="ar-EG"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92500" lnSpcReduction="20000"/>
          </a:bodyPr>
          <a:lstStyle/>
          <a:p>
            <a:r>
              <a:rPr lang="ar-SA" b="1" u="sng" dirty="0">
                <a:solidFill>
                  <a:srgbClr val="FF0000"/>
                </a:solidFill>
              </a:rPr>
              <a:t>وفيما يلي نورد باختصار الإرشادات أو ما يمكن أن نسميها الوصايا العشرين للمدرسين والآباء في تعاملهم مع طفل </a:t>
            </a:r>
            <a:r>
              <a:rPr lang="ar-SA" b="1" u="sng" dirty="0" err="1">
                <a:solidFill>
                  <a:srgbClr val="FF0000"/>
                </a:solidFill>
              </a:rPr>
              <a:t>الإسبرجر</a:t>
            </a:r>
            <a:r>
              <a:rPr lang="ar-SA" b="1" u="sng" dirty="0">
                <a:solidFill>
                  <a:srgbClr val="FF0000"/>
                </a:solidFill>
              </a:rPr>
              <a:t>:</a:t>
            </a:r>
            <a:r>
              <a:rPr lang="en-US" b="1" u="sng" dirty="0">
                <a:solidFill>
                  <a:srgbClr val="FF0000"/>
                </a:solidFill>
              </a:rPr>
              <a:t> </a:t>
            </a:r>
            <a:endParaRPr lang="en-US" dirty="0">
              <a:solidFill>
                <a:srgbClr val="FF0000"/>
              </a:solidFill>
            </a:endParaRPr>
          </a:p>
          <a:p>
            <a:r>
              <a:rPr lang="ar-EG" b="1" dirty="0"/>
              <a:t>- </a:t>
            </a:r>
            <a:r>
              <a:rPr lang="ar-SA" b="1" dirty="0"/>
              <a:t>المصاب الذي يعاني من إعاقة التوحد ( </a:t>
            </a:r>
            <a:r>
              <a:rPr lang="ar-SA" b="1" dirty="0" err="1"/>
              <a:t>اعاقات</a:t>
            </a:r>
            <a:r>
              <a:rPr lang="ar-SA" b="1" dirty="0"/>
              <a:t> طيف التوحد ) هو طفل قبل أن يكون معاقاً، له حقوق الطفل السوي واحتياجاته مثله يحتاج إلى رعاية وإشباع. </a:t>
            </a:r>
            <a:endParaRPr lang="en-US" dirty="0"/>
          </a:p>
          <a:p>
            <a:r>
              <a:rPr lang="ar-EG" b="1" dirty="0"/>
              <a:t>- </a:t>
            </a:r>
            <a:r>
              <a:rPr lang="ar-SA" b="1" dirty="0"/>
              <a:t>تقبله وعامله برقة ودعه يشعر بحبك وحنانك واهتمامك، ولكن دون تدليل ومع استخدام الحسم في تنفيذ تعليماتك. </a:t>
            </a:r>
            <a:r>
              <a:rPr lang="ar-SA" b="1" dirty="0" smtClean="0"/>
              <a:t>( </a:t>
            </a:r>
            <a:r>
              <a:rPr lang="ar-SA" b="1" dirty="0"/>
              <a:t>دون ارهاب الطفل </a:t>
            </a:r>
            <a:r>
              <a:rPr lang="ar-SA" b="1" dirty="0" smtClean="0"/>
              <a:t>منك</a:t>
            </a:r>
            <a:r>
              <a:rPr lang="en-US" b="1" dirty="0" smtClean="0"/>
              <a:t>(</a:t>
            </a:r>
            <a:r>
              <a:rPr lang="ar-EG" b="1" dirty="0" smtClean="0"/>
              <a:t>- </a:t>
            </a:r>
            <a:r>
              <a:rPr lang="ar-SA" b="1" dirty="0"/>
              <a:t>يؤكد العالم </a:t>
            </a:r>
            <a:r>
              <a:rPr lang="ar-SA" b="1" dirty="0" err="1"/>
              <a:t>سبرجر</a:t>
            </a:r>
            <a:r>
              <a:rPr lang="ar-SA" b="1" dirty="0"/>
              <a:t> مكتشف تلك الإعاقة أنهم يتعلمون أفضل بواسطة المدرس الذي يتقبلهم ويحبهم ويغمرهم بحنانه ورقته معهم، ويتمتع بروح الفكاهة . </a:t>
            </a:r>
            <a:endParaRPr lang="en-US" dirty="0"/>
          </a:p>
          <a:p>
            <a:endParaRPr lang="ar-EG"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92500" lnSpcReduction="20000"/>
          </a:bodyPr>
          <a:lstStyle/>
          <a:p>
            <a:r>
              <a:rPr lang="ar-EG" b="1" dirty="0" smtClean="0"/>
              <a:t>- </a:t>
            </a:r>
            <a:r>
              <a:rPr lang="ar-SA" b="1" dirty="0"/>
              <a:t>التزم في مخاطبتك معه باستخدام لغة سهلة مبسطة مدعومة بالإشارات والتواصل غير اللفظي ولغة العيون </a:t>
            </a:r>
            <a:r>
              <a:rPr lang="ar-SA" b="1" dirty="0" err="1"/>
              <a:t>وتعابير</a:t>
            </a:r>
            <a:r>
              <a:rPr lang="ar-SA" b="1" dirty="0"/>
              <a:t> الوجه واليد ... </a:t>
            </a:r>
            <a:r>
              <a:rPr lang="ar-SA" b="1" dirty="0" err="1"/>
              <a:t>إلخ</a:t>
            </a:r>
            <a:r>
              <a:rPr lang="ar-SA" b="1" dirty="0"/>
              <a:t>.( حتى يعتاد الطفل على هذا النمط من </a:t>
            </a:r>
            <a:r>
              <a:rPr lang="ar-SA" b="1" dirty="0" err="1"/>
              <a:t>التعابير</a:t>
            </a:r>
            <a:r>
              <a:rPr lang="ar-SA" b="1" dirty="0"/>
              <a:t> ) </a:t>
            </a:r>
            <a:endParaRPr lang="en-US" dirty="0"/>
          </a:p>
          <a:p>
            <a:r>
              <a:rPr lang="ar-EG" b="1" dirty="0"/>
              <a:t>- </a:t>
            </a:r>
            <a:r>
              <a:rPr lang="ar-SA" b="1" dirty="0"/>
              <a:t>التزم أيضاً بالبساطة في توجيه تعليماتك دون تكليفه بعدة أعمال متتالية دفعة واحدة ( </a:t>
            </a:r>
            <a:r>
              <a:rPr lang="ar-SA" b="1" dirty="0" err="1"/>
              <a:t>لانطلب</a:t>
            </a:r>
            <a:r>
              <a:rPr lang="ar-SA" b="1" dirty="0"/>
              <a:t> منه أمر يتكون من عدة طلبات في </a:t>
            </a:r>
            <a:r>
              <a:rPr lang="ar-SA" b="1" dirty="0" err="1"/>
              <a:t>ان</a:t>
            </a:r>
            <a:r>
              <a:rPr lang="ar-SA" b="1" dirty="0"/>
              <a:t> واحد ) مع الاستعانة بالصور والمجسمات أو الوسائل التعليمية ، وتأكد إن ما تكلفه </a:t>
            </a:r>
            <a:r>
              <a:rPr lang="ar-SA" b="1" dirty="0" err="1"/>
              <a:t>به</a:t>
            </a:r>
            <a:r>
              <a:rPr lang="ar-SA" b="1" dirty="0"/>
              <a:t> من أعمال في حدود قدراته ومهاراته حتى تجنبه المعاناة من مشاعر الفشل والدونية، وتأكد أنه تفهم ويستوعب تعليماتك. ( من ضمن الخطوات المهمة في </a:t>
            </a:r>
            <a:r>
              <a:rPr lang="ar-SA" b="1" dirty="0" err="1"/>
              <a:t>اي</a:t>
            </a:r>
            <a:r>
              <a:rPr lang="ar-SA" b="1" dirty="0"/>
              <a:t> برنامج في التعامل مع الطفل المعاق يجب </a:t>
            </a:r>
            <a:r>
              <a:rPr lang="ar-SA" b="1" dirty="0" err="1"/>
              <a:t>ان</a:t>
            </a:r>
            <a:r>
              <a:rPr lang="ar-SA" b="1" dirty="0"/>
              <a:t> نبسط </a:t>
            </a:r>
            <a:endParaRPr lang="ar-EG"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92500" lnSpcReduction="20000"/>
          </a:bodyPr>
          <a:lstStyle/>
          <a:p>
            <a:r>
              <a:rPr lang="ar-SA" b="1" dirty="0"/>
              <a:t>المعلومة </a:t>
            </a:r>
            <a:r>
              <a:rPr lang="ar-SA" b="1" dirty="0" err="1"/>
              <a:t>او</a:t>
            </a:r>
            <a:r>
              <a:rPr lang="ar-SA" b="1" dirty="0"/>
              <a:t> المهارة المطلوبة من الطفل ونوصلها </a:t>
            </a:r>
            <a:r>
              <a:rPr lang="ar-SA" b="1" dirty="0" err="1"/>
              <a:t>الى</a:t>
            </a:r>
            <a:r>
              <a:rPr lang="ar-SA" b="1" dirty="0"/>
              <a:t> حد </a:t>
            </a:r>
            <a:r>
              <a:rPr lang="ar-SA" b="1" dirty="0" err="1"/>
              <a:t>ان</a:t>
            </a:r>
            <a:r>
              <a:rPr lang="ar-SA" b="1" dirty="0"/>
              <a:t> تتيح للطفل فرص النجاح في تلك المهارة حتى يعزز سلوك الطفل وتجعل له حافز )</a:t>
            </a:r>
            <a:endParaRPr lang="en-US" dirty="0"/>
          </a:p>
          <a:p>
            <a:r>
              <a:rPr lang="ar-EG" b="1" dirty="0"/>
              <a:t>- </a:t>
            </a:r>
            <a:r>
              <a:rPr lang="ar-SA" b="1" dirty="0"/>
              <a:t>كن حاسماً في إصرارك على أن يبادلك النظر(التقاء العيون) طوال حديثك معه ، وشجعه بالمديح إذا فعل ، وعاقبه بعدم إجابة طلباته إذا تجنب النظر لعينيك. ( يجب </a:t>
            </a:r>
            <a:r>
              <a:rPr lang="ar-SA" b="1" dirty="0" err="1"/>
              <a:t>ان</a:t>
            </a:r>
            <a:r>
              <a:rPr lang="ar-SA" b="1" dirty="0"/>
              <a:t> </a:t>
            </a:r>
            <a:r>
              <a:rPr lang="ar-SA" b="1" dirty="0" err="1"/>
              <a:t>لايكون</a:t>
            </a:r>
            <a:r>
              <a:rPr lang="ar-SA" b="1" dirty="0"/>
              <a:t> هناك عقاب بدني في </a:t>
            </a:r>
            <a:r>
              <a:rPr lang="ar-SA" b="1" dirty="0" err="1"/>
              <a:t>اي</a:t>
            </a:r>
            <a:r>
              <a:rPr lang="ar-SA" b="1" dirty="0"/>
              <a:t> حال من </a:t>
            </a:r>
            <a:r>
              <a:rPr lang="ar-SA" b="1" dirty="0" err="1"/>
              <a:t>الاحوال</a:t>
            </a:r>
            <a:r>
              <a:rPr lang="ar-SA" b="1" dirty="0"/>
              <a:t> ) </a:t>
            </a:r>
            <a:endParaRPr lang="en-US" dirty="0"/>
          </a:p>
          <a:p>
            <a:r>
              <a:rPr lang="ar-EG" b="1" dirty="0"/>
              <a:t>- </a:t>
            </a:r>
            <a:r>
              <a:rPr lang="ar-SA" b="1" dirty="0"/>
              <a:t>كن على علم بأهمية واختيار طرق ومواد الإثابة من تعزيز وتدعيم كلما أنجز ما تطلبه من أعمال وسلوكيات مرغوبة أو الامتناع والتوقف عن سلوكيات غير مرغوبة واستخدام العقاب المعنوي كلما اقتضى الأمر مع شرح لماذا عاقبته .</a:t>
            </a:r>
            <a:r>
              <a:rPr lang="en-US" b="1" dirty="0"/>
              <a:t> </a:t>
            </a:r>
            <a:endParaRPr lang="en-US" dirty="0"/>
          </a:p>
          <a:p>
            <a:endParaRPr lang="ar-EG"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lstStyle/>
          <a:p>
            <a:r>
              <a:rPr lang="en-US" b="1" dirty="0"/>
              <a:t>- </a:t>
            </a:r>
            <a:r>
              <a:rPr lang="ar-SA" b="1" dirty="0"/>
              <a:t>مع الأطفال الصغار الذين لم يتعلموا الإنصات لتعليماتك، استعمل الغناء البسيط ( </a:t>
            </a:r>
            <a:r>
              <a:rPr lang="ar-SA" b="1" dirty="0" err="1"/>
              <a:t>الايقاعي</a:t>
            </a:r>
            <a:r>
              <a:rPr lang="ar-SA" b="1" dirty="0"/>
              <a:t> ) مع الصور والبيان التوضيحي العملي في تواصلك مع الطفل. </a:t>
            </a:r>
            <a:endParaRPr lang="en-US" dirty="0"/>
          </a:p>
          <a:p>
            <a:r>
              <a:rPr lang="ar-EG" b="1" dirty="0"/>
              <a:t>- </a:t>
            </a:r>
            <a:r>
              <a:rPr lang="ar-EG" b="1" dirty="0" err="1"/>
              <a:t>اعط</a:t>
            </a:r>
            <a:r>
              <a:rPr lang="ar-EG" b="1" dirty="0"/>
              <a:t> الطفل الفرصة دائماً للاختيار بين بديلين أو أكثر بدلاً من أن تفرض عليه بديلاً واحداً .</a:t>
            </a:r>
            <a:r>
              <a:rPr lang="en-US" b="1" dirty="0"/>
              <a:t> </a:t>
            </a:r>
            <a:endParaRPr lang="en-US" dirty="0"/>
          </a:p>
          <a:p>
            <a:r>
              <a:rPr lang="ar-EG" b="1" dirty="0"/>
              <a:t>- </a:t>
            </a:r>
            <a:r>
              <a:rPr lang="ar-SA" b="1" dirty="0" err="1"/>
              <a:t>اعط</a:t>
            </a:r>
            <a:r>
              <a:rPr lang="ar-SA" b="1" dirty="0"/>
              <a:t> الطفل من آن لآخر فرصة للعب الحر والترفيه المناسب بأنشطة بناءة يحبها ويفضلها . ( كي تجعل الجو التعليمي جو مرح وسعيد ) </a:t>
            </a:r>
            <a:endParaRPr lang="en-US" dirty="0"/>
          </a:p>
          <a:p>
            <a:endParaRPr lang="ar-EG"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92500" lnSpcReduction="10000"/>
          </a:bodyPr>
          <a:lstStyle/>
          <a:p>
            <a:r>
              <a:rPr lang="ar-EG" b="1" dirty="0"/>
              <a:t>- </a:t>
            </a:r>
            <a:r>
              <a:rPr lang="ar-SA" b="1" dirty="0"/>
              <a:t>أخبر الطفل مسبقاً بأي تغيير في الروتين اليومي وامتنع عن أي تغيير فجائي .</a:t>
            </a:r>
            <a:endParaRPr lang="en-US" dirty="0"/>
          </a:p>
          <a:p>
            <a:r>
              <a:rPr lang="ar-EG" b="1" dirty="0"/>
              <a:t>- </a:t>
            </a:r>
            <a:r>
              <a:rPr lang="ar-SA" b="1" dirty="0"/>
              <a:t>لا تتوقع من كل طفل من أطفال </a:t>
            </a:r>
            <a:r>
              <a:rPr lang="ar-SA" b="1" dirty="0" err="1"/>
              <a:t>الإسبرجر</a:t>
            </a:r>
            <a:r>
              <a:rPr lang="ar-SA" b="1" dirty="0"/>
              <a:t> أنه سيتصرف بما يتفق مع عمره الزمني ولكن كن مرناً وتوقع من البعض أن يتصرفوا بسلوكيات تخص من هم أصغر سناً.</a:t>
            </a:r>
            <a:r>
              <a:rPr lang="en-US" b="1" dirty="0"/>
              <a:t> </a:t>
            </a:r>
            <a:endParaRPr lang="en-US" dirty="0"/>
          </a:p>
          <a:p>
            <a:r>
              <a:rPr lang="ar-EG" b="1" dirty="0"/>
              <a:t>- </a:t>
            </a:r>
            <a:r>
              <a:rPr lang="ar-SA" b="1" dirty="0"/>
              <a:t>استفد من ملاحظاتك عن سلوكيات وشخصية الطفل في تحديد العوامل أو المواقف التي تدفعه للاندماج في حركات نمطية أو نوبات غضب أو سلوكيات عدوانية أو سرحان ذهني واعمل دائماً على تجنبها ، وإذا حدثت شجعه على التوقف بالإثابة والتعزيز أو بشغله بأنشطة يحبها .</a:t>
            </a:r>
            <a:r>
              <a:rPr lang="en-US" b="1" dirty="0"/>
              <a:t> </a:t>
            </a:r>
            <a:endParaRPr lang="en-US" dirty="0"/>
          </a:p>
          <a:p>
            <a:endParaRPr lang="ar-EG"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85000" lnSpcReduction="10000"/>
          </a:bodyPr>
          <a:lstStyle/>
          <a:p>
            <a:r>
              <a:rPr lang="ar-EG" b="1" dirty="0"/>
              <a:t>- </a:t>
            </a:r>
            <a:r>
              <a:rPr lang="ar-SA" b="1" dirty="0"/>
              <a:t>درب الطفل -عندما يشترك في نشاط أو لعب جماعي-أن يلعب دوره بالتناوب مع الأطفال الآخرين (</a:t>
            </a:r>
            <a:r>
              <a:rPr lang="en-US" b="1" dirty="0"/>
              <a:t> (Turn Taking</a:t>
            </a:r>
            <a:r>
              <a:rPr lang="ar-SA" b="1" dirty="0"/>
              <a:t>وأن ينتظر في هدوء دوره . </a:t>
            </a:r>
            <a:endParaRPr lang="en-US" dirty="0"/>
          </a:p>
          <a:p>
            <a:r>
              <a:rPr lang="ar-EG" b="1" dirty="0"/>
              <a:t>- </a:t>
            </a:r>
            <a:r>
              <a:rPr lang="ar-SA" b="1" dirty="0"/>
              <a:t>خلال الأنشطة الجماعية لأطفالك يتوفر </a:t>
            </a:r>
            <a:r>
              <a:rPr lang="ar-SA" b="1" dirty="0" err="1"/>
              <a:t>لك</a:t>
            </a:r>
            <a:r>
              <a:rPr lang="ar-SA" b="1" dirty="0"/>
              <a:t> فرصة ثمينة ، </a:t>
            </a:r>
            <a:r>
              <a:rPr lang="ar-EG" b="1" dirty="0"/>
              <a:t>لتنمية </a:t>
            </a:r>
            <a:r>
              <a:rPr lang="ar-SA" b="1" dirty="0"/>
              <a:t>مهارات التواصل والتفاعل الاجتماعي</a:t>
            </a:r>
            <a:r>
              <a:rPr lang="ar-EG" b="1" dirty="0"/>
              <a:t> ،</a:t>
            </a:r>
            <a:r>
              <a:rPr lang="ar-SA" b="1" dirty="0"/>
              <a:t> بأن تشجعهم على استعمال اللغة الاجتماعية السليمة في المناسبات المختلفة مثل ” صباح الخير – من فضلك </a:t>
            </a:r>
            <a:r>
              <a:rPr lang="ar-SA" b="1" dirty="0" err="1"/>
              <a:t>اعطني</a:t>
            </a:r>
            <a:r>
              <a:rPr lang="ar-SA" b="1" dirty="0"/>
              <a:t> الكرة – كيف حالك – شكراً </a:t>
            </a:r>
            <a:r>
              <a:rPr lang="ar-SA" b="1" dirty="0" err="1"/>
              <a:t>لك</a:t>
            </a:r>
            <a:r>
              <a:rPr lang="ar-SA" b="1" dirty="0"/>
              <a:t> على إعطائي كتاب الأزهار – تفضل هذا دورك في الغناء </a:t>
            </a:r>
            <a:r>
              <a:rPr lang="ar-EG" b="1" dirty="0"/>
              <a:t>”</a:t>
            </a:r>
            <a:r>
              <a:rPr lang="ar-SA" b="1" dirty="0"/>
              <a:t>..</a:t>
            </a:r>
            <a:r>
              <a:rPr lang="ar-SA" b="1" dirty="0" err="1"/>
              <a:t>إلخ</a:t>
            </a:r>
            <a:r>
              <a:rPr lang="ar-SA" b="1" dirty="0"/>
              <a:t> .</a:t>
            </a:r>
            <a:r>
              <a:rPr lang="en-US" b="1" dirty="0"/>
              <a:t> </a:t>
            </a:r>
            <a:endParaRPr lang="en-US" dirty="0"/>
          </a:p>
          <a:p>
            <a:r>
              <a:rPr lang="ar-EG" b="1" dirty="0"/>
              <a:t>- </a:t>
            </a:r>
            <a:r>
              <a:rPr lang="ar-SA" b="1" dirty="0"/>
              <a:t>تعلم كيف تتصرف مع المشاكل السلوكية من عدوان أو انطواء أو خجل أو سرقة سواء عن طريق العقاب المعنوي والإهمال أو التجاهل أو الحرمان من طعام أو مشاركة الآخرين .</a:t>
            </a:r>
            <a:r>
              <a:rPr lang="en-US" b="1" dirty="0"/>
              <a:t> </a:t>
            </a:r>
            <a:endParaRPr lang="en-US" dirty="0"/>
          </a:p>
          <a:p>
            <a:endParaRPr lang="ar-EG"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solidFill>
            <a:schemeClr val="accent3"/>
          </a:solidFill>
        </p:spPr>
        <p:txBody>
          <a:bodyPr>
            <a:normAutofit fontScale="85000" lnSpcReduction="10000"/>
          </a:bodyPr>
          <a:lstStyle/>
          <a:p>
            <a:r>
              <a:rPr lang="ar-EG" b="1" dirty="0"/>
              <a:t>- </a:t>
            </a:r>
            <a:r>
              <a:rPr lang="ar-SA" b="1" dirty="0"/>
              <a:t>بعض أطفال </a:t>
            </a:r>
            <a:r>
              <a:rPr lang="ar-SA" b="1" dirty="0" err="1"/>
              <a:t>الإسبرجر</a:t>
            </a:r>
            <a:r>
              <a:rPr lang="ar-SA" b="1" dirty="0"/>
              <a:t> </a:t>
            </a:r>
            <a:r>
              <a:rPr lang="ar-SA" b="1" dirty="0" smtClean="0"/>
              <a:t>لديهم</a:t>
            </a:r>
            <a:r>
              <a:rPr lang="en-US" b="1" dirty="0" smtClean="0"/>
              <a:t> </a:t>
            </a:r>
            <a:r>
              <a:rPr lang="ar-SA" b="1" dirty="0" smtClean="0"/>
              <a:t> </a:t>
            </a:r>
            <a:r>
              <a:rPr lang="ar-SA" b="1" dirty="0"/>
              <a:t>مواهب عالية في الرسم أو التعامل مع الكمبيوتر، شجعهم على تطويرها . </a:t>
            </a:r>
            <a:endParaRPr lang="en-US" dirty="0"/>
          </a:p>
          <a:p>
            <a:r>
              <a:rPr lang="ar-EG" b="1" dirty="0"/>
              <a:t>- </a:t>
            </a:r>
            <a:r>
              <a:rPr lang="ar-SA" b="1" dirty="0"/>
              <a:t>بعض أطفال </a:t>
            </a:r>
            <a:r>
              <a:rPr lang="ar-SA" b="1" dirty="0" err="1"/>
              <a:t>الإسبرجر</a:t>
            </a:r>
            <a:r>
              <a:rPr lang="ar-SA" b="1" dirty="0"/>
              <a:t> لديهم اهتمام زائد ببعض الموضوعات مثل الطيارة ، استغل هذا الاهتمام في تعليم الطفل القراءة والحساب أو الهندسة مستخدماً صور عن الطيران في </a:t>
            </a:r>
            <a:r>
              <a:rPr lang="ar-SA" b="1" dirty="0" err="1"/>
              <a:t>است</a:t>
            </a:r>
            <a:r>
              <a:rPr lang="ar-EG" b="1" dirty="0"/>
              <a:t>ث</a:t>
            </a:r>
            <a:r>
              <a:rPr lang="ar-SA" b="1" dirty="0" err="1"/>
              <a:t>ارة</a:t>
            </a:r>
            <a:r>
              <a:rPr lang="ar-SA" b="1" dirty="0"/>
              <a:t> اهتمامه .</a:t>
            </a:r>
            <a:r>
              <a:rPr lang="en-US" b="1" dirty="0"/>
              <a:t> </a:t>
            </a:r>
            <a:endParaRPr lang="en-US" dirty="0"/>
          </a:p>
          <a:p>
            <a:r>
              <a:rPr lang="ar-EG" b="1" dirty="0"/>
              <a:t>- </a:t>
            </a:r>
            <a:r>
              <a:rPr lang="ar-SA" b="1" dirty="0"/>
              <a:t>حاول معالجة السلوكيات الشاذة لطفلك بالكشف عن أسباب تلك السلوكيات ومعالجتها بما يناسبها من أنشطة.</a:t>
            </a:r>
            <a:r>
              <a:rPr lang="en-US" b="1" dirty="0"/>
              <a:t> </a:t>
            </a:r>
            <a:endParaRPr lang="en-US" dirty="0"/>
          </a:p>
          <a:p>
            <a:r>
              <a:rPr lang="ar-EG" b="1" dirty="0"/>
              <a:t>- </a:t>
            </a:r>
            <a:r>
              <a:rPr lang="ar-SA" b="1" dirty="0"/>
              <a:t>لا تكلف الطفل بأعمال تفوق طاقته تجنباً لفشله في انجازها.وأعطه الوقت اللازم للانجاز بنجاح ، ودعه يستمتع بنجاحه .. تذكر أن تجارب النجاح عنصر أساسي في عملية التعلم واكتساب الدافعية للتعلم والإصرار والاستمرار في المحاولة .</a:t>
            </a:r>
            <a:r>
              <a:rPr lang="en-US" b="1" dirty="0"/>
              <a:t> </a:t>
            </a:r>
            <a:endParaRPr lang="en-US" dirty="0"/>
          </a:p>
          <a:p>
            <a:endParaRPr lang="ar-EG"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25</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4783016" y="1981201"/>
            <a:ext cx="2400300"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180492"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180493"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2452</Words>
  <Application>Microsoft Office PowerPoint</Application>
  <PresentationFormat>عرض على الشاشة (3:4)‏</PresentationFormat>
  <Paragraphs>69</Paragraphs>
  <Slides>25</Slides>
  <Notes>1</Notes>
  <HiddenSlides>0</HiddenSlides>
  <MMClips>0</MMClips>
  <ScaleCrop>false</ScaleCrop>
  <HeadingPairs>
    <vt:vector size="4" baseType="variant">
      <vt:variant>
        <vt:lpstr>نسق</vt:lpstr>
      </vt:variant>
      <vt:variant>
        <vt:i4>1</vt:i4>
      </vt:variant>
      <vt:variant>
        <vt:lpstr>عناوين الشرائح</vt:lpstr>
      </vt:variant>
      <vt:variant>
        <vt:i4>25</vt:i4>
      </vt:variant>
    </vt:vector>
  </HeadingPairs>
  <TitlesOfParts>
    <vt:vector size="26" baseType="lpstr">
      <vt:lpstr>سمة Office</vt:lpstr>
      <vt:lpstr>عرض تقديمي في PowerPoint</vt:lpstr>
      <vt:lpstr> المحاضرة الثانية عشرة متلازمة الإسبرجر Asperger Syndrome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 عشرة متلازمة الإسبرجر Asperger Syndrome  </dc:title>
  <dc:creator>ASRAR</dc:creator>
  <cp:lastModifiedBy>Bassim Ali Yoseif Alsabbgh</cp:lastModifiedBy>
  <cp:revision>19</cp:revision>
  <dcterms:created xsi:type="dcterms:W3CDTF">2014-10-13T20:06:46Z</dcterms:created>
  <dcterms:modified xsi:type="dcterms:W3CDTF">2014-11-27T09:59:25Z</dcterms:modified>
</cp:coreProperties>
</file>