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10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78A"/>
    <a:srgbClr val="81AA52"/>
    <a:srgbClr val="ECA02F"/>
    <a:srgbClr val="D52D26"/>
    <a:srgbClr val="013E36"/>
    <a:srgbClr val="D9791B"/>
    <a:srgbClr val="AB1A25"/>
    <a:srgbClr val="00263A"/>
    <a:srgbClr val="00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60" d="100"/>
          <a:sy n="60" d="100"/>
        </p:scale>
        <p:origin x="66" y="7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08-Nov-15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E4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E4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81AA5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E478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rgbClr val="81AA5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E478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E478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E478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E478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E478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E4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81AA5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E478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E478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E478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E478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E478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974456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E4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81AA52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81AA52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81AA52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81AA52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81AA52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81AA5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81AA52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81AA52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0E478A"/>
                </a:solidFill>
                <a:latin typeface="Calibri" pitchFamily="34" charset="0"/>
                <a:cs typeface="Times New Roman" pitchFamily="18" charset="0"/>
              </a:rPr>
              <a:t>الإعاقات المتعددة</a:t>
            </a:r>
          </a:p>
          <a:p>
            <a:pPr algn="ctr"/>
            <a:r>
              <a:rPr lang="ar-SA" sz="3700" b="1" dirty="0" smtClean="0">
                <a:solidFill>
                  <a:srgbClr val="81AA52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81AA52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0E478A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dirty="0">
                <a:solidFill>
                  <a:srgbClr val="0E478A"/>
                </a:solidFill>
                <a:latin typeface="Calibri" pitchFamily="34" charset="0"/>
                <a:cs typeface="Times New Roman" pitchFamily="18" charset="0"/>
              </a:rPr>
              <a:t>خالد عوض حسين </a:t>
            </a:r>
            <a:r>
              <a:rPr lang="ar-SA" sz="2800" b="1" dirty="0" err="1" smtClean="0">
                <a:solidFill>
                  <a:srgbClr val="0E478A"/>
                </a:solidFill>
                <a:latin typeface="Calibri" pitchFamily="34" charset="0"/>
                <a:cs typeface="Times New Roman" pitchFamily="18" charset="0"/>
              </a:rPr>
              <a:t>البلاح</a:t>
            </a:r>
            <a:endParaRPr lang="ar-SA" sz="2800" b="1" dirty="0">
              <a:solidFill>
                <a:srgbClr val="0E478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900290"/>
            <a:ext cx="4083050" cy="51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 smtClean="0">
                <a:solidFill>
                  <a:srgbClr val="0E47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التربية</a:t>
            </a:r>
            <a:endParaRPr lang="en-US" sz="2400" b="1" u="sng" dirty="0">
              <a:solidFill>
                <a:srgbClr val="0E47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التمهيدية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الإعاقات المتعددة</a:t>
            </a:r>
          </a:p>
        </p:txBody>
      </p:sp>
    </p:spTree>
    <p:extLst>
      <p:ext uri="{BB962C8B-B14F-4D97-AF65-F5344CB8AC3E}">
        <p14:creationId xmlns:p14="http://schemas.microsoft.com/office/powerpoint/2010/main" val="305377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>
                <a:solidFill>
                  <a:srgbClr val="C00000"/>
                </a:solidFill>
                <a:latin typeface="Arial" pitchFamily="34" charset="0"/>
                <a:ea typeface="+mn-ea"/>
                <a:cs typeface="+mn-cs"/>
              </a:rPr>
              <a:t>عناصر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+mn-cs"/>
              </a:rPr>
              <a:t> </a:t>
            </a:r>
            <a:r>
              <a:rPr lang="ar-SA" b="1" dirty="0">
                <a:solidFill>
                  <a:srgbClr val="C00000"/>
                </a:solidFill>
                <a:latin typeface="Arial" pitchFamily="34" charset="0"/>
                <a:ea typeface="+mn-ea"/>
                <a:cs typeface="+mn-cs"/>
              </a:rPr>
              <a:t>المحاضرة</a:t>
            </a:r>
            <a:endParaRPr lang="en-US" b="1" dirty="0">
              <a:solidFill>
                <a:srgbClr val="C00000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anose="020B0604020202020204" pitchFamily="34" charset="0"/>
              <a:buChar char="•"/>
            </a:pPr>
            <a:r>
              <a:rPr lang="ar-SA" altLang="ar-SA" b="1" smtClean="0">
                <a:cs typeface="Arial" panose="020B0604020202020204" pitchFamily="34" charset="0"/>
              </a:rPr>
              <a:t>مقدمة</a:t>
            </a:r>
          </a:p>
          <a:p>
            <a:pPr rtl="1" eaLnBrk="1" hangingPunct="1">
              <a:buFont typeface="Arial" panose="020B0604020202020204" pitchFamily="34" charset="0"/>
              <a:buChar char="•"/>
            </a:pPr>
            <a:r>
              <a:rPr lang="ar-SA" altLang="ar-SA" b="1" smtClean="0">
                <a:cs typeface="Arial" panose="020B0604020202020204" pitchFamily="34" charset="0"/>
              </a:rPr>
              <a:t>تعريف بفصول المقرر ومحتويات موضوعاته</a:t>
            </a:r>
          </a:p>
          <a:p>
            <a:pPr rtl="1" eaLnBrk="1" hangingPunct="1">
              <a:buFont typeface="Arial" panose="020B0604020202020204" pitchFamily="34" charset="0"/>
              <a:buChar char="•"/>
            </a:pPr>
            <a:r>
              <a:rPr lang="ar-SA" altLang="ar-SA" b="1" smtClean="0">
                <a:cs typeface="Arial" panose="020B0604020202020204" pitchFamily="34" charset="0"/>
              </a:rPr>
              <a:t>تعريف بتوزيع الدرجات</a:t>
            </a:r>
          </a:p>
          <a:p>
            <a:pPr rtl="1" eaLnBrk="1" hangingPunct="1">
              <a:buFont typeface="Arial" panose="020B0604020202020204" pitchFamily="34" charset="0"/>
              <a:buChar char="•"/>
            </a:pPr>
            <a:r>
              <a:rPr lang="ar-SA" altLang="ar-SA" b="1" smtClean="0">
                <a:cs typeface="Arial" panose="020B0604020202020204" pitchFamily="34" charset="0"/>
              </a:rPr>
              <a:t>تعريف بالاختبار النهائي</a:t>
            </a:r>
          </a:p>
          <a:p>
            <a:pPr rtl="1" eaLnBrk="1" hangingPunct="1">
              <a:buFont typeface="Arial" panose="020B0604020202020204" pitchFamily="34" charset="0"/>
              <a:buChar char="•"/>
            </a:pPr>
            <a:r>
              <a:rPr lang="ar-SA" altLang="ar-SA" b="1" smtClean="0">
                <a:cs typeface="Arial" panose="020B0604020202020204" pitchFamily="34" charset="0"/>
              </a:rPr>
              <a:t>مواعيد التواصل مع المدرّس والإيميل</a:t>
            </a:r>
          </a:p>
          <a:p>
            <a:r>
              <a:rPr lang="en-US" altLang="ar-SA" b="1" smtClean="0">
                <a:cs typeface="Arial" panose="020B0604020202020204" pitchFamily="34" charset="0"/>
              </a:rPr>
              <a:t> </a:t>
            </a:r>
          </a:p>
          <a:p>
            <a:r>
              <a:rPr lang="en-GB" altLang="ar-SA" b="1" smtClean="0">
                <a:cs typeface="Arial" panose="020B0604020202020204" pitchFamily="34" charset="0"/>
              </a:rPr>
              <a:t>  </a:t>
            </a:r>
            <a:r>
              <a:rPr lang="en-US" altLang="ar-SA" b="1" smtClean="0">
                <a:cs typeface="Arial" panose="020B0604020202020204" pitchFamily="34" charset="0"/>
              </a:rPr>
              <a:t>     </a:t>
            </a:r>
            <a:r>
              <a:rPr lang="en-GB" altLang="ar-SA" b="1" smtClean="0">
                <a:cs typeface="Arial" panose="020B0604020202020204" pitchFamily="34" charset="0"/>
              </a:rPr>
              <a:t>     </a:t>
            </a:r>
            <a:endParaRPr lang="ar-EG" altLang="ar-SA" b="1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79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C00000"/>
                </a:solidFill>
                <a:latin typeface="Arial" pitchFamily="34" charset="0"/>
                <a:ea typeface="+mn-ea"/>
                <a:cs typeface="+mn-cs"/>
              </a:rPr>
              <a:t>مقدمة: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9144000" cy="4144963"/>
          </a:xfrm>
        </p:spPr>
        <p:txBody>
          <a:bodyPr/>
          <a:lstStyle/>
          <a:p>
            <a:pPr rtl="1"/>
            <a:r>
              <a:rPr lang="ar-SA" altLang="ar-SA" dirty="0" smtClean="0">
                <a:cs typeface="Arial" panose="020B0604020202020204" pitchFamily="34" charset="0"/>
              </a:rPr>
              <a:t>   </a:t>
            </a:r>
            <a:r>
              <a:rPr lang="ar-EG" altLang="ar-SA" dirty="0" smtClean="0">
                <a:cs typeface="Arial" panose="020B0604020202020204" pitchFamily="34" charset="0"/>
              </a:rPr>
              <a:t>يعتبر هذا المقرر ضرورياً لأنه من متطلبات برنامج التربية الخاصة الذي يساعد في دعم معلومات كثير من المقررات وال</a:t>
            </a:r>
            <a:r>
              <a:rPr lang="ar-SA" altLang="ar-SA" dirty="0" smtClean="0">
                <a:cs typeface="Arial" panose="020B0604020202020204" pitchFamily="34" charset="0"/>
              </a:rPr>
              <a:t>مساندة</a:t>
            </a:r>
            <a:r>
              <a:rPr lang="ar-EG" altLang="ar-SA" dirty="0" smtClean="0">
                <a:cs typeface="Arial" panose="020B0604020202020204" pitchFamily="34" charset="0"/>
              </a:rPr>
              <a:t> لمقررات التخصص حيث يمد الطالب بالمعلومات الأساسية حول أسباب وأنواع واحتياجات متعددي </a:t>
            </a:r>
            <a:r>
              <a:rPr lang="ar-SA" altLang="ar-SA" dirty="0" smtClean="0">
                <a:cs typeface="Arial" panose="020B0604020202020204" pitchFamily="34" charset="0"/>
              </a:rPr>
              <a:t>الإعاقات و</a:t>
            </a:r>
            <a:r>
              <a:rPr lang="ar-EG" altLang="ar-SA" dirty="0" smtClean="0">
                <a:cs typeface="Arial" panose="020B0604020202020204" pitchFamily="34" charset="0"/>
              </a:rPr>
              <a:t>طرق التعامل معهم</a:t>
            </a:r>
            <a:r>
              <a:rPr lang="ar-SA" altLang="ar-SA" dirty="0" smtClean="0">
                <a:cs typeface="Arial" panose="020B0604020202020204" pitchFamily="34" charset="0"/>
              </a:rPr>
              <a:t>. </a:t>
            </a:r>
            <a:endParaRPr lang="en-US" altLang="ar-SA" dirty="0" smtClean="0">
              <a:cs typeface="Arial" panose="020B0604020202020204" pitchFamily="34" charset="0"/>
            </a:endParaRPr>
          </a:p>
          <a:p>
            <a:pPr rtl="1"/>
            <a:r>
              <a:rPr lang="ar-SA" altLang="ar-SA" dirty="0" smtClean="0">
                <a:cs typeface="Arial" panose="020B0604020202020204" pitchFamily="34" charset="0"/>
              </a:rPr>
              <a:t>   </a:t>
            </a:r>
            <a:r>
              <a:rPr lang="ar-EG" altLang="ar-SA" dirty="0" smtClean="0">
                <a:cs typeface="Arial" panose="020B0604020202020204" pitchFamily="34" charset="0"/>
              </a:rPr>
              <a:t>المستوى الدراسي للمقرر: ال</a:t>
            </a:r>
            <a:r>
              <a:rPr lang="ar-SA" altLang="ar-SA" dirty="0" smtClean="0">
                <a:cs typeface="Arial" panose="020B0604020202020204" pitchFamily="34" charset="0"/>
              </a:rPr>
              <a:t>خامس</a:t>
            </a:r>
            <a:endParaRPr lang="en-US" altLang="ar-SA" dirty="0" smtClean="0">
              <a:cs typeface="Arial" panose="020B0604020202020204" pitchFamily="34" charset="0"/>
            </a:endParaRPr>
          </a:p>
          <a:p>
            <a:pPr rtl="1"/>
            <a:r>
              <a:rPr lang="ar-SA" altLang="ar-SA" dirty="0" smtClean="0">
                <a:cs typeface="Arial" panose="020B0604020202020204" pitchFamily="34" charset="0"/>
              </a:rPr>
              <a:t>   </a:t>
            </a:r>
            <a:r>
              <a:rPr lang="ar-EG" altLang="ar-SA" dirty="0" smtClean="0">
                <a:cs typeface="Arial" panose="020B0604020202020204" pitchFamily="34" charset="0"/>
              </a:rPr>
              <a:t>الوحدات المعتمدة : 2</a:t>
            </a:r>
            <a:endParaRPr lang="en-US" altLang="ar-SA" dirty="0" smtClean="0">
              <a:cs typeface="Arial" panose="020B0604020202020204" pitchFamily="34" charset="0"/>
            </a:endParaRPr>
          </a:p>
          <a:p>
            <a:pPr rtl="1"/>
            <a:r>
              <a:rPr lang="ar-SA" altLang="ar-SA" dirty="0" smtClean="0">
                <a:cs typeface="Arial" panose="020B0604020202020204" pitchFamily="34" charset="0"/>
              </a:rPr>
              <a:t>   </a:t>
            </a:r>
            <a:endParaRPr lang="ar-EG" altLang="ar-SA" b="1" dirty="0" smtClean="0">
              <a:cs typeface="Arial" panose="020B0604020202020204" pitchFamily="34" charset="0"/>
            </a:endParaRPr>
          </a:p>
          <a:p>
            <a:pPr eaLnBrk="1" hangingPunct="1"/>
            <a:endParaRPr lang="ar-SA" altLang="ar-SA" b="1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59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02096" y="152400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ar-SA" b="1" dirty="0">
                <a:solidFill>
                  <a:srgbClr val="C00000"/>
                </a:solidFill>
                <a:latin typeface="Arial" pitchFamily="34" charset="0"/>
                <a:ea typeface="+mn-ea"/>
                <a:cs typeface="+mn-cs"/>
              </a:rPr>
              <a:t>اهداف المقرر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228600" y="1828800"/>
            <a:ext cx="9144000" cy="4144963"/>
          </a:xfrm>
        </p:spPr>
        <p:txBody>
          <a:bodyPr/>
          <a:lstStyle/>
          <a:p>
            <a:pPr algn="just" rtl="1"/>
            <a:r>
              <a:rPr lang="ar-EG" altLang="ar-SA" sz="3600" dirty="0" smtClean="0">
                <a:cs typeface="Arial" panose="020B0604020202020204" pitchFamily="34" charset="0"/>
              </a:rPr>
              <a:t>يهدف هذا المقرر إلى التعرف على مفهوم تعدد الإعاقة وإدراك مسبباتها</a:t>
            </a:r>
            <a:r>
              <a:rPr lang="ar-SA" altLang="ar-SA" sz="3600" dirty="0" smtClean="0">
                <a:cs typeface="Arial" panose="020B0604020202020204" pitchFamily="34" charset="0"/>
              </a:rPr>
              <a:t>،</a:t>
            </a:r>
            <a:r>
              <a:rPr lang="ar-EG" altLang="ar-SA" sz="3600" dirty="0" smtClean="0">
                <a:cs typeface="Arial" panose="020B0604020202020204" pitchFamily="34" charset="0"/>
              </a:rPr>
              <a:t> نواتجها</a:t>
            </a:r>
            <a:r>
              <a:rPr lang="ar-SA" altLang="ar-SA" sz="3600" dirty="0" smtClean="0">
                <a:cs typeface="Arial" panose="020B0604020202020204" pitchFamily="34" charset="0"/>
              </a:rPr>
              <a:t>،</a:t>
            </a:r>
            <a:r>
              <a:rPr lang="ar-EG" altLang="ar-SA" sz="3600" dirty="0" smtClean="0">
                <a:cs typeface="Arial" panose="020B0604020202020204" pitchFamily="34" charset="0"/>
              </a:rPr>
              <a:t> ومتطلباتها والخصائص المميزة لمتعددي الإعاقة واستراتيجيات الكشف والتدخل المبكر عن تعدد ال</a:t>
            </a:r>
            <a:r>
              <a:rPr lang="ar-SA" altLang="ar-SA" sz="3600" dirty="0" smtClean="0">
                <a:cs typeface="Arial" panose="020B0604020202020204" pitchFamily="34" charset="0"/>
              </a:rPr>
              <a:t>إعاقة،</a:t>
            </a:r>
            <a:r>
              <a:rPr lang="ar-EG" altLang="ar-SA" sz="3600" dirty="0" smtClean="0">
                <a:cs typeface="Arial" panose="020B0604020202020204" pitchFamily="34" charset="0"/>
              </a:rPr>
              <a:t> والبرامج التربوية والعلاجية لهذه الفئة</a:t>
            </a:r>
            <a:r>
              <a:rPr lang="ar-SA" altLang="ar-SA" sz="3600" dirty="0" smtClean="0">
                <a:cs typeface="Arial" panose="020B0604020202020204" pitchFamily="34" charset="0"/>
              </a:rPr>
              <a:t>.</a:t>
            </a:r>
            <a:endParaRPr lang="en-US" altLang="ar-SA" sz="3600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31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502096" y="152400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ar-SA" altLang="ar-SA" b="1">
                <a:solidFill>
                  <a:srgbClr val="C00000"/>
                </a:solidFill>
                <a:latin typeface="Arial" pitchFamily="34" charset="0"/>
                <a:ea typeface="+mn-ea"/>
                <a:cs typeface="+mn-cs"/>
              </a:rPr>
              <a:t> محتوى المقرر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228600" y="1447800"/>
            <a:ext cx="9144000" cy="4525963"/>
          </a:xfrm>
        </p:spPr>
        <p:txBody>
          <a:bodyPr/>
          <a:lstStyle/>
          <a:p>
            <a:pPr rtl="1"/>
            <a:r>
              <a:rPr lang="ar-SA" altLang="ar-SA" sz="2800" dirty="0" smtClean="0">
                <a:cs typeface="Arial" panose="020B0604020202020204" pitchFamily="34" charset="0"/>
              </a:rPr>
              <a:t> </a:t>
            </a:r>
            <a:r>
              <a:rPr lang="ar-SA" altLang="ar-SA" dirty="0" smtClean="0">
                <a:cs typeface="Arial" panose="020B0604020202020204" pitchFamily="34" charset="0"/>
              </a:rPr>
              <a:t>مفاهيم وقضايا أساسية حول الإعاقات المتعددة. </a:t>
            </a:r>
          </a:p>
          <a:p>
            <a:pPr rtl="1"/>
            <a:r>
              <a:rPr lang="ar-SA" altLang="ar-SA" dirty="0" smtClean="0">
                <a:cs typeface="Arial" panose="020B0604020202020204" pitchFamily="34" charset="0"/>
              </a:rPr>
              <a:t>التدخل المبكر والوقاية ن الإعاقات المتعددة. </a:t>
            </a:r>
          </a:p>
          <a:p>
            <a:pPr rtl="1"/>
            <a:r>
              <a:rPr lang="ar-SA" altLang="ar-SA" dirty="0" smtClean="0">
                <a:cs typeface="Arial" panose="020B0604020202020204" pitchFamily="34" charset="0"/>
              </a:rPr>
              <a:t>الأطفال </a:t>
            </a:r>
            <a:r>
              <a:rPr lang="ar-EG" altLang="ar-SA" dirty="0" smtClean="0">
                <a:cs typeface="Arial" panose="020B0604020202020204" pitchFamily="34" charset="0"/>
              </a:rPr>
              <a:t>متعددي ال</a:t>
            </a:r>
            <a:r>
              <a:rPr lang="ar-SA" altLang="ar-SA" dirty="0" smtClean="0">
                <a:cs typeface="Arial" panose="020B0604020202020204" pitchFamily="34" charset="0"/>
              </a:rPr>
              <a:t>إعاقات </a:t>
            </a:r>
            <a:r>
              <a:rPr lang="ar-EG" altLang="ar-SA" dirty="0" smtClean="0">
                <a:cs typeface="Arial" panose="020B0604020202020204" pitchFamily="34" charset="0"/>
              </a:rPr>
              <a:t>الجس</a:t>
            </a:r>
            <a:r>
              <a:rPr lang="ar-SA" altLang="ar-SA" dirty="0" smtClean="0">
                <a:cs typeface="Arial" panose="020B0604020202020204" pitchFamily="34" charset="0"/>
              </a:rPr>
              <a:t>مية</a:t>
            </a:r>
            <a:r>
              <a:rPr lang="ar-EG" altLang="ar-SA" dirty="0" smtClean="0">
                <a:cs typeface="Arial" panose="020B0604020202020204" pitchFamily="34" charset="0"/>
              </a:rPr>
              <a:t> والصحي</a:t>
            </a:r>
            <a:r>
              <a:rPr lang="ar-SA" altLang="ar-SA" dirty="0" smtClean="0">
                <a:cs typeface="Arial" panose="020B0604020202020204" pitchFamily="34" charset="0"/>
              </a:rPr>
              <a:t>ة</a:t>
            </a:r>
            <a:r>
              <a:rPr lang="ar-EG" altLang="ar-SA" dirty="0" smtClean="0">
                <a:cs typeface="Arial" panose="020B0604020202020204" pitchFamily="34" charset="0"/>
              </a:rPr>
              <a:t>.</a:t>
            </a:r>
            <a:endParaRPr lang="en-US" altLang="ar-SA" dirty="0" smtClean="0">
              <a:cs typeface="Arial" panose="020B0604020202020204" pitchFamily="34" charset="0"/>
            </a:endParaRPr>
          </a:p>
          <a:p>
            <a:pPr rtl="1"/>
            <a:r>
              <a:rPr lang="ar-EG" altLang="ar-SA" dirty="0" smtClean="0">
                <a:cs typeface="Arial" panose="020B0604020202020204" pitchFamily="34" charset="0"/>
              </a:rPr>
              <a:t>الأطفال </a:t>
            </a:r>
            <a:r>
              <a:rPr lang="ar-SA" altLang="ar-SA" dirty="0" err="1" smtClean="0">
                <a:cs typeface="Arial" panose="020B0604020202020204" pitchFamily="34" charset="0"/>
              </a:rPr>
              <a:t>متعددى</a:t>
            </a:r>
            <a:r>
              <a:rPr lang="ar-SA" altLang="ar-SA" dirty="0" smtClean="0">
                <a:cs typeface="Arial" panose="020B0604020202020204" pitchFamily="34" charset="0"/>
              </a:rPr>
              <a:t> الإعاقات الحسية </a:t>
            </a:r>
            <a:r>
              <a:rPr lang="ar-EG" altLang="ar-SA" dirty="0" smtClean="0">
                <a:cs typeface="Arial" panose="020B0604020202020204" pitchFamily="34" charset="0"/>
              </a:rPr>
              <a:t>الصم المكفوفين.</a:t>
            </a:r>
            <a:endParaRPr lang="en-US" altLang="ar-SA" dirty="0" smtClean="0">
              <a:cs typeface="Arial" panose="020B0604020202020204" pitchFamily="34" charset="0"/>
            </a:endParaRPr>
          </a:p>
          <a:p>
            <a:pPr rtl="1"/>
            <a:r>
              <a:rPr lang="ar-EG" altLang="ar-SA" dirty="0" smtClean="0">
                <a:cs typeface="Arial" panose="020B0604020202020204" pitchFamily="34" charset="0"/>
              </a:rPr>
              <a:t>التلازم المرضي بين التوحد ومتلازمة داون.</a:t>
            </a:r>
            <a:endParaRPr lang="en-US" altLang="ar-SA" dirty="0" smtClean="0">
              <a:cs typeface="Arial" panose="020B0604020202020204" pitchFamily="34" charset="0"/>
            </a:endParaRPr>
          </a:p>
          <a:p>
            <a:pPr rtl="1"/>
            <a:r>
              <a:rPr lang="ar-EG" altLang="ar-SA" dirty="0" smtClean="0">
                <a:cs typeface="Arial" panose="020B0604020202020204" pitchFamily="34" charset="0"/>
              </a:rPr>
              <a:t>ذوي </a:t>
            </a:r>
            <a:r>
              <a:rPr lang="ar-SA" altLang="ar-SA" dirty="0" smtClean="0">
                <a:cs typeface="Arial" panose="020B0604020202020204" pitchFamily="34" charset="0"/>
              </a:rPr>
              <a:t>اضطرابات الانتباه </a:t>
            </a:r>
            <a:r>
              <a:rPr lang="ar-EG" altLang="ar-SA" dirty="0" smtClean="0">
                <a:cs typeface="Arial" panose="020B0604020202020204" pitchFamily="34" charset="0"/>
              </a:rPr>
              <a:t>والنشاط الزائد</a:t>
            </a:r>
            <a:r>
              <a:rPr lang="ar-SA" altLang="ar-SA" dirty="0" smtClean="0">
                <a:cs typeface="Arial" panose="020B0604020202020204" pitchFamily="34" charset="0"/>
              </a:rPr>
              <a:t> و</a:t>
            </a:r>
            <a:r>
              <a:rPr lang="ar-EG" altLang="ar-SA" dirty="0" smtClean="0">
                <a:cs typeface="Arial" panose="020B0604020202020204" pitchFamily="34" charset="0"/>
              </a:rPr>
              <a:t>صعوبات التعلم</a:t>
            </a:r>
            <a:r>
              <a:rPr lang="ar-SA" altLang="ar-SA" dirty="0" smtClean="0">
                <a:cs typeface="Arial" panose="020B0604020202020204" pitchFamily="34" charset="0"/>
              </a:rPr>
              <a:t>.</a:t>
            </a:r>
            <a:endParaRPr lang="en-US" altLang="ar-SA" dirty="0" smtClean="0">
              <a:cs typeface="Arial" panose="020B0604020202020204" pitchFamily="34" charset="0"/>
            </a:endParaRPr>
          </a:p>
          <a:p>
            <a:pPr rtl="1"/>
            <a:r>
              <a:rPr lang="ar-EG" altLang="ar-SA" dirty="0" smtClean="0">
                <a:cs typeface="Arial" panose="020B0604020202020204" pitchFamily="34" charset="0"/>
              </a:rPr>
              <a:t>البرامج التربوية والإرشادية وبرامج التدخل العلاجي لمتعددي ال</a:t>
            </a:r>
            <a:r>
              <a:rPr lang="ar-SA" altLang="ar-SA" dirty="0" smtClean="0">
                <a:cs typeface="Arial" panose="020B0604020202020204" pitchFamily="34" charset="0"/>
              </a:rPr>
              <a:t>إعاقة</a:t>
            </a:r>
            <a:r>
              <a:rPr lang="ar-EG" altLang="ar-SA" dirty="0" smtClean="0">
                <a:cs typeface="Arial" panose="020B0604020202020204" pitchFamily="34" charset="0"/>
              </a:rPr>
              <a:t>.</a:t>
            </a:r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46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02096" y="152400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ar-SA" b="1" dirty="0">
                <a:solidFill>
                  <a:srgbClr val="C00000"/>
                </a:solidFill>
                <a:latin typeface="Arial" pitchFamily="34" charset="0"/>
                <a:ea typeface="+mn-ea"/>
                <a:cs typeface="+mn-cs"/>
              </a:rPr>
              <a:t>الكتاب المقرر :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447800" y="1560513"/>
            <a:ext cx="7086600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EG" altLang="ar-SA" sz="2800" b="1" dirty="0"/>
              <a:t>○ </a:t>
            </a:r>
            <a:r>
              <a:rPr lang="ar-SA" altLang="ar-SA" sz="2800" b="1" dirty="0"/>
              <a:t>مصطفى نورى قمش </a:t>
            </a:r>
            <a:r>
              <a:rPr lang="ar-EG" altLang="ar-SA" sz="2800" b="1" dirty="0"/>
              <a:t>(20</a:t>
            </a:r>
            <a:r>
              <a:rPr lang="ar-SA" altLang="ar-SA" sz="2800" b="1" dirty="0"/>
              <a:t>11</a:t>
            </a:r>
            <a:r>
              <a:rPr lang="ar-EG" altLang="ar-SA" sz="2800" b="1" dirty="0"/>
              <a:t>).  </a:t>
            </a:r>
            <a:r>
              <a:rPr lang="ar-SA" altLang="ar-SA" sz="2800" b="1" dirty="0"/>
              <a:t>الإعاقات المتعددة</a:t>
            </a:r>
            <a:r>
              <a:rPr lang="ar-EG" altLang="ar-SA" sz="2800" b="1" dirty="0"/>
              <a:t>.  دار </a:t>
            </a:r>
            <a:r>
              <a:rPr lang="ar-SA" altLang="ar-SA" sz="2800" b="1" dirty="0"/>
              <a:t>المسيرة</a:t>
            </a:r>
            <a:r>
              <a:rPr lang="ar-EG" altLang="ar-SA" sz="2800" b="1" dirty="0"/>
              <a:t> للطباعة والنشر، </a:t>
            </a:r>
            <a:r>
              <a:rPr lang="ar-SA" altLang="ar-SA" sz="2800" b="1" dirty="0"/>
              <a:t>الأردن</a:t>
            </a:r>
            <a:r>
              <a:rPr lang="ar-EG" altLang="ar-SA" sz="2800" b="1" dirty="0"/>
              <a:t> </a:t>
            </a:r>
            <a:r>
              <a:rPr lang="ar-SA" altLang="ar-SA" sz="2800" b="1" dirty="0"/>
              <a:t>ط1</a:t>
            </a:r>
            <a:r>
              <a:rPr lang="ar-EG" altLang="ar-SA" sz="2800" b="1" dirty="0"/>
              <a:t>.</a:t>
            </a:r>
            <a:endParaRPr lang="ar-SA" altLang="ar-SA" sz="2800" b="1" dirty="0"/>
          </a:p>
          <a:p>
            <a:pPr algn="just" eaLnBrk="1" hangingPunct="1"/>
            <a:r>
              <a:rPr lang="ar-SA" altLang="ar-SA" sz="2800" b="1" dirty="0">
                <a:solidFill>
                  <a:srgbClr val="0070C0"/>
                </a:solidFill>
              </a:rPr>
              <a:t>الكتاب متوفر </a:t>
            </a:r>
            <a:r>
              <a:rPr lang="ar-SA" altLang="ar-SA" sz="2800" b="1" dirty="0" err="1">
                <a:solidFill>
                  <a:srgbClr val="0070C0"/>
                </a:solidFill>
              </a:rPr>
              <a:t>فى</a:t>
            </a:r>
            <a:r>
              <a:rPr lang="ar-SA" altLang="ar-SA" sz="2800" b="1" dirty="0">
                <a:solidFill>
                  <a:srgbClr val="0070C0"/>
                </a:solidFill>
              </a:rPr>
              <a:t> مكتبة الضامر شارع الماجد الهفوف. </a:t>
            </a:r>
            <a:endParaRPr lang="en-US" altLang="ar-SA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53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88504" y="152400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ar-SA" b="1" dirty="0">
                <a:solidFill>
                  <a:srgbClr val="C00000"/>
                </a:solidFill>
                <a:latin typeface="Arial" pitchFamily="34" charset="0"/>
                <a:ea typeface="+mn-ea"/>
                <a:cs typeface="+mn-cs"/>
              </a:rPr>
              <a:t>المراجع الإضافية:</a:t>
            </a:r>
          </a:p>
        </p:txBody>
      </p:sp>
      <p:sp>
        <p:nvSpPr>
          <p:cNvPr id="20484" name="مستطيل 3"/>
          <p:cNvSpPr>
            <a:spLocks noChangeArrowheads="1"/>
          </p:cNvSpPr>
          <p:nvPr/>
        </p:nvSpPr>
        <p:spPr bwMode="auto">
          <a:xfrm>
            <a:off x="1066800" y="2057400"/>
            <a:ext cx="7772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EG" altLang="ar-SA" b="1" dirty="0"/>
              <a:t>○ </a:t>
            </a:r>
            <a:r>
              <a:rPr lang="ar-SA" altLang="ar-SA" sz="2800" dirty="0"/>
              <a:t>عبد النبي، محمد، وعبد الفتاح، سوسن، وأحمد عبير</a:t>
            </a:r>
            <a:r>
              <a:rPr lang="ar-EG" altLang="ar-SA" sz="2800" dirty="0"/>
              <a:t>(20</a:t>
            </a:r>
            <a:r>
              <a:rPr lang="ar-SA" altLang="ar-SA" sz="2800" dirty="0"/>
              <a:t>11</a:t>
            </a:r>
            <a:r>
              <a:rPr lang="ar-EG" altLang="ar-SA" sz="2800" dirty="0"/>
              <a:t>). </a:t>
            </a:r>
            <a:r>
              <a:rPr lang="ar-EG" altLang="ar-SA" sz="2800" b="1" dirty="0"/>
              <a:t> </a:t>
            </a:r>
            <a:r>
              <a:rPr lang="ar-SA" altLang="ar-SA" sz="2800" b="1" dirty="0"/>
              <a:t>الإعاقات المتعددة</a:t>
            </a:r>
            <a:r>
              <a:rPr lang="ar-EG" altLang="ar-SA" sz="2800" dirty="0"/>
              <a:t>.</a:t>
            </a:r>
            <a:r>
              <a:rPr lang="ar-SA" altLang="ar-SA" sz="2800" dirty="0"/>
              <a:t> </a:t>
            </a:r>
            <a:r>
              <a:rPr lang="ar-EG" altLang="ar-SA" sz="2800" dirty="0"/>
              <a:t>دار </a:t>
            </a:r>
            <a:r>
              <a:rPr lang="ar-SA" altLang="ar-SA" sz="2800" dirty="0"/>
              <a:t>الخوارزمي</a:t>
            </a:r>
            <a:r>
              <a:rPr lang="ar-EG" altLang="ar-SA" sz="2800" dirty="0"/>
              <a:t> للطباعة والنشر، </a:t>
            </a:r>
            <a:r>
              <a:rPr lang="ar-SA" altLang="ar-SA" sz="2800" dirty="0"/>
              <a:t>الدمام</a:t>
            </a:r>
            <a:r>
              <a:rPr lang="ar-EG" altLang="ar-SA" sz="2800" dirty="0"/>
              <a:t>، ال</a:t>
            </a:r>
            <a:r>
              <a:rPr lang="ar-SA" altLang="ar-SA" sz="2800" dirty="0"/>
              <a:t>سعودية</a:t>
            </a:r>
            <a:r>
              <a:rPr lang="ar-EG" altLang="ar-SA" sz="2800" dirty="0"/>
              <a:t>، </a:t>
            </a:r>
            <a:r>
              <a:rPr lang="ar-SA" altLang="ar-SA" sz="2800" dirty="0"/>
              <a:t>ط1</a:t>
            </a:r>
            <a:r>
              <a:rPr lang="ar-EG" altLang="ar-SA" sz="2800" dirty="0"/>
              <a:t>.</a:t>
            </a:r>
            <a:endParaRPr lang="ar-SA" altLang="ar-SA" sz="2800" dirty="0"/>
          </a:p>
          <a:p>
            <a:pPr algn="just" eaLnBrk="1" hangingPunct="1"/>
            <a:r>
              <a:rPr lang="ar-SA" altLang="ar-SA" sz="2800" dirty="0">
                <a:solidFill>
                  <a:srgbClr val="0070C0"/>
                </a:solidFill>
              </a:rPr>
              <a:t>متوفر بمكتبة اليرموك أمام بوابة 1 جامعة الملك فيصل. </a:t>
            </a:r>
            <a:endParaRPr lang="en-US" altLang="ar-SA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07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SA" sz="6400">
              <a:solidFill>
                <a:srgbClr val="376092"/>
              </a:solidFill>
              <a:latin typeface="Calibri" panose="020F0502020204030204" pitchFamily="34" charset="0"/>
              <a:cs typeface="AL-Battar" pitchFamily="2" charset="-78"/>
            </a:endParaRPr>
          </a:p>
        </p:txBody>
      </p:sp>
      <p:sp>
        <p:nvSpPr>
          <p:cNvPr id="21508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ar-SA" altLang="ar-SA" sz="2500">
              <a:solidFill>
                <a:srgbClr val="376092"/>
              </a:solidFill>
              <a:latin typeface="Calibri" panose="020F0502020204030204" pitchFamily="34" charset="0"/>
              <a:cs typeface="AL-Mohanad Bold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502096" y="152400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ar-SA" b="1" dirty="0">
                <a:solidFill>
                  <a:srgbClr val="C00000"/>
                </a:solidFill>
                <a:latin typeface="Arial" pitchFamily="34" charset="0"/>
                <a:ea typeface="+mn-ea"/>
                <a:cs typeface="+mn-cs"/>
              </a:rPr>
              <a:t>توزيع الدرجات : </a:t>
            </a:r>
          </a:p>
        </p:txBody>
      </p:sp>
    </p:spTree>
    <p:extLst>
      <p:ext uri="{BB962C8B-B14F-4D97-AF65-F5344CB8AC3E}">
        <p14:creationId xmlns:p14="http://schemas.microsoft.com/office/powerpoint/2010/main" val="66569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SA" sz="6400">
              <a:solidFill>
                <a:srgbClr val="376092"/>
              </a:solidFill>
              <a:latin typeface="Calibri" panose="020F0502020204030204" pitchFamily="34" charset="0"/>
              <a:cs typeface="AL-Battar" pitchFamily="2" charset="-78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762000" y="1524000"/>
            <a:ext cx="8458200" cy="424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pPr eaLnBrk="1" hangingPunct="1"/>
            <a:endParaRPr lang="ar-SA" altLang="ar-SA" sz="2800" dirty="0"/>
          </a:p>
          <a:p>
            <a:pPr eaLnBrk="1" hangingPunct="1"/>
            <a:endParaRPr lang="ar-SA" altLang="ar-SA" sz="2800" dirty="0">
              <a:solidFill>
                <a:srgbClr val="FF0000"/>
              </a:solidFill>
            </a:endParaRPr>
          </a:p>
          <a:p>
            <a:pPr eaLnBrk="1" hangingPunct="1"/>
            <a:endParaRPr lang="ar-SA" altLang="ar-SA" sz="2800" dirty="0">
              <a:solidFill>
                <a:srgbClr val="FF0000"/>
              </a:solidFill>
            </a:endParaRPr>
          </a:p>
          <a:p>
            <a:pPr eaLnBrk="1" hangingPunct="1"/>
            <a:endParaRPr lang="ar-SA" altLang="ar-SA" sz="2800" dirty="0">
              <a:solidFill>
                <a:srgbClr val="FF0000"/>
              </a:solidFill>
            </a:endParaRPr>
          </a:p>
          <a:p>
            <a:pPr eaLnBrk="1" hangingPunct="1"/>
            <a:r>
              <a:rPr lang="ar-SA" altLang="ar-SA" sz="2000" dirty="0">
                <a:solidFill>
                  <a:srgbClr val="0070C0"/>
                </a:solidFill>
              </a:rPr>
              <a:t>رقم جوال المقرر:</a:t>
            </a:r>
            <a:endParaRPr lang="en-US" altLang="ar-SA" sz="2000" dirty="0">
              <a:solidFill>
                <a:srgbClr val="0070C0"/>
              </a:solidFill>
            </a:endParaRPr>
          </a:p>
          <a:p>
            <a:pPr algn="ctr" eaLnBrk="1" hangingPunct="1"/>
            <a:r>
              <a:rPr lang="ar-SA" altLang="ar-SA" sz="2800" dirty="0"/>
              <a:t> </a:t>
            </a:r>
            <a:endParaRPr lang="en-US" altLang="ar-SA" sz="2800" dirty="0"/>
          </a:p>
          <a:p>
            <a:pPr eaLnBrk="1" hangingPunct="1"/>
            <a:r>
              <a:rPr lang="ar-SA" altLang="ar-SA" sz="1600" dirty="0">
                <a:solidFill>
                  <a:srgbClr val="FF0000"/>
                </a:solidFill>
              </a:rPr>
              <a:t>سيكون الجوال مفتوح في الأوقات المحددة بعالية وسيتم </a:t>
            </a:r>
            <a:r>
              <a:rPr lang="ar-SA" altLang="ar-SA" sz="1600" dirty="0" err="1">
                <a:solidFill>
                  <a:srgbClr val="FF0000"/>
                </a:solidFill>
              </a:rPr>
              <a:t>إغلاقة</a:t>
            </a:r>
            <a:r>
              <a:rPr lang="ar-SA" altLang="ar-SA" sz="1600" dirty="0">
                <a:solidFill>
                  <a:srgbClr val="FF0000"/>
                </a:solidFill>
              </a:rPr>
              <a:t> خارج هذه الأوقات، لذا على الجميع التقيد بهذه المواعيد</a:t>
            </a:r>
          </a:p>
          <a:p>
            <a:pPr eaLnBrk="1" hangingPunct="1"/>
            <a:endParaRPr lang="ar-SA" altLang="ar-SA" sz="2800" dirty="0"/>
          </a:p>
          <a:p>
            <a:pPr eaLnBrk="1" hangingPunct="1"/>
            <a:r>
              <a:rPr lang="ar-SA" altLang="ar-SA" sz="2000" dirty="0">
                <a:solidFill>
                  <a:srgbClr val="0070C0"/>
                </a:solidFill>
              </a:rPr>
              <a:t>البريد الإلكتروني:   </a:t>
            </a:r>
            <a:r>
              <a:rPr lang="en-US" altLang="ar-SA" sz="2000" dirty="0">
                <a:solidFill>
                  <a:srgbClr val="0070C0"/>
                </a:solidFill>
              </a:rPr>
              <a:t>kelballah@KFU.EDU.SA</a:t>
            </a:r>
          </a:p>
          <a:p>
            <a:pPr eaLnBrk="1" hangingPunct="1"/>
            <a:r>
              <a:rPr lang="ar-SA" altLang="ar-SA" sz="2800" dirty="0"/>
              <a:t> </a:t>
            </a:r>
            <a:endParaRPr lang="en-US" altLang="ar-SA" sz="2800" dirty="0"/>
          </a:p>
        </p:txBody>
      </p:sp>
      <p:graphicFrame>
        <p:nvGraphicFramePr>
          <p:cNvPr id="23576" name="Group 24"/>
          <p:cNvGraphicFramePr>
            <a:graphicFrameLocks noGrp="1"/>
          </p:cNvGraphicFramePr>
          <p:nvPr/>
        </p:nvGraphicFramePr>
        <p:xfrm>
          <a:off x="2438400" y="1905000"/>
          <a:ext cx="4572000" cy="1479552"/>
        </p:xfrm>
        <a:graphic>
          <a:graphicData uri="http://schemas.openxmlformats.org/drawingml/2006/table">
            <a:tbl>
              <a:tblPr rtl="1"/>
              <a:tblGrid>
                <a:gridCol w="2286000"/>
                <a:gridCol w="2286000"/>
              </a:tblGrid>
              <a:tr h="369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اليوم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الوقت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السبت 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3- 5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الأحد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11-12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00472" y="152400"/>
            <a:ext cx="9217024" cy="1143000"/>
          </a:xfrm>
          <a:prstGeom prst="rect">
            <a:avLst/>
          </a:prstGeom>
        </p:spPr>
        <p:txBody>
          <a:bodyPr/>
          <a:lstStyle/>
          <a:p>
            <a:r>
              <a:rPr lang="ar-SA" sz="4000" b="1" dirty="0">
                <a:solidFill>
                  <a:srgbClr val="C00000"/>
                </a:solidFill>
                <a:latin typeface="Arial" pitchFamily="34" charset="0"/>
                <a:ea typeface="+mn-ea"/>
                <a:cs typeface="+mn-cs"/>
              </a:rPr>
              <a:t>الساعات المكتبية وجوال المقرر والبريد الإلكتروني: </a:t>
            </a:r>
          </a:p>
        </p:txBody>
      </p:sp>
    </p:spTree>
    <p:extLst>
      <p:ext uri="{BB962C8B-B14F-4D97-AF65-F5344CB8AC3E}">
        <p14:creationId xmlns:p14="http://schemas.microsoft.com/office/powerpoint/2010/main" val="324405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E4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ducation-template-final.potx" id="{50722CDD-1A13-41D8-9D8C-2503D9AB5DBC}" vid="{5C5B72B4-40E5-4193-B686-CC05489C30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357</Words>
  <Application>Microsoft Office PowerPoint</Application>
  <PresentationFormat>A4 Paper (210x297 mm)</PresentationFormat>
  <Paragraphs>77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ae_AlMateen</vt:lpstr>
      <vt:lpstr>AL-Battar</vt:lpstr>
      <vt:lpstr>AL-Mohanad Bold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التمهيدية</vt:lpstr>
      <vt:lpstr>عناصر المحاضرة</vt:lpstr>
      <vt:lpstr>مقدمة:</vt:lpstr>
      <vt:lpstr>اهداف المقرر</vt:lpstr>
      <vt:lpstr> محتوى المقرر</vt:lpstr>
      <vt:lpstr>الكتاب المقرر :</vt:lpstr>
      <vt:lpstr>المراجع الإضافية:</vt:lpstr>
      <vt:lpstr>توزيع الدرجات : </vt:lpstr>
      <vt:lpstr>الساعات المكتبية وجوال المقرر والبريد الإلكتروني: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Muhammad Waqas Riaz</cp:lastModifiedBy>
  <cp:revision>4</cp:revision>
  <dcterms:created xsi:type="dcterms:W3CDTF">2014-09-02T09:45:20Z</dcterms:created>
  <dcterms:modified xsi:type="dcterms:W3CDTF">2015-11-08T07:41:27Z</dcterms:modified>
</cp:coreProperties>
</file>