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10" r:id="rId3"/>
    <p:sldId id="313" r:id="rId4"/>
    <p:sldId id="314" r:id="rId5"/>
    <p:sldId id="315" r:id="rId6"/>
    <p:sldId id="316" r:id="rId7"/>
    <p:sldId id="317" r:id="rId8"/>
    <p:sldId id="318" r:id="rId9"/>
    <p:sldId id="319" r:id="rId10"/>
    <p:sldId id="320" r:id="rId11"/>
    <p:sldId id="321" r:id="rId12"/>
    <p:sldId id="322" r:id="rId13"/>
    <p:sldId id="323" r:id="rId14"/>
    <p:sldId id="324" r:id="rId15"/>
    <p:sldId id="325" r:id="rId16"/>
    <p:sldId id="326" r:id="rId17"/>
    <p:sldId id="327"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ECA02F"/>
    <a:srgbClr val="D52D26"/>
    <a:srgbClr val="013E36"/>
    <a:srgbClr val="D9791B"/>
    <a:srgbClr val="AB1A25"/>
    <a:srgbClr val="00263A"/>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60" d="100"/>
          <a:sy n="60" d="100"/>
        </p:scale>
        <p:origin x="66"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08-Nov-15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81AA5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0E478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81AA5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E478A"/>
                </a:solidFill>
              </a:defRPr>
            </a:lvl1pPr>
            <a:lvl2pPr algn="r">
              <a:buFont typeface="Arial" pitchFamily="34" charset="0"/>
              <a:buNone/>
              <a:defRPr>
                <a:solidFill>
                  <a:srgbClr val="0E478A"/>
                </a:solidFill>
              </a:defRPr>
            </a:lvl2pPr>
            <a:lvl3pPr algn="r">
              <a:buFont typeface="Arial" pitchFamily="34" charset="0"/>
              <a:buNone/>
              <a:defRPr>
                <a:solidFill>
                  <a:srgbClr val="0E478A"/>
                </a:solidFill>
              </a:defRPr>
            </a:lvl3pPr>
            <a:lvl4pPr algn="r">
              <a:buFont typeface="Arial" pitchFamily="34" charset="0"/>
              <a:buNone/>
              <a:defRPr>
                <a:solidFill>
                  <a:srgbClr val="0E478A"/>
                </a:solidFill>
              </a:defRPr>
            </a:lvl4pPr>
            <a:lvl5pPr algn="r">
              <a:buFont typeface="Arial" pitchFamily="34" charset="0"/>
              <a:buNone/>
              <a:defRPr>
                <a:solidFill>
                  <a:srgbClr val="0E478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0" name="Rectangle 9"/>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4" name="Rectangle 9"/>
          <p:cNvSpPr/>
          <p:nvPr userDrawn="1"/>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5"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81AA5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E478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E478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E478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81AA52"/>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81AA52"/>
                </a:solidFill>
                <a:latin typeface="Calibri" pitchFamily="34" charset="0"/>
              </a:rPr>
              <a:t>عمادة التعلم الإلكتروني والتعليم عن بعد</a:t>
            </a:r>
            <a:endParaRPr lang="en-US" sz="2400" b="1" dirty="0">
              <a:solidFill>
                <a:srgbClr val="81AA52"/>
              </a:solidFill>
              <a:latin typeface="Calibri" pitchFamily="34" charset="0"/>
            </a:endParaRPr>
          </a:p>
          <a:p>
            <a:pPr algn="ctr" rtl="0">
              <a:spcBef>
                <a:spcPct val="20000"/>
              </a:spcBef>
              <a:buFont typeface="Arial" pitchFamily="34" charset="0"/>
              <a:buNone/>
            </a:pPr>
            <a:r>
              <a:rPr lang="ar-SA" sz="2400" dirty="0" smtClean="0">
                <a:solidFill>
                  <a:srgbClr val="81AA52"/>
                </a:solidFill>
                <a:latin typeface="Calibri" pitchFamily="34" charset="0"/>
              </a:rPr>
              <a:t>	</a:t>
            </a:r>
            <a:endParaRPr lang="en-US" sz="2400" dirty="0">
              <a:solidFill>
                <a:srgbClr val="81AA52"/>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81AA52"/>
                </a:solidFill>
                <a:latin typeface="AYM Wadiy S_U normal."/>
                <a:cs typeface="Times New Roman" pitchFamily="18" charset="0"/>
              </a:rPr>
              <a:t>اسم </a:t>
            </a:r>
            <a:r>
              <a:rPr lang="ar-EG" sz="3700" b="1" dirty="0" smtClean="0">
                <a:solidFill>
                  <a:srgbClr val="81AA52"/>
                </a:solidFill>
                <a:latin typeface="AYM Wadiy S_U normal."/>
                <a:cs typeface="Times New Roman" pitchFamily="18" charset="0"/>
              </a:rPr>
              <a:t>المقرر</a:t>
            </a:r>
            <a:endParaRPr lang="ar-SA" sz="3700" b="1" dirty="0" smtClean="0">
              <a:solidFill>
                <a:srgbClr val="81AA52"/>
              </a:solidFill>
              <a:latin typeface="AYM Wadiy S_U normal."/>
              <a:cs typeface="Times New Roman" pitchFamily="18" charset="0"/>
            </a:endParaRPr>
          </a:p>
          <a:p>
            <a:pPr algn="ctr"/>
            <a:r>
              <a:rPr lang="ar-SA" sz="2800" b="1" dirty="0">
                <a:solidFill>
                  <a:srgbClr val="0E478A"/>
                </a:solidFill>
                <a:latin typeface="Calibri" pitchFamily="34" charset="0"/>
                <a:cs typeface="Times New Roman" pitchFamily="18" charset="0"/>
              </a:rPr>
              <a:t>الإعاقات المتعددة</a:t>
            </a:r>
          </a:p>
          <a:p>
            <a:pPr algn="ctr"/>
            <a:r>
              <a:rPr lang="ar-SA" sz="3700" b="1" dirty="0" smtClean="0">
                <a:solidFill>
                  <a:srgbClr val="81AA52"/>
                </a:solidFill>
                <a:latin typeface="AYM Wadiy S_U normal."/>
                <a:cs typeface="Times New Roman" pitchFamily="18" charset="0"/>
              </a:rPr>
              <a:t>استاذ </a:t>
            </a:r>
            <a:r>
              <a:rPr lang="ar-SA" sz="3700" b="1" dirty="0">
                <a:solidFill>
                  <a:srgbClr val="81AA52"/>
                </a:solidFill>
                <a:latin typeface="AYM Wadiy S_U normal."/>
                <a:cs typeface="Times New Roman" pitchFamily="18" charset="0"/>
              </a:rPr>
              <a:t>المقرر</a:t>
            </a:r>
          </a:p>
          <a:p>
            <a:pPr algn="ctr"/>
            <a:r>
              <a:rPr lang="ar-SA" sz="2800" b="1" dirty="0" smtClean="0">
                <a:solidFill>
                  <a:srgbClr val="0E478A"/>
                </a:solidFill>
                <a:latin typeface="Calibri" pitchFamily="34" charset="0"/>
                <a:cs typeface="Times New Roman" pitchFamily="18" charset="0"/>
              </a:rPr>
              <a:t>د/ </a:t>
            </a:r>
            <a:r>
              <a:rPr lang="ar-SA" sz="2800" b="1" dirty="0">
                <a:solidFill>
                  <a:srgbClr val="0E478A"/>
                </a:solidFill>
                <a:latin typeface="Calibri" pitchFamily="34" charset="0"/>
                <a:cs typeface="Times New Roman" pitchFamily="18" charset="0"/>
              </a:rPr>
              <a:t>خالد عوض حسين </a:t>
            </a:r>
            <a:r>
              <a:rPr lang="ar-SA" sz="2800" b="1" dirty="0" err="1" smtClean="0">
                <a:solidFill>
                  <a:srgbClr val="0E478A"/>
                </a:solidFill>
                <a:latin typeface="Calibri" pitchFamily="34" charset="0"/>
                <a:cs typeface="Times New Roman" pitchFamily="18" charset="0"/>
              </a:rPr>
              <a:t>البلاح</a:t>
            </a:r>
            <a:endParaRPr lang="ar-SA" sz="2800" b="1" dirty="0">
              <a:solidFill>
                <a:srgbClr val="0E478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900290"/>
            <a:ext cx="4083050" cy="519337"/>
          </a:xfrm>
          <a:prstGeom prst="rect">
            <a:avLst/>
          </a:prstGeom>
          <a:noFill/>
          <a:ln w="9525">
            <a:noFill/>
            <a:miter lim="800000"/>
            <a:headEnd/>
            <a:tailEnd/>
          </a:ln>
        </p:spPr>
        <p:txBody>
          <a:bodyPr/>
          <a:lstStyle/>
          <a:p>
            <a:pPr algn="ctr" rtl="0">
              <a:spcBef>
                <a:spcPct val="20000"/>
              </a:spcBef>
              <a:buFont typeface="Arial" pitchFamily="34" charset="0"/>
              <a:buNone/>
            </a:pPr>
            <a:r>
              <a:rPr lang="ar-SA" sz="2400" b="1" u="sng" dirty="0" smtClean="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الأولى</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مفاهيم أساسية حول الإعاقات المتعددة</a:t>
            </a:r>
          </a:p>
        </p:txBody>
      </p:sp>
    </p:spTree>
    <p:extLst>
      <p:ext uri="{BB962C8B-B14F-4D97-AF65-F5344CB8AC3E}">
        <p14:creationId xmlns:p14="http://schemas.microsoft.com/office/powerpoint/2010/main" val="3053777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solidFill>
                  <a:srgbClr val="C00000"/>
                </a:solidFill>
                <a:latin typeface="Arial" pitchFamily="34" charset="0"/>
                <a:ea typeface="+mn-ea"/>
                <a:cs typeface="+mn-cs"/>
              </a:rPr>
              <a:t> :</a:t>
            </a:r>
            <a:r>
              <a:rPr lang="ar-SA" b="1" dirty="0">
                <a:solidFill>
                  <a:srgbClr val="C00000"/>
                </a:solidFill>
                <a:latin typeface="Arial" pitchFamily="34" charset="0"/>
                <a:ea typeface="+mn-ea"/>
                <a:cs typeface="+mn-cs"/>
              </a:rPr>
              <a:t>عناصر المحاضرة</a:t>
            </a:r>
            <a:endParaRPr lang="en-US" b="1" dirty="0">
              <a:solidFill>
                <a:srgbClr val="C00000"/>
              </a:solidFill>
              <a:latin typeface="Arial" pitchFamily="34" charset="0"/>
              <a:ea typeface="+mn-ea"/>
              <a:cs typeface="+mn-cs"/>
            </a:endParaRPr>
          </a:p>
        </p:txBody>
      </p:sp>
      <p:sp>
        <p:nvSpPr>
          <p:cNvPr id="15363" name="Text Placeholder 5"/>
          <p:cNvSpPr>
            <a:spLocks noGrp="1"/>
          </p:cNvSpPr>
          <p:nvPr>
            <p:ph idx="1"/>
          </p:nvPr>
        </p:nvSpPr>
        <p:spPr/>
        <p:txBody>
          <a:bodyPr/>
          <a:lstStyle/>
          <a:p>
            <a:r>
              <a:rPr lang="ar-SA" altLang="ar-SA" b="1" smtClean="0">
                <a:cs typeface="Arial" panose="020B0604020202020204" pitchFamily="34" charset="0"/>
              </a:rPr>
              <a:t>* من هم متعددو الإعاقة ؟ </a:t>
            </a:r>
            <a:endParaRPr lang="en-US" altLang="ar-SA" smtClean="0">
              <a:cs typeface="Arial" panose="020B0604020202020204" pitchFamily="34" charset="0"/>
            </a:endParaRPr>
          </a:p>
          <a:p>
            <a:r>
              <a:rPr lang="ar-SA" altLang="ar-SA" b="1" smtClean="0">
                <a:cs typeface="Arial" panose="020B0604020202020204" pitchFamily="34" charset="0"/>
              </a:rPr>
              <a:t>* الفرق بين متعددو الإعاقات وشديدى الإعاقات</a:t>
            </a:r>
            <a:endParaRPr lang="en-US" altLang="ar-SA" smtClean="0">
              <a:cs typeface="Arial" panose="020B0604020202020204" pitchFamily="34" charset="0"/>
            </a:endParaRPr>
          </a:p>
          <a:p>
            <a:r>
              <a:rPr lang="ar-SA" altLang="ar-SA" b="1" smtClean="0">
                <a:cs typeface="Arial" panose="020B0604020202020204" pitchFamily="34" charset="0"/>
              </a:rPr>
              <a:t>* خصائص الأفراد متعددى الإعاقات. </a:t>
            </a:r>
            <a:r>
              <a:rPr lang="en-US" altLang="ar-SA" b="1" smtClean="0">
                <a:cs typeface="Arial" panose="020B0604020202020204" pitchFamily="34" charset="0"/>
              </a:rPr>
              <a:t> </a:t>
            </a:r>
          </a:p>
          <a:p>
            <a:pPr rtl="1"/>
            <a:r>
              <a:rPr lang="ar-SA" altLang="ar-SA" b="1" smtClean="0">
                <a:cs typeface="Arial" panose="020B0604020202020204" pitchFamily="34" charset="0"/>
              </a:rPr>
              <a:t>* الاحتياجات المختلفة لمتعددى الإعاقات </a:t>
            </a:r>
            <a:endParaRPr lang="en-US" altLang="ar-SA" smtClean="0">
              <a:cs typeface="Arial" panose="020B0604020202020204" pitchFamily="34" charset="0"/>
            </a:endParaRPr>
          </a:p>
          <a:p>
            <a:r>
              <a:rPr lang="en-GB" altLang="ar-SA" b="1" smtClean="0">
                <a:cs typeface="Arial" panose="020B0604020202020204" pitchFamily="34" charset="0"/>
              </a:rPr>
              <a:t>  </a:t>
            </a:r>
            <a:r>
              <a:rPr lang="en-US" altLang="ar-SA" b="1" smtClean="0">
                <a:cs typeface="Arial" panose="020B0604020202020204" pitchFamily="34" charset="0"/>
              </a:rPr>
              <a:t>     </a:t>
            </a:r>
            <a:r>
              <a:rPr lang="en-GB" altLang="ar-SA" b="1" smtClean="0">
                <a:cs typeface="Arial" panose="020B0604020202020204" pitchFamily="34" charset="0"/>
              </a:rPr>
              <a:t>     </a:t>
            </a:r>
            <a:endParaRPr lang="ar-EG" altLang="ar-SA" b="1" smtClean="0">
              <a:cs typeface="Arial" panose="020B0604020202020204" pitchFamily="34" charset="0"/>
            </a:endParaRPr>
          </a:p>
        </p:txBody>
      </p:sp>
    </p:spTree>
    <p:extLst>
      <p:ext uri="{BB962C8B-B14F-4D97-AF65-F5344CB8AC3E}">
        <p14:creationId xmlns:p14="http://schemas.microsoft.com/office/powerpoint/2010/main" val="1683471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ar-SA" b="1" dirty="0" smtClean="0">
                <a:solidFill>
                  <a:srgbClr val="C00000"/>
                </a:solidFill>
                <a:latin typeface="Arial" pitchFamily="34" charset="0"/>
                <a:ea typeface="+mn-ea"/>
                <a:cs typeface="+mn-cs"/>
              </a:rPr>
              <a:t>من </a:t>
            </a:r>
            <a:r>
              <a:rPr lang="ar-SA" b="1" dirty="0">
                <a:solidFill>
                  <a:srgbClr val="C00000"/>
                </a:solidFill>
                <a:latin typeface="Arial" pitchFamily="34" charset="0"/>
                <a:ea typeface="+mn-ea"/>
                <a:cs typeface="+mn-cs"/>
              </a:rPr>
              <a:t>هم متعددو الإعاقة ؟ </a:t>
            </a:r>
            <a:r>
              <a:rPr lang="en-US" b="1" dirty="0">
                <a:solidFill>
                  <a:srgbClr val="C00000"/>
                </a:solidFill>
                <a:latin typeface="Arial" pitchFamily="34" charset="0"/>
                <a:ea typeface="+mn-ea"/>
                <a:cs typeface="+mn-cs"/>
              </a:rPr>
              <a:t/>
            </a:r>
            <a:br>
              <a:rPr lang="en-US" b="1" dirty="0">
                <a:solidFill>
                  <a:srgbClr val="C00000"/>
                </a:solidFill>
                <a:latin typeface="Arial" pitchFamily="34" charset="0"/>
                <a:ea typeface="+mn-ea"/>
                <a:cs typeface="+mn-cs"/>
              </a:rPr>
            </a:br>
            <a:endParaRPr lang="ar-SA" b="1" dirty="0">
              <a:solidFill>
                <a:srgbClr val="C00000"/>
              </a:solidFill>
              <a:latin typeface="Arial" pitchFamily="34" charset="0"/>
              <a:ea typeface="+mn-ea"/>
              <a:cs typeface="+mn-cs"/>
            </a:endParaRPr>
          </a:p>
        </p:txBody>
      </p:sp>
      <p:sp>
        <p:nvSpPr>
          <p:cNvPr id="16387" name="Content Placeholder 2"/>
          <p:cNvSpPr>
            <a:spLocks noGrp="1"/>
          </p:cNvSpPr>
          <p:nvPr>
            <p:ph idx="1"/>
          </p:nvPr>
        </p:nvSpPr>
        <p:spPr>
          <a:xfrm>
            <a:off x="228600" y="1676400"/>
            <a:ext cx="9144000" cy="4449763"/>
          </a:xfrm>
        </p:spPr>
        <p:txBody>
          <a:bodyPr/>
          <a:lstStyle/>
          <a:p>
            <a:pPr algn="just" rtl="1"/>
            <a:r>
              <a:rPr lang="ar-SA" altLang="ar-SA" sz="2400" dirty="0" smtClean="0">
                <a:cs typeface="Arial" panose="020B0604020202020204" pitchFamily="34" charset="0"/>
              </a:rPr>
              <a:t>    </a:t>
            </a:r>
            <a:r>
              <a:rPr lang="ar-EG" altLang="ar-SA" sz="2800" b="1" dirty="0" smtClean="0">
                <a:cs typeface="Arial" panose="020B0604020202020204" pitchFamily="34" charset="0"/>
              </a:rPr>
              <a:t>الإعاقات المتعددة هي تلك الإعاقات المتلازمة (مثل</a:t>
            </a:r>
            <a:r>
              <a:rPr lang="en-US" altLang="ar-SA" sz="2800" b="1" dirty="0" smtClean="0">
                <a:cs typeface="Arial" panose="020B0604020202020204" pitchFamily="34" charset="0"/>
              </a:rPr>
              <a:t>:</a:t>
            </a:r>
            <a:r>
              <a:rPr lang="ar-EG" altLang="ar-SA" sz="2800" b="1" dirty="0" smtClean="0">
                <a:cs typeface="Arial" panose="020B0604020202020204" pitchFamily="34" charset="0"/>
              </a:rPr>
              <a:t> </a:t>
            </a:r>
            <a:r>
              <a:rPr lang="ar-SA" altLang="ar-SA" sz="2800" b="1" dirty="0" smtClean="0">
                <a:cs typeface="Arial" panose="020B0604020202020204" pitchFamily="34" charset="0"/>
              </a:rPr>
              <a:t>إعاقة</a:t>
            </a:r>
            <a:r>
              <a:rPr lang="ar-EG" altLang="ar-SA" sz="2800" b="1" dirty="0" smtClean="0">
                <a:cs typeface="Arial" panose="020B0604020202020204" pitchFamily="34" charset="0"/>
              </a:rPr>
              <a:t> عقلي</a:t>
            </a:r>
            <a:r>
              <a:rPr lang="ar-SA" altLang="ar-SA" sz="2800" b="1" dirty="0" smtClean="0">
                <a:cs typeface="Arial" panose="020B0604020202020204" pitchFamily="34" charset="0"/>
              </a:rPr>
              <a:t>ة</a:t>
            </a:r>
            <a:r>
              <a:rPr lang="ar-EG" altLang="ar-SA" sz="2800" b="1" dirty="0" smtClean="0">
                <a:cs typeface="Arial" panose="020B0604020202020204" pitchFamily="34" charset="0"/>
              </a:rPr>
              <a:t>/ </a:t>
            </a:r>
            <a:r>
              <a:rPr lang="ar-SA" altLang="ar-SA" sz="2800" b="1" dirty="0" smtClean="0">
                <a:cs typeface="Arial" panose="020B0604020202020204" pitchFamily="34" charset="0"/>
              </a:rPr>
              <a:t>إعاقة</a:t>
            </a:r>
            <a:r>
              <a:rPr lang="ar-EG" altLang="ar-SA" sz="2800" b="1" dirty="0" smtClean="0">
                <a:cs typeface="Arial" panose="020B0604020202020204" pitchFamily="34" charset="0"/>
              </a:rPr>
              <a:t> بصري</a:t>
            </a:r>
            <a:r>
              <a:rPr lang="ar-SA" altLang="ar-SA" sz="2800" b="1" dirty="0" smtClean="0">
                <a:cs typeface="Arial" panose="020B0604020202020204" pitchFamily="34" charset="0"/>
              </a:rPr>
              <a:t>ة</a:t>
            </a:r>
            <a:r>
              <a:rPr lang="ar-EG" altLang="ar-SA" sz="2800" b="1" dirty="0" smtClean="0">
                <a:cs typeface="Arial" panose="020B0604020202020204" pitchFamily="34" charset="0"/>
              </a:rPr>
              <a:t> أو </a:t>
            </a:r>
            <a:r>
              <a:rPr lang="ar-SA" altLang="ar-SA" sz="2800" b="1" dirty="0" smtClean="0">
                <a:cs typeface="Arial" panose="020B0604020202020204" pitchFamily="34" charset="0"/>
              </a:rPr>
              <a:t>إعاقة</a:t>
            </a:r>
            <a:r>
              <a:rPr lang="ar-EG" altLang="ar-SA" sz="2800" b="1" dirty="0" smtClean="0">
                <a:cs typeface="Arial" panose="020B0604020202020204" pitchFamily="34" charset="0"/>
              </a:rPr>
              <a:t> عقلي</a:t>
            </a:r>
            <a:r>
              <a:rPr lang="ar-SA" altLang="ar-SA" sz="2800" b="1" dirty="0" smtClean="0">
                <a:cs typeface="Arial" panose="020B0604020202020204" pitchFamily="34" charset="0"/>
              </a:rPr>
              <a:t>ة</a:t>
            </a:r>
            <a:r>
              <a:rPr lang="ar-EG" altLang="ar-SA" sz="2800" b="1" dirty="0" smtClean="0">
                <a:cs typeface="Arial" panose="020B0604020202020204" pitchFamily="34" charset="0"/>
              </a:rPr>
              <a:t>/ </a:t>
            </a:r>
            <a:r>
              <a:rPr lang="ar-SA" altLang="ar-SA" sz="2800" b="1" dirty="0" smtClean="0">
                <a:cs typeface="Arial" panose="020B0604020202020204" pitchFamily="34" charset="0"/>
              </a:rPr>
              <a:t>إعاقة</a:t>
            </a:r>
            <a:r>
              <a:rPr lang="ar-EG" altLang="ar-SA" sz="2800" b="1" dirty="0" smtClean="0">
                <a:cs typeface="Arial" panose="020B0604020202020204" pitchFamily="34" charset="0"/>
              </a:rPr>
              <a:t> سمعي</a:t>
            </a:r>
            <a:r>
              <a:rPr lang="ar-SA" altLang="ar-SA" sz="2800" b="1" dirty="0" smtClean="0">
                <a:cs typeface="Arial" panose="020B0604020202020204" pitchFamily="34" charset="0"/>
              </a:rPr>
              <a:t>ة</a:t>
            </a:r>
            <a:r>
              <a:rPr lang="ar-EG" altLang="ar-SA" sz="2800" b="1" dirty="0" smtClean="0">
                <a:cs typeface="Arial" panose="020B0604020202020204" pitchFamily="34" charset="0"/>
              </a:rPr>
              <a:t>) التي تسبب مشاكل تربوية شديدة للتلاميذ بحيث لا يستطيعون معها أن يتلقوا تعليمهم ضمن برامج التربية الخـاصة التي تـم إعـدادها لإعـاقة واحـدة . </a:t>
            </a:r>
            <a:endParaRPr lang="ar-SA" altLang="ar-SA" sz="2800" b="1" dirty="0" smtClean="0">
              <a:cs typeface="Arial" panose="020B0604020202020204" pitchFamily="34" charset="0"/>
            </a:endParaRPr>
          </a:p>
          <a:p>
            <a:pPr algn="just" rtl="1"/>
            <a:r>
              <a:rPr lang="ar-SA" altLang="ar-SA" sz="2800" b="1" dirty="0" smtClean="0">
                <a:cs typeface="Arial" panose="020B0604020202020204" pitchFamily="34" charset="0"/>
              </a:rPr>
              <a:t>    وقد </a:t>
            </a:r>
            <a:r>
              <a:rPr lang="ar-EG" altLang="ar-SA" sz="2800" b="1" dirty="0" smtClean="0">
                <a:cs typeface="Arial" panose="020B0604020202020204" pitchFamily="34" charset="0"/>
              </a:rPr>
              <a:t>عرف بعض الباحثين  متعددي الإعاقة بأنهم "ال</a:t>
            </a:r>
            <a:r>
              <a:rPr lang="ar-SA" altLang="ar-SA" sz="2800" b="1" dirty="0" smtClean="0">
                <a:cs typeface="Arial" panose="020B0604020202020204" pitchFamily="34" charset="0"/>
              </a:rPr>
              <a:t>أ</a:t>
            </a:r>
            <a:r>
              <a:rPr lang="ar-EG" altLang="ar-SA" sz="2800" b="1" dirty="0" smtClean="0">
                <a:cs typeface="Arial" panose="020B0604020202020204" pitchFamily="34" charset="0"/>
              </a:rPr>
              <a:t>فراد الذين يعانون من إعاقتين أو أكثر من الإعاقات المصنفة ضمن برامج التربية الخاصة"  مثل : الصمم وكف البصر</a:t>
            </a:r>
            <a:r>
              <a:rPr lang="ar-SA" altLang="ar-SA" sz="2800" b="1" dirty="0" smtClean="0">
                <a:cs typeface="Arial" panose="020B0604020202020204" pitchFamily="34" charset="0"/>
              </a:rPr>
              <a:t>،</a:t>
            </a:r>
            <a:r>
              <a:rPr lang="ar-EG" altLang="ar-SA" sz="2800" b="1" dirty="0" smtClean="0">
                <a:cs typeface="Arial" panose="020B0604020202020204" pitchFamily="34" charset="0"/>
              </a:rPr>
              <a:t> والتخلف العقلي والصمم</a:t>
            </a:r>
            <a:r>
              <a:rPr lang="ar-SA" altLang="ar-SA" sz="2800" b="1" dirty="0" smtClean="0">
                <a:cs typeface="Arial" panose="020B0604020202020204" pitchFamily="34" charset="0"/>
              </a:rPr>
              <a:t>،</a:t>
            </a:r>
            <a:r>
              <a:rPr lang="ar-EG" altLang="ar-SA" sz="2800" b="1" dirty="0" smtClean="0">
                <a:cs typeface="Arial" panose="020B0604020202020204" pitchFamily="34" charset="0"/>
              </a:rPr>
              <a:t> وكف البصر والتخلف العقلي...بحيث تؤدي هذه الإعاقات إلي مشكلات تربوية شديدة ولا يمكن التعامل معها بالبرامج التربوية المعدة خصيصا لنوع واحد من أنواع الإعاقات</a:t>
            </a:r>
            <a:r>
              <a:rPr lang="ar-EG" altLang="ar-SA" sz="2800" b="1" dirty="0" smtClean="0">
                <a:cs typeface="Arial" panose="020B0604020202020204" pitchFamily="34" charset="0"/>
              </a:rPr>
              <a:t>.</a:t>
            </a:r>
            <a:endParaRPr lang="en-US" altLang="ar-SA" sz="2800" b="1" dirty="0" smtClean="0">
              <a:cs typeface="Arial" panose="020B0604020202020204" pitchFamily="34" charset="0"/>
            </a:endParaRPr>
          </a:p>
        </p:txBody>
      </p:sp>
    </p:spTree>
    <p:extLst>
      <p:ext uri="{BB962C8B-B14F-4D97-AF65-F5344CB8AC3E}">
        <p14:creationId xmlns:p14="http://schemas.microsoft.com/office/powerpoint/2010/main" val="9216853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02096" y="152400"/>
            <a:ext cx="8915400" cy="1143000"/>
          </a:xfrm>
          <a:prstGeom prst="rect">
            <a:avLst/>
          </a:prstGeom>
        </p:spPr>
        <p:txBody>
          <a:bodyPr/>
          <a:lstStyle/>
          <a:p>
            <a:r>
              <a:rPr lang="ar-SA" b="1" dirty="0" smtClean="0">
                <a:solidFill>
                  <a:srgbClr val="C00000"/>
                </a:solidFill>
                <a:latin typeface="Arial" pitchFamily="34" charset="0"/>
                <a:ea typeface="+mn-ea"/>
                <a:cs typeface="+mn-cs"/>
              </a:rPr>
              <a:t>* </a:t>
            </a:r>
            <a:r>
              <a:rPr lang="ar-SA" b="1" dirty="0">
                <a:solidFill>
                  <a:srgbClr val="C00000"/>
                </a:solidFill>
                <a:latin typeface="Arial" pitchFamily="34" charset="0"/>
                <a:ea typeface="+mn-ea"/>
                <a:cs typeface="+mn-cs"/>
              </a:rPr>
              <a:t>الفرق بين متعددو الإعاقات </a:t>
            </a:r>
            <a:r>
              <a:rPr lang="ar-SA" b="1" dirty="0">
                <a:solidFill>
                  <a:srgbClr val="C00000"/>
                </a:solidFill>
                <a:latin typeface="Arial" pitchFamily="34" charset="0"/>
                <a:ea typeface="+mn-ea"/>
                <a:cs typeface="+mn-cs"/>
              </a:rPr>
              <a:t>وشديدى الإعاقات</a:t>
            </a:r>
            <a:r>
              <a:rPr lang="en-US" b="1" dirty="0">
                <a:solidFill>
                  <a:srgbClr val="C00000"/>
                </a:solidFill>
                <a:latin typeface="Arial" pitchFamily="34" charset="0"/>
                <a:ea typeface="+mn-ea"/>
                <a:cs typeface="+mn-cs"/>
              </a:rPr>
              <a:t/>
            </a:r>
            <a:br>
              <a:rPr lang="en-US" b="1" dirty="0">
                <a:solidFill>
                  <a:srgbClr val="C00000"/>
                </a:solidFill>
                <a:latin typeface="Arial" pitchFamily="34" charset="0"/>
                <a:ea typeface="+mn-ea"/>
                <a:cs typeface="+mn-cs"/>
              </a:rPr>
            </a:br>
            <a:endParaRPr lang="ar-SA" b="1" dirty="0">
              <a:solidFill>
                <a:srgbClr val="C00000"/>
              </a:solidFill>
              <a:latin typeface="Arial" pitchFamily="34" charset="0"/>
              <a:ea typeface="+mn-ea"/>
              <a:cs typeface="+mn-cs"/>
            </a:endParaRPr>
          </a:p>
        </p:txBody>
      </p:sp>
      <p:sp>
        <p:nvSpPr>
          <p:cNvPr id="17411" name="Content Placeholder 2"/>
          <p:cNvSpPr>
            <a:spLocks noGrp="1"/>
          </p:cNvSpPr>
          <p:nvPr>
            <p:ph idx="4294967295"/>
          </p:nvPr>
        </p:nvSpPr>
        <p:spPr>
          <a:xfrm>
            <a:off x="387796" y="1412776"/>
            <a:ext cx="9144000" cy="4144963"/>
          </a:xfrm>
        </p:spPr>
        <p:txBody>
          <a:bodyPr/>
          <a:lstStyle/>
          <a:p>
            <a:pPr algn="just" rtl="1"/>
            <a:r>
              <a:rPr lang="ar-EG" altLang="ar-SA" sz="2800" dirty="0" smtClean="0">
                <a:cs typeface="Arial" panose="020B0604020202020204" pitchFamily="34" charset="0"/>
              </a:rPr>
              <a:t> </a:t>
            </a:r>
            <a:r>
              <a:rPr lang="ar-EG" altLang="ar-SA" sz="2400" b="1" dirty="0" smtClean="0">
                <a:cs typeface="Arial" panose="020B0604020202020204" pitchFamily="34" charset="0"/>
              </a:rPr>
              <a:t>يركز تعريف الإعاقات الشديدة علي أن”</a:t>
            </a:r>
            <a:r>
              <a:rPr lang="ar-SA" altLang="ar-SA" sz="2400" b="1" dirty="0" smtClean="0">
                <a:cs typeface="Arial" panose="020B0604020202020204" pitchFamily="34" charset="0"/>
              </a:rPr>
              <a:t> </a:t>
            </a:r>
            <a:r>
              <a:rPr lang="ar-EG" altLang="ar-SA" sz="2400" b="1" dirty="0" smtClean="0">
                <a:cs typeface="Arial" panose="020B0604020202020204" pitchFamily="34" charset="0"/>
              </a:rPr>
              <a:t>ذوي الإعاقات الشديدة هم الأفراد الذين لا يكونون مصابين بإعاقة واحدة فقط بل يتعدى ذلك إلي وجود إعاقة مصاحبة كالشلل الدماغي أو الإعاقة البصرية أو الإعاقة السمعية" </a:t>
            </a:r>
            <a:endParaRPr lang="en-US" altLang="ar-SA" sz="2400" b="1" dirty="0" smtClean="0">
              <a:cs typeface="Arial" panose="020B0604020202020204" pitchFamily="34" charset="0"/>
            </a:endParaRPr>
          </a:p>
          <a:p>
            <a:pPr algn="just" rtl="1"/>
            <a:r>
              <a:rPr lang="ar-EG" altLang="ar-SA" sz="2400" b="1" dirty="0" smtClean="0">
                <a:cs typeface="Arial" panose="020B0604020202020204" pitchFamily="34" charset="0"/>
              </a:rPr>
              <a:t>  وكذلك فإن بعض ذوي الإعاقات الشديدة يكون لديهم إعاقتين الأمر الذي يؤدي إلي صعوبة تصنيفهم تحت إعاقة رئيسية وإعاقة مصاحبة خاصة عند ظهورهما معا في نفس الوقت مثال الصمم وكف البصر. </a:t>
            </a:r>
            <a:r>
              <a:rPr lang="ar-SA" altLang="ar-SA" sz="2400" b="1" dirty="0" smtClean="0">
                <a:cs typeface="Arial" panose="020B0604020202020204" pitchFamily="34" charset="0"/>
              </a:rPr>
              <a:t>و</a:t>
            </a:r>
            <a:r>
              <a:rPr lang="ar-EG" altLang="ar-SA" sz="2400" b="1" dirty="0" smtClean="0">
                <a:cs typeface="Arial" panose="020B0604020202020204" pitchFamily="34" charset="0"/>
              </a:rPr>
              <a:t>ير</a:t>
            </a:r>
            <a:r>
              <a:rPr lang="ar-SA" altLang="ar-SA" sz="2400" b="1" dirty="0" smtClean="0">
                <a:cs typeface="Arial" panose="020B0604020202020204" pitchFamily="34" charset="0"/>
              </a:rPr>
              <a:t>ى</a:t>
            </a:r>
            <a:r>
              <a:rPr lang="ar-EG" altLang="ar-SA" sz="2400" b="1" dirty="0" smtClean="0">
                <a:cs typeface="Arial" panose="020B0604020202020204" pitchFamily="34" charset="0"/>
              </a:rPr>
              <a:t> </a:t>
            </a:r>
            <a:r>
              <a:rPr lang="ar-SA" altLang="ar-SA" sz="2400" b="1" dirty="0" smtClean="0">
                <a:cs typeface="Arial" panose="020B0604020202020204" pitchFamily="34" charset="0"/>
              </a:rPr>
              <a:t>بعض الباحثين </a:t>
            </a:r>
            <a:r>
              <a:rPr lang="ar-EG" altLang="ar-SA" sz="2400" b="1" dirty="0" smtClean="0">
                <a:cs typeface="Arial" panose="020B0604020202020204" pitchFamily="34" charset="0"/>
              </a:rPr>
              <a:t>أن لكل إعاقة درجات وأن هذه الدرجات تتراوح بين البسيط والشديد, فنحن لا نستطيع </a:t>
            </a:r>
            <a:r>
              <a:rPr lang="ar-SA" altLang="ar-SA" sz="2400" b="1" dirty="0" smtClean="0">
                <a:cs typeface="Arial" panose="020B0604020202020204" pitchFamily="34" charset="0"/>
              </a:rPr>
              <a:t>أ</a:t>
            </a:r>
            <a:r>
              <a:rPr lang="ar-EG" altLang="ar-SA" sz="2400" b="1" dirty="0" smtClean="0">
                <a:cs typeface="Arial" panose="020B0604020202020204" pitchFamily="34" charset="0"/>
              </a:rPr>
              <a:t>ن نقول لشخص لدية إعاقة عقلية شديدة بأنه متعدد الإعاقات</a:t>
            </a:r>
            <a:r>
              <a:rPr lang="ar-SA" altLang="ar-SA" sz="2400" b="1" dirty="0" smtClean="0">
                <a:cs typeface="Arial" panose="020B0604020202020204" pitchFamily="34" charset="0"/>
              </a:rPr>
              <a:t>،</a:t>
            </a:r>
            <a:r>
              <a:rPr lang="ar-EG" altLang="ar-SA" sz="2400" b="1" dirty="0" smtClean="0">
                <a:cs typeface="Arial" panose="020B0604020202020204" pitchFamily="34" charset="0"/>
              </a:rPr>
              <a:t> وذلك لأنه مصاب بإعاقة واحدة فقط ولكنها شديدة. والأمر ينطبق أيضا علي اضطرابات التواصل والاضطرابات السلوكية والإعاقة السمعية وغيرها من الإعاقات </a:t>
            </a:r>
            <a:r>
              <a:rPr lang="ar-EG" altLang="ar-SA" sz="2800" b="1" dirty="0" smtClean="0">
                <a:cs typeface="Arial" panose="020B0604020202020204" pitchFamily="34" charset="0"/>
              </a:rPr>
              <a:t>ال</a:t>
            </a:r>
            <a:r>
              <a:rPr lang="ar-SA" altLang="ar-SA" sz="2800" b="1" dirty="0" smtClean="0">
                <a:cs typeface="Arial" panose="020B0604020202020204" pitchFamily="34" charset="0"/>
              </a:rPr>
              <a:t>أ</a:t>
            </a:r>
            <a:r>
              <a:rPr lang="ar-EG" altLang="ar-SA" sz="2800" b="1" dirty="0" smtClean="0">
                <a:cs typeface="Arial" panose="020B0604020202020204" pitchFamily="34" charset="0"/>
              </a:rPr>
              <a:t>خري.</a:t>
            </a:r>
            <a:endParaRPr lang="en-US" altLang="ar-SA" sz="2800" b="1" dirty="0" smtClean="0">
              <a:cs typeface="Arial" panose="020B0604020202020204" pitchFamily="34" charset="0"/>
            </a:endParaRPr>
          </a:p>
          <a:p>
            <a:pPr rtl="1"/>
            <a:endParaRPr lang="en-US" altLang="ar-SA" sz="2800" b="1" dirty="0" smtClean="0">
              <a:cs typeface="Arial" panose="020B0604020202020204" pitchFamily="34" charset="0"/>
            </a:endParaRPr>
          </a:p>
        </p:txBody>
      </p:sp>
    </p:spTree>
    <p:extLst>
      <p:ext uri="{BB962C8B-B14F-4D97-AF65-F5344CB8AC3E}">
        <p14:creationId xmlns:p14="http://schemas.microsoft.com/office/powerpoint/2010/main" val="27379931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16496" y="152400"/>
            <a:ext cx="9001000" cy="1143000"/>
          </a:xfrm>
          <a:prstGeom prst="rect">
            <a:avLst/>
          </a:prstGeom>
        </p:spPr>
        <p:txBody>
          <a:bodyPr/>
          <a:lstStyle/>
          <a:p>
            <a:r>
              <a:rPr lang="ar-SA" b="1" dirty="0">
                <a:solidFill>
                  <a:srgbClr val="C00000"/>
                </a:solidFill>
                <a:latin typeface="Arial" pitchFamily="34" charset="0"/>
                <a:ea typeface="+mn-ea"/>
                <a:cs typeface="+mn-cs"/>
              </a:rPr>
              <a:t>خصائص الأفراد متعددى الإعاقات </a:t>
            </a:r>
            <a:r>
              <a:rPr lang="en-US" b="1" dirty="0">
                <a:solidFill>
                  <a:srgbClr val="C00000"/>
                </a:solidFill>
                <a:latin typeface="Arial" pitchFamily="34" charset="0"/>
                <a:ea typeface="+mn-ea"/>
                <a:cs typeface="+mn-cs"/>
              </a:rPr>
              <a:t> </a:t>
            </a:r>
            <a:br>
              <a:rPr lang="en-US" b="1" dirty="0">
                <a:solidFill>
                  <a:srgbClr val="C00000"/>
                </a:solidFill>
                <a:latin typeface="Arial" pitchFamily="34" charset="0"/>
                <a:ea typeface="+mn-ea"/>
                <a:cs typeface="+mn-cs"/>
              </a:rPr>
            </a:br>
            <a:r>
              <a:rPr lang="ar-SA" b="1" dirty="0">
                <a:solidFill>
                  <a:srgbClr val="C00000"/>
                </a:solidFill>
                <a:latin typeface="Arial" pitchFamily="34" charset="0"/>
                <a:ea typeface="+mn-ea"/>
                <a:cs typeface="+mn-cs"/>
              </a:rPr>
              <a:t>الخصائص المعرفية: </a:t>
            </a:r>
          </a:p>
        </p:txBody>
      </p:sp>
      <p:sp>
        <p:nvSpPr>
          <p:cNvPr id="18435" name="Content Placeholder 2"/>
          <p:cNvSpPr>
            <a:spLocks noGrp="1"/>
          </p:cNvSpPr>
          <p:nvPr>
            <p:ph idx="4294967295"/>
          </p:nvPr>
        </p:nvSpPr>
        <p:spPr>
          <a:xfrm>
            <a:off x="228600" y="1524000"/>
            <a:ext cx="9144000" cy="4449763"/>
          </a:xfrm>
        </p:spPr>
        <p:txBody>
          <a:bodyPr/>
          <a:lstStyle/>
          <a:p>
            <a:pPr algn="just" rtl="1"/>
            <a:r>
              <a:rPr lang="ar-EG" altLang="ar-SA" sz="2400" b="1" smtClean="0">
                <a:cs typeface="Arial" panose="020B0604020202020204" pitchFamily="34" charset="0"/>
              </a:rPr>
              <a:t>تعتمد الخصائص المعرفية للأطفال متعددي الإعاقة علي نوع الإصابة والإعاقة</a:t>
            </a:r>
            <a:r>
              <a:rPr lang="ar-SA" altLang="ar-SA" sz="2400" b="1" smtClean="0">
                <a:cs typeface="Arial" panose="020B0604020202020204" pitchFamily="34" charset="0"/>
              </a:rPr>
              <a:t>،</a:t>
            </a:r>
            <a:r>
              <a:rPr lang="ar-EG" altLang="ar-SA" sz="2400" b="1" smtClean="0">
                <a:cs typeface="Arial" panose="020B0604020202020204" pitchFamily="34" charset="0"/>
              </a:rPr>
              <a:t> فمثلا تكون بعض الإعاقات الجسمية مصحوبة بالإعاقة العقلية</a:t>
            </a:r>
            <a:r>
              <a:rPr lang="ar-SA" altLang="ar-SA" sz="2400" b="1" smtClean="0">
                <a:cs typeface="Arial" panose="020B0604020202020204" pitchFamily="34" charset="0"/>
              </a:rPr>
              <a:t>،</a:t>
            </a:r>
            <a:r>
              <a:rPr lang="ar-EG" altLang="ar-SA" sz="2400" b="1" smtClean="0">
                <a:cs typeface="Arial" panose="020B0604020202020204" pitchFamily="34" charset="0"/>
              </a:rPr>
              <a:t> فنجد أن الأطفال المعوقين جسميا وهم متخلفون عقليا يتلقون خدمات تربية خاصة كالتي يتلقاها المتخلف عقليا وبالطريقة نفسها</a:t>
            </a:r>
            <a:r>
              <a:rPr lang="ar-SA" altLang="ar-SA" sz="2400" b="1" smtClean="0">
                <a:cs typeface="Arial" panose="020B0604020202020204" pitchFamily="34" charset="0"/>
              </a:rPr>
              <a:t>، </a:t>
            </a:r>
            <a:r>
              <a:rPr lang="ar-EG" altLang="ar-SA" sz="2400" b="1" smtClean="0">
                <a:cs typeface="Arial" panose="020B0604020202020204" pitchFamily="34" charset="0"/>
              </a:rPr>
              <a:t>وعادة يتم تصنيف هؤلاء ال</a:t>
            </a:r>
            <a:r>
              <a:rPr lang="ar-SA" altLang="ar-SA" sz="2400" b="1" smtClean="0">
                <a:cs typeface="Arial" panose="020B0604020202020204" pitchFamily="34" charset="0"/>
              </a:rPr>
              <a:t>أطفال</a:t>
            </a:r>
            <a:r>
              <a:rPr lang="ar-EG" altLang="ar-SA" sz="2400" b="1" smtClean="0">
                <a:cs typeface="Arial" panose="020B0604020202020204" pitchFamily="34" charset="0"/>
              </a:rPr>
              <a:t> بناء علي الخدمات والبرامج المتوافرة لهم. </a:t>
            </a:r>
            <a:endParaRPr lang="ar-SA" altLang="ar-SA" sz="2400" b="1" smtClean="0">
              <a:cs typeface="Arial" panose="020B0604020202020204" pitchFamily="34" charset="0"/>
            </a:endParaRPr>
          </a:p>
          <a:p>
            <a:pPr algn="just" rtl="1"/>
            <a:r>
              <a:rPr lang="ar-SA" altLang="ar-SA" sz="2400" b="1" smtClean="0">
                <a:cs typeface="Arial" panose="020B0604020202020204" pitchFamily="34" charset="0"/>
              </a:rPr>
              <a:t>و</a:t>
            </a:r>
            <a:r>
              <a:rPr lang="ar-EG" altLang="ar-SA" sz="2400" b="1" smtClean="0">
                <a:cs typeface="Arial" panose="020B0604020202020204" pitchFamily="34" charset="0"/>
              </a:rPr>
              <a:t>نجد أحيانا بعض الإعاقات لا تؤثر علي القدرة المعرفية لدي الطالب كإعاقات الشلل الدماغي</a:t>
            </a:r>
            <a:r>
              <a:rPr lang="ar-SA" altLang="ar-SA" sz="2400" b="1" smtClean="0">
                <a:cs typeface="Arial" panose="020B0604020202020204" pitchFamily="34" charset="0"/>
              </a:rPr>
              <a:t>،</a:t>
            </a:r>
            <a:r>
              <a:rPr lang="ar-EG" altLang="ar-SA" sz="2400" b="1" smtClean="0">
                <a:cs typeface="Arial" panose="020B0604020202020204" pitchFamily="34" charset="0"/>
              </a:rPr>
              <a:t>وفي العادة يكتسب هؤلاء الأفراد المهارات بشكل أبطأ من غيرهم  ويميلون إلي نسيان المهارات التي لا يمارسونها</a:t>
            </a:r>
            <a:r>
              <a:rPr lang="ar-SA" altLang="ar-SA" sz="2400" b="1" smtClean="0">
                <a:cs typeface="Arial" panose="020B0604020202020204" pitchFamily="34" charset="0"/>
              </a:rPr>
              <a:t>،</a:t>
            </a:r>
            <a:r>
              <a:rPr lang="ar-EG" altLang="ar-SA" sz="2400" b="1" smtClean="0">
                <a:cs typeface="Arial" panose="020B0604020202020204" pitchFamily="34" charset="0"/>
              </a:rPr>
              <a:t> ويجدون صعوبة في تجميع وتركيب المهارات التي تعلموها علي نحو</a:t>
            </a:r>
            <a:r>
              <a:rPr lang="ar-SA" altLang="ar-SA" sz="2400" b="1" smtClean="0">
                <a:cs typeface="Arial" panose="020B0604020202020204" pitchFamily="34" charset="0"/>
              </a:rPr>
              <a:t> </a:t>
            </a:r>
            <a:r>
              <a:rPr lang="ar-EG" altLang="ar-SA" sz="2400" b="1" smtClean="0">
                <a:cs typeface="Arial" panose="020B0604020202020204" pitchFamily="34" charset="0"/>
              </a:rPr>
              <a:t>مستقل</a:t>
            </a:r>
            <a:r>
              <a:rPr lang="ar-SA" altLang="ar-SA" sz="2400" b="1" smtClean="0">
                <a:cs typeface="Arial" panose="020B0604020202020204" pitchFamily="34" charset="0"/>
              </a:rPr>
              <a:t>، </a:t>
            </a:r>
            <a:r>
              <a:rPr lang="ar-EG" altLang="ar-SA" sz="2400" b="1" smtClean="0">
                <a:cs typeface="Arial" panose="020B0604020202020204" pitchFamily="34" charset="0"/>
              </a:rPr>
              <a:t>وكذلك صعوبات في الإدراك والتمييز وعدم القدرة علي الانتقال من مهارة إلي أخري بشكل ذاتي</a:t>
            </a:r>
            <a:r>
              <a:rPr lang="ar-SA" altLang="ar-SA" sz="2400" b="1" smtClean="0">
                <a:cs typeface="Arial" panose="020B0604020202020204" pitchFamily="34" charset="0"/>
              </a:rPr>
              <a:t>، </a:t>
            </a:r>
            <a:r>
              <a:rPr lang="ar-EG" altLang="ar-SA" sz="2400" b="1" smtClean="0">
                <a:cs typeface="Arial" panose="020B0604020202020204" pitchFamily="34" charset="0"/>
              </a:rPr>
              <a:t>كما يعانون من مشكلات في الانتباه واستقبال المعلومات والذاكرة وعدم القدرة علي حل المشكلات .</a:t>
            </a:r>
            <a:endParaRPr lang="en-US" altLang="ar-SA" sz="2400" b="1" smtClean="0">
              <a:cs typeface="Arial" panose="020B0604020202020204" pitchFamily="34" charset="0"/>
            </a:endParaRPr>
          </a:p>
          <a:p>
            <a:pPr rtl="1"/>
            <a:endParaRPr lang="en-US" altLang="ar-SA" sz="2600" b="1" smtClean="0">
              <a:cs typeface="Arial" panose="020B0604020202020204" pitchFamily="34" charset="0"/>
            </a:endParaRPr>
          </a:p>
        </p:txBody>
      </p:sp>
    </p:spTree>
    <p:extLst>
      <p:ext uri="{BB962C8B-B14F-4D97-AF65-F5344CB8AC3E}">
        <p14:creationId xmlns:p14="http://schemas.microsoft.com/office/powerpoint/2010/main" val="2757069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02096" y="152400"/>
            <a:ext cx="8915400" cy="1143000"/>
          </a:xfrm>
          <a:prstGeom prst="rect">
            <a:avLst/>
          </a:prstGeom>
        </p:spPr>
        <p:txBody>
          <a:bodyPr/>
          <a:lstStyle/>
          <a:p>
            <a:r>
              <a:rPr lang="ar-EG" b="1" dirty="0" smtClean="0">
                <a:solidFill>
                  <a:srgbClr val="C00000"/>
                </a:solidFill>
                <a:latin typeface="Arial" pitchFamily="34" charset="0"/>
                <a:ea typeface="+mn-ea"/>
                <a:cs typeface="+mn-cs"/>
              </a:rPr>
              <a:t>الخصائص </a:t>
            </a:r>
            <a:r>
              <a:rPr lang="ar-EG" b="1" dirty="0">
                <a:solidFill>
                  <a:srgbClr val="C00000"/>
                </a:solidFill>
                <a:latin typeface="Arial" pitchFamily="34" charset="0"/>
                <a:ea typeface="+mn-ea"/>
                <a:cs typeface="+mn-cs"/>
              </a:rPr>
              <a:t>الأكاديمية:</a:t>
            </a:r>
            <a:r>
              <a:rPr lang="en-US" b="1" dirty="0">
                <a:solidFill>
                  <a:srgbClr val="C00000"/>
                </a:solidFill>
                <a:latin typeface="Arial" pitchFamily="34" charset="0"/>
                <a:ea typeface="+mn-ea"/>
                <a:cs typeface="+mn-cs"/>
              </a:rPr>
              <a:t/>
            </a:r>
            <a:br>
              <a:rPr lang="en-US" b="1" dirty="0">
                <a:solidFill>
                  <a:srgbClr val="C00000"/>
                </a:solidFill>
                <a:latin typeface="Arial" pitchFamily="34" charset="0"/>
                <a:ea typeface="+mn-ea"/>
                <a:cs typeface="+mn-cs"/>
              </a:rPr>
            </a:br>
            <a:endParaRPr lang="ar-SA" b="1" dirty="0">
              <a:solidFill>
                <a:srgbClr val="C00000"/>
              </a:solidFill>
              <a:latin typeface="Arial" pitchFamily="34" charset="0"/>
              <a:ea typeface="+mn-ea"/>
              <a:cs typeface="+mn-cs"/>
            </a:endParaRPr>
          </a:p>
        </p:txBody>
      </p:sp>
      <p:sp>
        <p:nvSpPr>
          <p:cNvPr id="19459" name="Content Placeholder 2"/>
          <p:cNvSpPr>
            <a:spLocks noGrp="1"/>
          </p:cNvSpPr>
          <p:nvPr>
            <p:ph idx="4294967295"/>
          </p:nvPr>
        </p:nvSpPr>
        <p:spPr>
          <a:xfrm>
            <a:off x="228600" y="1828800"/>
            <a:ext cx="9144000" cy="4144963"/>
          </a:xfrm>
        </p:spPr>
        <p:txBody>
          <a:bodyPr/>
          <a:lstStyle/>
          <a:p>
            <a:pPr algn="just" rtl="1"/>
            <a:r>
              <a:rPr lang="ar-EG" altLang="ar-SA" b="1" smtClean="0">
                <a:cs typeface="Arial" panose="020B0604020202020204" pitchFamily="34" charset="0"/>
              </a:rPr>
              <a:t>يتعرض الأطفال متعددو الإعاقة بشكل أكبر للصعوبات الأكاديمية من أقرانهم الذين لا يعانون من أيه إعاقة</a:t>
            </a:r>
            <a:r>
              <a:rPr lang="ar-SA" altLang="ar-SA" b="1" smtClean="0">
                <a:cs typeface="Arial" panose="020B0604020202020204" pitchFamily="34" charset="0"/>
              </a:rPr>
              <a:t>،</a:t>
            </a:r>
            <a:r>
              <a:rPr lang="ar-EG" altLang="ar-SA" b="1" smtClean="0">
                <a:cs typeface="Arial" panose="020B0604020202020204" pitchFamily="34" charset="0"/>
              </a:rPr>
              <a:t> والمشكلة ليست دائما في توظيف المهارات الأكاديمية</a:t>
            </a:r>
            <a:r>
              <a:rPr lang="ar-SA" altLang="ar-SA" b="1" smtClean="0">
                <a:cs typeface="Arial" panose="020B0604020202020204" pitchFamily="34" charset="0"/>
              </a:rPr>
              <a:t>،</a:t>
            </a:r>
            <a:r>
              <a:rPr lang="ar-EG" altLang="ar-SA" b="1" smtClean="0">
                <a:cs typeface="Arial" panose="020B0604020202020204" pitchFamily="34" charset="0"/>
              </a:rPr>
              <a:t> بل في الفرص التعليمية المحد</a:t>
            </a:r>
            <a:r>
              <a:rPr lang="ar-SA" altLang="ar-SA" b="1" smtClean="0">
                <a:cs typeface="Arial" panose="020B0604020202020204" pitchFamily="34" charset="0"/>
              </a:rPr>
              <a:t>و</a:t>
            </a:r>
            <a:r>
              <a:rPr lang="ar-EG" altLang="ar-SA" b="1" smtClean="0">
                <a:cs typeface="Arial" panose="020B0604020202020204" pitchFamily="34" charset="0"/>
              </a:rPr>
              <a:t>دة التي تؤدي </a:t>
            </a:r>
            <a:r>
              <a:rPr lang="ar-SA" altLang="ar-SA" b="1" smtClean="0">
                <a:cs typeface="Arial" panose="020B0604020202020204" pitchFamily="34" charset="0"/>
              </a:rPr>
              <a:t>إ</a:t>
            </a:r>
            <a:r>
              <a:rPr lang="ar-EG" altLang="ar-SA" b="1" smtClean="0">
                <a:cs typeface="Arial" panose="020B0604020202020204" pitchFamily="34" charset="0"/>
              </a:rPr>
              <a:t>لي انجاز أكاديمي  محدود بسبب الغياب عن المدرسة او قطع اليوم الدراسي بسبب العلاجات </a:t>
            </a:r>
            <a:r>
              <a:rPr lang="ar-SA" altLang="ar-SA" b="1" smtClean="0">
                <a:cs typeface="Arial" panose="020B0604020202020204" pitchFamily="34" charset="0"/>
              </a:rPr>
              <a:t>أ</a:t>
            </a:r>
            <a:r>
              <a:rPr lang="ar-EG" altLang="ar-SA" b="1" smtClean="0">
                <a:cs typeface="Arial" panose="020B0604020202020204" pitchFamily="34" charset="0"/>
              </a:rPr>
              <a:t>و ال</a:t>
            </a:r>
            <a:r>
              <a:rPr lang="ar-SA" altLang="ar-SA" b="1" smtClean="0">
                <a:cs typeface="Arial" panose="020B0604020202020204" pitchFamily="34" charset="0"/>
              </a:rPr>
              <a:t>إ</a:t>
            </a:r>
            <a:r>
              <a:rPr lang="ar-EG" altLang="ar-SA" b="1" smtClean="0">
                <a:cs typeface="Arial" panose="020B0604020202020204" pitchFamily="34" charset="0"/>
              </a:rPr>
              <a:t>حساس بالتعب والاجهاد. مما يؤثر علي درجاتهم وتحصيلهم بسبب عدم القدرة علي متابعة المنهاج الأكاديمي .</a:t>
            </a:r>
            <a:endParaRPr lang="en-US" altLang="ar-SA" b="1" smtClean="0">
              <a:cs typeface="Arial" panose="020B0604020202020204" pitchFamily="34" charset="0"/>
            </a:endParaRPr>
          </a:p>
          <a:p>
            <a:pPr rtl="1"/>
            <a:endParaRPr lang="en-US" altLang="ar-SA" smtClean="0">
              <a:cs typeface="Arial" panose="020B0604020202020204" pitchFamily="34" charset="0"/>
            </a:endParaRPr>
          </a:p>
        </p:txBody>
      </p:sp>
    </p:spTree>
    <p:extLst>
      <p:ext uri="{BB962C8B-B14F-4D97-AF65-F5344CB8AC3E}">
        <p14:creationId xmlns:p14="http://schemas.microsoft.com/office/powerpoint/2010/main" val="18327685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69776"/>
            <a:ext cx="8915400" cy="1143000"/>
          </a:xfrm>
        </p:spPr>
        <p:txBody>
          <a:bodyPr/>
          <a:lstStyle/>
          <a:p>
            <a:r>
              <a:rPr lang="ar-EG" b="1" dirty="0" smtClean="0">
                <a:solidFill>
                  <a:srgbClr val="C00000"/>
                </a:solidFill>
                <a:latin typeface="Arial" pitchFamily="34" charset="0"/>
                <a:ea typeface="+mn-ea"/>
                <a:cs typeface="+mn-cs"/>
              </a:rPr>
              <a:t>الخصائص </a:t>
            </a:r>
            <a:r>
              <a:rPr lang="ar-EG" b="1" dirty="0">
                <a:solidFill>
                  <a:srgbClr val="C00000"/>
                </a:solidFill>
                <a:latin typeface="Arial" pitchFamily="34" charset="0"/>
                <a:ea typeface="+mn-ea"/>
                <a:cs typeface="+mn-cs"/>
              </a:rPr>
              <a:t>الجسمية :</a:t>
            </a:r>
            <a:r>
              <a:rPr lang="en-US" b="1" dirty="0">
                <a:solidFill>
                  <a:srgbClr val="C00000"/>
                </a:solidFill>
                <a:latin typeface="Arial" pitchFamily="34" charset="0"/>
                <a:ea typeface="+mn-ea"/>
                <a:cs typeface="+mn-cs"/>
              </a:rPr>
              <a:t/>
            </a:r>
            <a:br>
              <a:rPr lang="en-US" b="1" dirty="0">
                <a:solidFill>
                  <a:srgbClr val="C00000"/>
                </a:solidFill>
                <a:latin typeface="Arial" pitchFamily="34" charset="0"/>
                <a:ea typeface="+mn-ea"/>
                <a:cs typeface="+mn-cs"/>
              </a:rPr>
            </a:br>
            <a:endParaRPr lang="ar-SA" b="1" dirty="0">
              <a:solidFill>
                <a:srgbClr val="C00000"/>
              </a:solidFill>
              <a:latin typeface="Arial" pitchFamily="34" charset="0"/>
              <a:ea typeface="+mn-ea"/>
              <a:cs typeface="+mn-cs"/>
            </a:endParaRPr>
          </a:p>
        </p:txBody>
      </p:sp>
      <p:sp>
        <p:nvSpPr>
          <p:cNvPr id="20483" name="عنصر نائب للمحتوى 2"/>
          <p:cNvSpPr>
            <a:spLocks noGrp="1"/>
          </p:cNvSpPr>
          <p:nvPr>
            <p:ph idx="1"/>
          </p:nvPr>
        </p:nvSpPr>
        <p:spPr/>
        <p:txBody>
          <a:bodyPr/>
          <a:lstStyle/>
          <a:p>
            <a:pPr algn="just" rtl="1"/>
            <a:r>
              <a:rPr lang="en-US" altLang="ar-SA" b="1" smtClean="0">
                <a:cs typeface="Arial" panose="020B0604020202020204" pitchFamily="34" charset="0"/>
              </a:rPr>
              <a:t>   </a:t>
            </a:r>
            <a:r>
              <a:rPr lang="ar-EG" altLang="ar-SA" b="1" smtClean="0">
                <a:cs typeface="Arial" panose="020B0604020202020204" pitchFamily="34" charset="0"/>
              </a:rPr>
              <a:t>يحتاج الطفل متعدد الإعاقة في التنقل الجسمي إلي مساعدة في الحركات الأساسية كما </a:t>
            </a:r>
            <a:r>
              <a:rPr lang="ar-SA" altLang="ar-SA" b="1" smtClean="0">
                <a:cs typeface="Arial" panose="020B0604020202020204" pitchFamily="34" charset="0"/>
              </a:rPr>
              <a:t>أ</a:t>
            </a:r>
            <a:r>
              <a:rPr lang="ar-EG" altLang="ar-SA" b="1" smtClean="0">
                <a:cs typeface="Arial" panose="020B0604020202020204" pitchFamily="34" charset="0"/>
              </a:rPr>
              <a:t>نه يعاني من مشكلات طبية كالشلل الدماغي والأمراض الناتجة عن الإعاقة</a:t>
            </a:r>
            <a:r>
              <a:rPr lang="ar-SA" altLang="ar-SA" b="1" smtClean="0">
                <a:cs typeface="Arial" panose="020B0604020202020204" pitchFamily="34" charset="0"/>
              </a:rPr>
              <a:t>، </a:t>
            </a:r>
            <a:r>
              <a:rPr lang="ar-EG" altLang="ar-SA" b="1" smtClean="0">
                <a:cs typeface="Arial" panose="020B0604020202020204" pitchFamily="34" charset="0"/>
              </a:rPr>
              <a:t>ويعاني كذلك من  محدودية في مهارات العناية بالذات ويعتمد بشكل كبير علي المحيطين به في مهارات الحياة اليومية</a:t>
            </a:r>
            <a:r>
              <a:rPr lang="ar-SA" altLang="ar-SA" b="1" smtClean="0">
                <a:cs typeface="Arial" panose="020B0604020202020204" pitchFamily="34" charset="0"/>
              </a:rPr>
              <a:t>،</a:t>
            </a:r>
            <a:r>
              <a:rPr lang="ar-EG" altLang="ar-SA" b="1" smtClean="0">
                <a:cs typeface="Arial" panose="020B0604020202020204" pitchFamily="34" charset="0"/>
              </a:rPr>
              <a:t> فضلا عن حاجتة </a:t>
            </a:r>
            <a:r>
              <a:rPr lang="ar-SA" altLang="ar-SA" b="1" smtClean="0">
                <a:cs typeface="Arial" panose="020B0604020202020204" pitchFamily="34" charset="0"/>
              </a:rPr>
              <a:t>أ</a:t>
            </a:r>
            <a:r>
              <a:rPr lang="ar-EG" altLang="ar-SA" b="1" smtClean="0">
                <a:cs typeface="Arial" panose="020B0604020202020204" pitchFamily="34" charset="0"/>
              </a:rPr>
              <a:t>يضا الي الدعم في معظم ال</a:t>
            </a:r>
            <a:r>
              <a:rPr lang="ar-SA" altLang="ar-SA" b="1" smtClean="0">
                <a:cs typeface="Arial" panose="020B0604020202020204" pitchFamily="34" charset="0"/>
              </a:rPr>
              <a:t>أ</a:t>
            </a:r>
            <a:r>
              <a:rPr lang="ar-EG" altLang="ar-SA" b="1" smtClean="0">
                <a:cs typeface="Arial" panose="020B0604020202020204" pitchFamily="34" charset="0"/>
              </a:rPr>
              <a:t>نشطة الحياتية الرئيسية كالعلاقات وكذلك المساعدة في المهارات المهنية.</a:t>
            </a:r>
            <a:endParaRPr lang="en-US" altLang="ar-SA" b="1" smtClean="0">
              <a:cs typeface="Arial" panose="020B0604020202020204" pitchFamily="34" charset="0"/>
            </a:endParaRPr>
          </a:p>
          <a:p>
            <a:endParaRPr lang="ar-SA" altLang="ar-SA" smtClean="0">
              <a:cs typeface="Arial" panose="020B0604020202020204" pitchFamily="34" charset="0"/>
            </a:endParaRPr>
          </a:p>
        </p:txBody>
      </p:sp>
    </p:spTree>
    <p:extLst>
      <p:ext uri="{BB962C8B-B14F-4D97-AF65-F5344CB8AC3E}">
        <p14:creationId xmlns:p14="http://schemas.microsoft.com/office/powerpoint/2010/main" val="3622331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1143000"/>
          </a:xfrm>
        </p:spPr>
        <p:txBody>
          <a:bodyPr/>
          <a:lstStyle/>
          <a:p>
            <a:r>
              <a:rPr lang="ar-EG" b="1" dirty="0" smtClean="0">
                <a:solidFill>
                  <a:srgbClr val="C00000"/>
                </a:solidFill>
                <a:latin typeface="Arial" pitchFamily="34" charset="0"/>
                <a:ea typeface="+mn-ea"/>
                <a:cs typeface="+mn-cs"/>
              </a:rPr>
              <a:t>الخصائص </a:t>
            </a:r>
            <a:r>
              <a:rPr lang="ar-EG" b="1" dirty="0">
                <a:solidFill>
                  <a:srgbClr val="C00000"/>
                </a:solidFill>
                <a:latin typeface="Arial" pitchFamily="34" charset="0"/>
                <a:ea typeface="+mn-ea"/>
                <a:cs typeface="+mn-cs"/>
              </a:rPr>
              <a:t>السلوكية </a:t>
            </a:r>
            <a:r>
              <a:rPr lang="en-US" b="1" dirty="0">
                <a:solidFill>
                  <a:srgbClr val="C00000"/>
                </a:solidFill>
                <a:latin typeface="Arial" pitchFamily="34" charset="0"/>
                <a:ea typeface="+mn-ea"/>
                <a:cs typeface="+mn-cs"/>
              </a:rPr>
              <a:t/>
            </a:r>
            <a:br>
              <a:rPr lang="en-US" b="1" dirty="0">
                <a:solidFill>
                  <a:srgbClr val="C00000"/>
                </a:solidFill>
                <a:latin typeface="Arial" pitchFamily="34" charset="0"/>
                <a:ea typeface="+mn-ea"/>
                <a:cs typeface="+mn-cs"/>
              </a:rPr>
            </a:br>
            <a:endParaRPr lang="ar-SA" b="1" dirty="0">
              <a:solidFill>
                <a:srgbClr val="C00000"/>
              </a:solidFill>
              <a:latin typeface="Arial" pitchFamily="34" charset="0"/>
              <a:ea typeface="+mn-ea"/>
              <a:cs typeface="+mn-cs"/>
            </a:endParaRPr>
          </a:p>
        </p:txBody>
      </p:sp>
      <p:sp>
        <p:nvSpPr>
          <p:cNvPr id="21507" name="عنصر نائب للمحتوى 2"/>
          <p:cNvSpPr>
            <a:spLocks noGrp="1"/>
          </p:cNvSpPr>
          <p:nvPr>
            <p:ph idx="1"/>
          </p:nvPr>
        </p:nvSpPr>
        <p:spPr/>
        <p:txBody>
          <a:bodyPr/>
          <a:lstStyle/>
          <a:p>
            <a:pPr algn="just" rtl="1"/>
            <a:r>
              <a:rPr lang="en-US" altLang="ar-SA" sz="2800" b="1" dirty="0" smtClean="0">
                <a:cs typeface="Arial" panose="020B0604020202020204" pitchFamily="34" charset="0"/>
              </a:rPr>
              <a:t>     </a:t>
            </a:r>
            <a:r>
              <a:rPr lang="ar-EG" altLang="ar-SA" sz="2800" b="1" dirty="0" smtClean="0">
                <a:cs typeface="Arial" panose="020B0604020202020204" pitchFamily="34" charset="0"/>
              </a:rPr>
              <a:t>ليست هناك سلوكيات اجتماعية أو انفعالية محددة لمتعددي الإعاقة ولكنها تظهر في شكل </a:t>
            </a:r>
            <a:r>
              <a:rPr lang="ar-SA" altLang="ar-SA" sz="2800" b="1" dirty="0" smtClean="0">
                <a:cs typeface="Arial" panose="020B0604020202020204" pitchFamily="34" charset="0"/>
              </a:rPr>
              <a:t>اضطرابات سلوكية، وانفعالية، والاضطرابات السلوكية، أو الانفعالية هي إحدى فئات الإعاقة الرئيسة التي تتميز باختلاف السلوك جوهرياً ، وبشكل مستمر عن السلوك الطبيعي مما يؤثر سلبياً في الأداء الاكاديمي، ويتطلب تقديم خدمات التربية الخاصة والخدمات الداعمة. وتعريف الاضطراب السلوكي، أو الانفعالي ليس أمراً سهلاً، فاذا اظهر الطفل الذي لديه اضطراب سلوكي استجابات غير تكيفية، أو غير ملائمة لعمره الزمني، فإن معظم الاطفال يصدر عنهم أحيانا استجابات من هذا </a:t>
            </a:r>
            <a:r>
              <a:rPr lang="ar-SA" altLang="ar-SA" sz="2800" b="1" dirty="0" smtClean="0">
                <a:cs typeface="Arial" panose="020B0604020202020204" pitchFamily="34" charset="0"/>
              </a:rPr>
              <a:t>النوع.</a:t>
            </a:r>
          </a:p>
        </p:txBody>
      </p:sp>
    </p:spTree>
    <p:extLst>
      <p:ext uri="{BB962C8B-B14F-4D97-AF65-F5344CB8AC3E}">
        <p14:creationId xmlns:p14="http://schemas.microsoft.com/office/powerpoint/2010/main" val="1598144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02096" y="152400"/>
            <a:ext cx="8915400" cy="1143000"/>
          </a:xfrm>
          <a:prstGeom prst="rect">
            <a:avLst/>
          </a:prstGeom>
        </p:spPr>
        <p:txBody>
          <a:bodyPr/>
          <a:lstStyle/>
          <a:p>
            <a:r>
              <a:rPr lang="ar-SA" b="1" dirty="0">
                <a:solidFill>
                  <a:srgbClr val="C00000"/>
                </a:solidFill>
                <a:latin typeface="Arial" pitchFamily="34" charset="0"/>
                <a:ea typeface="+mn-ea"/>
                <a:cs typeface="+mn-cs"/>
              </a:rPr>
              <a:t>الاحتياجات المختلفة لمتعددى الإعاقات</a:t>
            </a:r>
          </a:p>
        </p:txBody>
      </p:sp>
      <p:sp>
        <p:nvSpPr>
          <p:cNvPr id="22532" name="مستطيل 3"/>
          <p:cNvSpPr>
            <a:spLocks noChangeArrowheads="1"/>
          </p:cNvSpPr>
          <p:nvPr/>
        </p:nvSpPr>
        <p:spPr bwMode="auto">
          <a:xfrm>
            <a:off x="1066800" y="1752600"/>
            <a:ext cx="77724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SA" altLang="ar-SA" sz="2800" b="1" dirty="0">
                <a:solidFill>
                  <a:srgbClr val="0E478A"/>
                </a:solidFill>
              </a:rPr>
              <a:t>أولاً : حاجات النمو </a:t>
            </a:r>
            <a:r>
              <a:rPr lang="ar-SA" altLang="ar-SA" sz="2800" b="1" dirty="0" err="1">
                <a:solidFill>
                  <a:srgbClr val="0E478A"/>
                </a:solidFill>
              </a:rPr>
              <a:t>الجسمى</a:t>
            </a:r>
            <a:r>
              <a:rPr lang="ar-SA" altLang="ar-SA" sz="2800" b="1" dirty="0">
                <a:solidFill>
                  <a:srgbClr val="0E478A"/>
                </a:solidFill>
              </a:rPr>
              <a:t> : </a:t>
            </a:r>
          </a:p>
          <a:p>
            <a:pPr algn="just" eaLnBrk="1" hangingPunct="1"/>
            <a:r>
              <a:rPr lang="ar-EG" altLang="ar-SA" sz="2800" b="1" dirty="0">
                <a:solidFill>
                  <a:srgbClr val="0E478A"/>
                </a:solidFill>
              </a:rPr>
              <a:t>هناك حاجات يحتاجها الإنسان سواء</a:t>
            </a:r>
            <a:r>
              <a:rPr lang="ar-SA" altLang="ar-SA" sz="2800" b="1" dirty="0">
                <a:solidFill>
                  <a:srgbClr val="0E478A"/>
                </a:solidFill>
              </a:rPr>
              <a:t>ً</a:t>
            </a:r>
            <a:r>
              <a:rPr lang="ar-EG" altLang="ar-SA" sz="2800" b="1" dirty="0">
                <a:solidFill>
                  <a:srgbClr val="0E478A"/>
                </a:solidFill>
              </a:rPr>
              <a:t> كان سليم</a:t>
            </a:r>
            <a:r>
              <a:rPr lang="ar-SA" altLang="ar-SA" sz="2800" b="1" dirty="0">
                <a:solidFill>
                  <a:srgbClr val="0E478A"/>
                </a:solidFill>
              </a:rPr>
              <a:t>اً</a:t>
            </a:r>
            <a:r>
              <a:rPr lang="ar-EG" altLang="ar-SA" sz="2800" b="1" dirty="0">
                <a:solidFill>
                  <a:srgbClr val="0E478A"/>
                </a:solidFill>
              </a:rPr>
              <a:t> أو معاق</a:t>
            </a:r>
            <a:r>
              <a:rPr lang="ar-SA" altLang="ar-SA" sz="2800" b="1" dirty="0">
                <a:solidFill>
                  <a:srgbClr val="0E478A"/>
                </a:solidFill>
              </a:rPr>
              <a:t>اً</a:t>
            </a:r>
            <a:r>
              <a:rPr lang="ar-EG" altLang="ar-SA" sz="2800" b="1" dirty="0">
                <a:solidFill>
                  <a:srgbClr val="0E478A"/>
                </a:solidFill>
              </a:rPr>
              <a:t> ومن أمثلتها :</a:t>
            </a:r>
            <a:endParaRPr lang="en-US" altLang="ar-SA" sz="2800" b="1" dirty="0">
              <a:solidFill>
                <a:srgbClr val="0E478A"/>
              </a:solidFill>
            </a:endParaRPr>
          </a:p>
          <a:p>
            <a:pPr algn="just" eaLnBrk="1" hangingPunct="1"/>
            <a:r>
              <a:rPr lang="ar-EG" altLang="ar-SA" sz="2800" b="1" u="sng" dirty="0">
                <a:solidFill>
                  <a:srgbClr val="0E478A"/>
                </a:solidFill>
              </a:rPr>
              <a:t>الحاجة إلي الطعام</a:t>
            </a:r>
            <a:r>
              <a:rPr lang="ar-EG" altLang="ar-SA" sz="2800" b="1" dirty="0">
                <a:solidFill>
                  <a:srgbClr val="0E478A"/>
                </a:solidFill>
              </a:rPr>
              <a:t> : وهي من الحاجات الفطرية البيولوجية التي تستثار عند نقص المواد الغذائية</a:t>
            </a:r>
            <a:r>
              <a:rPr lang="ar-SA" altLang="ar-SA" sz="2800" b="1" dirty="0">
                <a:solidFill>
                  <a:srgbClr val="0E478A"/>
                </a:solidFill>
              </a:rPr>
              <a:t> أو عند الجوع،</a:t>
            </a:r>
            <a:r>
              <a:rPr lang="ar-EG" altLang="ar-SA" sz="2800" b="1" dirty="0">
                <a:solidFill>
                  <a:srgbClr val="0E478A"/>
                </a:solidFill>
              </a:rPr>
              <a:t> فتؤدي الي اختلال التوازن الداخلي</a:t>
            </a:r>
            <a:r>
              <a:rPr lang="ar-SA" altLang="ar-SA" sz="2800" b="1" dirty="0">
                <a:solidFill>
                  <a:srgbClr val="0E478A"/>
                </a:solidFill>
              </a:rPr>
              <a:t>،</a:t>
            </a:r>
            <a:r>
              <a:rPr lang="ar-EG" altLang="ar-SA" sz="2800" b="1" dirty="0">
                <a:solidFill>
                  <a:srgbClr val="0E478A"/>
                </a:solidFill>
              </a:rPr>
              <a:t> فالغذاء من الحاجات الضرورية </a:t>
            </a:r>
            <a:r>
              <a:rPr lang="ar-EG" altLang="ar-SA" sz="2800" b="1" dirty="0" err="1">
                <a:solidFill>
                  <a:srgbClr val="0E478A"/>
                </a:solidFill>
              </a:rPr>
              <a:t>لل</a:t>
            </a:r>
            <a:r>
              <a:rPr lang="ar-SA" altLang="ar-SA" sz="2800" b="1" dirty="0">
                <a:solidFill>
                  <a:srgbClr val="0E478A"/>
                </a:solidFill>
              </a:rPr>
              <a:t>آ</a:t>
            </a:r>
            <a:r>
              <a:rPr lang="ar-EG" altLang="ar-SA" sz="2800" b="1" dirty="0">
                <a:solidFill>
                  <a:srgbClr val="0E478A"/>
                </a:solidFill>
              </a:rPr>
              <a:t>طفال لنموهم لأنه عامل رئيسي في تكوين الجسم وفي نموه فيما بعد, فسوء التغذية او حرمان الطفل من الغذاء الكافي يؤدي الي متاعب صحية وحركية ونفسية.</a:t>
            </a:r>
            <a:endParaRPr lang="en-US" altLang="ar-SA" sz="2800" b="1" dirty="0">
              <a:solidFill>
                <a:srgbClr val="0E478A"/>
              </a:solidFill>
            </a:endParaRPr>
          </a:p>
        </p:txBody>
      </p:sp>
    </p:spTree>
    <p:extLst>
      <p:ext uri="{BB962C8B-B14F-4D97-AF65-F5344CB8AC3E}">
        <p14:creationId xmlns:p14="http://schemas.microsoft.com/office/powerpoint/2010/main" val="3556742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idx="4294967295"/>
          </p:nvPr>
        </p:nvSpPr>
        <p:spPr>
          <a:xfrm>
            <a:off x="495300" y="188640"/>
            <a:ext cx="8915400" cy="1143000"/>
          </a:xfrm>
          <a:prstGeom prst="rect">
            <a:avLst/>
          </a:prstGeom>
        </p:spPr>
        <p:txBody>
          <a:bodyPr/>
          <a:lstStyle/>
          <a:p>
            <a:r>
              <a:rPr lang="ar-SA" altLang="ar-SA" b="1">
                <a:solidFill>
                  <a:srgbClr val="C00000"/>
                </a:solidFill>
                <a:latin typeface="Arial" pitchFamily="34" charset="0"/>
                <a:ea typeface="+mn-ea"/>
                <a:cs typeface="+mn-cs"/>
              </a:rPr>
              <a:t>تابع : الحاجات الجسمية</a:t>
            </a:r>
            <a:endParaRPr lang="en-US" altLang="ar-SA" b="1">
              <a:solidFill>
                <a:srgbClr val="C00000"/>
              </a:solidFill>
              <a:latin typeface="Arial" pitchFamily="34" charset="0"/>
              <a:ea typeface="+mn-ea"/>
              <a:cs typeface="+mn-cs"/>
            </a:endParaRPr>
          </a:p>
        </p:txBody>
      </p:sp>
      <p:sp>
        <p:nvSpPr>
          <p:cNvPr id="23555" name="Rectangle 3"/>
          <p:cNvSpPr>
            <a:spLocks noGrp="1"/>
          </p:cNvSpPr>
          <p:nvPr>
            <p:ph type="body" idx="4294967295"/>
          </p:nvPr>
        </p:nvSpPr>
        <p:spPr/>
        <p:txBody>
          <a:bodyPr/>
          <a:lstStyle/>
          <a:p>
            <a:pPr algn="just" rtl="1">
              <a:lnSpc>
                <a:spcPct val="90000"/>
              </a:lnSpc>
            </a:pPr>
            <a:r>
              <a:rPr lang="ar-EG" altLang="ar-SA" sz="2800" b="1" u="sng" smtClean="0">
                <a:cs typeface="Arial" panose="020B0604020202020204" pitchFamily="34" charset="0"/>
              </a:rPr>
              <a:t>الحاجة إلي النوم</a:t>
            </a:r>
            <a:r>
              <a:rPr lang="ar-EG" altLang="ar-SA" sz="2800" b="1" smtClean="0">
                <a:cs typeface="Arial" panose="020B0604020202020204" pitchFamily="34" charset="0"/>
              </a:rPr>
              <a:t>: ويعتبر</a:t>
            </a:r>
            <a:r>
              <a:rPr lang="ar-SA" altLang="ar-SA" sz="2800" b="1" smtClean="0">
                <a:cs typeface="Arial" panose="020B0604020202020204" pitchFamily="34" charset="0"/>
              </a:rPr>
              <a:t> </a:t>
            </a:r>
            <a:r>
              <a:rPr lang="ar-EG" altLang="ar-SA" sz="2800" b="1" smtClean="0">
                <a:cs typeface="Arial" panose="020B0604020202020204" pitchFamily="34" charset="0"/>
              </a:rPr>
              <a:t>النوم من الحاجات البيولوجية اللازمة لنمو الطفل الجسمي والعقلي والاجتماعي</a:t>
            </a:r>
            <a:r>
              <a:rPr lang="ar-SA" altLang="ar-SA" sz="2800" b="1" smtClean="0">
                <a:cs typeface="Arial" panose="020B0604020202020204" pitchFamily="34" charset="0"/>
              </a:rPr>
              <a:t>،</a:t>
            </a:r>
            <a:r>
              <a:rPr lang="ar-EG" altLang="ar-SA" sz="2800" b="1" smtClean="0">
                <a:cs typeface="Arial" panose="020B0604020202020204" pitchFamily="34" charset="0"/>
              </a:rPr>
              <a:t> لان عملية النمو في الطفولة سريعة تستفيد مجهودا كبيرا في عملية الهدم والبناء</a:t>
            </a:r>
            <a:r>
              <a:rPr lang="ar-SA" altLang="ar-SA" sz="2800" b="1" smtClean="0">
                <a:cs typeface="Arial" panose="020B0604020202020204" pitchFamily="34" charset="0"/>
              </a:rPr>
              <a:t>،</a:t>
            </a:r>
            <a:r>
              <a:rPr lang="ar-EG" altLang="ar-SA" sz="2800" b="1" smtClean="0">
                <a:cs typeface="Arial" panose="020B0604020202020204" pitchFamily="34" charset="0"/>
              </a:rPr>
              <a:t> فيتم تعويض هذا المجهود عن طريق النوم</a:t>
            </a:r>
            <a:r>
              <a:rPr lang="ar-SA" altLang="ar-SA" sz="2800" b="1" smtClean="0">
                <a:cs typeface="Arial" panose="020B0604020202020204" pitchFamily="34" charset="0"/>
              </a:rPr>
              <a:t>،</a:t>
            </a:r>
            <a:r>
              <a:rPr lang="ar-EG" altLang="ar-SA" sz="2800" b="1" smtClean="0">
                <a:cs typeface="Arial" panose="020B0604020202020204" pitchFamily="34" charset="0"/>
              </a:rPr>
              <a:t> فهو يقلل من مجهود الطفل ويحفظ الطاقة اللازمة للنمو</a:t>
            </a:r>
            <a:r>
              <a:rPr lang="ar-SA" altLang="ar-SA" sz="2800" b="1" smtClean="0">
                <a:cs typeface="Arial" panose="020B0604020202020204" pitchFamily="34" charset="0"/>
              </a:rPr>
              <a:t>،</a:t>
            </a:r>
            <a:r>
              <a:rPr lang="ar-EG" altLang="ar-SA" sz="2800" b="1" smtClean="0">
                <a:cs typeface="Arial" panose="020B0604020202020204" pitchFamily="34" charset="0"/>
              </a:rPr>
              <a:t> ويتيح الفرصة لبناء الأنسجة الت</a:t>
            </a:r>
            <a:r>
              <a:rPr lang="ar-SA" altLang="ar-SA" sz="2800" b="1" smtClean="0">
                <a:cs typeface="Arial" panose="020B0604020202020204" pitchFamily="34" charset="0"/>
              </a:rPr>
              <a:t>ا</a:t>
            </a:r>
            <a:r>
              <a:rPr lang="ar-EG" altLang="ar-SA" sz="2800" b="1" smtClean="0">
                <a:cs typeface="Arial" panose="020B0604020202020204" pitchFamily="34" charset="0"/>
              </a:rPr>
              <a:t>لفة.</a:t>
            </a:r>
            <a:endParaRPr lang="en-US" altLang="ar-SA" sz="2800" b="1" smtClean="0">
              <a:cs typeface="Arial" panose="020B0604020202020204" pitchFamily="34" charset="0"/>
            </a:endParaRPr>
          </a:p>
          <a:p>
            <a:pPr algn="just" rtl="1">
              <a:lnSpc>
                <a:spcPct val="90000"/>
              </a:lnSpc>
            </a:pPr>
            <a:r>
              <a:rPr lang="ar-EG" altLang="ar-SA" sz="2800" b="1" u="sng" smtClean="0">
                <a:cs typeface="Arial" panose="020B0604020202020204" pitchFamily="34" charset="0"/>
              </a:rPr>
              <a:t>الحاجة إلي الرعاية الصحية والوقاية من الحوادث</a:t>
            </a:r>
            <a:r>
              <a:rPr lang="ar-EG" altLang="ar-SA" sz="2800" b="1" smtClean="0">
                <a:cs typeface="Arial" panose="020B0604020202020204" pitchFamily="34" charset="0"/>
              </a:rPr>
              <a:t>: وتتمثل هذه الحاجة في المحافظة علي صحة الأطفال وحمايتهم وتحصينهم ضد الأمراض ووقايتهم منها</a:t>
            </a:r>
            <a:r>
              <a:rPr lang="ar-SA" altLang="ar-SA" sz="2800" b="1" smtClean="0">
                <a:cs typeface="Arial" panose="020B0604020202020204" pitchFamily="34" charset="0"/>
              </a:rPr>
              <a:t>،</a:t>
            </a:r>
            <a:r>
              <a:rPr lang="ar-EG" altLang="ar-SA" sz="2800" b="1" smtClean="0">
                <a:cs typeface="Arial" panose="020B0604020202020204" pitchFamily="34" charset="0"/>
              </a:rPr>
              <a:t> والفحص الطبي الدوري</a:t>
            </a:r>
            <a:r>
              <a:rPr lang="ar-SA" altLang="ar-SA" sz="2800" b="1" smtClean="0">
                <a:cs typeface="Arial" panose="020B0604020202020204" pitchFamily="34" charset="0"/>
              </a:rPr>
              <a:t>،</a:t>
            </a:r>
            <a:r>
              <a:rPr lang="ar-EG" altLang="ar-SA" sz="2800" b="1" smtClean="0">
                <a:cs typeface="Arial" panose="020B0604020202020204" pitchFamily="34" charset="0"/>
              </a:rPr>
              <a:t> والكشف المبكر عن الإعاقات وغيرها. أما حاجتهم إلي الوقاية من الحوادث فترتبط بحاجتهم الشديدة إلي الحركة واللعب وحب الاستطلاع</a:t>
            </a:r>
            <a:r>
              <a:rPr lang="ar-SA" altLang="ar-SA" sz="2800" b="1" smtClean="0">
                <a:cs typeface="Arial" panose="020B0604020202020204" pitchFamily="34" charset="0"/>
              </a:rPr>
              <a:t>،</a:t>
            </a:r>
            <a:r>
              <a:rPr lang="ar-EG" altLang="ar-SA" sz="2800" b="1" smtClean="0">
                <a:cs typeface="Arial" panose="020B0604020202020204" pitchFamily="34" charset="0"/>
              </a:rPr>
              <a:t> مما قد يعرضه إلي بعض الكسور والجروح والكدمات والحروق وحدوث السيارات.</a:t>
            </a:r>
            <a:endParaRPr lang="ar-SA" altLang="ar-SA" sz="2800" smtClean="0">
              <a:solidFill>
                <a:srgbClr val="0070C0"/>
              </a:solidFill>
              <a:cs typeface="Arial" panose="020B0604020202020204" pitchFamily="34" charset="0"/>
            </a:endParaRPr>
          </a:p>
          <a:p>
            <a:pPr>
              <a:lnSpc>
                <a:spcPct val="90000"/>
              </a:lnSpc>
            </a:pPr>
            <a:endParaRPr lang="en-US" altLang="ar-SA" sz="2800" smtClean="0">
              <a:solidFill>
                <a:srgbClr val="0070C0"/>
              </a:solidFill>
              <a:cs typeface="Arial" panose="020B0604020202020204" pitchFamily="34" charset="0"/>
            </a:endParaRPr>
          </a:p>
          <a:p>
            <a:pPr>
              <a:lnSpc>
                <a:spcPct val="90000"/>
              </a:lnSpc>
            </a:pPr>
            <a:endParaRPr lang="en-US" altLang="ar-SA" sz="2800" smtClean="0">
              <a:cs typeface="Arial" panose="020B0604020202020204" pitchFamily="34" charset="0"/>
            </a:endParaRPr>
          </a:p>
        </p:txBody>
      </p:sp>
    </p:spTree>
    <p:extLst>
      <p:ext uri="{BB962C8B-B14F-4D97-AF65-F5344CB8AC3E}">
        <p14:creationId xmlns:p14="http://schemas.microsoft.com/office/powerpoint/2010/main" val="3200791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1143000"/>
          </a:xfrm>
        </p:spPr>
        <p:txBody>
          <a:bodyPr/>
          <a:lstStyle/>
          <a:p>
            <a:r>
              <a:rPr lang="ar-SA" b="1" dirty="0">
                <a:solidFill>
                  <a:srgbClr val="C00000"/>
                </a:solidFill>
                <a:latin typeface="Arial" pitchFamily="34" charset="0"/>
                <a:ea typeface="+mn-ea"/>
                <a:cs typeface="+mn-cs"/>
              </a:rPr>
              <a:t>تابع : الاحتياجات المختلفة لمتعددى الإعاقات </a:t>
            </a:r>
          </a:p>
        </p:txBody>
      </p:sp>
      <p:sp>
        <p:nvSpPr>
          <p:cNvPr id="24579" name="عنصر نائب للمحتوى 2"/>
          <p:cNvSpPr>
            <a:spLocks noGrp="1"/>
          </p:cNvSpPr>
          <p:nvPr>
            <p:ph idx="1"/>
          </p:nvPr>
        </p:nvSpPr>
        <p:spPr>
          <a:xfrm>
            <a:off x="609600" y="1676400"/>
            <a:ext cx="8915400" cy="4525963"/>
          </a:xfrm>
        </p:spPr>
        <p:txBody>
          <a:bodyPr/>
          <a:lstStyle/>
          <a:p>
            <a:pPr rtl="1"/>
            <a:r>
              <a:rPr lang="ar-EG" altLang="ar-SA" sz="2800" b="1" smtClean="0">
                <a:cs typeface="Arial" panose="020B0604020202020204" pitchFamily="34" charset="0"/>
              </a:rPr>
              <a:t>ثانيا : حاجات النمو الاجتماعي</a:t>
            </a:r>
            <a:r>
              <a:rPr lang="ar-SA" altLang="ar-SA" sz="2800" b="1" smtClean="0">
                <a:cs typeface="Arial" panose="020B0604020202020204" pitchFamily="34" charset="0"/>
              </a:rPr>
              <a:t>: </a:t>
            </a:r>
            <a:endParaRPr lang="en-US" altLang="ar-SA" sz="2800" smtClean="0">
              <a:cs typeface="Arial" panose="020B0604020202020204" pitchFamily="34" charset="0"/>
            </a:endParaRPr>
          </a:p>
          <a:p>
            <a:pPr rtl="1"/>
            <a:r>
              <a:rPr lang="ar-EG" altLang="ar-SA" sz="2800" b="1" smtClean="0">
                <a:cs typeface="Arial" panose="020B0604020202020204" pitchFamily="34" charset="0"/>
              </a:rPr>
              <a:t>  هناك حاجات تدعم ذوي الاحتياجات الخاصة علي </a:t>
            </a:r>
            <a:r>
              <a:rPr lang="ar-SA" altLang="ar-SA" sz="2800" b="1" smtClean="0">
                <a:cs typeface="Arial" panose="020B0604020202020204" pitchFamily="34" charset="0"/>
              </a:rPr>
              <a:t>آ</a:t>
            </a:r>
            <a:r>
              <a:rPr lang="ar-EG" altLang="ar-SA" sz="2800" b="1" smtClean="0">
                <a:cs typeface="Arial" panose="020B0604020202020204" pitchFamily="34" charset="0"/>
              </a:rPr>
              <a:t>داء </a:t>
            </a:r>
            <a:r>
              <a:rPr lang="ar-SA" altLang="ar-SA" sz="2800" b="1" smtClean="0">
                <a:cs typeface="Arial" panose="020B0604020202020204" pitchFamily="34" charset="0"/>
              </a:rPr>
              <a:t>أدوارهم </a:t>
            </a:r>
            <a:r>
              <a:rPr lang="ar-EG" altLang="ar-SA" sz="2800" b="1" smtClean="0">
                <a:cs typeface="Arial" panose="020B0604020202020204" pitchFamily="34" charset="0"/>
              </a:rPr>
              <a:t>في المجتمع ومن أمثلتها:</a:t>
            </a:r>
            <a:endParaRPr lang="en-US" altLang="ar-SA" sz="2800" b="1" smtClean="0">
              <a:cs typeface="Arial" panose="020B0604020202020204" pitchFamily="34" charset="0"/>
            </a:endParaRPr>
          </a:p>
          <a:p>
            <a:pPr algn="just" rtl="1"/>
            <a:r>
              <a:rPr lang="ar-EG" altLang="ar-SA" sz="2800" b="1" u="sng" smtClean="0">
                <a:cs typeface="Arial" panose="020B0604020202020204" pitchFamily="34" charset="0"/>
              </a:rPr>
              <a:t>الحاجة إلي الانتماء والولاء:</a:t>
            </a:r>
            <a:r>
              <a:rPr lang="ar-EG" altLang="ar-SA" sz="2800" b="1" smtClean="0">
                <a:cs typeface="Arial" panose="020B0604020202020204" pitchFamily="34" charset="0"/>
              </a:rPr>
              <a:t> إن حاجة الطفل إلي الولاء والانتماء لجماعته وصحبته ومجتمعه من الأمور الضرورية لنموه النفسي والاجتماعي.</a:t>
            </a:r>
            <a:endParaRPr lang="en-US" altLang="ar-SA" sz="2800" b="1" smtClean="0">
              <a:cs typeface="Arial" panose="020B0604020202020204" pitchFamily="34" charset="0"/>
            </a:endParaRPr>
          </a:p>
          <a:p>
            <a:pPr algn="just" rtl="1"/>
            <a:r>
              <a:rPr lang="ar-EG" altLang="ar-SA" sz="2800" b="1" u="sng" smtClean="0">
                <a:cs typeface="Arial" panose="020B0604020202020204" pitchFamily="34" charset="0"/>
              </a:rPr>
              <a:t>الحاجة إلي تعلم النماذج السلوكية المرغوب فيها</a:t>
            </a:r>
            <a:r>
              <a:rPr lang="ar-EG" altLang="ar-SA" sz="2800" b="1" smtClean="0">
                <a:cs typeface="Arial" panose="020B0604020202020204" pitchFamily="34" charset="0"/>
              </a:rPr>
              <a:t>: إن حاجة الطفل إلي معرفة القيم والاتجاهات والممارسات السلوكية المرغوب فيها من الأمور الحيوية ال</a:t>
            </a:r>
            <a:r>
              <a:rPr lang="ar-SA" altLang="ar-SA" sz="2800" b="1" smtClean="0">
                <a:cs typeface="Arial" panose="020B0604020202020204" pitchFamily="34" charset="0"/>
              </a:rPr>
              <a:t>تى</a:t>
            </a:r>
            <a:r>
              <a:rPr lang="ar-EG" altLang="ar-SA" sz="2800" b="1" smtClean="0">
                <a:cs typeface="Arial" panose="020B0604020202020204" pitchFamily="34" charset="0"/>
              </a:rPr>
              <a:t> تجعله متوافقا مع </a:t>
            </a:r>
            <a:r>
              <a:rPr lang="ar-SA" altLang="ar-SA" sz="2800" b="1" smtClean="0">
                <a:cs typeface="Arial" panose="020B0604020202020204" pitchFamily="34" charset="0"/>
              </a:rPr>
              <a:t>ذاته ومع </a:t>
            </a:r>
            <a:r>
              <a:rPr lang="ar-EG" altLang="ar-SA" sz="2800" b="1" smtClean="0">
                <a:cs typeface="Arial" panose="020B0604020202020204" pitchFamily="34" charset="0"/>
              </a:rPr>
              <a:t>الآخرين.</a:t>
            </a:r>
            <a:endParaRPr lang="en-US" altLang="ar-SA" sz="2800" b="1" smtClean="0">
              <a:cs typeface="Arial" panose="020B0604020202020204" pitchFamily="34" charset="0"/>
            </a:endParaRPr>
          </a:p>
          <a:p>
            <a:endParaRPr lang="ar-SA" altLang="ar-SA" smtClean="0">
              <a:cs typeface="Arial" panose="020B0604020202020204" pitchFamily="34" charset="0"/>
            </a:endParaRPr>
          </a:p>
        </p:txBody>
      </p:sp>
    </p:spTree>
    <p:extLst>
      <p:ext uri="{BB962C8B-B14F-4D97-AF65-F5344CB8AC3E}">
        <p14:creationId xmlns:p14="http://schemas.microsoft.com/office/powerpoint/2010/main" val="2847007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1143000"/>
          </a:xfrm>
        </p:spPr>
        <p:txBody>
          <a:bodyPr/>
          <a:lstStyle/>
          <a:p>
            <a:r>
              <a:rPr lang="ar-SA" b="1" dirty="0">
                <a:solidFill>
                  <a:srgbClr val="C00000"/>
                </a:solidFill>
                <a:latin typeface="Arial" pitchFamily="34" charset="0"/>
                <a:ea typeface="+mn-ea"/>
                <a:cs typeface="+mn-cs"/>
              </a:rPr>
              <a:t>تابع: الاحتياجات المختلفة لمتعددى الإعاقات </a:t>
            </a:r>
          </a:p>
        </p:txBody>
      </p:sp>
      <p:sp>
        <p:nvSpPr>
          <p:cNvPr id="25603" name="عنصر نائب للمحتوى 2"/>
          <p:cNvSpPr>
            <a:spLocks noGrp="1"/>
          </p:cNvSpPr>
          <p:nvPr>
            <p:ph idx="1"/>
          </p:nvPr>
        </p:nvSpPr>
        <p:spPr/>
        <p:txBody>
          <a:bodyPr/>
          <a:lstStyle/>
          <a:p>
            <a:pPr algn="just" rtl="1"/>
            <a:r>
              <a:rPr lang="ar-EG" altLang="ar-SA" sz="2800" b="1" smtClean="0">
                <a:cs typeface="Arial" panose="020B0604020202020204" pitchFamily="34" charset="0"/>
              </a:rPr>
              <a:t>ثالثا: حاجات النمو الانفعالي.</a:t>
            </a:r>
            <a:endParaRPr lang="en-US" altLang="ar-SA" sz="2800" smtClean="0">
              <a:cs typeface="Arial" panose="020B0604020202020204" pitchFamily="34" charset="0"/>
            </a:endParaRPr>
          </a:p>
          <a:p>
            <a:pPr algn="just" rtl="1"/>
            <a:r>
              <a:rPr lang="ar-EG" altLang="ar-SA" sz="2800" b="1" smtClean="0">
                <a:cs typeface="Arial" panose="020B0604020202020204" pitchFamily="34" charset="0"/>
              </a:rPr>
              <a:t>  تتلخص حاجات النمو الانفعالي لذوي الاحتياجات الخاصة فيما يلي:</a:t>
            </a:r>
            <a:endParaRPr lang="en-US" altLang="ar-SA" sz="2800" b="1" smtClean="0">
              <a:cs typeface="Arial" panose="020B0604020202020204" pitchFamily="34" charset="0"/>
            </a:endParaRPr>
          </a:p>
          <a:p>
            <a:pPr algn="just" rtl="1"/>
            <a:r>
              <a:rPr lang="ar-SA" altLang="ar-SA" sz="2800" b="1" u="sng" smtClean="0">
                <a:cs typeface="Arial" panose="020B0604020202020204" pitchFamily="34" charset="0"/>
              </a:rPr>
              <a:t>1- </a:t>
            </a:r>
            <a:r>
              <a:rPr lang="ar-EG" altLang="ar-SA" sz="2800" b="1" u="sng" smtClean="0">
                <a:cs typeface="Arial" panose="020B0604020202020204" pitchFamily="34" charset="0"/>
              </a:rPr>
              <a:t>الحاجة إلي الحرية  والاستقلال:</a:t>
            </a:r>
            <a:r>
              <a:rPr lang="ar-EG" altLang="ar-SA" sz="2800" b="1" smtClean="0">
                <a:cs typeface="Arial" panose="020B0604020202020204" pitchFamily="34" charset="0"/>
              </a:rPr>
              <a:t> وتتمثل هذه الحاجة في نزعة  الطفل في مراحل نموه إلي القيام بأفعال تثبت استقلالي</a:t>
            </a:r>
            <a:r>
              <a:rPr lang="ar-SA" altLang="ar-SA" sz="2800" b="1" smtClean="0">
                <a:cs typeface="Arial" panose="020B0604020202020204" pitchFamily="34" charset="0"/>
              </a:rPr>
              <a:t>ت</a:t>
            </a:r>
            <a:r>
              <a:rPr lang="ar-EG" altLang="ar-SA" sz="2800" b="1" smtClean="0">
                <a:cs typeface="Arial" panose="020B0604020202020204" pitchFamily="34" charset="0"/>
              </a:rPr>
              <a:t>ة وحريته</a:t>
            </a:r>
            <a:r>
              <a:rPr lang="ar-SA" altLang="ar-SA" sz="2800" b="1" smtClean="0">
                <a:cs typeface="Arial" panose="020B0604020202020204" pitchFamily="34" charset="0"/>
              </a:rPr>
              <a:t>،</a:t>
            </a:r>
            <a:r>
              <a:rPr lang="ar-EG" altLang="ar-SA" sz="2800" b="1" smtClean="0">
                <a:cs typeface="Arial" panose="020B0604020202020204" pitchFamily="34" charset="0"/>
              </a:rPr>
              <a:t> وتؤكد وجوده</a:t>
            </a:r>
            <a:r>
              <a:rPr lang="ar-SA" altLang="ar-SA" sz="2800" b="1" smtClean="0">
                <a:cs typeface="Arial" panose="020B0604020202020204" pitchFamily="34" charset="0"/>
              </a:rPr>
              <a:t>،</a:t>
            </a:r>
            <a:r>
              <a:rPr lang="ar-EG" altLang="ar-SA" sz="2800" b="1" smtClean="0">
                <a:cs typeface="Arial" panose="020B0604020202020204" pitchFamily="34" charset="0"/>
              </a:rPr>
              <a:t> وتلعب ممارسات الوالدين والمعلمين دورا كبيرا في تنمية هذه الاستقلالية أو إعاقتها.</a:t>
            </a:r>
            <a:r>
              <a:rPr lang="ar-SA" altLang="ar-SA" sz="2800" b="1" smtClean="0">
                <a:cs typeface="Arial" panose="020B0604020202020204" pitchFamily="34" charset="0"/>
              </a:rPr>
              <a:t> </a:t>
            </a:r>
            <a:r>
              <a:rPr lang="ar-EG" altLang="ar-SA" sz="2800" b="1" smtClean="0">
                <a:cs typeface="Arial" panose="020B0604020202020204" pitchFamily="34" charset="0"/>
              </a:rPr>
              <a:t>ومنها:</a:t>
            </a:r>
            <a:r>
              <a:rPr lang="ar-SA" altLang="ar-SA" sz="2800" b="1" smtClean="0">
                <a:cs typeface="Arial" panose="020B0604020202020204" pitchFamily="34" charset="0"/>
              </a:rPr>
              <a:t> </a:t>
            </a:r>
            <a:r>
              <a:rPr lang="ar-EG" altLang="ar-SA" sz="2800" b="1" smtClean="0">
                <a:cs typeface="Arial" panose="020B0604020202020204" pitchFamily="34" charset="0"/>
              </a:rPr>
              <a:t>المبالغة في حماية الطفل من ال</a:t>
            </a:r>
            <a:r>
              <a:rPr lang="ar-SA" altLang="ar-SA" sz="2800" b="1" smtClean="0">
                <a:cs typeface="Arial" panose="020B0604020202020204" pitchFamily="34" charset="0"/>
              </a:rPr>
              <a:t>أ</a:t>
            </a:r>
            <a:r>
              <a:rPr lang="ar-EG" altLang="ar-SA" sz="2800" b="1" smtClean="0">
                <a:cs typeface="Arial" panose="020B0604020202020204" pitchFamily="34" charset="0"/>
              </a:rPr>
              <a:t>ذي والتركيز علي أخطاء الطفل وإشعاره بالعجز عن القيام بأفعال صحيحة</a:t>
            </a:r>
            <a:r>
              <a:rPr lang="ar-SA" altLang="ar-SA" sz="2800" b="1" smtClean="0">
                <a:cs typeface="Arial" panose="020B0604020202020204" pitchFamily="34" charset="0"/>
              </a:rPr>
              <a:t>،</a:t>
            </a:r>
            <a:r>
              <a:rPr lang="ar-EG" altLang="ar-SA" sz="2800" b="1" smtClean="0">
                <a:cs typeface="Arial" panose="020B0604020202020204" pitchFamily="34" charset="0"/>
              </a:rPr>
              <a:t> والمبالغة إزاء الطفل والشك في قيمته كشخص.</a:t>
            </a:r>
            <a:endParaRPr lang="en-US" altLang="ar-SA" sz="2800" b="1" smtClean="0">
              <a:cs typeface="Arial" panose="020B0604020202020204" pitchFamily="34" charset="0"/>
            </a:endParaRPr>
          </a:p>
          <a:p>
            <a:endParaRPr lang="ar-SA" altLang="ar-SA" smtClean="0">
              <a:cs typeface="Arial" panose="020B0604020202020204" pitchFamily="34" charset="0"/>
            </a:endParaRPr>
          </a:p>
        </p:txBody>
      </p:sp>
    </p:spTree>
    <p:extLst>
      <p:ext uri="{BB962C8B-B14F-4D97-AF65-F5344CB8AC3E}">
        <p14:creationId xmlns:p14="http://schemas.microsoft.com/office/powerpoint/2010/main" val="3021302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وان 1"/>
          <p:cNvSpPr>
            <a:spLocks noGrp="1"/>
          </p:cNvSpPr>
          <p:nvPr>
            <p:ph type="title"/>
          </p:nvPr>
        </p:nvSpPr>
        <p:spPr/>
        <p:txBody>
          <a:bodyPr/>
          <a:lstStyle/>
          <a:p>
            <a:r>
              <a:rPr lang="ar-SA" altLang="ar-SA" b="1">
                <a:solidFill>
                  <a:srgbClr val="C00000"/>
                </a:solidFill>
                <a:latin typeface="Arial" pitchFamily="34" charset="0"/>
                <a:ea typeface="+mn-ea"/>
                <a:cs typeface="+mn-cs"/>
              </a:rPr>
              <a:t>تابع :حاجات النمو الانفعالى </a:t>
            </a:r>
          </a:p>
        </p:txBody>
      </p:sp>
      <p:sp>
        <p:nvSpPr>
          <p:cNvPr id="26627" name="عنصر نائب للمحتوى 2"/>
          <p:cNvSpPr>
            <a:spLocks noGrp="1"/>
          </p:cNvSpPr>
          <p:nvPr>
            <p:ph idx="1"/>
          </p:nvPr>
        </p:nvSpPr>
        <p:spPr/>
        <p:txBody>
          <a:bodyPr/>
          <a:lstStyle/>
          <a:p>
            <a:pPr algn="just" rtl="1"/>
            <a:r>
              <a:rPr lang="ar-SA" altLang="ar-SA" sz="2800" b="1" u="sng" smtClean="0">
                <a:cs typeface="Arial" panose="020B0604020202020204" pitchFamily="34" charset="0"/>
              </a:rPr>
              <a:t>2- </a:t>
            </a:r>
            <a:r>
              <a:rPr lang="ar-EG" altLang="ar-SA" sz="2800" b="1" u="sng" smtClean="0">
                <a:cs typeface="Arial" panose="020B0604020202020204" pitchFamily="34" charset="0"/>
              </a:rPr>
              <a:t>الحاجة إلي المحبة والحنان:</a:t>
            </a:r>
            <a:r>
              <a:rPr lang="ar-EG" altLang="ar-SA" sz="2800" b="1" smtClean="0">
                <a:cs typeface="Arial" panose="020B0604020202020204" pitchFamily="34" charset="0"/>
              </a:rPr>
              <a:t> وتتمثل هذه النزعة في أن يكون الطفل في موضع عطف وحب والدية وإخوانه والمحيطين به</a:t>
            </a:r>
            <a:r>
              <a:rPr lang="ar-SA" altLang="ar-SA" sz="2800" b="1" smtClean="0">
                <a:cs typeface="Arial" panose="020B0604020202020204" pitchFamily="34" charset="0"/>
              </a:rPr>
              <a:t>،</a:t>
            </a:r>
            <a:r>
              <a:rPr lang="ar-EG" altLang="ar-SA" sz="2800" b="1" smtClean="0">
                <a:cs typeface="Arial" panose="020B0604020202020204" pitchFamily="34" charset="0"/>
              </a:rPr>
              <a:t> فإن تحقق له ذلك أدرك أنه شخص مرغوب فيه فيشعر عندها بسعادة غامرة وتنعكس علي علاقته مع الآخرين</a:t>
            </a:r>
            <a:r>
              <a:rPr lang="ar-SA" altLang="ar-SA" sz="2800" b="1" smtClean="0">
                <a:cs typeface="Arial" panose="020B0604020202020204" pitchFamily="34" charset="0"/>
              </a:rPr>
              <a:t> وعلى حالته النفسية</a:t>
            </a:r>
            <a:r>
              <a:rPr lang="ar-EG" altLang="ar-SA" sz="2800" b="1" smtClean="0">
                <a:cs typeface="Arial" panose="020B0604020202020204" pitchFamily="34" charset="0"/>
              </a:rPr>
              <a:t>.</a:t>
            </a:r>
            <a:endParaRPr lang="en-US" altLang="ar-SA" sz="2800" b="1" smtClean="0">
              <a:cs typeface="Arial" panose="020B0604020202020204" pitchFamily="34" charset="0"/>
            </a:endParaRPr>
          </a:p>
          <a:p>
            <a:pPr algn="just" rtl="1"/>
            <a:r>
              <a:rPr lang="ar-SA" altLang="ar-SA" sz="2800" b="1" u="sng" smtClean="0">
                <a:cs typeface="Arial" panose="020B0604020202020204" pitchFamily="34" charset="0"/>
              </a:rPr>
              <a:t>3- </a:t>
            </a:r>
            <a:r>
              <a:rPr lang="ar-EG" altLang="ar-SA" sz="2800" b="1" u="sng" smtClean="0">
                <a:cs typeface="Arial" panose="020B0604020202020204" pitchFamily="34" charset="0"/>
              </a:rPr>
              <a:t>الحاجة إلي الأمن النفسي:</a:t>
            </a:r>
            <a:r>
              <a:rPr lang="ar-EG" altLang="ar-SA" sz="2800" b="1" smtClean="0">
                <a:cs typeface="Arial" panose="020B0604020202020204" pitchFamily="34" charset="0"/>
              </a:rPr>
              <a:t> ويتوقف توافق الفرد في مراحل نموه المختلفة مع نفسه علي مدي شعوره بالأمن في طفولته</a:t>
            </a:r>
            <a:r>
              <a:rPr lang="ar-SA" altLang="ar-SA" sz="2800" b="1" smtClean="0">
                <a:cs typeface="Arial" panose="020B0604020202020204" pitchFamily="34" charset="0"/>
              </a:rPr>
              <a:t>،</a:t>
            </a:r>
            <a:r>
              <a:rPr lang="ar-EG" altLang="ar-SA" sz="2800" b="1" smtClean="0">
                <a:cs typeface="Arial" panose="020B0604020202020204" pitchFamily="34" charset="0"/>
              </a:rPr>
              <a:t> فإذا نشأ الطفل في جو آمن فإنه سينمو نموا</a:t>
            </a:r>
            <a:r>
              <a:rPr lang="ar-SA" altLang="ar-SA" sz="2800" b="1" smtClean="0">
                <a:cs typeface="Arial" panose="020B0604020202020204" pitchFamily="34" charset="0"/>
              </a:rPr>
              <a:t>ً</a:t>
            </a:r>
            <a:r>
              <a:rPr lang="ar-EG" altLang="ar-SA" sz="2800" b="1" smtClean="0">
                <a:cs typeface="Arial" panose="020B0604020202020204" pitchFamily="34" charset="0"/>
              </a:rPr>
              <a:t> سليما</a:t>
            </a:r>
            <a:r>
              <a:rPr lang="ar-SA" altLang="ar-SA" sz="2800" b="1" smtClean="0">
                <a:cs typeface="Arial" panose="020B0604020202020204" pitchFamily="34" charset="0"/>
              </a:rPr>
              <a:t>،</a:t>
            </a:r>
            <a:r>
              <a:rPr lang="ar-EG" altLang="ar-SA" sz="2800" b="1" smtClean="0">
                <a:cs typeface="Arial" panose="020B0604020202020204" pitchFamily="34" charset="0"/>
              </a:rPr>
              <a:t> فالفرد الذي يشعر بالأمن في بيئة أسرية مشبعة يميل إلي تعميم هذا الشعور</a:t>
            </a:r>
            <a:r>
              <a:rPr lang="ar-SA" altLang="ar-SA" sz="2800" b="1" smtClean="0">
                <a:cs typeface="Arial" panose="020B0604020202020204" pitchFamily="34" charset="0"/>
              </a:rPr>
              <a:t>،</a:t>
            </a:r>
            <a:r>
              <a:rPr lang="ar-EG" altLang="ar-SA" sz="2800" b="1" smtClean="0">
                <a:cs typeface="Arial" panose="020B0604020202020204" pitchFamily="34" charset="0"/>
              </a:rPr>
              <a:t> فيري البيئة الاجتماعية مشبعة لحاجاته وفقدان الشعور بالأمن يؤدي إلي سوء التوافق النفسي والاجتماعي.</a:t>
            </a:r>
            <a:endParaRPr lang="en-US" altLang="ar-SA" sz="2800" b="1" smtClean="0">
              <a:cs typeface="Arial" panose="020B0604020202020204" pitchFamily="34" charset="0"/>
            </a:endParaRPr>
          </a:p>
          <a:p>
            <a:endParaRPr lang="ar-SA" altLang="ar-SA" smtClean="0">
              <a:cs typeface="Arial" panose="020B0604020202020204" pitchFamily="34" charset="0"/>
            </a:endParaRPr>
          </a:p>
        </p:txBody>
      </p:sp>
    </p:spTree>
    <p:extLst>
      <p:ext uri="{BB962C8B-B14F-4D97-AF65-F5344CB8AC3E}">
        <p14:creationId xmlns:p14="http://schemas.microsoft.com/office/powerpoint/2010/main" val="1785692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a:solidFill>
                  <a:srgbClr val="C00000"/>
                </a:solidFill>
                <a:latin typeface="Arial" pitchFamily="34" charset="0"/>
                <a:ea typeface="+mn-ea"/>
                <a:cs typeface="+mn-cs"/>
              </a:rPr>
              <a:t>تابع: الاحتياجات المختلفة للأطفال متعددى الإعاقات </a:t>
            </a:r>
          </a:p>
        </p:txBody>
      </p:sp>
      <p:sp>
        <p:nvSpPr>
          <p:cNvPr id="27651" name="عنصر نائب للمحتوى 2"/>
          <p:cNvSpPr>
            <a:spLocks noGrp="1"/>
          </p:cNvSpPr>
          <p:nvPr>
            <p:ph idx="1"/>
          </p:nvPr>
        </p:nvSpPr>
        <p:spPr/>
        <p:txBody>
          <a:bodyPr/>
          <a:lstStyle/>
          <a:p>
            <a:pPr algn="just" rtl="1"/>
            <a:r>
              <a:rPr lang="ar-EG" altLang="ar-SA" sz="2800" b="1" smtClean="0">
                <a:cs typeface="Arial" panose="020B0604020202020204" pitchFamily="34" charset="0"/>
              </a:rPr>
              <a:t>رابعا: حاجات النمو المعرفي ومن الأمثلة عليها:</a:t>
            </a:r>
            <a:endParaRPr lang="en-US" altLang="ar-SA" sz="2800" b="1" smtClean="0">
              <a:cs typeface="Arial" panose="020B0604020202020204" pitchFamily="34" charset="0"/>
            </a:endParaRPr>
          </a:p>
          <a:p>
            <a:pPr algn="just" rtl="1"/>
            <a:r>
              <a:rPr lang="ar-EG" altLang="ar-SA" sz="2800" b="1" u="sng" smtClean="0">
                <a:cs typeface="Arial" panose="020B0604020202020204" pitchFamily="34" charset="0"/>
              </a:rPr>
              <a:t>حاجة الطفل إلي الاستطلاع والاستكشاف: </a:t>
            </a:r>
            <a:r>
              <a:rPr lang="ar-EG" altLang="ar-SA" sz="2800" b="1" smtClean="0">
                <a:cs typeface="Arial" panose="020B0604020202020204" pitchFamily="34" charset="0"/>
              </a:rPr>
              <a:t>وتبدو هذه الحاجة في ميل الطفل إلي استكشاف بيئته وجمع المعلومات عنها فاكتشاف البيئة يساعد علي اتساع مدارك الطفل وتحصيله الدراسي.</a:t>
            </a:r>
            <a:endParaRPr lang="en-US" altLang="ar-SA" sz="2800" b="1" smtClean="0">
              <a:cs typeface="Arial" panose="020B0604020202020204" pitchFamily="34" charset="0"/>
            </a:endParaRPr>
          </a:p>
          <a:p>
            <a:pPr algn="just" rtl="1"/>
            <a:r>
              <a:rPr lang="ar-EG" altLang="ar-SA" sz="2800" b="1" u="sng" smtClean="0">
                <a:cs typeface="Arial" panose="020B0604020202020204" pitchFamily="34" charset="0"/>
              </a:rPr>
              <a:t>حاجته إلي التفكير العلمي:</a:t>
            </a:r>
            <a:r>
              <a:rPr lang="ar-EG" altLang="ar-SA" sz="2800" b="1" smtClean="0">
                <a:cs typeface="Arial" panose="020B0604020202020204" pitchFamily="34" charset="0"/>
              </a:rPr>
              <a:t> يتعلم الفرد التفكير المنظم الذي يستخدمه في الإجابة عن تساؤلاته ويستخدمه في شئون حياته وفي نشاطاته الت</a:t>
            </a:r>
            <a:r>
              <a:rPr lang="ar-SA" altLang="ar-SA" sz="2800" b="1" smtClean="0">
                <a:cs typeface="Arial" panose="020B0604020202020204" pitchFamily="34" charset="0"/>
              </a:rPr>
              <a:t>ى</a:t>
            </a:r>
            <a:r>
              <a:rPr lang="ar-EG" altLang="ar-SA" sz="2800" b="1" smtClean="0">
                <a:cs typeface="Arial" panose="020B0604020202020204" pitchFamily="34" charset="0"/>
              </a:rPr>
              <a:t> يمارسها وفي علاقته مع الآخرين.</a:t>
            </a:r>
            <a:endParaRPr lang="en-US" altLang="ar-SA" sz="2800" b="1" smtClean="0">
              <a:cs typeface="Arial" panose="020B0604020202020204" pitchFamily="34" charset="0"/>
            </a:endParaRPr>
          </a:p>
          <a:p>
            <a:endParaRPr lang="ar-SA" altLang="ar-SA" smtClean="0">
              <a:cs typeface="Arial" panose="020B0604020202020204" pitchFamily="34" charset="0"/>
            </a:endParaRPr>
          </a:p>
        </p:txBody>
      </p:sp>
    </p:spTree>
    <p:extLst>
      <p:ext uri="{BB962C8B-B14F-4D97-AF65-F5344CB8AC3E}">
        <p14:creationId xmlns:p14="http://schemas.microsoft.com/office/powerpoint/2010/main" val="3575913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a:xfrm>
            <a:off x="495300" y="274638"/>
            <a:ext cx="8915400" cy="1143000"/>
          </a:xfrm>
          <a:prstGeom prst="rect">
            <a:avLst/>
          </a:prstGeom>
        </p:spPr>
        <p:txBody>
          <a:bodyPr/>
          <a:lstStyle/>
          <a:p>
            <a:r>
              <a:rPr lang="ar-SA" altLang="ar-SA" sz="4000" b="1" dirty="0">
                <a:solidFill>
                  <a:srgbClr val="C00000"/>
                </a:solidFill>
                <a:latin typeface="Arial" pitchFamily="34" charset="0"/>
                <a:ea typeface="+mn-ea"/>
                <a:cs typeface="+mn-cs"/>
              </a:rPr>
              <a:t>احتياجات الأطفال ذوى الاحتياجات الخاصة بشكل عام </a:t>
            </a:r>
            <a:endParaRPr lang="en-US" altLang="ar-SA" sz="4000" b="1" dirty="0">
              <a:solidFill>
                <a:srgbClr val="C00000"/>
              </a:solidFill>
              <a:latin typeface="Arial" pitchFamily="34" charset="0"/>
              <a:ea typeface="+mn-ea"/>
              <a:cs typeface="+mn-cs"/>
            </a:endParaRPr>
          </a:p>
        </p:txBody>
      </p:sp>
      <p:sp>
        <p:nvSpPr>
          <p:cNvPr id="28675" name="Rectangle 3"/>
          <p:cNvSpPr>
            <a:spLocks noGrp="1"/>
          </p:cNvSpPr>
          <p:nvPr>
            <p:ph type="body" idx="4294967295"/>
          </p:nvPr>
        </p:nvSpPr>
        <p:spPr>
          <a:xfrm>
            <a:off x="533400" y="1219200"/>
            <a:ext cx="8915400" cy="4906963"/>
          </a:xfrm>
        </p:spPr>
        <p:txBody>
          <a:bodyPr/>
          <a:lstStyle/>
          <a:p>
            <a:pPr algn="just" rtl="1">
              <a:lnSpc>
                <a:spcPct val="90000"/>
              </a:lnSpc>
            </a:pPr>
            <a:r>
              <a:rPr lang="ar-EG" altLang="ar-SA" sz="2800" b="1" dirty="0" smtClean="0">
                <a:cs typeface="Arial" panose="020B0604020202020204" pitchFamily="34" charset="0"/>
              </a:rPr>
              <a:t>بالنسبة لحاجات ذوي الاحتياجات الخاصة بشكل عام ومن ضمنهم متعددي الإعاقات فهي كما يلي:</a:t>
            </a:r>
          </a:p>
          <a:p>
            <a:pPr algn="just" rtl="1">
              <a:lnSpc>
                <a:spcPct val="90000"/>
              </a:lnSpc>
            </a:pPr>
            <a:r>
              <a:rPr lang="ar-EG" altLang="ar-SA" sz="2800" b="1" dirty="0" smtClean="0">
                <a:cs typeface="Arial" panose="020B0604020202020204" pitchFamily="34" charset="0"/>
              </a:rPr>
              <a:t>يعاني بعض الأطفال المعوق</a:t>
            </a:r>
            <a:r>
              <a:rPr lang="ar-SA" altLang="ar-SA" sz="2800" b="1" dirty="0" smtClean="0">
                <a:cs typeface="Arial" panose="020B0604020202020204" pitchFamily="34" charset="0"/>
              </a:rPr>
              <a:t>ي</a:t>
            </a:r>
            <a:r>
              <a:rPr lang="ar-EG" altLang="ar-SA" sz="2800" b="1" dirty="0" smtClean="0">
                <a:cs typeface="Arial" panose="020B0604020202020204" pitchFamily="34" charset="0"/>
              </a:rPr>
              <a:t>ن من اضطرابات في ال</a:t>
            </a:r>
            <a:r>
              <a:rPr lang="ar-SA" altLang="ar-SA" sz="2800" b="1" dirty="0" smtClean="0">
                <a:cs typeface="Arial" panose="020B0604020202020204" pitchFamily="34" charset="0"/>
              </a:rPr>
              <a:t>إ</a:t>
            </a:r>
            <a:r>
              <a:rPr lang="ar-EG" altLang="ar-SA" sz="2800" b="1" dirty="0" smtClean="0">
                <a:cs typeface="Arial" panose="020B0604020202020204" pitchFamily="34" charset="0"/>
              </a:rPr>
              <a:t>دراك البصري أو السمعي. ولذلك فهم بحاجة إلي الجلوس في المقدمة بالقرب من المعلم</a:t>
            </a:r>
            <a:r>
              <a:rPr lang="ar-SA" altLang="ar-SA" sz="2800" b="1" dirty="0" smtClean="0">
                <a:cs typeface="Arial" panose="020B0604020202020204" pitchFamily="34" charset="0"/>
              </a:rPr>
              <a:t>،</a:t>
            </a:r>
            <a:r>
              <a:rPr lang="ar-EG" altLang="ar-SA" sz="2800" b="1" dirty="0" smtClean="0">
                <a:cs typeface="Arial" panose="020B0604020202020204" pitchFamily="34" charset="0"/>
              </a:rPr>
              <a:t> مع استخدام أجهزة عرض بدلا من السبورة </a:t>
            </a:r>
            <a:r>
              <a:rPr lang="ar-SA" altLang="ar-SA" sz="2800" b="1" dirty="0" smtClean="0">
                <a:cs typeface="Arial" panose="020B0604020202020204" pitchFamily="34" charset="0"/>
              </a:rPr>
              <a:t>العادية </a:t>
            </a:r>
            <a:r>
              <a:rPr lang="ar-EG" altLang="ar-SA" sz="2800" b="1" dirty="0" smtClean="0">
                <a:cs typeface="Arial" panose="020B0604020202020204" pitchFamily="34" charset="0"/>
              </a:rPr>
              <a:t>واستخدام وسائل تعليمية مختلفة.</a:t>
            </a:r>
          </a:p>
          <a:p>
            <a:pPr algn="just" rtl="1">
              <a:lnSpc>
                <a:spcPct val="90000"/>
              </a:lnSpc>
            </a:pPr>
            <a:r>
              <a:rPr lang="ar-EG" altLang="ar-SA" sz="2800" b="1" dirty="0" smtClean="0">
                <a:cs typeface="Arial" panose="020B0604020202020204" pitchFamily="34" charset="0"/>
              </a:rPr>
              <a:t>احتياج بعض الأطفال إلي أجهزة تعويضية أو أجهزة مساعدة</a:t>
            </a:r>
            <a:r>
              <a:rPr lang="ar-SA" altLang="ar-SA" sz="2800" b="1" dirty="0" smtClean="0">
                <a:cs typeface="Arial" panose="020B0604020202020204" pitchFamily="34" charset="0"/>
              </a:rPr>
              <a:t>،</a:t>
            </a:r>
            <a:r>
              <a:rPr lang="ar-EG" altLang="ar-SA" sz="2800" b="1" dirty="0" smtClean="0">
                <a:cs typeface="Arial" panose="020B0604020202020204" pitchFamily="34" charset="0"/>
              </a:rPr>
              <a:t> وبالتالي يجب أن يكون  المعلم قادرا علي كيفية التعامل معهم.</a:t>
            </a:r>
          </a:p>
          <a:p>
            <a:pPr algn="just" rtl="1">
              <a:lnSpc>
                <a:spcPct val="90000"/>
              </a:lnSpc>
            </a:pPr>
            <a:r>
              <a:rPr lang="ar-EG" altLang="ar-SA" sz="2800" b="1" dirty="0" smtClean="0">
                <a:cs typeface="Arial" panose="020B0604020202020204" pitchFamily="34" charset="0"/>
              </a:rPr>
              <a:t>يحتاج المعوق إلي أجهزة معينة تساعده في المرحاض أو عند تناول طعامه </a:t>
            </a:r>
            <a:r>
              <a:rPr lang="ar-SA" altLang="ar-SA" sz="2800" b="1" dirty="0" smtClean="0">
                <a:cs typeface="Arial" panose="020B0604020202020204" pitchFamily="34" charset="0"/>
              </a:rPr>
              <a:t>أ</a:t>
            </a:r>
            <a:r>
              <a:rPr lang="ar-EG" altLang="ar-SA" sz="2800" b="1" dirty="0" smtClean="0">
                <a:cs typeface="Arial" panose="020B0604020202020204" pitchFamily="34" charset="0"/>
              </a:rPr>
              <a:t>و عند الحركة.</a:t>
            </a:r>
          </a:p>
          <a:p>
            <a:pPr algn="just" rtl="1">
              <a:lnSpc>
                <a:spcPct val="90000"/>
              </a:lnSpc>
            </a:pPr>
            <a:r>
              <a:rPr lang="ar-EG" altLang="ar-SA" sz="2400" b="1" dirty="0" smtClean="0">
                <a:cs typeface="Arial" panose="020B0604020202020204" pitchFamily="34" charset="0"/>
              </a:rPr>
              <a:t>يفتقر الأطفال المعاقون </a:t>
            </a:r>
            <a:r>
              <a:rPr lang="ar-SA" altLang="ar-SA" sz="2400" b="1" dirty="0" smtClean="0">
                <a:cs typeface="Arial" panose="020B0604020202020204" pitchFamily="34" charset="0"/>
              </a:rPr>
              <a:t>إ</a:t>
            </a:r>
            <a:r>
              <a:rPr lang="ar-EG" altLang="ar-SA" sz="2400" b="1" dirty="0" smtClean="0">
                <a:cs typeface="Arial" panose="020B0604020202020204" pitchFamily="34" charset="0"/>
              </a:rPr>
              <a:t>لي الحاجة </a:t>
            </a:r>
            <a:r>
              <a:rPr lang="ar-SA" altLang="ar-SA" sz="2400" b="1" dirty="0" smtClean="0">
                <a:cs typeface="Arial" panose="020B0604020202020204" pitchFamily="34" charset="0"/>
              </a:rPr>
              <a:t>إ</a:t>
            </a:r>
            <a:r>
              <a:rPr lang="ar-EG" altLang="ar-SA" sz="2400" b="1" dirty="0" smtClean="0">
                <a:cs typeface="Arial" panose="020B0604020202020204" pitchFamily="34" charset="0"/>
              </a:rPr>
              <a:t>لي الاستطلاع والاكتشاف والتعلم</a:t>
            </a:r>
            <a:r>
              <a:rPr lang="ar-SA" altLang="ar-SA" sz="2400" b="1" dirty="0" smtClean="0">
                <a:cs typeface="Arial" panose="020B0604020202020204" pitchFamily="34" charset="0"/>
              </a:rPr>
              <a:t>،</a:t>
            </a:r>
            <a:r>
              <a:rPr lang="ar-EG" altLang="ar-SA" sz="2400" b="1" dirty="0" smtClean="0">
                <a:cs typeface="Arial" panose="020B0604020202020204" pitchFamily="34" charset="0"/>
              </a:rPr>
              <a:t> لذلك يتعين علي المسئولين إشباع هذه الحاجة لديهم</a:t>
            </a:r>
            <a:r>
              <a:rPr lang="ar-SA" altLang="ar-SA" sz="2400" b="1" dirty="0" smtClean="0">
                <a:cs typeface="Arial" panose="020B0604020202020204" pitchFamily="34" charset="0"/>
              </a:rPr>
              <a:t> من خلال البرامج </a:t>
            </a:r>
            <a:r>
              <a:rPr lang="ar-EG" altLang="ar-SA" sz="2400" b="1" dirty="0" smtClean="0">
                <a:cs typeface="Arial" panose="020B0604020202020204" pitchFamily="34" charset="0"/>
              </a:rPr>
              <a:t>.</a:t>
            </a:r>
          </a:p>
        </p:txBody>
      </p:sp>
    </p:spTree>
    <p:extLst>
      <p:ext uri="{BB962C8B-B14F-4D97-AF65-F5344CB8AC3E}">
        <p14:creationId xmlns:p14="http://schemas.microsoft.com/office/powerpoint/2010/main" val="1439202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a:xfrm>
            <a:off x="495300" y="274638"/>
            <a:ext cx="8915400" cy="1143000"/>
          </a:xfrm>
          <a:prstGeom prst="rect">
            <a:avLst/>
          </a:prstGeom>
        </p:spPr>
        <p:txBody>
          <a:bodyPr/>
          <a:lstStyle/>
          <a:p>
            <a:r>
              <a:rPr lang="ar-SA" altLang="ar-SA" sz="3400" b="1" dirty="0">
                <a:solidFill>
                  <a:srgbClr val="C00000"/>
                </a:solidFill>
                <a:latin typeface="Arial" pitchFamily="34" charset="0"/>
                <a:ea typeface="+mn-ea"/>
                <a:cs typeface="+mn-cs"/>
              </a:rPr>
              <a:t>تابع : احتياجات الأطفال ذوى الاحتياجات الخاصة بشكل عام </a:t>
            </a:r>
            <a:endParaRPr lang="en-US" altLang="ar-SA" sz="3400" b="1" dirty="0">
              <a:solidFill>
                <a:srgbClr val="C00000"/>
              </a:solidFill>
              <a:latin typeface="Arial" pitchFamily="34" charset="0"/>
              <a:ea typeface="+mn-ea"/>
              <a:cs typeface="+mn-cs"/>
            </a:endParaRPr>
          </a:p>
        </p:txBody>
      </p:sp>
      <p:sp>
        <p:nvSpPr>
          <p:cNvPr id="29699" name="Rectangle 3"/>
          <p:cNvSpPr>
            <a:spLocks noGrp="1"/>
          </p:cNvSpPr>
          <p:nvPr>
            <p:ph type="body" idx="4294967295"/>
          </p:nvPr>
        </p:nvSpPr>
        <p:spPr/>
        <p:txBody>
          <a:bodyPr/>
          <a:lstStyle/>
          <a:p>
            <a:pPr algn="just" rtl="1">
              <a:lnSpc>
                <a:spcPct val="90000"/>
              </a:lnSpc>
            </a:pPr>
            <a:r>
              <a:rPr lang="ar-EG" altLang="ar-SA" sz="2800" b="1" dirty="0" smtClean="0">
                <a:cs typeface="Arial" panose="020B0604020202020204" pitchFamily="34" charset="0"/>
              </a:rPr>
              <a:t>يحتاج المعوقون إلي أساليب واستراتيجيات في كيفية التواصل مع غيرهم من الناس.</a:t>
            </a:r>
          </a:p>
          <a:p>
            <a:pPr algn="just" rtl="1">
              <a:lnSpc>
                <a:spcPct val="90000"/>
              </a:lnSpc>
            </a:pPr>
            <a:r>
              <a:rPr lang="ar-EG" altLang="ar-SA" sz="2800" b="1" dirty="0" smtClean="0">
                <a:cs typeface="Arial" panose="020B0604020202020204" pitchFamily="34" charset="0"/>
              </a:rPr>
              <a:t>تحتل الحاجات الاجتماعية أهمية خاصة لدي المعوقين</a:t>
            </a:r>
            <a:r>
              <a:rPr lang="ar-SA" altLang="ar-SA" sz="2800" b="1" dirty="0" smtClean="0">
                <a:cs typeface="Arial" panose="020B0604020202020204" pitchFamily="34" charset="0"/>
              </a:rPr>
              <a:t>،</a:t>
            </a:r>
            <a:r>
              <a:rPr lang="ar-EG" altLang="ar-SA" sz="2800" b="1" dirty="0" smtClean="0">
                <a:cs typeface="Arial" panose="020B0604020202020204" pitchFamily="34" charset="0"/>
              </a:rPr>
              <a:t> حيث يحتاج هؤلاء إلي التقبل من ال</a:t>
            </a:r>
            <a:r>
              <a:rPr lang="ar-SA" altLang="ar-SA" sz="2800" b="1" dirty="0" smtClean="0">
                <a:cs typeface="Arial" panose="020B0604020202020204" pitchFamily="34" charset="0"/>
              </a:rPr>
              <a:t>آ</a:t>
            </a:r>
            <a:r>
              <a:rPr lang="ar-EG" altLang="ar-SA" sz="2800" b="1" dirty="0" smtClean="0">
                <a:cs typeface="Arial" panose="020B0604020202020204" pitchFamily="34" charset="0"/>
              </a:rPr>
              <a:t>خرين مما يشعرهم بالارتياح, وبوصول الطفل إلي مرحلة المراهقة يحتاج إلي التفاعل الايجابي مع الأقران</a:t>
            </a:r>
            <a:r>
              <a:rPr lang="ar-SA" altLang="ar-SA" sz="2800" b="1" dirty="0" smtClean="0">
                <a:cs typeface="Arial" panose="020B0604020202020204" pitchFamily="34" charset="0"/>
              </a:rPr>
              <a:t>،</a:t>
            </a:r>
            <a:r>
              <a:rPr lang="ar-EG" altLang="ar-SA" sz="2800" b="1" dirty="0" smtClean="0">
                <a:cs typeface="Arial" panose="020B0604020202020204" pitchFamily="34" charset="0"/>
              </a:rPr>
              <a:t> وبالتالي تحتل الاتجاهات الايجابية نحوهم أهمية خاصة</a:t>
            </a:r>
            <a:r>
              <a:rPr lang="ar-SA" altLang="ar-SA" sz="2800" b="1" dirty="0" smtClean="0">
                <a:cs typeface="Arial" panose="020B0604020202020204" pitchFamily="34" charset="0"/>
              </a:rPr>
              <a:t>،</a:t>
            </a:r>
            <a:r>
              <a:rPr lang="ar-EG" altLang="ar-SA" sz="2800" b="1" dirty="0" smtClean="0">
                <a:cs typeface="Arial" panose="020B0604020202020204" pitchFamily="34" charset="0"/>
              </a:rPr>
              <a:t> ويجب أن يعمل المعلم علي تعديل الاتجاهات بشكل إيجابي نحوهم</a:t>
            </a:r>
            <a:r>
              <a:rPr lang="ar-SA" altLang="ar-SA" sz="2800" b="1" dirty="0" smtClean="0">
                <a:cs typeface="Arial" panose="020B0604020202020204" pitchFamily="34" charset="0"/>
              </a:rPr>
              <a:t>،</a:t>
            </a:r>
            <a:r>
              <a:rPr lang="ar-EG" altLang="ar-SA" sz="2800" b="1" dirty="0" smtClean="0">
                <a:cs typeface="Arial" panose="020B0604020202020204" pitchFamily="34" charset="0"/>
              </a:rPr>
              <a:t> ويجب أن لا يظهر الحماية الزائدة لهم وعدم إظهار الرفض لهم أو استخدام العقاب.</a:t>
            </a:r>
          </a:p>
          <a:p>
            <a:pPr algn="just" rtl="1">
              <a:lnSpc>
                <a:spcPct val="90000"/>
              </a:lnSpc>
            </a:pPr>
            <a:r>
              <a:rPr lang="ar-EG" altLang="ar-SA" sz="2800" b="1" dirty="0" smtClean="0">
                <a:cs typeface="Arial" panose="020B0604020202020204" pitchFamily="34" charset="0"/>
              </a:rPr>
              <a:t>يحتاج المعوقون إلي فصل دراسي واسع</a:t>
            </a:r>
            <a:r>
              <a:rPr lang="ar-SA" altLang="ar-SA" sz="2800" b="1" dirty="0" smtClean="0">
                <a:cs typeface="Arial" panose="020B0604020202020204" pitchFamily="34" charset="0"/>
              </a:rPr>
              <a:t>،</a:t>
            </a:r>
            <a:r>
              <a:rPr lang="ar-EG" altLang="ar-SA" sz="2800" b="1" dirty="0" smtClean="0">
                <a:cs typeface="Arial" panose="020B0604020202020204" pitchFamily="34" charset="0"/>
              </a:rPr>
              <a:t> خصوصا من يستعمل الكرسي المتحرك منهم, ويجب أن تزود المباني بمصاعد كهربائية</a:t>
            </a:r>
            <a:r>
              <a:rPr lang="ar-SA" altLang="ar-SA" sz="2800" b="1" dirty="0" smtClean="0">
                <a:cs typeface="Arial" panose="020B0604020202020204" pitchFamily="34" charset="0"/>
              </a:rPr>
              <a:t>،</a:t>
            </a:r>
            <a:r>
              <a:rPr lang="ar-EG" altLang="ar-SA" sz="2800" b="1" dirty="0" smtClean="0">
                <a:cs typeface="Arial" panose="020B0604020202020204" pitchFamily="34" charset="0"/>
              </a:rPr>
              <a:t> وتوفير مشايات جانبية ومنحدرات لتسهيل عملية التنقل</a:t>
            </a:r>
            <a:r>
              <a:rPr lang="ar-EG" altLang="ar-SA" sz="2800" b="1" dirty="0" smtClean="0">
                <a:cs typeface="Arial" panose="020B0604020202020204" pitchFamily="34" charset="0"/>
              </a:rPr>
              <a:t>.</a:t>
            </a:r>
            <a:endParaRPr lang="en-US" altLang="ar-SA" sz="2800" b="1" dirty="0" smtClean="0">
              <a:cs typeface="Arial" panose="020B0604020202020204" pitchFamily="34" charset="0"/>
            </a:endParaRPr>
          </a:p>
        </p:txBody>
      </p:sp>
    </p:spTree>
    <p:extLst>
      <p:ext uri="{BB962C8B-B14F-4D97-AF65-F5344CB8AC3E}">
        <p14:creationId xmlns:p14="http://schemas.microsoft.com/office/powerpoint/2010/main" val="2576983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tion-template-final.potx" id="{50722CDD-1A13-41D8-9D8C-2503D9AB5DBC}" vid="{5C5B72B4-40E5-4193-B686-CC05489C3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Words>1514</Words>
  <Application>Microsoft Office PowerPoint</Application>
  <PresentationFormat>A4 Paper (210x297 mm)</PresentationFormat>
  <Paragraphs>71</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ae_AlMateen</vt:lpstr>
      <vt:lpstr>Arial</vt:lpstr>
      <vt:lpstr>AYM Wadiy S_U normal.</vt:lpstr>
      <vt:lpstr>Calibri</vt:lpstr>
      <vt:lpstr>Times New Roman</vt:lpstr>
      <vt:lpstr>Office Theme</vt:lpstr>
      <vt:lpstr>PowerPoint Presentation</vt:lpstr>
      <vt:lpstr>المحاضرة الأولى</vt:lpstr>
      <vt:lpstr> :عناصر المحاضرة</vt:lpstr>
      <vt:lpstr>من هم متعددو الإعاقة ؟  </vt:lpstr>
      <vt:lpstr>* الفرق بين متعددو الإعاقات وشديدى الإعاقات </vt:lpstr>
      <vt:lpstr>خصائص الأفراد متعددى الإعاقات   الخصائص المعرفية: </vt:lpstr>
      <vt:lpstr>الخصائص الأكاديمية: </vt:lpstr>
      <vt:lpstr>الخصائص الجسمية : </vt:lpstr>
      <vt:lpstr>الخصائص السلوكية  </vt:lpstr>
      <vt:lpstr>الاحتياجات المختلفة لمتعددى الإعاقات</vt:lpstr>
      <vt:lpstr>تابع : الحاجات الجسمية</vt:lpstr>
      <vt:lpstr>تابع : الاحتياجات المختلفة لمتعددى الإعاقات </vt:lpstr>
      <vt:lpstr>تابع: الاحتياجات المختلفة لمتعددى الإعاقات </vt:lpstr>
      <vt:lpstr>تابع :حاجات النمو الانفعالى </vt:lpstr>
      <vt:lpstr>تابع: الاحتياجات المختلفة للأطفال متعددى الإعاقات </vt:lpstr>
      <vt:lpstr>احتياجات الأطفال ذوى الاحتياجات الخاصة بشكل عام </vt:lpstr>
      <vt:lpstr>تابع : احتياجات الأطفال ذوى الاحتياجات الخاصة بشكل عام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5</cp:revision>
  <dcterms:created xsi:type="dcterms:W3CDTF">2014-09-02T09:45:20Z</dcterms:created>
  <dcterms:modified xsi:type="dcterms:W3CDTF">2015-11-08T07:44:45Z</dcterms:modified>
</cp:coreProperties>
</file>