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الثالثة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الأطفال متعددى الإعاقات الجسمية والصحية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p:txBody>
          <a:bodyPr/>
          <a:lstStyle/>
          <a:p>
            <a:r>
              <a:rPr lang="en-US" altLang="ar-SA" b="1" dirty="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عناصر المحاضرة</a:t>
            </a:r>
            <a:endParaRPr lang="en-US" altLang="ar-SA" b="1" dirty="0">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r>
              <a:rPr lang="ar-SA" altLang="ar-SA" b="1" smtClean="0">
                <a:cs typeface="Arial" panose="020B0604020202020204" pitchFamily="34" charset="0"/>
              </a:rPr>
              <a:t>* مقدمة</a:t>
            </a:r>
            <a:endParaRPr lang="en-US" altLang="ar-SA" smtClean="0">
              <a:cs typeface="Arial" panose="020B0604020202020204" pitchFamily="34" charset="0"/>
            </a:endParaRPr>
          </a:p>
          <a:p>
            <a:r>
              <a:rPr lang="ar-SA" altLang="ar-SA" b="1" smtClean="0">
                <a:cs typeface="Arial" panose="020B0604020202020204" pitchFamily="34" charset="0"/>
              </a:rPr>
              <a:t>* ما هى الإعاقات الجسمية والصحية؟ </a:t>
            </a:r>
            <a:endParaRPr lang="en-US" altLang="ar-SA" smtClean="0">
              <a:cs typeface="Arial" panose="020B0604020202020204" pitchFamily="34" charset="0"/>
            </a:endParaRPr>
          </a:p>
          <a:p>
            <a:r>
              <a:rPr lang="ar-SA" altLang="ar-SA" b="1" smtClean="0">
                <a:cs typeface="Arial" panose="020B0604020202020204" pitchFamily="34" charset="0"/>
              </a:rPr>
              <a:t>* تصنيف الإعاقات الجسمية والصحية. </a:t>
            </a:r>
            <a:endParaRPr lang="en-US" altLang="ar-SA" b="1" smtClean="0">
              <a:cs typeface="Arial" panose="020B0604020202020204" pitchFamily="34" charset="0"/>
            </a:endParaRPr>
          </a:p>
          <a:p>
            <a:pPr rtl="1">
              <a:buFontTx/>
              <a:buNone/>
            </a:pPr>
            <a:r>
              <a:rPr lang="ar-SA" altLang="ar-SA" b="1" smtClean="0">
                <a:cs typeface="Arial" panose="020B0604020202020204" pitchFamily="34" charset="0"/>
              </a:rPr>
              <a:t>* قياس وتشخيص الإعاقات الجسمية والصحية. </a:t>
            </a:r>
          </a:p>
          <a:p>
            <a:pPr rtl="1">
              <a:buFontTx/>
              <a:buNone/>
            </a:pPr>
            <a:r>
              <a:rPr lang="ar-SA" altLang="ar-SA" b="1" smtClean="0">
                <a:cs typeface="Arial" panose="020B0604020202020204" pitchFamily="34" charset="0"/>
              </a:rPr>
              <a:t>* البرامج التربوية للأفراد المعوقين جسميا وصحيا.</a:t>
            </a:r>
          </a:p>
          <a:p>
            <a:pPr rtl="1"/>
            <a:r>
              <a:rPr lang="ar-SA" altLang="ar-SA" b="1" smtClean="0">
                <a:cs typeface="Arial" panose="020B0604020202020204" pitchFamily="34" charset="0"/>
              </a:rPr>
              <a:t>* برامج التأهيل للأفراد</a:t>
            </a:r>
            <a:r>
              <a:rPr lang="ar-SA" altLang="ar-SA" smtClean="0">
                <a:cs typeface="Arial" panose="020B0604020202020204" pitchFamily="34" charset="0"/>
              </a:rPr>
              <a:t> </a:t>
            </a:r>
            <a:r>
              <a:rPr lang="ar-SA" altLang="ar-SA" b="1" smtClean="0">
                <a:cs typeface="Arial" panose="020B0604020202020204" pitchFamily="34" charset="0"/>
              </a:rPr>
              <a:t>المعوقين جسميا وصحيا. </a:t>
            </a:r>
            <a:endParaRPr lang="en-US" altLang="ar-SA" smtClean="0">
              <a:cs typeface="Arial" panose="020B0604020202020204" pitchFamily="34" charset="0"/>
            </a:endParaRPr>
          </a:p>
          <a:p>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3527420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مقدمة: </a:t>
            </a:r>
            <a:endParaRPr lang="en-US" altLang="ar-SA" b="1">
              <a:solidFill>
                <a:srgbClr val="C00000"/>
              </a:solidFill>
              <a:latin typeface="Arial" pitchFamily="34" charset="0"/>
              <a:ea typeface="+mn-ea"/>
              <a:cs typeface="+mn-cs"/>
            </a:endParaRPr>
          </a:p>
        </p:txBody>
      </p:sp>
      <p:sp>
        <p:nvSpPr>
          <p:cNvPr id="16387" name="Rectangle 3"/>
          <p:cNvSpPr>
            <a:spLocks noGrp="1"/>
          </p:cNvSpPr>
          <p:nvPr>
            <p:ph type="body" idx="4294967295"/>
          </p:nvPr>
        </p:nvSpPr>
        <p:spPr/>
        <p:txBody>
          <a:bodyPr/>
          <a:lstStyle/>
          <a:p>
            <a:pPr algn="justLow" rtl="1">
              <a:lnSpc>
                <a:spcPct val="90000"/>
              </a:lnSpc>
            </a:pPr>
            <a:r>
              <a:rPr lang="ar-EG" altLang="ar-SA" sz="2400" b="1" smtClean="0">
                <a:cs typeface="Arial" panose="020B0604020202020204" pitchFamily="34" charset="0"/>
              </a:rPr>
              <a:t>تعتبر الإعاقة الجسمية والصحية مشكلة في المقام الأول, إضافة الي المشكلات  النفسية والاجتماعية التي قد يكون أثرها علي الفرد المعوق أكبر من حجم الإصابة نفسها, خاصة إذا حدثت الإعاقة في مراحل عمرية متأخرة. فقبل حدوث الإصابة يكون الفرد قد رسم لنفسه نهجا وخططا معينة, وبحدوثها يشعر الفرد بخسارة عضو من أعضائة أو شلل في أحد أطرافة أو جميعها, فتتأثر حركته وتنقلة وتوازنه مما يجعله يشعر بالنقص و الاختلاف  عن أقرانه العاديين. </a:t>
            </a:r>
          </a:p>
          <a:p>
            <a:pPr algn="justLow" rtl="1">
              <a:lnSpc>
                <a:spcPct val="90000"/>
              </a:lnSpc>
            </a:pPr>
            <a:r>
              <a:rPr lang="ar-EG" altLang="ar-SA" sz="2400" b="1" smtClean="0">
                <a:cs typeface="Arial" panose="020B0604020202020204" pitchFamily="34" charset="0"/>
              </a:rPr>
              <a:t>وتزداد هذه المشاعر لدية عند شعوره بالألم من جراء الإصابة أو حاجته لدخول المستشفي لفترة طويلة أو مراجعة الطبيب باستمرار أو شعوره الدائم بالاعتماد علي الآخرين في حركته وتنقلة أو أنه مهدد بالخوف والموت في أي وقت ومن الطبيعي أن تحول الاعاقات الجسمية والصحية الشديدة من حضور الطفل المدرسة أو الانشطة والمناسبات الاجتماعية إلي الحد الذي يستدعي تقديم الخدمات والبرامج الخاصة بالطقل في البيت أو المستشفي.</a:t>
            </a:r>
            <a:r>
              <a:rPr lang="ar-EG" altLang="ar-SA" sz="2400" smtClean="0">
                <a:cs typeface="Arial" panose="020B0604020202020204" pitchFamily="34" charset="0"/>
              </a:rPr>
              <a:t> </a:t>
            </a:r>
            <a:endParaRPr lang="en-US" altLang="ar-SA" sz="2400" smtClean="0">
              <a:cs typeface="Arial" panose="020B0604020202020204" pitchFamily="34" charset="0"/>
            </a:endParaRPr>
          </a:p>
        </p:txBody>
      </p:sp>
    </p:spTree>
    <p:extLst>
      <p:ext uri="{BB962C8B-B14F-4D97-AF65-F5344CB8AC3E}">
        <p14:creationId xmlns:p14="http://schemas.microsoft.com/office/powerpoint/2010/main" val="4107987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ar-SA" altLang="ar-SA" b="1" dirty="0" smtClean="0">
                <a:solidFill>
                  <a:srgbClr val="C00000"/>
                </a:solidFill>
                <a:latin typeface="Arial" pitchFamily="34" charset="0"/>
                <a:ea typeface="+mn-ea"/>
                <a:cs typeface="+mn-cs"/>
              </a:rPr>
              <a:t>ما </a:t>
            </a:r>
            <a:r>
              <a:rPr lang="ar-SA" altLang="ar-SA" b="1" dirty="0" err="1">
                <a:solidFill>
                  <a:srgbClr val="C00000"/>
                </a:solidFill>
                <a:latin typeface="Arial" pitchFamily="34" charset="0"/>
                <a:ea typeface="+mn-ea"/>
                <a:cs typeface="+mn-cs"/>
              </a:rPr>
              <a:t>هى</a:t>
            </a:r>
            <a:r>
              <a:rPr lang="ar-SA" altLang="ar-SA" b="1" dirty="0">
                <a:solidFill>
                  <a:srgbClr val="C00000"/>
                </a:solidFill>
                <a:latin typeface="Arial" pitchFamily="34" charset="0"/>
                <a:ea typeface="+mn-ea"/>
                <a:cs typeface="+mn-cs"/>
              </a:rPr>
              <a:t> الإعاقات الجسمية والصحية؟ </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17411" name="Content Placeholder 2"/>
          <p:cNvSpPr>
            <a:spLocks noGrp="1"/>
          </p:cNvSpPr>
          <p:nvPr>
            <p:ph idx="1"/>
          </p:nvPr>
        </p:nvSpPr>
        <p:spPr>
          <a:xfrm>
            <a:off x="228600" y="1676400"/>
            <a:ext cx="9144000" cy="4449763"/>
          </a:xfrm>
        </p:spPr>
        <p:txBody>
          <a:bodyPr/>
          <a:lstStyle/>
          <a:p>
            <a:pPr algn="just" rtl="1"/>
            <a:r>
              <a:rPr lang="ar-SA" altLang="ar-SA" sz="2400" smtClean="0">
                <a:cs typeface="Arial" panose="020B0604020202020204" pitchFamily="34" charset="0"/>
              </a:rPr>
              <a:t>    </a:t>
            </a:r>
            <a:r>
              <a:rPr lang="ar-EG" altLang="ar-SA" b="1" smtClean="0">
                <a:cs typeface="Arial" panose="020B0604020202020204" pitchFamily="34" charset="0"/>
              </a:rPr>
              <a:t>المعوقين جسميا وصحيا هم تلك الفئة من الأفراد الذين يتشكل لديهم عائق يحرمهم من القدرة علي القيام بوظائفهم الجسمية والحركية بشكل عادي مما يؤدي إلي عدم حضورهم المدرسة مثلاً أو أنه لا يمكنهم من التعلم إلي الحد الذي يستدعي توفير خدمات تربوية وطبية ونفسية خاصة. ويقصد بالعائق هنا أي إصابة سواءً كانت بسيطة أو شديدة تصيب الجهاز العصبي المركزي أو الهيكل  العظمي أو العضلات أو الإصابات الصحية.</a:t>
            </a:r>
            <a:endParaRPr lang="ar-SA" altLang="ar-SA" b="1" smtClean="0">
              <a:cs typeface="Arial" panose="020B0604020202020204" pitchFamily="34" charset="0"/>
            </a:endParaRPr>
          </a:p>
        </p:txBody>
      </p:sp>
    </p:spTree>
    <p:extLst>
      <p:ext uri="{BB962C8B-B14F-4D97-AF65-F5344CB8AC3E}">
        <p14:creationId xmlns:p14="http://schemas.microsoft.com/office/powerpoint/2010/main" val="2253065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502096" y="152400"/>
            <a:ext cx="8915400" cy="1143000"/>
          </a:xfrm>
          <a:prstGeom prst="rect">
            <a:avLst/>
          </a:prstGeom>
        </p:spPr>
        <p:txBody>
          <a:bodyPr/>
          <a:lstStyle/>
          <a:p>
            <a:r>
              <a:rPr lang="ar-SA" altLang="ar-SA" b="1" dirty="0" smtClean="0">
                <a:solidFill>
                  <a:srgbClr val="C00000"/>
                </a:solidFill>
                <a:latin typeface="Arial" pitchFamily="34" charset="0"/>
                <a:ea typeface="+mn-ea"/>
                <a:cs typeface="+mn-cs"/>
              </a:rPr>
              <a:t>تصنيف </a:t>
            </a:r>
            <a:r>
              <a:rPr lang="ar-SA" altLang="ar-SA" b="1" dirty="0">
                <a:solidFill>
                  <a:srgbClr val="C00000"/>
                </a:solidFill>
                <a:latin typeface="Arial" pitchFamily="34" charset="0"/>
                <a:ea typeface="+mn-ea"/>
                <a:cs typeface="+mn-cs"/>
              </a:rPr>
              <a:t>الإعاقات الجسمية والصحية</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18435" name="Content Placeholder 2"/>
          <p:cNvSpPr>
            <a:spLocks noGrp="1"/>
          </p:cNvSpPr>
          <p:nvPr>
            <p:ph idx="4294967295"/>
          </p:nvPr>
        </p:nvSpPr>
        <p:spPr>
          <a:xfrm>
            <a:off x="228600" y="1828800"/>
            <a:ext cx="9144000" cy="4144963"/>
          </a:xfrm>
        </p:spPr>
        <p:txBody>
          <a:bodyPr/>
          <a:lstStyle/>
          <a:p>
            <a:pPr algn="just" rtl="1">
              <a:buFont typeface="Arial" panose="020B0604020202020204" pitchFamily="34" charset="0"/>
              <a:buNone/>
            </a:pPr>
            <a:r>
              <a:rPr lang="ar-SA" altLang="ar-SA" sz="2800" b="1" smtClean="0">
                <a:cs typeface="Arial" panose="020B0604020202020204" pitchFamily="34" charset="0"/>
              </a:rPr>
              <a:t> </a:t>
            </a:r>
            <a:endParaRPr lang="en-US" altLang="ar-SA" sz="2800" b="1" smtClean="0">
              <a:cs typeface="Arial" panose="020B0604020202020204" pitchFamily="34" charset="0"/>
            </a:endParaRPr>
          </a:p>
        </p:txBody>
      </p:sp>
      <p:sp>
        <p:nvSpPr>
          <p:cNvPr id="18437" name="Rectangle 6"/>
          <p:cNvSpPr>
            <a:spLocks noChangeArrowheads="1"/>
          </p:cNvSpPr>
          <p:nvPr/>
        </p:nvSpPr>
        <p:spPr bwMode="auto">
          <a:xfrm>
            <a:off x="381000" y="1262271"/>
            <a:ext cx="86868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SA" altLang="ar-SA" sz="2400" b="1" dirty="0">
                <a:solidFill>
                  <a:srgbClr val="0E478A"/>
                </a:solidFill>
              </a:rPr>
              <a:t>تعتب</a:t>
            </a:r>
            <a:r>
              <a:rPr lang="ar-EG" altLang="ar-SA" sz="2400" b="1" dirty="0">
                <a:solidFill>
                  <a:srgbClr val="0E478A"/>
                </a:solidFill>
              </a:rPr>
              <a:t>ر فئات الأفراد المعاقين جسميا وصحيا فئات غير متجانسة وذلك بسبب التنوع الواسع في طبيعة ومستوي الإصابة في كل فئة</a:t>
            </a:r>
            <a:r>
              <a:rPr lang="ar-SA" altLang="ar-SA" sz="2400" b="1" dirty="0">
                <a:solidFill>
                  <a:srgbClr val="0E478A"/>
                </a:solidFill>
              </a:rPr>
              <a:t> </a:t>
            </a:r>
            <a:r>
              <a:rPr lang="ar-EG" altLang="ar-SA" sz="2400" b="1" dirty="0">
                <a:solidFill>
                  <a:srgbClr val="0E478A"/>
                </a:solidFill>
              </a:rPr>
              <a:t>من فئات المعاقين جسميا وصحيا, ويمكن تقسيم الإعاقات الجسمية  والصحية</a:t>
            </a:r>
            <a:r>
              <a:rPr lang="ar-SA" altLang="ar-SA" sz="2400" b="1" dirty="0">
                <a:solidFill>
                  <a:srgbClr val="0E478A"/>
                </a:solidFill>
              </a:rPr>
              <a:t> </a:t>
            </a:r>
            <a:r>
              <a:rPr lang="ar-EG" altLang="ar-SA" sz="2400" b="1" dirty="0">
                <a:solidFill>
                  <a:srgbClr val="0E478A"/>
                </a:solidFill>
              </a:rPr>
              <a:t>حس</a:t>
            </a:r>
            <a:r>
              <a:rPr lang="ar-SA" altLang="ar-SA" sz="2400" b="1" dirty="0">
                <a:solidFill>
                  <a:srgbClr val="0E478A"/>
                </a:solidFill>
              </a:rPr>
              <a:t>ب</a:t>
            </a:r>
            <a:r>
              <a:rPr lang="ar-EG" altLang="ar-SA" sz="2400" b="1" dirty="0">
                <a:solidFill>
                  <a:srgbClr val="0E478A"/>
                </a:solidFill>
              </a:rPr>
              <a:t> موقع الإصابة أو الاجهزة علي النحو الآتي:</a:t>
            </a:r>
            <a:endParaRPr lang="en-US" altLang="ar-SA" sz="2400" b="1" dirty="0">
              <a:solidFill>
                <a:srgbClr val="0E478A"/>
              </a:solidFill>
            </a:endParaRPr>
          </a:p>
          <a:p>
            <a:pPr algn="just" eaLnBrk="1" hangingPunct="1"/>
            <a:r>
              <a:rPr lang="ar-EG" altLang="ar-SA" sz="2800" b="1" dirty="0">
                <a:solidFill>
                  <a:srgbClr val="0E478A"/>
                </a:solidFill>
              </a:rPr>
              <a:t>أولا: إصابات الجهاز العصبي المركزي</a:t>
            </a:r>
            <a:r>
              <a:rPr lang="ar-SA" altLang="ar-SA" sz="2800" b="1" dirty="0">
                <a:solidFill>
                  <a:srgbClr val="0E478A"/>
                </a:solidFill>
              </a:rPr>
              <a:t>:</a:t>
            </a:r>
            <a:r>
              <a:rPr lang="ar-SA" altLang="ar-SA" sz="2400" b="1" dirty="0">
                <a:solidFill>
                  <a:srgbClr val="0E478A"/>
                </a:solidFill>
              </a:rPr>
              <a:t> </a:t>
            </a:r>
          </a:p>
          <a:p>
            <a:pPr algn="just" eaLnBrk="1" hangingPunct="1"/>
            <a:r>
              <a:rPr lang="ar-EG" altLang="ar-SA" sz="2400" b="1" dirty="0">
                <a:solidFill>
                  <a:srgbClr val="0E478A"/>
                </a:solidFill>
              </a:rPr>
              <a:t>الشلل الدماغي</a:t>
            </a:r>
            <a:r>
              <a:rPr lang="ar-EG" altLang="ar-SA" sz="2000" b="1" dirty="0">
                <a:solidFill>
                  <a:srgbClr val="0E478A"/>
                </a:solidFill>
              </a:rPr>
              <a:t> </a:t>
            </a:r>
            <a:r>
              <a:rPr lang="ar-SA" altLang="ar-SA" sz="2000" b="1" dirty="0">
                <a:solidFill>
                  <a:srgbClr val="0E478A"/>
                </a:solidFill>
              </a:rPr>
              <a:t>                                </a:t>
            </a:r>
            <a:r>
              <a:rPr lang="ar-EG" altLang="ar-SA" b="1" dirty="0">
                <a:solidFill>
                  <a:srgbClr val="0E478A"/>
                </a:solidFill>
              </a:rPr>
              <a:t>(</a:t>
            </a:r>
            <a:r>
              <a:rPr lang="en-US" altLang="ar-SA" b="1" dirty="0">
                <a:solidFill>
                  <a:srgbClr val="0E478A"/>
                </a:solidFill>
              </a:rPr>
              <a:t>Cerebral Palsy </a:t>
            </a:r>
            <a:r>
              <a:rPr lang="ar-EG" altLang="ar-SA" b="1" dirty="0">
                <a:solidFill>
                  <a:srgbClr val="0E478A"/>
                </a:solidFill>
              </a:rPr>
              <a:t>)</a:t>
            </a:r>
            <a:endParaRPr lang="ar-SA" altLang="ar-SA" sz="2000" b="1" dirty="0">
              <a:solidFill>
                <a:srgbClr val="0E478A"/>
              </a:solidFill>
            </a:endParaRPr>
          </a:p>
          <a:p>
            <a:pPr algn="just" eaLnBrk="1" hangingPunct="1"/>
            <a:r>
              <a:rPr lang="ar-EG" altLang="ar-SA" sz="2400" b="1" dirty="0">
                <a:solidFill>
                  <a:srgbClr val="0E478A"/>
                </a:solidFill>
              </a:rPr>
              <a:t>الشق الشوكي أو الصلب المفتوح</a:t>
            </a:r>
            <a:r>
              <a:rPr lang="ar-SA" altLang="ar-SA" sz="2000" b="1" dirty="0">
                <a:solidFill>
                  <a:srgbClr val="0E478A"/>
                </a:solidFill>
              </a:rPr>
              <a:t>         </a:t>
            </a:r>
            <a:r>
              <a:rPr lang="ar-EG" altLang="ar-SA" sz="2000" b="1" dirty="0">
                <a:solidFill>
                  <a:srgbClr val="0E478A"/>
                </a:solidFill>
              </a:rPr>
              <a:t> ( </a:t>
            </a:r>
            <a:r>
              <a:rPr lang="en-US" altLang="ar-SA" sz="2000" b="1" dirty="0">
                <a:solidFill>
                  <a:srgbClr val="0E478A"/>
                </a:solidFill>
              </a:rPr>
              <a:t>Spinal Bifid</a:t>
            </a:r>
            <a:r>
              <a:rPr lang="ar-EG" altLang="ar-SA" sz="2000" b="1" dirty="0">
                <a:solidFill>
                  <a:srgbClr val="0E478A"/>
                </a:solidFill>
              </a:rPr>
              <a:t>)</a:t>
            </a:r>
            <a:endParaRPr lang="en-US" altLang="ar-SA" sz="2000" b="1" dirty="0">
              <a:solidFill>
                <a:srgbClr val="0E478A"/>
              </a:solidFill>
            </a:endParaRPr>
          </a:p>
          <a:p>
            <a:pPr algn="just" eaLnBrk="1" hangingPunct="1"/>
            <a:r>
              <a:rPr lang="ar-EG" altLang="ar-SA" sz="2400" b="1" dirty="0">
                <a:solidFill>
                  <a:srgbClr val="0E478A"/>
                </a:solidFill>
              </a:rPr>
              <a:t>إصابة الحبل الشوكي</a:t>
            </a:r>
            <a:r>
              <a:rPr lang="ar-SA" altLang="ar-SA" sz="2000" b="1" dirty="0">
                <a:solidFill>
                  <a:srgbClr val="0E478A"/>
                </a:solidFill>
              </a:rPr>
              <a:t>               </a:t>
            </a:r>
            <a:r>
              <a:rPr lang="ar-EG" altLang="ar-SA" sz="2000" b="1" dirty="0">
                <a:solidFill>
                  <a:srgbClr val="0E478A"/>
                </a:solidFill>
              </a:rPr>
              <a:t> </a:t>
            </a:r>
            <a:r>
              <a:rPr lang="en-US" altLang="ar-SA" sz="2000" b="1" dirty="0">
                <a:solidFill>
                  <a:srgbClr val="0E478A"/>
                </a:solidFill>
              </a:rPr>
              <a:t>Spinal Cord Injury) </a:t>
            </a:r>
            <a:r>
              <a:rPr lang="ar-EG" altLang="ar-SA" sz="2000" b="1" dirty="0">
                <a:solidFill>
                  <a:srgbClr val="0E478A"/>
                </a:solidFill>
              </a:rPr>
              <a:t>)</a:t>
            </a:r>
            <a:endParaRPr lang="en-US" altLang="ar-SA" sz="2000" b="1" dirty="0">
              <a:solidFill>
                <a:srgbClr val="0E478A"/>
              </a:solidFill>
            </a:endParaRPr>
          </a:p>
          <a:p>
            <a:pPr algn="just" eaLnBrk="1" hangingPunct="1"/>
            <a:r>
              <a:rPr lang="ar-EG" altLang="ar-SA" sz="2400" b="1" dirty="0">
                <a:solidFill>
                  <a:srgbClr val="0E478A"/>
                </a:solidFill>
              </a:rPr>
              <a:t>الصرع</a:t>
            </a:r>
            <a:r>
              <a:rPr lang="ar-SA" altLang="ar-SA" sz="2400" b="1" dirty="0">
                <a:solidFill>
                  <a:srgbClr val="0E478A"/>
                </a:solidFill>
              </a:rPr>
              <a:t>   </a:t>
            </a:r>
            <a:r>
              <a:rPr lang="ar-SA" altLang="ar-SA" sz="2000" b="1" dirty="0">
                <a:solidFill>
                  <a:srgbClr val="0E478A"/>
                </a:solidFill>
              </a:rPr>
              <a:t>                                              </a:t>
            </a:r>
            <a:r>
              <a:rPr lang="ar-EG" altLang="ar-SA" sz="2000" b="1" dirty="0">
                <a:solidFill>
                  <a:srgbClr val="0E478A"/>
                </a:solidFill>
              </a:rPr>
              <a:t>  </a:t>
            </a:r>
            <a:r>
              <a:rPr lang="en-US" altLang="ar-SA" sz="2000" b="1" dirty="0">
                <a:solidFill>
                  <a:srgbClr val="0E478A"/>
                </a:solidFill>
              </a:rPr>
              <a:t>Epilepsy) </a:t>
            </a:r>
            <a:r>
              <a:rPr lang="ar-EG" altLang="ar-SA" sz="2000" b="1" dirty="0">
                <a:solidFill>
                  <a:srgbClr val="0E478A"/>
                </a:solidFill>
              </a:rPr>
              <a:t>)</a:t>
            </a:r>
            <a:endParaRPr lang="en-US" altLang="ar-SA" sz="2000" b="1" dirty="0">
              <a:solidFill>
                <a:srgbClr val="0E478A"/>
              </a:solidFill>
            </a:endParaRPr>
          </a:p>
          <a:p>
            <a:pPr algn="just" eaLnBrk="1" hangingPunct="1"/>
            <a:r>
              <a:rPr lang="ar-EG" altLang="ar-SA" sz="2400" b="1" dirty="0">
                <a:solidFill>
                  <a:srgbClr val="0E478A"/>
                </a:solidFill>
              </a:rPr>
              <a:t>استسقاء الدماغ</a:t>
            </a:r>
            <a:r>
              <a:rPr lang="ar-SA" altLang="ar-SA" sz="2000" b="1" dirty="0">
                <a:solidFill>
                  <a:srgbClr val="0E478A"/>
                </a:solidFill>
              </a:rPr>
              <a:t>                               </a:t>
            </a:r>
            <a:r>
              <a:rPr lang="ar-EG" altLang="ar-SA" sz="2000" b="1" dirty="0">
                <a:solidFill>
                  <a:srgbClr val="0E478A"/>
                </a:solidFill>
              </a:rPr>
              <a:t>(</a:t>
            </a:r>
            <a:r>
              <a:rPr lang="en-US" altLang="ar-SA" sz="2000" b="1" dirty="0">
                <a:solidFill>
                  <a:srgbClr val="0E478A"/>
                </a:solidFill>
              </a:rPr>
              <a:t>Hydrocephaly</a:t>
            </a:r>
            <a:r>
              <a:rPr lang="ar-EG" altLang="ar-SA" sz="2000" b="1" dirty="0">
                <a:solidFill>
                  <a:srgbClr val="0E478A"/>
                </a:solidFill>
              </a:rPr>
              <a:t>)</a:t>
            </a:r>
            <a:endParaRPr lang="en-US" altLang="ar-SA" sz="2000" b="1" dirty="0">
              <a:solidFill>
                <a:srgbClr val="0E478A"/>
              </a:solidFill>
            </a:endParaRPr>
          </a:p>
          <a:p>
            <a:pPr algn="just" eaLnBrk="1" hangingPunct="1"/>
            <a:r>
              <a:rPr lang="ar-EG" altLang="ar-SA" sz="2400" b="1" dirty="0">
                <a:solidFill>
                  <a:srgbClr val="0E478A"/>
                </a:solidFill>
              </a:rPr>
              <a:t> شلل الأطفال</a:t>
            </a:r>
            <a:r>
              <a:rPr lang="ar-EG" altLang="ar-SA" sz="2000" b="1" dirty="0">
                <a:solidFill>
                  <a:srgbClr val="0E478A"/>
                </a:solidFill>
              </a:rPr>
              <a:t> </a:t>
            </a:r>
            <a:r>
              <a:rPr lang="ar-SA" altLang="ar-SA" sz="2000" b="1" dirty="0">
                <a:solidFill>
                  <a:srgbClr val="0E478A"/>
                </a:solidFill>
              </a:rPr>
              <a:t>                                                 </a:t>
            </a:r>
            <a:r>
              <a:rPr lang="ar-EG" altLang="ar-SA" sz="2000" b="1" dirty="0">
                <a:solidFill>
                  <a:srgbClr val="0E478A"/>
                </a:solidFill>
              </a:rPr>
              <a:t>(</a:t>
            </a:r>
            <a:r>
              <a:rPr lang="en-US" altLang="ar-SA" sz="2000" b="1" dirty="0">
                <a:solidFill>
                  <a:srgbClr val="0E478A"/>
                </a:solidFill>
              </a:rPr>
              <a:t>Polio</a:t>
            </a:r>
            <a:r>
              <a:rPr lang="ar-EG" altLang="ar-SA" sz="2000" b="1" dirty="0">
                <a:solidFill>
                  <a:srgbClr val="0E478A"/>
                </a:solidFill>
              </a:rPr>
              <a:t>)</a:t>
            </a:r>
            <a:endParaRPr lang="en-US" altLang="ar-SA" sz="2000" b="1" dirty="0">
              <a:solidFill>
                <a:srgbClr val="0E478A"/>
              </a:solidFill>
            </a:endParaRPr>
          </a:p>
          <a:p>
            <a:pPr algn="just" eaLnBrk="1" hangingPunct="1"/>
            <a:r>
              <a:rPr lang="ar-EG" altLang="ar-SA" sz="2400" b="1" dirty="0">
                <a:solidFill>
                  <a:srgbClr val="0E478A"/>
                </a:solidFill>
              </a:rPr>
              <a:t>تصلب الأنسجة العصبية</a:t>
            </a:r>
            <a:r>
              <a:rPr lang="ar-SA" altLang="ar-SA" sz="2000" b="1" dirty="0">
                <a:solidFill>
                  <a:srgbClr val="0E478A"/>
                </a:solidFill>
              </a:rPr>
              <a:t>     </a:t>
            </a:r>
            <a:r>
              <a:rPr lang="ar-EG" altLang="ar-SA" sz="2000" b="1" dirty="0">
                <a:solidFill>
                  <a:srgbClr val="0E478A"/>
                </a:solidFill>
              </a:rPr>
              <a:t> </a:t>
            </a:r>
            <a:r>
              <a:rPr lang="ar-SA" altLang="ar-SA" sz="2000" b="1" dirty="0">
                <a:solidFill>
                  <a:srgbClr val="0E478A"/>
                </a:solidFill>
              </a:rPr>
              <a:t>      </a:t>
            </a:r>
            <a:r>
              <a:rPr lang="ar-EG" altLang="ar-SA" sz="2000" b="1" dirty="0">
                <a:solidFill>
                  <a:srgbClr val="0E478A"/>
                </a:solidFill>
              </a:rPr>
              <a:t> </a:t>
            </a:r>
            <a:r>
              <a:rPr lang="en-US" altLang="ar-SA" sz="2000" b="1" dirty="0">
                <a:solidFill>
                  <a:srgbClr val="0E478A"/>
                </a:solidFill>
              </a:rPr>
              <a:t>Multiple Sclerosis)</a:t>
            </a:r>
            <a:r>
              <a:rPr lang="ar-EG" altLang="ar-SA" sz="2000" b="1" dirty="0">
                <a:solidFill>
                  <a:srgbClr val="0E478A"/>
                </a:solidFill>
              </a:rPr>
              <a:t>)</a:t>
            </a:r>
          </a:p>
        </p:txBody>
      </p:sp>
    </p:spTree>
    <p:extLst>
      <p:ext uri="{BB962C8B-B14F-4D97-AF65-F5344CB8AC3E}">
        <p14:creationId xmlns:p14="http://schemas.microsoft.com/office/powerpoint/2010/main" val="1968869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02096" y="152400"/>
            <a:ext cx="8915400" cy="1143000"/>
          </a:xfrm>
          <a:prstGeom prst="rect">
            <a:avLst/>
          </a:prstGeom>
        </p:spPr>
        <p:txBody>
          <a:bodyPr/>
          <a:lstStyle/>
          <a:p>
            <a:r>
              <a:rPr lang="ar-SA" altLang="ar-SA" b="1" dirty="0" smtClean="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تابع : تصنيف الإعاقات الجسمية والصحية</a:t>
            </a:r>
          </a:p>
        </p:txBody>
      </p:sp>
      <p:sp>
        <p:nvSpPr>
          <p:cNvPr id="19459" name="Content Placeholder 2"/>
          <p:cNvSpPr>
            <a:spLocks noGrp="1"/>
          </p:cNvSpPr>
          <p:nvPr>
            <p:ph idx="4294967295"/>
          </p:nvPr>
        </p:nvSpPr>
        <p:spPr>
          <a:xfrm>
            <a:off x="228600" y="1600200"/>
            <a:ext cx="9144000" cy="4449763"/>
          </a:xfrm>
        </p:spPr>
        <p:txBody>
          <a:bodyPr/>
          <a:lstStyle/>
          <a:p>
            <a:pPr>
              <a:buFont typeface="Arial" panose="020B0604020202020204" pitchFamily="34" charset="0"/>
              <a:buNone/>
            </a:pPr>
            <a:r>
              <a:rPr lang="ar-SA" altLang="ar-SA" b="1" smtClean="0">
                <a:cs typeface="Arial" panose="020B0604020202020204" pitchFamily="34" charset="0"/>
              </a:rPr>
              <a:t>ثانيا : إصابات الهيكل العظمى:</a:t>
            </a:r>
            <a:r>
              <a:rPr lang="ar-SA" altLang="ar-SA" sz="2400" b="1" smtClean="0">
                <a:cs typeface="Arial" panose="020B0604020202020204" pitchFamily="34" charset="0"/>
              </a:rPr>
              <a:t> </a:t>
            </a:r>
          </a:p>
          <a:p>
            <a:pPr>
              <a:buFontTx/>
              <a:buNone/>
            </a:pPr>
            <a:r>
              <a:rPr lang="ar-SA" altLang="ar-SA" sz="2400" b="1" smtClean="0">
                <a:cs typeface="Arial" panose="020B0604020202020204" pitchFamily="34" charset="0"/>
              </a:rPr>
              <a:t>تشوه وبتر الأطراف - تشوه القدم - التهاب الورك - عدم اكتمال نمو العظام </a:t>
            </a:r>
          </a:p>
          <a:p>
            <a:pPr>
              <a:buFontTx/>
              <a:buNone/>
            </a:pPr>
            <a:r>
              <a:rPr lang="ar-SA" altLang="ar-SA" sz="2400" b="1" smtClean="0">
                <a:cs typeface="Arial" panose="020B0604020202020204" pitchFamily="34" charset="0"/>
              </a:rPr>
              <a:t>التهاب العظام - الخلع الوركى الولادى - التهاب المفاصل- التهاب المفاصل الرثيانى- </a:t>
            </a:r>
          </a:p>
          <a:p>
            <a:pPr>
              <a:buFontTx/>
              <a:buNone/>
            </a:pPr>
            <a:r>
              <a:rPr lang="ar-SA" altLang="ar-SA" sz="2400" b="1" smtClean="0">
                <a:cs typeface="Arial" panose="020B0604020202020204" pitchFamily="34" charset="0"/>
              </a:rPr>
              <a:t>شق الحلق والشفه – ميلان وانحراف العمود الفقرى.</a:t>
            </a:r>
            <a:r>
              <a:rPr lang="ar-SA" altLang="ar-SA" sz="2400" smtClean="0">
                <a:cs typeface="Arial" panose="020B0604020202020204" pitchFamily="34" charset="0"/>
              </a:rPr>
              <a:t>  </a:t>
            </a:r>
          </a:p>
          <a:p>
            <a:pPr>
              <a:buFontTx/>
              <a:buNone/>
            </a:pPr>
            <a:r>
              <a:rPr lang="ar-SA" altLang="ar-SA" b="1" smtClean="0">
                <a:cs typeface="Arial" panose="020B0604020202020204" pitchFamily="34" charset="0"/>
              </a:rPr>
              <a:t>ثالثا: إصابات العضلات:</a:t>
            </a:r>
            <a:r>
              <a:rPr lang="ar-SA" altLang="ar-SA" sz="2400" smtClean="0">
                <a:cs typeface="Arial" panose="020B0604020202020204" pitchFamily="34" charset="0"/>
              </a:rPr>
              <a:t> </a:t>
            </a:r>
            <a:endParaRPr lang="ar-SA" altLang="ar-SA" sz="2400" b="1" smtClean="0">
              <a:cs typeface="Arial" panose="020B0604020202020204" pitchFamily="34" charset="0"/>
            </a:endParaRPr>
          </a:p>
          <a:p>
            <a:pPr>
              <a:buFontTx/>
              <a:buNone/>
            </a:pPr>
            <a:r>
              <a:rPr lang="ar-SA" altLang="ar-SA" sz="2400" b="1" smtClean="0">
                <a:cs typeface="Arial" panose="020B0604020202020204" pitchFamily="34" charset="0"/>
              </a:rPr>
              <a:t>ضمور العضلات- انحلال وضمور عضلات النخاع الشوكى. </a:t>
            </a:r>
          </a:p>
          <a:p>
            <a:pPr>
              <a:buFontTx/>
              <a:buNone/>
            </a:pPr>
            <a:r>
              <a:rPr lang="ar-SA" altLang="ar-SA" b="1" smtClean="0">
                <a:cs typeface="Arial" panose="020B0604020202020204" pitchFamily="34" charset="0"/>
              </a:rPr>
              <a:t>رابعاً: الإصابات الصحية :</a:t>
            </a:r>
            <a:r>
              <a:rPr lang="ar-SA" altLang="ar-SA" sz="2400" b="1" smtClean="0">
                <a:cs typeface="Arial" panose="020B0604020202020204" pitchFamily="34" charset="0"/>
              </a:rPr>
              <a:t> </a:t>
            </a:r>
          </a:p>
          <a:p>
            <a:pPr>
              <a:buFontTx/>
              <a:buNone/>
            </a:pPr>
            <a:r>
              <a:rPr lang="ar-SA" altLang="ar-SA" sz="2400" b="1" smtClean="0">
                <a:cs typeface="Arial" panose="020B0604020202020204" pitchFamily="34" charset="0"/>
              </a:rPr>
              <a:t>الأزمة الصدرية أو الربو- التهاب الكيس التليفى أو الحويصلى-</a:t>
            </a:r>
          </a:p>
          <a:p>
            <a:pPr>
              <a:buFontTx/>
              <a:buNone/>
            </a:pPr>
            <a:r>
              <a:rPr lang="ar-SA" altLang="ar-SA" sz="2400" b="1" smtClean="0">
                <a:cs typeface="Arial" panose="020B0604020202020204" pitchFamily="34" charset="0"/>
              </a:rPr>
              <a:t> إصابات القلب – متلازمة داون.  </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3494993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الشلل الدماغى </a:t>
            </a:r>
            <a:endParaRPr lang="en-US" altLang="ar-SA" b="1">
              <a:solidFill>
                <a:srgbClr val="C00000"/>
              </a:solidFill>
              <a:latin typeface="Arial" pitchFamily="34" charset="0"/>
              <a:ea typeface="+mn-ea"/>
              <a:cs typeface="+mn-cs"/>
            </a:endParaRPr>
          </a:p>
        </p:txBody>
      </p:sp>
      <p:sp>
        <p:nvSpPr>
          <p:cNvPr id="20483"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يطلق مصطلح الشلل الدماغي علي الاضطرابات النمائية أو العصبية التي  تصيب الدماغ في مراحل مبكرة من حياة الطفل وخاصة في فترة عدم اكتمال نمو القشرة الدماغية المس</a:t>
            </a:r>
            <a:r>
              <a:rPr lang="ar-SA" altLang="ar-SA" sz="2800" b="1" smtClean="0">
                <a:cs typeface="Arial" panose="020B0604020202020204" pitchFamily="34" charset="0"/>
              </a:rPr>
              <a:t>ئو</a:t>
            </a:r>
            <a:r>
              <a:rPr lang="ar-EG" altLang="ar-SA" sz="2800" b="1" smtClean="0">
                <a:cs typeface="Arial" panose="020B0604020202020204" pitchFamily="34" charset="0"/>
              </a:rPr>
              <a:t>لة عن الحركة. تنجم هذه الاض</a:t>
            </a:r>
            <a:r>
              <a:rPr lang="ar-SA" altLang="ar-SA" sz="2800" b="1" smtClean="0">
                <a:cs typeface="Arial" panose="020B0604020202020204" pitchFamily="34" charset="0"/>
              </a:rPr>
              <a:t>ط</a:t>
            </a:r>
            <a:r>
              <a:rPr lang="ar-EG" altLang="ar-SA" sz="2800" b="1" smtClean="0">
                <a:cs typeface="Arial" panose="020B0604020202020204" pitchFamily="34" charset="0"/>
              </a:rPr>
              <a:t>رابات عن خلل أو تلف في الدماغ وتؤدي إلي عدد غير محدود من الأعراض والمشكلات الحركية والحسية والعصبية التي تظهر علي شكل تشنج أو توتر في الحركة وال</a:t>
            </a:r>
            <a:r>
              <a:rPr lang="en-US" altLang="ar-SA" sz="2800" b="1" smtClean="0">
                <a:cs typeface="Arial" panose="020B0604020202020204" pitchFamily="34" charset="0"/>
              </a:rPr>
              <a:t>H</a:t>
            </a:r>
            <a:r>
              <a:rPr lang="ar-EG" altLang="ar-SA" sz="2800" b="1" smtClean="0">
                <a:cs typeface="Arial" panose="020B0604020202020204" pitchFamily="34" charset="0"/>
              </a:rPr>
              <a:t>وضاع الجسمية وما</a:t>
            </a:r>
            <a:r>
              <a:rPr lang="ar-SA" altLang="ar-SA" sz="2800" b="1" smtClean="0">
                <a:cs typeface="Arial" panose="020B0604020202020204" pitchFamily="34" charset="0"/>
              </a:rPr>
              <a:t> </a:t>
            </a:r>
            <a:r>
              <a:rPr lang="ar-EG" altLang="ar-SA" sz="2800" b="1" smtClean="0">
                <a:cs typeface="Arial" panose="020B0604020202020204" pitchFamily="34" charset="0"/>
              </a:rPr>
              <a:t>يصحبها من التشوهات في الأطراف.أو</a:t>
            </a:r>
            <a:r>
              <a:rPr lang="ar-SA" altLang="ar-SA" sz="2800" b="1" smtClean="0">
                <a:cs typeface="Arial" panose="020B0604020202020204" pitchFamily="34" charset="0"/>
              </a:rPr>
              <a:t> </a:t>
            </a:r>
            <a:r>
              <a:rPr lang="ar-EG" altLang="ar-SA" sz="2800" b="1" smtClean="0">
                <a:cs typeface="Arial" panose="020B0604020202020204" pitchFamily="34" charset="0"/>
              </a:rPr>
              <a:t>أنها تكون مصحوبة بشلل وعدم توازن حركي وكذلك اضطرابات</a:t>
            </a:r>
            <a:r>
              <a:rPr lang="ar-SA" altLang="ar-SA" sz="2800" b="1" smtClean="0">
                <a:cs typeface="Arial" panose="020B0604020202020204" pitchFamily="34" charset="0"/>
              </a:rPr>
              <a:t> </a:t>
            </a:r>
            <a:r>
              <a:rPr lang="ar-EG" altLang="ar-SA" sz="2800" b="1" smtClean="0">
                <a:cs typeface="Arial" panose="020B0604020202020204" pitchFamily="34" charset="0"/>
              </a:rPr>
              <a:t>عقلية أو نوبات الصرع التي قد تصل إلي</a:t>
            </a:r>
            <a:r>
              <a:rPr lang="ar-SA" altLang="ar-SA" sz="2800" b="1" smtClean="0">
                <a:cs typeface="Arial" panose="020B0604020202020204" pitchFamily="34" charset="0"/>
              </a:rPr>
              <a:t> </a:t>
            </a:r>
            <a:r>
              <a:rPr lang="ar-EG" altLang="ar-SA" sz="2800" b="1" smtClean="0">
                <a:cs typeface="Arial" panose="020B0604020202020204" pitchFamily="34" charset="0"/>
              </a:rPr>
              <a:t>(</a:t>
            </a:r>
            <a:r>
              <a:rPr lang="en-US" altLang="ar-SA" sz="2800" b="1" smtClean="0">
                <a:cs typeface="Arial" panose="020B0604020202020204" pitchFamily="34" charset="0"/>
              </a:rPr>
              <a:t>60%</a:t>
            </a:r>
            <a:r>
              <a:rPr lang="ar-EG" altLang="ar-SA" sz="2800" b="1" smtClean="0">
                <a:cs typeface="Arial" panose="020B0604020202020204" pitchFamily="34" charset="0"/>
              </a:rPr>
              <a:t>) من الحالات,أو صعوبات في النطق وعدم تناسق الكلام والتي تصل إلي (</a:t>
            </a:r>
            <a:r>
              <a:rPr lang="en-US" altLang="ar-SA" sz="2800" b="1" smtClean="0">
                <a:cs typeface="Arial" panose="020B0604020202020204" pitchFamily="34" charset="0"/>
              </a:rPr>
              <a:t>20-15%</a:t>
            </a:r>
            <a:r>
              <a:rPr lang="ar-EG" altLang="ar-SA" sz="2800" b="1" smtClean="0">
                <a:cs typeface="Arial" panose="020B0604020202020204" pitchFamily="34" charset="0"/>
              </a:rPr>
              <a:t>) من الحالات أو ضعف في بعض الأجهزة الحسية كالسمع والإبصار</a:t>
            </a:r>
            <a:r>
              <a:rPr lang="ar-SA" altLang="ar-SA" sz="2800" b="1" smtClean="0">
                <a:cs typeface="Arial" panose="020B0604020202020204" pitchFamily="34" charset="0"/>
              </a:rPr>
              <a:t>.</a:t>
            </a:r>
            <a:endParaRPr lang="ar-SA" altLang="ar-SA" sz="2000" b="1" smtClean="0">
              <a:cs typeface="Arial" panose="020B0604020202020204" pitchFamily="34" charset="0"/>
            </a:endParaRPr>
          </a:p>
          <a:p>
            <a:pPr algn="just" rtl="1">
              <a:lnSpc>
                <a:spcPct val="90000"/>
              </a:lnSpc>
            </a:pPr>
            <a:endParaRPr lang="ar-SA" altLang="ar-SA" sz="2000" b="1" smtClean="0">
              <a:cs typeface="Arial" panose="020B0604020202020204" pitchFamily="34" charset="0"/>
            </a:endParaRPr>
          </a:p>
          <a:p>
            <a:pPr>
              <a:lnSpc>
                <a:spcPct val="9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1896173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أنواع الشلل الدماغى حسب المظهر الخارجى</a:t>
            </a:r>
            <a:endParaRPr lang="en-US" altLang="ar-SA" b="1">
              <a:solidFill>
                <a:srgbClr val="C00000"/>
              </a:solidFill>
              <a:latin typeface="Arial" pitchFamily="34" charset="0"/>
              <a:ea typeface="+mn-ea"/>
              <a:cs typeface="+mn-cs"/>
            </a:endParaRPr>
          </a:p>
        </p:txBody>
      </p:sp>
      <p:sp>
        <p:nvSpPr>
          <p:cNvPr id="21507" name="Rectangle 3"/>
          <p:cNvSpPr>
            <a:spLocks noGrp="1"/>
          </p:cNvSpPr>
          <p:nvPr>
            <p:ph type="body" idx="4294967295"/>
          </p:nvPr>
        </p:nvSpPr>
        <p:spPr/>
        <p:txBody>
          <a:bodyPr/>
          <a:lstStyle/>
          <a:p>
            <a:pPr algn="just" rtl="1">
              <a:lnSpc>
                <a:spcPct val="80000"/>
              </a:lnSpc>
            </a:pPr>
            <a:r>
              <a:rPr lang="ar-EG" altLang="ar-SA" sz="2800" b="1" smtClean="0">
                <a:cs typeface="Arial" panose="020B0604020202020204" pitchFamily="34" charset="0"/>
              </a:rPr>
              <a:t>الشلل النصفي الطولي </a:t>
            </a:r>
            <a:r>
              <a:rPr lang="ar-SA" altLang="ar-SA" sz="2800" b="1" smtClean="0">
                <a:cs typeface="Arial" panose="020B0604020202020204" pitchFamily="34" charset="0"/>
              </a:rPr>
              <a:t>: </a:t>
            </a:r>
            <a:r>
              <a:rPr lang="ar-EG" altLang="ar-SA" sz="2800" b="1" smtClean="0">
                <a:cs typeface="Arial" panose="020B0604020202020204" pitchFamily="34" charset="0"/>
              </a:rPr>
              <a:t>وتمثل هذه الحالة شلل النصف الأيمن أو الأيسر من الجسم وتمثل حوالي (</a:t>
            </a:r>
            <a:r>
              <a:rPr lang="en-US" altLang="ar-SA" sz="2800" b="1" smtClean="0">
                <a:cs typeface="Arial" panose="020B0604020202020204" pitchFamily="34" charset="0"/>
              </a:rPr>
              <a:t>40%</a:t>
            </a:r>
            <a:r>
              <a:rPr lang="ar-EG" altLang="ar-SA" sz="2800" b="1" smtClean="0">
                <a:cs typeface="Arial" panose="020B0604020202020204" pitchFamily="34" charset="0"/>
              </a:rPr>
              <a:t>) من الحالات</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الشلل النصفي العرضي</a:t>
            </a:r>
            <a:r>
              <a:rPr lang="ar-SA" altLang="ar-SA" sz="2800" b="1" smtClean="0">
                <a:cs typeface="Arial" panose="020B0604020202020204" pitchFamily="34" charset="0"/>
              </a:rPr>
              <a:t> : </a:t>
            </a:r>
            <a:r>
              <a:rPr lang="ar-EG" altLang="ar-SA" sz="2800" b="1" smtClean="0">
                <a:cs typeface="Arial" panose="020B0604020202020204" pitchFamily="34" charset="0"/>
              </a:rPr>
              <a:t>وتمثل هذه الحالة شلل النصف العلوي أوالأسفل من الجسم </a:t>
            </a:r>
          </a:p>
          <a:p>
            <a:pPr algn="just" rtl="1">
              <a:lnSpc>
                <a:spcPct val="80000"/>
              </a:lnSpc>
            </a:pPr>
            <a:r>
              <a:rPr lang="ar-EG" altLang="ar-SA" sz="2800" b="1" smtClean="0">
                <a:cs typeface="Arial" panose="020B0604020202020204" pitchFamily="34" charset="0"/>
              </a:rPr>
              <a:t>شلل الأطراف</a:t>
            </a:r>
            <a:r>
              <a:rPr lang="ar-SA" altLang="ar-SA" sz="2800" b="1" smtClean="0">
                <a:cs typeface="Arial" panose="020B0604020202020204" pitchFamily="34" charset="0"/>
              </a:rPr>
              <a:t> : </a:t>
            </a:r>
            <a:r>
              <a:rPr lang="ar-EG" altLang="ar-SA" sz="2800" b="1" smtClean="0">
                <a:cs typeface="Arial" panose="020B0604020202020204" pitchFamily="34" charset="0"/>
              </a:rPr>
              <a:t>وتمثل هذه الحالة شلل الأطراف الأربعة للجسم</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الشلل النصفي السفلي</a:t>
            </a:r>
            <a:r>
              <a:rPr lang="ar-SA" altLang="ar-SA" sz="2800" b="1" smtClean="0">
                <a:cs typeface="Arial" panose="020B0604020202020204" pitchFamily="34" charset="0"/>
              </a:rPr>
              <a:t> : </a:t>
            </a:r>
            <a:r>
              <a:rPr lang="ar-EG" altLang="ar-SA" sz="2800" b="1" smtClean="0">
                <a:cs typeface="Arial" panose="020B0604020202020204" pitchFamily="34" charset="0"/>
              </a:rPr>
              <a:t>وتمثل هذه الحالة شلل الرجلين من أطراف الجسم وتمثل حوالي (</a:t>
            </a:r>
            <a:r>
              <a:rPr lang="en-US" altLang="ar-SA" sz="2800" b="1" smtClean="0">
                <a:cs typeface="Arial" panose="020B0604020202020204" pitchFamily="34" charset="0"/>
              </a:rPr>
              <a:t>20-10%</a:t>
            </a:r>
            <a:r>
              <a:rPr lang="ar-EG" altLang="ar-SA" sz="2800" b="1" smtClean="0">
                <a:cs typeface="Arial" panose="020B0604020202020204" pitchFamily="34" charset="0"/>
              </a:rPr>
              <a:t>) من الحالات.</a:t>
            </a:r>
          </a:p>
          <a:p>
            <a:pPr algn="just" rtl="1">
              <a:lnSpc>
                <a:spcPct val="80000"/>
              </a:lnSpc>
            </a:pPr>
            <a:r>
              <a:rPr lang="ar-EG" altLang="ar-SA" sz="2800" b="1" smtClean="0">
                <a:cs typeface="Arial" panose="020B0604020202020204" pitchFamily="34" charset="0"/>
              </a:rPr>
              <a:t>شلل طرف واحد </a:t>
            </a:r>
            <a:r>
              <a:rPr lang="ar-SA" altLang="ar-SA" sz="2800" b="1" smtClean="0">
                <a:cs typeface="Arial" panose="020B0604020202020204" pitchFamily="34" charset="0"/>
              </a:rPr>
              <a:t>: </a:t>
            </a:r>
            <a:r>
              <a:rPr lang="ar-EG" altLang="ar-SA" sz="2800" b="1" smtClean="0">
                <a:cs typeface="Arial" panose="020B0604020202020204" pitchFamily="34" charset="0"/>
              </a:rPr>
              <a:t>وتمثل هذه الحالات شلل طرف واحد من أطراف الجسم وهي من الحالات الناردة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شلل ثلاثة أطراف</a:t>
            </a:r>
            <a:r>
              <a:rPr lang="ar-SA" altLang="ar-SA" sz="2800" b="1" smtClean="0">
                <a:cs typeface="Arial" panose="020B0604020202020204" pitchFamily="34" charset="0"/>
              </a:rPr>
              <a:t> : </a:t>
            </a:r>
            <a:r>
              <a:rPr lang="ar-EG" altLang="ar-SA" sz="2800" b="1" smtClean="0">
                <a:cs typeface="Arial" panose="020B0604020202020204" pitchFamily="34" charset="0"/>
              </a:rPr>
              <a:t>وتمثل هذه الحالة شلل ثلاث أطراف من أطراف الجسم</a:t>
            </a:r>
          </a:p>
          <a:p>
            <a:pPr algn="just" rtl="1">
              <a:lnSpc>
                <a:spcPct val="80000"/>
              </a:lnSpc>
            </a:pPr>
            <a:r>
              <a:rPr lang="ar-EG" altLang="ar-SA" sz="2800" b="1" smtClean="0">
                <a:cs typeface="Arial" panose="020B0604020202020204" pitchFamily="34" charset="0"/>
              </a:rPr>
              <a:t>الشلل الكلي </a:t>
            </a:r>
            <a:r>
              <a:rPr lang="ar-SA" altLang="ar-SA" sz="2800" b="1" smtClean="0">
                <a:cs typeface="Arial" panose="020B0604020202020204" pitchFamily="34" charset="0"/>
              </a:rPr>
              <a:t>: </a:t>
            </a:r>
            <a:r>
              <a:rPr lang="ar-EG" altLang="ar-SA" sz="2800" b="1" smtClean="0">
                <a:cs typeface="Arial" panose="020B0604020202020204" pitchFamily="34" charset="0"/>
              </a:rPr>
              <a:t>وتمثل هذه الحالة نصفي الجسم معا.</a:t>
            </a:r>
            <a:endParaRPr lang="ar-SA" altLang="ar-SA" sz="2800" b="1" smtClean="0">
              <a:cs typeface="Arial" panose="020B0604020202020204" pitchFamily="34" charset="0"/>
            </a:endParaRPr>
          </a:p>
          <a:p>
            <a:pPr>
              <a:lnSpc>
                <a:spcPct val="8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1569017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الشلل الدماغى حسب نمط الإصابة</a:t>
            </a:r>
            <a:endParaRPr lang="en-US" altLang="ar-SA" b="1">
              <a:solidFill>
                <a:srgbClr val="C00000"/>
              </a:solidFill>
              <a:latin typeface="Arial" pitchFamily="34" charset="0"/>
              <a:ea typeface="+mn-ea"/>
              <a:cs typeface="+mn-cs"/>
            </a:endParaRPr>
          </a:p>
        </p:txBody>
      </p:sp>
      <p:sp>
        <p:nvSpPr>
          <p:cNvPr id="22531"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EG" altLang="ar-SA" sz="2800" b="1" smtClean="0">
                <a:cs typeface="Arial" panose="020B0604020202020204" pitchFamily="34" charset="0"/>
              </a:rPr>
              <a:t>التصنيف حسب نمط الإصابة وطبيعتها, وينقسم الي أربعة أقسام:</a:t>
            </a:r>
          </a:p>
          <a:p>
            <a:pPr algn="just" rtl="1">
              <a:lnSpc>
                <a:spcPct val="80000"/>
              </a:lnSpc>
              <a:buFont typeface="Arial" panose="020B0604020202020204" pitchFamily="34" charset="0"/>
              <a:buNone/>
            </a:pPr>
            <a:r>
              <a:rPr lang="ar-SA" altLang="ar-SA" b="1" smtClean="0">
                <a:cs typeface="Arial" panose="020B0604020202020204" pitchFamily="34" charset="0"/>
              </a:rPr>
              <a:t>1- </a:t>
            </a:r>
            <a:r>
              <a:rPr lang="ar-EG" altLang="ar-SA" b="1" smtClean="0">
                <a:cs typeface="Arial" panose="020B0604020202020204" pitchFamily="34" charset="0"/>
              </a:rPr>
              <a:t>الشلل التش</a:t>
            </a:r>
            <a:r>
              <a:rPr lang="ar-SA" altLang="ar-SA" b="1" smtClean="0">
                <a:cs typeface="Arial" panose="020B0604020202020204" pitchFamily="34" charset="0"/>
              </a:rPr>
              <a:t>ن</a:t>
            </a:r>
            <a:r>
              <a:rPr lang="ar-EG" altLang="ar-SA" b="1" smtClean="0">
                <a:cs typeface="Arial" panose="020B0604020202020204" pitchFamily="34" charset="0"/>
              </a:rPr>
              <a:t>جي</a:t>
            </a:r>
            <a:r>
              <a:rPr lang="ar-SA" altLang="ar-SA" b="1" smtClean="0">
                <a:cs typeface="Arial" panose="020B0604020202020204" pitchFamily="34" charset="0"/>
              </a:rPr>
              <a:t> </a:t>
            </a:r>
            <a:r>
              <a:rPr lang="ar-EG" altLang="ar-SA" b="1" smtClean="0">
                <a:cs typeface="Arial" panose="020B0604020202020204" pitchFamily="34" charset="0"/>
              </a:rPr>
              <a:t>(</a:t>
            </a:r>
            <a:r>
              <a:rPr lang="en-US" altLang="ar-SA" b="1" smtClean="0">
                <a:cs typeface="Arial" panose="020B0604020202020204" pitchFamily="34" charset="0"/>
              </a:rPr>
              <a:t>Spasticity</a:t>
            </a:r>
            <a:r>
              <a:rPr lang="ar-EG" altLang="ar-SA" b="1" smtClean="0">
                <a:cs typeface="Arial" panose="020B0604020202020204" pitchFamily="34" charset="0"/>
              </a:rPr>
              <a:t>):</a:t>
            </a:r>
            <a:r>
              <a:rPr lang="ar-SA" altLang="ar-SA" b="1" smtClean="0">
                <a:cs typeface="Arial" panose="020B0604020202020204" pitchFamily="34" charset="0"/>
              </a:rPr>
              <a:t> </a:t>
            </a:r>
          </a:p>
          <a:p>
            <a:pPr algn="just" rtl="1">
              <a:lnSpc>
                <a:spcPct val="8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تشكل هذه الإصابة إحدي حالات الشلل الد</a:t>
            </a:r>
            <a:r>
              <a:rPr lang="ar-SA" altLang="ar-SA" sz="2800" b="1" smtClean="0">
                <a:cs typeface="Arial" panose="020B0604020202020204" pitchFamily="34" charset="0"/>
              </a:rPr>
              <a:t>م</a:t>
            </a:r>
            <a:r>
              <a:rPr lang="ar-EG" altLang="ar-SA" sz="2800" b="1" smtClean="0">
                <a:cs typeface="Arial" panose="020B0604020202020204" pitchFamily="34" charset="0"/>
              </a:rPr>
              <a:t>اغي الشديدة وأكثرها انتشارا حيث تصل بها علي حوالي (</a:t>
            </a:r>
            <a:r>
              <a:rPr lang="en-US" altLang="ar-SA" sz="2800" b="1" smtClean="0">
                <a:cs typeface="Arial" panose="020B0604020202020204" pitchFamily="34" charset="0"/>
              </a:rPr>
              <a:t>50%</a:t>
            </a:r>
            <a:r>
              <a:rPr lang="ar-EG" altLang="ar-SA" sz="2800" b="1" smtClean="0">
                <a:cs typeface="Arial" panose="020B0604020202020204" pitchFamily="34" charset="0"/>
              </a:rPr>
              <a:t>) من مجموع حالات الشلل الدماغي. وتعزي معظم حالات هذه الإصابة </a:t>
            </a:r>
            <a:r>
              <a:rPr lang="ar-SA" altLang="ar-SA" sz="2800" b="1" smtClean="0">
                <a:cs typeface="Arial" panose="020B0604020202020204" pitchFamily="34" charset="0"/>
              </a:rPr>
              <a:t>إ</a:t>
            </a:r>
            <a:r>
              <a:rPr lang="ar-EG" altLang="ar-SA" sz="2800" b="1" smtClean="0">
                <a:cs typeface="Arial" panose="020B0604020202020204" pitchFamily="34" charset="0"/>
              </a:rPr>
              <a:t>لي الولادة المبكرة (حوالي</a:t>
            </a:r>
            <a:r>
              <a:rPr lang="en-US" altLang="ar-SA" sz="2800" b="1" smtClean="0">
                <a:cs typeface="Arial" panose="020B0604020202020204" pitchFamily="34" charset="0"/>
              </a:rPr>
              <a:t>80%</a:t>
            </a:r>
            <a:r>
              <a:rPr lang="ar-EG" altLang="ar-SA" sz="2800" b="1" smtClean="0">
                <a:cs typeface="Arial" panose="020B0604020202020204" pitchFamily="34" charset="0"/>
              </a:rPr>
              <a:t>) أما سبب الإصابة فيعود </a:t>
            </a:r>
            <a:r>
              <a:rPr lang="ar-SA" altLang="ar-SA" sz="2800" b="1" smtClean="0">
                <a:cs typeface="Arial" panose="020B0604020202020204" pitchFamily="34" charset="0"/>
              </a:rPr>
              <a:t>إ</a:t>
            </a:r>
            <a:r>
              <a:rPr lang="ar-EG" altLang="ar-SA" sz="2800" b="1" smtClean="0">
                <a:cs typeface="Arial" panose="020B0604020202020204" pitchFamily="34" charset="0"/>
              </a:rPr>
              <a:t>لي التلف الذي يحدث في مركز الحركة بالقشرة الدماغية مما يؤدي أحيانا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إ</a:t>
            </a:r>
            <a:r>
              <a:rPr lang="ar-EG" altLang="ar-SA" sz="2800" b="1" smtClean="0">
                <a:cs typeface="Arial" panose="020B0604020202020204" pitchFamily="34" charset="0"/>
              </a:rPr>
              <a:t>صابة ال</a:t>
            </a:r>
            <a:r>
              <a:rPr lang="ar-SA" altLang="ar-SA" sz="2800" b="1" smtClean="0">
                <a:cs typeface="Arial" panose="020B0604020202020204" pitchFamily="34" charset="0"/>
              </a:rPr>
              <a:t>أ</a:t>
            </a:r>
            <a:r>
              <a:rPr lang="ar-EG" altLang="ar-SA" sz="2800" b="1" smtClean="0">
                <a:cs typeface="Arial" panose="020B0604020202020204" pitchFamily="34" charset="0"/>
              </a:rPr>
              <a:t>جهزة الحسية كالسمع والإبصار والنطق.</a:t>
            </a:r>
            <a:r>
              <a:rPr lang="ar-EG" altLang="ar-SA" sz="2800" smtClean="0">
                <a:cs typeface="Arial" panose="020B0604020202020204" pitchFamily="34" charset="0"/>
              </a:rPr>
              <a:t> </a:t>
            </a:r>
            <a:endParaRPr lang="ar-SA" altLang="ar-SA" sz="2800" smtClean="0">
              <a:cs typeface="Arial" panose="020B0604020202020204" pitchFamily="34" charset="0"/>
            </a:endParaRPr>
          </a:p>
          <a:p>
            <a:pPr algn="just" rtl="1">
              <a:lnSpc>
                <a:spcPct val="80000"/>
              </a:lnSpc>
              <a:buFont typeface="Arial" panose="020B0604020202020204" pitchFamily="34" charset="0"/>
              <a:buNone/>
            </a:pPr>
            <a:r>
              <a:rPr lang="ar-SA" altLang="ar-SA" sz="2800" b="1" smtClean="0">
                <a:cs typeface="Arial" panose="020B0604020202020204" pitchFamily="34" charset="0"/>
              </a:rPr>
              <a:t>       وتكون العضلات لدى الطفل مشدودة ومنقبضة، وحركاته غير متسقة، ويصعب عليه السيطرة على حركاته، ويمشى بطريقة تعرف (بمشية المقص) حيث يقف على أصابع القدمين وركبتاه متجهتان نحو الداخل. </a:t>
            </a:r>
            <a:endParaRPr lang="ar-EG" altLang="ar-SA" sz="2800" b="1" smtClean="0">
              <a:cs typeface="Arial" panose="020B0604020202020204" pitchFamily="34" charset="0"/>
            </a:endParaRPr>
          </a:p>
          <a:p>
            <a:pPr>
              <a:lnSpc>
                <a:spcPct val="8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22763935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أنواع الشلل الدماغى</a:t>
            </a:r>
            <a:endParaRPr lang="en-US" altLang="ar-SA" b="1">
              <a:solidFill>
                <a:srgbClr val="C00000"/>
              </a:solidFill>
              <a:latin typeface="Arial" pitchFamily="34" charset="0"/>
              <a:ea typeface="+mn-ea"/>
              <a:cs typeface="+mn-cs"/>
            </a:endParaRPr>
          </a:p>
        </p:txBody>
      </p:sp>
      <p:sp>
        <p:nvSpPr>
          <p:cNvPr id="23555" name="Rectangle 3"/>
          <p:cNvSpPr>
            <a:spLocks noGrp="1"/>
          </p:cNvSpPr>
          <p:nvPr>
            <p:ph type="body" idx="4294967295"/>
          </p:nvPr>
        </p:nvSpPr>
        <p:spPr/>
        <p:txBody>
          <a:bodyPr/>
          <a:lstStyle/>
          <a:p>
            <a:pPr algn="just" rtl="1">
              <a:buFont typeface="Arial" panose="020B0604020202020204" pitchFamily="34" charset="0"/>
              <a:buNone/>
            </a:pPr>
            <a:r>
              <a:rPr lang="ar-SA" altLang="ar-SA" b="1" smtClean="0">
                <a:cs typeface="Arial" panose="020B0604020202020204" pitchFamily="34" charset="0"/>
              </a:rPr>
              <a:t>2- </a:t>
            </a:r>
            <a:r>
              <a:rPr lang="ar-EG" altLang="ar-SA" b="1" smtClean="0">
                <a:cs typeface="Arial" panose="020B0604020202020204" pitchFamily="34" charset="0"/>
              </a:rPr>
              <a:t>الشلل الالتوائي أو التخبطي (</a:t>
            </a:r>
            <a:r>
              <a:rPr lang="en-US" altLang="ar-SA" b="1" smtClean="0">
                <a:cs typeface="Arial" panose="020B0604020202020204" pitchFamily="34" charset="0"/>
              </a:rPr>
              <a:t>Athetosis</a:t>
            </a:r>
            <a:r>
              <a:rPr lang="ar-EG" altLang="ar-SA" b="1" smtClean="0">
                <a:cs typeface="Arial" panose="020B0604020202020204" pitchFamily="34" charset="0"/>
              </a:rPr>
              <a:t>):</a:t>
            </a:r>
            <a:r>
              <a:rPr lang="ar-EG" altLang="ar-SA" sz="2800" b="1" smtClean="0">
                <a:cs typeface="Arial" panose="020B0604020202020204" pitchFamily="34" charset="0"/>
              </a:rPr>
              <a:t> </a:t>
            </a:r>
            <a:endParaRPr lang="ar-SA" altLang="ar-SA" sz="2800" b="1" smtClean="0">
              <a:cs typeface="Arial" panose="020B0604020202020204" pitchFamily="34" charset="0"/>
            </a:endParaRPr>
          </a:p>
          <a:p>
            <a:pPr algn="just" rtl="1">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ينتج هذا النوع من الشلل عن </a:t>
            </a:r>
            <a:r>
              <a:rPr lang="ar-SA" altLang="ar-SA" sz="2800" b="1" smtClean="0">
                <a:cs typeface="Arial" panose="020B0604020202020204" pitchFamily="34" charset="0"/>
              </a:rPr>
              <a:t>إ</a:t>
            </a:r>
            <a:r>
              <a:rPr lang="ar-EG" altLang="ar-SA" sz="2800" b="1" smtClean="0">
                <a:cs typeface="Arial" panose="020B0604020202020204" pitchFamily="34" charset="0"/>
              </a:rPr>
              <a:t>صابة الدماغ الأوسط وتقدر نسبة الإصابة بهذا النوع من الشلل بحوالي  (</a:t>
            </a:r>
            <a:r>
              <a:rPr lang="en-US" altLang="ar-SA" sz="2800" b="1" smtClean="0">
                <a:cs typeface="Arial" panose="020B0604020202020204" pitchFamily="34" charset="0"/>
              </a:rPr>
              <a:t>25%</a:t>
            </a:r>
            <a:r>
              <a:rPr lang="ar-EG" altLang="ar-SA" sz="2800" b="1" smtClean="0">
                <a:cs typeface="Arial" panose="020B0604020202020204" pitchFamily="34" charset="0"/>
              </a:rPr>
              <a:t>) من حالات الشلل الدماغي , ويصدر عن المصاب بهذا</a:t>
            </a:r>
            <a:r>
              <a:rPr lang="ar-SA" altLang="ar-SA" sz="2800" b="1" smtClean="0">
                <a:cs typeface="Arial" panose="020B0604020202020204" pitchFamily="34" charset="0"/>
              </a:rPr>
              <a:t> </a:t>
            </a:r>
            <a:r>
              <a:rPr lang="ar-EG" altLang="ar-SA" sz="2800" b="1" smtClean="0">
                <a:cs typeface="Arial" panose="020B0604020202020204" pitchFamily="34" charset="0"/>
              </a:rPr>
              <a:t>النوع من الشلل حركات لا إرادية بصورة مستمرة, وقد تكون الحركات بطيئة وملتوية أو سريعة  مفاجئة تحدث في قدمي الطفل أو يدية أو ذرعية أو عضلات وجهه. ويميل الرأس </a:t>
            </a:r>
            <a:r>
              <a:rPr lang="ar-SA" altLang="ar-SA" sz="2800" b="1" smtClean="0">
                <a:cs typeface="Arial" panose="020B0604020202020204" pitchFamily="34" charset="0"/>
              </a:rPr>
              <a:t>إ</a:t>
            </a:r>
            <a:r>
              <a:rPr lang="ar-EG" altLang="ar-SA" sz="2800" b="1" smtClean="0">
                <a:cs typeface="Arial" panose="020B0604020202020204" pitchFamily="34" charset="0"/>
              </a:rPr>
              <a:t>لي الوراء, ويكون الفم مفتوحا يخرج منه اللسان مما يسمح بسيلان اللعاب بشكل واضح, كما </a:t>
            </a:r>
            <a:r>
              <a:rPr lang="ar-SA" altLang="ar-SA" sz="2800" b="1" smtClean="0">
                <a:cs typeface="Arial" panose="020B0604020202020204" pitchFamily="34" charset="0"/>
              </a:rPr>
              <a:t>أ</a:t>
            </a:r>
            <a:r>
              <a:rPr lang="ar-EG" altLang="ar-SA" sz="2800" b="1" smtClean="0">
                <a:cs typeface="Arial" panose="020B0604020202020204" pitchFamily="34" charset="0"/>
              </a:rPr>
              <a:t>ن قدرة الشخص المصاب بهذا النوع من الشلل علي الكلام </a:t>
            </a:r>
            <a:r>
              <a:rPr lang="ar-SA" altLang="ar-SA" sz="2800" b="1" smtClean="0">
                <a:cs typeface="Arial" panose="020B0604020202020204" pitchFamily="34" charset="0"/>
              </a:rPr>
              <a:t>(اللغة التعبيرية) </a:t>
            </a:r>
            <a:r>
              <a:rPr lang="ar-EG" altLang="ar-SA" sz="2800" b="1" smtClean="0">
                <a:cs typeface="Arial" panose="020B0604020202020204" pitchFamily="34" charset="0"/>
              </a:rPr>
              <a:t>تكون ضعيفة وكلامه غير واضح وغير مفهوم وذلك بسبب عدم التحكم بالعضلات المسؤولة عن الكلام.</a:t>
            </a:r>
            <a:endParaRPr lang="en-US" altLang="ar-SA" sz="2800" smtClean="0">
              <a:cs typeface="Arial" panose="020B0604020202020204" pitchFamily="34" charset="0"/>
            </a:endParaRPr>
          </a:p>
          <a:p>
            <a:endParaRPr lang="en-US" altLang="ar-SA" sz="2800" smtClean="0">
              <a:cs typeface="Arial" panose="020B0604020202020204" pitchFamily="34" charset="0"/>
            </a:endParaRPr>
          </a:p>
        </p:txBody>
      </p:sp>
    </p:spTree>
    <p:extLst>
      <p:ext uri="{BB962C8B-B14F-4D97-AF65-F5344CB8AC3E}">
        <p14:creationId xmlns:p14="http://schemas.microsoft.com/office/powerpoint/2010/main" val="2823960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أنواع الشلل الدماغى :</a:t>
            </a:r>
            <a:endParaRPr lang="en-US" altLang="ar-SA" b="1">
              <a:solidFill>
                <a:srgbClr val="C00000"/>
              </a:solidFill>
              <a:latin typeface="Arial" pitchFamily="34" charset="0"/>
              <a:ea typeface="+mn-ea"/>
              <a:cs typeface="+mn-cs"/>
            </a:endParaRPr>
          </a:p>
        </p:txBody>
      </p:sp>
      <p:sp>
        <p:nvSpPr>
          <p:cNvPr id="24579"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smtClean="0">
                <a:cs typeface="Arial" panose="020B0604020202020204" pitchFamily="34" charset="0"/>
              </a:rPr>
              <a:t>3- </a:t>
            </a:r>
            <a:r>
              <a:rPr lang="ar-EG" altLang="ar-SA" sz="2800" b="1" smtClean="0">
                <a:cs typeface="Arial" panose="020B0604020202020204" pitchFamily="34" charset="0"/>
              </a:rPr>
              <a:t>الشلل غير التوازني أو التخلجي: (</a:t>
            </a:r>
            <a:r>
              <a:rPr lang="en-US" altLang="ar-SA" sz="2800" b="1" smtClean="0">
                <a:cs typeface="Arial" panose="020B0604020202020204" pitchFamily="34" charset="0"/>
              </a:rPr>
              <a:t>Ataxia</a:t>
            </a:r>
            <a:r>
              <a:rPr lang="ar-EG" altLang="ar-SA" sz="2800" b="1" smtClean="0">
                <a:cs typeface="Arial" panose="020B0604020202020204" pitchFamily="34" charset="0"/>
              </a:rPr>
              <a:t>):</a:t>
            </a:r>
            <a:r>
              <a:rPr lang="ar-EG"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90000"/>
              </a:lnSpc>
              <a:buFont typeface="Arial" panose="020B0604020202020204" pitchFamily="34" charset="0"/>
              <a:buNone/>
            </a:pPr>
            <a:r>
              <a:rPr lang="ar-SA" altLang="ar-SA" sz="2400" b="1" smtClean="0">
                <a:cs typeface="Arial" panose="020B0604020202020204" pitchFamily="34" charset="0"/>
              </a:rPr>
              <a:t>   </a:t>
            </a:r>
            <a:r>
              <a:rPr lang="ar-EG" altLang="ar-SA" sz="2400" b="1" smtClean="0">
                <a:cs typeface="Arial" panose="020B0604020202020204" pitchFamily="34" charset="0"/>
              </a:rPr>
              <a:t> </a:t>
            </a:r>
            <a:r>
              <a:rPr lang="ar-EG" altLang="ar-SA" sz="2800" b="1" smtClean="0">
                <a:cs typeface="Arial" panose="020B0604020202020204" pitchFamily="34" charset="0"/>
              </a:rPr>
              <a:t>ينتج هذا النوع من الشلل من إصابة المخيخ, وهو الجزء المس</a:t>
            </a:r>
            <a:r>
              <a:rPr lang="ar-SA" altLang="ar-SA" sz="2800" b="1" smtClean="0">
                <a:cs typeface="Arial" panose="020B0604020202020204" pitchFamily="34" charset="0"/>
              </a:rPr>
              <a:t>ئو</a:t>
            </a:r>
            <a:r>
              <a:rPr lang="ar-EG" altLang="ar-SA" sz="2800" b="1" smtClean="0">
                <a:cs typeface="Arial" panose="020B0604020202020204" pitchFamily="34" charset="0"/>
              </a:rPr>
              <a:t>ل عن التوازن والتناسق الحركي والحسي, تصل نسبة الاصابة حوال (</a:t>
            </a:r>
            <a:r>
              <a:rPr lang="en-US" altLang="ar-SA" sz="2800" b="1" smtClean="0">
                <a:cs typeface="Arial" panose="020B0604020202020204" pitchFamily="34" charset="0"/>
              </a:rPr>
              <a:t>30-20%</a:t>
            </a:r>
            <a:r>
              <a:rPr lang="ar-EG" altLang="ar-SA" sz="2800" b="1" smtClean="0">
                <a:cs typeface="Arial" panose="020B0604020202020204" pitchFamily="34" charset="0"/>
              </a:rPr>
              <a:t>) من حالات الشلل الدماغي.</a:t>
            </a:r>
            <a:r>
              <a:rPr lang="ar-SA" altLang="ar-SA" sz="2800" b="1" smtClean="0">
                <a:cs typeface="Arial" panose="020B0604020202020204" pitchFamily="34" charset="0"/>
              </a:rPr>
              <a:t> </a:t>
            </a:r>
            <a:r>
              <a:rPr lang="ar-EG" altLang="ar-SA" sz="2800" b="1" smtClean="0">
                <a:cs typeface="Arial" panose="020B0604020202020204" pitchFamily="34" charset="0"/>
              </a:rPr>
              <a:t>ويتميز هذا النوع من الشلل بان المصاب به يمشي بطريقة غير متوازنة بال</a:t>
            </a:r>
            <a:r>
              <a:rPr lang="ar-SA" altLang="ar-SA" sz="2800" b="1" smtClean="0">
                <a:cs typeface="Arial" panose="020B0604020202020204" pitchFamily="34" charset="0"/>
              </a:rPr>
              <a:t>إ</a:t>
            </a:r>
            <a:r>
              <a:rPr lang="ar-EG" altLang="ar-SA" sz="2800" b="1" smtClean="0">
                <a:cs typeface="Arial" panose="020B0604020202020204" pitchFamily="34" charset="0"/>
              </a:rPr>
              <a:t>ضافة </a:t>
            </a:r>
            <a:r>
              <a:rPr lang="ar-SA" altLang="ar-SA" sz="2800" b="1" smtClean="0">
                <a:cs typeface="Arial" panose="020B0604020202020204" pitchFamily="34" charset="0"/>
              </a:rPr>
              <a:t>إ</a:t>
            </a:r>
            <a:r>
              <a:rPr lang="ar-EG" altLang="ar-SA" sz="2800" b="1" smtClean="0">
                <a:cs typeface="Arial" panose="020B0604020202020204" pitchFamily="34" charset="0"/>
              </a:rPr>
              <a:t>لي انخفاض في مستوي الشد العضلي مصحوبا بضعف في التوازن, وارتعاش في اليدين, وعدم تناسق الحركات, وعدم القدرة علي التحكم بوضع الجسم, والخطأ المتكرر في تقدير المسافات, وإدراك العمق, وصعوبة الجلوس والوقوف والمشي مما يؤدي </a:t>
            </a:r>
            <a:r>
              <a:rPr lang="ar-SA" altLang="ar-SA" sz="2800" b="1" smtClean="0">
                <a:cs typeface="Arial" panose="020B0604020202020204" pitchFamily="34" charset="0"/>
              </a:rPr>
              <a:t>إ</a:t>
            </a:r>
            <a:r>
              <a:rPr lang="ar-EG" altLang="ar-SA" sz="2800" b="1" smtClean="0">
                <a:cs typeface="Arial" panose="020B0604020202020204" pitchFamily="34" charset="0"/>
              </a:rPr>
              <a:t>لي سق</a:t>
            </a:r>
            <a:r>
              <a:rPr lang="ar-SA" altLang="ar-SA" sz="2800" b="1" smtClean="0">
                <a:cs typeface="Arial" panose="020B0604020202020204" pitchFamily="34" charset="0"/>
              </a:rPr>
              <a:t>و</a:t>
            </a:r>
            <a:r>
              <a:rPr lang="ar-EG" altLang="ar-SA" sz="2800" b="1" smtClean="0">
                <a:cs typeface="Arial" panose="020B0604020202020204" pitchFamily="34" charset="0"/>
              </a:rPr>
              <a:t>طه علي ال</a:t>
            </a:r>
            <a:r>
              <a:rPr lang="ar-SA" altLang="ar-SA" sz="2800" b="1" smtClean="0">
                <a:cs typeface="Arial" panose="020B0604020202020204" pitchFamily="34" charset="0"/>
              </a:rPr>
              <a:t>أ</a:t>
            </a:r>
            <a:r>
              <a:rPr lang="ar-EG" altLang="ar-SA" sz="2800" b="1" smtClean="0">
                <a:cs typeface="Arial" panose="020B0604020202020204" pitchFamily="34" charset="0"/>
              </a:rPr>
              <a:t>رض, وبسبب الرغبة في الحفاظ علي التوازن, يحاول الطفل المصاب مد يدية </a:t>
            </a:r>
            <a:r>
              <a:rPr lang="ar-SA" altLang="ar-SA" sz="2800" b="1" smtClean="0">
                <a:cs typeface="Arial" panose="020B0604020202020204" pitchFamily="34" charset="0"/>
              </a:rPr>
              <a:t>إ</a:t>
            </a:r>
            <a:r>
              <a:rPr lang="ar-EG" altLang="ar-SA" sz="2800" b="1" smtClean="0">
                <a:cs typeface="Arial" panose="020B0604020202020204" pitchFamily="34" charset="0"/>
              </a:rPr>
              <a:t>لي ال</a:t>
            </a:r>
            <a:r>
              <a:rPr lang="ar-SA" altLang="ar-SA" sz="2800" b="1" smtClean="0">
                <a:cs typeface="Arial" panose="020B0604020202020204" pitchFamily="34" charset="0"/>
              </a:rPr>
              <a:t>أ</a:t>
            </a:r>
            <a:r>
              <a:rPr lang="ar-EG" altLang="ar-SA" sz="2800" b="1" smtClean="0">
                <a:cs typeface="Arial" panose="020B0604020202020204" pitchFamily="34" charset="0"/>
              </a:rPr>
              <a:t>مام وإبعاد ساقية عن بعضها.</a:t>
            </a:r>
            <a:endParaRPr lang="en-US" altLang="ar-SA" sz="2800" b="1" smtClean="0">
              <a:cs typeface="Arial" panose="020B0604020202020204" pitchFamily="34" charset="0"/>
            </a:endParaRPr>
          </a:p>
          <a:p>
            <a:pPr>
              <a:lnSpc>
                <a:spcPct val="9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4163374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تشخيص الشلل الدماغى:</a:t>
            </a:r>
            <a:endParaRPr lang="en-US" altLang="ar-SA" b="1">
              <a:solidFill>
                <a:srgbClr val="C00000"/>
              </a:solidFill>
              <a:latin typeface="Arial" pitchFamily="34" charset="0"/>
              <a:ea typeface="+mn-ea"/>
              <a:cs typeface="+mn-cs"/>
            </a:endParaRPr>
          </a:p>
        </p:txBody>
      </p:sp>
      <p:sp>
        <p:nvSpPr>
          <p:cNvPr id="25603" name="Rectangle 3"/>
          <p:cNvSpPr>
            <a:spLocks noGrp="1"/>
          </p:cNvSpPr>
          <p:nvPr>
            <p:ph type="body" idx="4294967295"/>
          </p:nvPr>
        </p:nvSpPr>
        <p:spPr/>
        <p:txBody>
          <a:bodyPr/>
          <a:lstStyle/>
          <a:p>
            <a:pPr algn="just" rtl="1">
              <a:lnSpc>
                <a:spcPct val="90000"/>
              </a:lnSpc>
            </a:pPr>
            <a:r>
              <a:rPr lang="ar-SA" altLang="ar-SA" sz="2800" b="1" smtClean="0">
                <a:cs typeface="Arial" panose="020B0604020202020204" pitchFamily="34" charset="0"/>
              </a:rPr>
              <a:t>التشخيص يعتمد فى الغالب على الجوانب الطبية من خلال أخصائى الأعصاب من خلال دراسة التاريخ الطبى والتشخيص بالأشعة ورسم المخ الكهربائى وفحوص الدم وغيرها.. لكن هناك بعض المؤشرات التى تساعد الوالدين فى الاكتشاف المبكر مثل ظهور بعض الأعراض التالية فى فترة الرضاعة منها : </a:t>
            </a:r>
          </a:p>
          <a:p>
            <a:pPr algn="just" rtl="1">
              <a:lnSpc>
                <a:spcPct val="90000"/>
              </a:lnSpc>
              <a:buFont typeface="Arial" panose="020B0604020202020204" pitchFamily="34" charset="0"/>
              <a:buNone/>
            </a:pPr>
            <a:r>
              <a:rPr lang="ar-SA" altLang="ar-SA" sz="2800" b="1" smtClean="0">
                <a:cs typeface="Arial" panose="020B0604020202020204" pitchFamily="34" charset="0"/>
              </a:rPr>
              <a:t>    (صعوبات فى البلع- البكاء عند تغيير الوضع- عدم تحريك الألعاب من يد إلى أخرى- ركل الرجلين معا بشكل متزامن وليس بالتناوب شمال مرة ويمين مرة وهكذا- التأخر فى الجلوس- التشنجات العضلية- إخراج اللسان من الفم باستمرار- انحناء الظهر عند الجلوس- ارتخاء العضلات- حدة المزاج- عدم القيام بالحركات تلقائيا – استخدام إحدى اليدين فقط قبل أن يبلغ السنة الأولى من عمره.  </a:t>
            </a:r>
            <a:endParaRPr lang="en-US" altLang="ar-SA" sz="2800" b="1" smtClean="0">
              <a:cs typeface="Arial" panose="020B0604020202020204" pitchFamily="34" charset="0"/>
            </a:endParaRPr>
          </a:p>
          <a:p>
            <a:pPr>
              <a:lnSpc>
                <a:spcPct val="9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3548201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العمود الفقرى المفتوح (الصلب المفتوح)</a:t>
            </a:r>
            <a:endParaRPr lang="en-US" altLang="ar-SA" b="1">
              <a:solidFill>
                <a:srgbClr val="C00000"/>
              </a:solidFill>
              <a:latin typeface="Arial" pitchFamily="34" charset="0"/>
              <a:ea typeface="+mn-ea"/>
              <a:cs typeface="+mn-cs"/>
            </a:endParaRPr>
          </a:p>
        </p:txBody>
      </p:sp>
      <p:sp>
        <p:nvSpPr>
          <p:cNvPr id="26627" name="Rectangle 3"/>
          <p:cNvSpPr>
            <a:spLocks noGrp="1"/>
          </p:cNvSpPr>
          <p:nvPr>
            <p:ph type="body" idx="4294967295"/>
          </p:nvPr>
        </p:nvSpPr>
        <p:spPr/>
        <p:txBody>
          <a:bodyPr/>
          <a:lstStyle/>
          <a:p>
            <a:pPr algn="just" rtl="1">
              <a:lnSpc>
                <a:spcPct val="90000"/>
              </a:lnSpc>
            </a:pPr>
            <a:r>
              <a:rPr lang="ar-SA" altLang="ar-SA" sz="2800" b="1" smtClean="0">
                <a:cs typeface="Arial" panose="020B0604020202020204" pitchFamily="34" charset="0"/>
              </a:rPr>
              <a:t>هو تشوه ولادى بالغ الخطورة ينتج عن عدم انسداد القناة العصبية أثناء مرحلة التخلق بشكل طبيعى، وربما تكون الأسباب وراثية.</a:t>
            </a:r>
          </a:p>
          <a:p>
            <a:pPr algn="just" rtl="1">
              <a:lnSpc>
                <a:spcPct val="90000"/>
              </a:lnSpc>
            </a:pPr>
            <a:r>
              <a:rPr lang="ar-SA" altLang="ar-SA" sz="2800" b="1" smtClean="0">
                <a:cs typeface="Arial" panose="020B0604020202020204" pitchFamily="34" charset="0"/>
              </a:rPr>
              <a:t>العلاج هو الجراحات ولكن النتائج غير مضمونة حيث يحدث عدم تحكم فى الأطراف السفلى والمثانة والأمعاء. </a:t>
            </a:r>
            <a:r>
              <a:rPr lang="ar-EG" altLang="ar-SA" sz="2800" b="1" smtClean="0">
                <a:cs typeface="Arial" panose="020B0604020202020204" pitchFamily="34" charset="0"/>
              </a:rPr>
              <a:t>في الأعصاب الشوكية وبالتالي الشلل الذي يلحق باطراف الجسم.</a:t>
            </a:r>
          </a:p>
          <a:p>
            <a:pPr algn="just" rtl="1">
              <a:lnSpc>
                <a:spcPct val="90000"/>
              </a:lnSpc>
            </a:pPr>
            <a:r>
              <a:rPr lang="ar-EG" altLang="ar-SA" sz="2800" b="1" smtClean="0">
                <a:cs typeface="Arial" panose="020B0604020202020204" pitchFamily="34" charset="0"/>
              </a:rPr>
              <a:t>وهو عبارة عن تشوهات خلق</a:t>
            </a:r>
            <a:r>
              <a:rPr lang="ar-SA" altLang="ar-SA" sz="2800" b="1" smtClean="0">
                <a:cs typeface="Arial" panose="020B0604020202020204" pitchFamily="34" charset="0"/>
              </a:rPr>
              <a:t>ي</a:t>
            </a:r>
            <a:r>
              <a:rPr lang="ar-EG" altLang="ar-SA" sz="2800" b="1" smtClean="0">
                <a:cs typeface="Arial" panose="020B0604020202020204" pitchFamily="34" charset="0"/>
              </a:rPr>
              <a:t>ة تحدث عندما لا ينمو الحبل الشوكي أو تتحد </a:t>
            </a:r>
            <a:r>
              <a:rPr lang="ar-SA" altLang="ar-SA" sz="2800" b="1" smtClean="0">
                <a:cs typeface="Arial" panose="020B0604020202020204" pitchFamily="34" charset="0"/>
              </a:rPr>
              <a:t>أ</a:t>
            </a:r>
            <a:r>
              <a:rPr lang="ar-EG" altLang="ar-SA" sz="2800" b="1" smtClean="0">
                <a:cs typeface="Arial" panose="020B0604020202020204" pitchFamily="34" charset="0"/>
              </a:rPr>
              <a:t>جزاؤه بشكل سليم في الأسابيع الأولي من حياة الجنين. ويمكن </a:t>
            </a:r>
            <a:r>
              <a:rPr lang="ar-SA" altLang="ar-SA" sz="2800" b="1" smtClean="0">
                <a:cs typeface="Arial" panose="020B0604020202020204" pitchFamily="34" charset="0"/>
              </a:rPr>
              <a:t>أ</a:t>
            </a:r>
            <a:r>
              <a:rPr lang="ar-EG" altLang="ar-SA" sz="2800" b="1" smtClean="0">
                <a:cs typeface="Arial" panose="020B0604020202020204" pitchFamily="34" charset="0"/>
              </a:rPr>
              <a:t>ن تكون الإصابة بسيطة </a:t>
            </a:r>
            <a:r>
              <a:rPr lang="ar-SA" altLang="ar-SA" sz="2800" b="1" smtClean="0">
                <a:cs typeface="Arial" panose="020B0604020202020204" pitchFamily="34" charset="0"/>
              </a:rPr>
              <a:t>أ</a:t>
            </a:r>
            <a:r>
              <a:rPr lang="ar-EG" altLang="ar-SA" sz="2800" b="1" smtClean="0">
                <a:cs typeface="Arial" panose="020B0604020202020204" pitchFamily="34" charset="0"/>
              </a:rPr>
              <a:t>و متوسطة </a:t>
            </a:r>
            <a:r>
              <a:rPr lang="ar-SA" altLang="ar-SA" sz="2800" b="1" smtClean="0">
                <a:cs typeface="Arial" panose="020B0604020202020204" pitchFamily="34" charset="0"/>
              </a:rPr>
              <a:t>أ</a:t>
            </a:r>
            <a:r>
              <a:rPr lang="ar-EG" altLang="ar-SA" sz="2800" b="1" smtClean="0">
                <a:cs typeface="Arial" panose="020B0604020202020204" pitchFamily="34" charset="0"/>
              </a:rPr>
              <a:t>و شديدة. يحدث الشق الشوكي نتيجة عدم التحام أو انغلاق نصفي القوس الفقرية, </a:t>
            </a:r>
            <a:r>
              <a:rPr lang="ar-SA" altLang="ar-SA" sz="2800" b="1" smtClean="0">
                <a:cs typeface="Arial" panose="020B0604020202020204" pitchFamily="34" charset="0"/>
              </a:rPr>
              <a:t>و</a:t>
            </a:r>
            <a:r>
              <a:rPr lang="ar-EG" altLang="ar-SA" sz="2800" b="1" smtClean="0">
                <a:cs typeface="Arial" panose="020B0604020202020204" pitchFamily="34" charset="0"/>
              </a:rPr>
              <a:t>ال</a:t>
            </a:r>
            <a:r>
              <a:rPr lang="ar-SA" altLang="ar-SA" sz="2800" b="1" smtClean="0">
                <a:cs typeface="Arial" panose="020B0604020202020204" pitchFamily="34" charset="0"/>
              </a:rPr>
              <a:t>إ</a:t>
            </a:r>
            <a:r>
              <a:rPr lang="ar-EG" altLang="ar-SA" sz="2800" b="1" smtClean="0">
                <a:cs typeface="Arial" panose="020B0604020202020204" pitchFamily="34" charset="0"/>
              </a:rPr>
              <a:t>ص</a:t>
            </a:r>
            <a:r>
              <a:rPr lang="ar-SA" altLang="ar-SA" sz="2800" b="1" smtClean="0">
                <a:cs typeface="Arial" panose="020B0604020202020204" pitchFamily="34" charset="0"/>
              </a:rPr>
              <a:t>ا</a:t>
            </a:r>
            <a:r>
              <a:rPr lang="ar-EG" altLang="ar-SA" sz="2800" b="1" smtClean="0">
                <a:cs typeface="Arial" panose="020B0604020202020204" pitchFamily="34" charset="0"/>
              </a:rPr>
              <a:t>بة قد تحدث في </a:t>
            </a:r>
            <a:r>
              <a:rPr lang="ar-SA" altLang="ar-SA" sz="2800" b="1" smtClean="0">
                <a:cs typeface="Arial" panose="020B0604020202020204" pitchFamily="34" charset="0"/>
              </a:rPr>
              <a:t>أ</a:t>
            </a:r>
            <a:r>
              <a:rPr lang="ar-EG" altLang="ar-SA" sz="2800" b="1" smtClean="0">
                <a:cs typeface="Arial" panose="020B0604020202020204" pitchFamily="34" charset="0"/>
              </a:rPr>
              <a:t>ول </a:t>
            </a:r>
            <a:r>
              <a:rPr lang="ar-SA" altLang="ar-SA" sz="2800" b="1" smtClean="0">
                <a:cs typeface="Arial" panose="020B0604020202020204" pitchFamily="34" charset="0"/>
              </a:rPr>
              <a:t>أ</a:t>
            </a:r>
            <a:r>
              <a:rPr lang="ar-EG" altLang="ar-SA" sz="2800" b="1" smtClean="0">
                <a:cs typeface="Arial" panose="020B0604020202020204" pitchFamily="34" charset="0"/>
              </a:rPr>
              <a:t>و في نهاية العمود الفقري حيث يتلف الحبل الشوكي مما يسبب عطلا</a:t>
            </a:r>
            <a:r>
              <a:rPr lang="ar-SA" altLang="ar-SA" sz="2800" b="1" smtClean="0">
                <a:cs typeface="Arial" panose="020B0604020202020204" pitchFamily="34" charset="0"/>
              </a:rPr>
              <a:t> فى الأعصاب الشوكية، وبالتالى الشلل الذى يحدث فى أطراف الجسم. </a:t>
            </a:r>
            <a:r>
              <a:rPr lang="ar-EG" altLang="ar-SA" sz="2800" b="1" smtClean="0">
                <a:cs typeface="Arial" panose="020B0604020202020204" pitchFamily="34" charset="0"/>
              </a:rPr>
              <a:t> </a:t>
            </a:r>
            <a:endParaRPr lang="en-US" altLang="ar-SA" sz="2800" b="1" smtClean="0">
              <a:cs typeface="Arial" panose="020B0604020202020204" pitchFamily="34" charset="0"/>
            </a:endParaRPr>
          </a:p>
          <a:p>
            <a:pPr>
              <a:lnSpc>
                <a:spcPct val="90000"/>
              </a:lnSpc>
            </a:pPr>
            <a:endParaRPr lang="en-US" altLang="ar-SA" sz="2800" smtClean="0">
              <a:cs typeface="Arial" panose="020B0604020202020204" pitchFamily="34" charset="0"/>
            </a:endParaRPr>
          </a:p>
        </p:txBody>
      </p:sp>
    </p:spTree>
    <p:extLst>
      <p:ext uri="{BB962C8B-B14F-4D97-AF65-F5344CB8AC3E}">
        <p14:creationId xmlns:p14="http://schemas.microsoft.com/office/powerpoint/2010/main" val="2771812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إصابة الحبل الشوكى </a:t>
            </a:r>
            <a:endParaRPr lang="en-US" altLang="ar-SA" b="1">
              <a:solidFill>
                <a:srgbClr val="C00000"/>
              </a:solidFill>
              <a:latin typeface="Arial" pitchFamily="34" charset="0"/>
              <a:ea typeface="+mn-ea"/>
              <a:cs typeface="+mn-cs"/>
            </a:endParaRPr>
          </a:p>
        </p:txBody>
      </p:sp>
      <p:sp>
        <p:nvSpPr>
          <p:cNvPr id="27651" name="Rectangle 3"/>
          <p:cNvSpPr>
            <a:spLocks noGrp="1"/>
          </p:cNvSpPr>
          <p:nvPr>
            <p:ph type="body" idx="4294967295"/>
          </p:nvPr>
        </p:nvSpPr>
        <p:spPr/>
        <p:txBody>
          <a:bodyPr/>
          <a:lstStyle/>
          <a:p>
            <a:pPr algn="just" rtl="1">
              <a:buFont typeface="Arial" panose="020B0604020202020204" pitchFamily="34" charset="0"/>
              <a:buNone/>
            </a:pPr>
            <a:r>
              <a:rPr lang="ar-SA" altLang="ar-SA" b="1" smtClean="0">
                <a:cs typeface="Arial" panose="020B0604020202020204" pitchFamily="34" charset="0"/>
              </a:rPr>
              <a:t>   يحتوى الحبل الشوكى على ملايين الخلايا والشعيرات العصبية والتى تعمل على نقل وتحويل الأحاسيس والمعلومات من وإلى الدماغ والذى يقوم بتحليل هذه المعلومات ويعطى أوامره عن طريق الحبل الشوكى إلى العضلات والأجهزة الحركية للاستجابة بشكل مناسب. وعند الإصابة الشديدة يلحق الشلل بالأعضاء الجسمية التى تقع أسفل الإصابة ويصاحب ذلك عدم ضبط التبول والإخراج وفقدان الإحساس وعدم ضبط حركات الأطراف.  </a:t>
            </a:r>
            <a:endParaRPr lang="en-US" altLang="ar-SA" b="1" smtClean="0">
              <a:cs typeface="Arial" panose="020B0604020202020204" pitchFamily="34" charset="0"/>
            </a:endParaRPr>
          </a:p>
        </p:txBody>
      </p:sp>
    </p:spTree>
    <p:extLst>
      <p:ext uri="{BB962C8B-B14F-4D97-AF65-F5344CB8AC3E}">
        <p14:creationId xmlns:p14="http://schemas.microsoft.com/office/powerpoint/2010/main" val="2112751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الصرع</a:t>
            </a:r>
            <a:endParaRPr lang="en-US" altLang="ar-SA" b="1">
              <a:solidFill>
                <a:srgbClr val="C00000"/>
              </a:solidFill>
              <a:latin typeface="Arial" pitchFamily="34" charset="0"/>
              <a:ea typeface="+mn-ea"/>
              <a:cs typeface="+mn-cs"/>
            </a:endParaRPr>
          </a:p>
        </p:txBody>
      </p:sp>
      <p:sp>
        <p:nvSpPr>
          <p:cNvPr id="28675" name="Rectangle 3"/>
          <p:cNvSpPr>
            <a:spLocks noGrp="1"/>
          </p:cNvSpPr>
          <p:nvPr>
            <p:ph type="body" idx="4294967295"/>
          </p:nvPr>
        </p:nvSpPr>
        <p:spPr/>
        <p:txBody>
          <a:bodyPr/>
          <a:lstStyle/>
          <a:p>
            <a:pPr algn="just" rtl="1"/>
            <a:r>
              <a:rPr lang="ar-SA" altLang="ar-SA" b="1" smtClean="0">
                <a:cs typeface="Arial" panose="020B0604020202020204" pitchFamily="34" charset="0"/>
              </a:rPr>
              <a:t>الصرع تغير غير عادى ومفاجىء فى وظائف الدماغ يحدث تغيرا فى حالة الوعى لدى الإنسان، وهذا التغير ينجم عن نشاطات كهربائية غير منتظمة وعنيفة فى الخلايا العصبية فى الدماغ، ويبدأ وينتهى تلقائيا، ويتصف بالقابلية للحدوث مرات أخرى مستقبلا. </a:t>
            </a:r>
          </a:p>
          <a:p>
            <a:pPr algn="just" rtl="1"/>
            <a:r>
              <a:rPr lang="ar-SA" altLang="ar-SA" b="1" smtClean="0">
                <a:cs typeface="Arial" panose="020B0604020202020204" pitchFamily="34" charset="0"/>
              </a:rPr>
              <a:t>وتصنف حالات الصرع إلى (نوبة كبرى-نوبة صغرى-نوبة نفسية حركة).</a:t>
            </a:r>
            <a:r>
              <a:rPr lang="ar-SA" altLang="ar-SA" smtClean="0">
                <a:cs typeface="Arial" panose="020B0604020202020204" pitchFamily="34" charset="0"/>
              </a:rPr>
              <a:t>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561809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استسقاء الدماغ</a:t>
            </a:r>
            <a:endParaRPr lang="en-US" altLang="ar-SA" b="1">
              <a:solidFill>
                <a:srgbClr val="C00000"/>
              </a:solidFill>
              <a:latin typeface="Arial" pitchFamily="34" charset="0"/>
              <a:ea typeface="+mn-ea"/>
              <a:cs typeface="+mn-cs"/>
            </a:endParaRPr>
          </a:p>
        </p:txBody>
      </p:sp>
      <p:sp>
        <p:nvSpPr>
          <p:cNvPr id="29699" name="Rectangle 3"/>
          <p:cNvSpPr>
            <a:spLocks noGrp="1"/>
          </p:cNvSpPr>
          <p:nvPr>
            <p:ph type="body" idx="4294967295"/>
          </p:nvPr>
        </p:nvSpPr>
        <p:spPr/>
        <p:txBody>
          <a:bodyPr/>
          <a:lstStyle/>
          <a:p>
            <a:pPr algn="just" rtl="1"/>
            <a:r>
              <a:rPr lang="ar-EG" altLang="ar-SA" sz="2800" b="1" smtClean="0">
                <a:cs typeface="Arial" panose="020B0604020202020204" pitchFamily="34" charset="0"/>
              </a:rPr>
              <a:t>يرتبط استسقاء الدماغ بحالات الإصابة الشديدة من الشق  الشوكي ويحدث استسقاء الدماغ عندما ينحصر ويحجز السائل المخي داخل تجاويف الدماغ</a:t>
            </a:r>
            <a:r>
              <a:rPr lang="ar-SA" altLang="ar-SA" sz="2800" b="1" smtClean="0">
                <a:cs typeface="Arial" panose="020B0604020202020204" pitchFamily="34" charset="0"/>
              </a:rPr>
              <a:t>، </a:t>
            </a:r>
            <a:r>
              <a:rPr lang="ar-EG" altLang="ar-SA" sz="2800" b="1" smtClean="0">
                <a:cs typeface="Arial" panose="020B0604020202020204" pitchFamily="34" charset="0"/>
              </a:rPr>
              <a:t>ويؤدي احتجاز السائل </a:t>
            </a:r>
            <a:r>
              <a:rPr lang="ar-SA" altLang="ar-SA" sz="2800" b="1" smtClean="0">
                <a:cs typeface="Arial" panose="020B0604020202020204" pitchFamily="34" charset="0"/>
              </a:rPr>
              <a:t>إ</a:t>
            </a:r>
            <a:r>
              <a:rPr lang="ar-EG" altLang="ar-SA" sz="2800" b="1" smtClean="0">
                <a:cs typeface="Arial" panose="020B0604020202020204" pitchFamily="34" charset="0"/>
              </a:rPr>
              <a:t>لي كبر الجمجمة وزيادة الضغط التدريجي علي خلايا الدماغ مما يؤدي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إ</a:t>
            </a:r>
            <a:r>
              <a:rPr lang="ar-EG" altLang="ar-SA" sz="2800" b="1" smtClean="0">
                <a:cs typeface="Arial" panose="020B0604020202020204" pitchFamily="34" charset="0"/>
              </a:rPr>
              <a:t>تلافها وحدوث عدة إعاقات منها التخلف العقلي</a:t>
            </a:r>
            <a:r>
              <a:rPr lang="ar-SA" altLang="ar-SA" sz="2800" b="1" smtClean="0">
                <a:cs typeface="Arial" panose="020B0604020202020204" pitchFamily="34" charset="0"/>
              </a:rPr>
              <a:t>،</a:t>
            </a:r>
            <a:r>
              <a:rPr lang="ar-EG" altLang="ar-SA" sz="2800" b="1" smtClean="0">
                <a:cs typeface="Arial" panose="020B0604020202020204" pitchFamily="34" charset="0"/>
              </a:rPr>
              <a:t> والشلل</a:t>
            </a:r>
            <a:r>
              <a:rPr lang="ar-SA" altLang="ar-SA" sz="2800" b="1" smtClean="0">
                <a:cs typeface="Arial" panose="020B0604020202020204" pitchFamily="34" charset="0"/>
              </a:rPr>
              <a:t>،</a:t>
            </a:r>
            <a:r>
              <a:rPr lang="ar-EG" altLang="ar-SA" sz="2800" b="1" smtClean="0">
                <a:cs typeface="Arial" panose="020B0604020202020204" pitchFamily="34" charset="0"/>
              </a:rPr>
              <a:t> وال</a:t>
            </a:r>
            <a:r>
              <a:rPr lang="ar-SA" altLang="ar-SA" sz="2800" b="1" smtClean="0">
                <a:cs typeface="Arial" panose="020B0604020202020204" pitchFamily="34" charset="0"/>
              </a:rPr>
              <a:t>إ</a:t>
            </a:r>
            <a:r>
              <a:rPr lang="ar-EG" altLang="ar-SA" sz="2800" b="1" smtClean="0">
                <a:cs typeface="Arial" panose="020B0604020202020204" pitchFamily="34" charset="0"/>
              </a:rPr>
              <a:t>عاقة السمعية والبصرية</a:t>
            </a:r>
            <a:r>
              <a:rPr lang="ar-SA" altLang="ar-SA" sz="2800" b="1" smtClean="0">
                <a:cs typeface="Arial" panose="020B0604020202020204" pitchFamily="34" charset="0"/>
              </a:rPr>
              <a:t>، </a:t>
            </a:r>
            <a:r>
              <a:rPr lang="ar-EG" altLang="ar-SA" sz="2800" b="1" smtClean="0">
                <a:cs typeface="Arial" panose="020B0604020202020204" pitchFamily="34" charset="0"/>
              </a:rPr>
              <a:t>وتعتمد شدة ال</a:t>
            </a:r>
            <a:r>
              <a:rPr lang="ar-SA" altLang="ar-SA" sz="2800" b="1" smtClean="0">
                <a:cs typeface="Arial" panose="020B0604020202020204" pitchFamily="34" charset="0"/>
              </a:rPr>
              <a:t>إ</a:t>
            </a:r>
            <a:r>
              <a:rPr lang="ar-EG" altLang="ar-SA" sz="2800" b="1" smtClean="0">
                <a:cs typeface="Arial" panose="020B0604020202020204" pitchFamily="34" charset="0"/>
              </a:rPr>
              <a:t>صابة وتعددها علي مقدار الضغط الذي يتركه السائل علي خلايا الدماغ وكذلك علي منطقة الإصابة. </a:t>
            </a:r>
            <a:endParaRPr lang="ar-SA" altLang="ar-SA" sz="2800" b="1" smtClean="0">
              <a:cs typeface="Arial" panose="020B0604020202020204" pitchFamily="34" charset="0"/>
            </a:endParaRPr>
          </a:p>
          <a:p>
            <a:pPr algn="just" rtl="1"/>
            <a:r>
              <a:rPr lang="ar-SA" altLang="ar-SA" sz="2800" b="1" smtClean="0">
                <a:cs typeface="Arial" panose="020B0604020202020204" pitchFamily="34" charset="0"/>
              </a:rPr>
              <a:t>والعلاج هو الجراحة العصبية حيث يتم وضع أنبوب دائم فى حجيرات الدماغ لتصريف السائل من الدماغ إلى الأحشاء. </a:t>
            </a:r>
            <a:endParaRPr lang="en-US" altLang="ar-SA" sz="2800" smtClean="0">
              <a:cs typeface="Arial" panose="020B0604020202020204" pitchFamily="34" charset="0"/>
            </a:endParaRPr>
          </a:p>
          <a:p>
            <a:endParaRPr lang="en-US" altLang="ar-SA" sz="2800" smtClean="0">
              <a:cs typeface="Arial" panose="020B0604020202020204" pitchFamily="34" charset="0"/>
            </a:endParaRPr>
          </a:p>
        </p:txBody>
      </p:sp>
    </p:spTree>
    <p:extLst>
      <p:ext uri="{BB962C8B-B14F-4D97-AF65-F5344CB8AC3E}">
        <p14:creationId xmlns:p14="http://schemas.microsoft.com/office/powerpoint/2010/main" val="2233387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شلل الأطفال</a:t>
            </a:r>
            <a:endParaRPr lang="en-US" altLang="ar-SA" b="1">
              <a:solidFill>
                <a:srgbClr val="C00000"/>
              </a:solidFill>
              <a:latin typeface="Arial" pitchFamily="34" charset="0"/>
              <a:ea typeface="+mn-ea"/>
              <a:cs typeface="+mn-cs"/>
            </a:endParaRPr>
          </a:p>
        </p:txBody>
      </p:sp>
      <p:sp>
        <p:nvSpPr>
          <p:cNvPr id="30723" name="Rectangle 3"/>
          <p:cNvSpPr>
            <a:spLocks noGrp="1"/>
          </p:cNvSpPr>
          <p:nvPr>
            <p:ph type="body" idx="4294967295"/>
          </p:nvPr>
        </p:nvSpPr>
        <p:spPr/>
        <p:txBody>
          <a:bodyPr/>
          <a:lstStyle/>
          <a:p>
            <a:pPr algn="just" rtl="1"/>
            <a:r>
              <a:rPr lang="ar-EG" altLang="ar-SA" b="1" smtClean="0">
                <a:cs typeface="Arial" panose="020B0604020202020204" pitchFamily="34" charset="0"/>
              </a:rPr>
              <a:t>يحدث شلل ال</a:t>
            </a:r>
            <a:r>
              <a:rPr lang="ar-SA" altLang="ar-SA" b="1" smtClean="0">
                <a:cs typeface="Arial" panose="020B0604020202020204" pitchFamily="34" charset="0"/>
              </a:rPr>
              <a:t>أ</a:t>
            </a:r>
            <a:r>
              <a:rPr lang="ar-EG" altLang="ar-SA" b="1" smtClean="0">
                <a:cs typeface="Arial" panose="020B0604020202020204" pitchFamily="34" charset="0"/>
              </a:rPr>
              <a:t>طفال نتيجة فيروس يصيب أنسجة الخلايا العصبية الحركية في النخاع الشوكي</a:t>
            </a:r>
            <a:r>
              <a:rPr lang="ar-SA" altLang="ar-SA" b="1" smtClean="0">
                <a:cs typeface="Arial" panose="020B0604020202020204" pitchFamily="34" charset="0"/>
              </a:rPr>
              <a:t>،</a:t>
            </a:r>
            <a:r>
              <a:rPr lang="ar-EG" altLang="ar-SA" b="1" smtClean="0">
                <a:cs typeface="Arial" panose="020B0604020202020204" pitchFamily="34" charset="0"/>
              </a:rPr>
              <a:t> وهو مرض معدي يصيب الأطفال عن طريق الجهاز الهضمي والجهاز التنفسي.</a:t>
            </a:r>
          </a:p>
          <a:p>
            <a:pPr algn="just" rtl="1"/>
            <a:r>
              <a:rPr lang="ar-EG" altLang="ar-SA" b="1" smtClean="0">
                <a:cs typeface="Arial" panose="020B0604020202020204" pitchFamily="34" charset="0"/>
              </a:rPr>
              <a:t>ومع </a:t>
            </a:r>
            <a:r>
              <a:rPr lang="ar-SA" altLang="ar-SA" b="1" smtClean="0">
                <a:cs typeface="Arial" panose="020B0604020202020204" pitchFamily="34" charset="0"/>
              </a:rPr>
              <a:t>أ</a:t>
            </a:r>
            <a:r>
              <a:rPr lang="ar-EG" altLang="ar-SA" b="1" smtClean="0">
                <a:cs typeface="Arial" panose="020B0604020202020204" pitchFamily="34" charset="0"/>
              </a:rPr>
              <a:t>ن شلل ال</a:t>
            </a:r>
            <a:r>
              <a:rPr lang="ar-SA" altLang="ar-SA" b="1" smtClean="0">
                <a:cs typeface="Arial" panose="020B0604020202020204" pitchFamily="34" charset="0"/>
              </a:rPr>
              <a:t>أ</a:t>
            </a:r>
            <a:r>
              <a:rPr lang="ar-EG" altLang="ar-SA" b="1" smtClean="0">
                <a:cs typeface="Arial" panose="020B0604020202020204" pitchFamily="34" charset="0"/>
              </a:rPr>
              <a:t>طفال يصيب ال</a:t>
            </a:r>
            <a:r>
              <a:rPr lang="ar-SA" altLang="ar-SA" b="1" smtClean="0">
                <a:cs typeface="Arial" panose="020B0604020202020204" pitchFamily="34" charset="0"/>
              </a:rPr>
              <a:t>أ</a:t>
            </a:r>
            <a:r>
              <a:rPr lang="ar-EG" altLang="ar-SA" b="1" smtClean="0">
                <a:cs typeface="Arial" panose="020B0604020202020204" pitchFamily="34" charset="0"/>
              </a:rPr>
              <a:t>طفال قبل سن الخامسة من العمر, </a:t>
            </a:r>
            <a:r>
              <a:rPr lang="ar-SA" altLang="ar-SA" b="1" smtClean="0">
                <a:cs typeface="Arial" panose="020B0604020202020204" pitchFamily="34" charset="0"/>
              </a:rPr>
              <a:t>إ</a:t>
            </a:r>
            <a:r>
              <a:rPr lang="ar-EG" altLang="ar-SA" b="1" smtClean="0">
                <a:cs typeface="Arial" panose="020B0604020202020204" pitchFamily="34" charset="0"/>
              </a:rPr>
              <a:t>لا أن ال</a:t>
            </a:r>
            <a:r>
              <a:rPr lang="ar-SA" altLang="ar-SA" b="1" smtClean="0">
                <a:cs typeface="Arial" panose="020B0604020202020204" pitchFamily="34" charset="0"/>
              </a:rPr>
              <a:t>إ</a:t>
            </a:r>
            <a:r>
              <a:rPr lang="ar-EG" altLang="ar-SA" b="1" smtClean="0">
                <a:cs typeface="Arial" panose="020B0604020202020204" pitchFamily="34" charset="0"/>
              </a:rPr>
              <a:t>صابة به يمكن أن تحدث لكافة المراحل العمرية</a:t>
            </a:r>
            <a:r>
              <a:rPr lang="ar-SA" altLang="ar-SA" b="1" smtClean="0">
                <a:cs typeface="Arial" panose="020B0604020202020204" pitchFamily="34" charset="0"/>
              </a:rPr>
              <a:t>،</a:t>
            </a:r>
            <a:r>
              <a:rPr lang="ar-EG" altLang="ar-SA" b="1" smtClean="0">
                <a:cs typeface="Arial" panose="020B0604020202020204" pitchFamily="34" charset="0"/>
              </a:rPr>
              <a:t> </a:t>
            </a:r>
            <a:r>
              <a:rPr lang="ar-SA" altLang="ar-SA" b="1" smtClean="0">
                <a:cs typeface="Arial" panose="020B0604020202020204" pitchFamily="34" charset="0"/>
              </a:rPr>
              <a:t>إ</a:t>
            </a:r>
            <a:r>
              <a:rPr lang="ar-EG" altLang="ar-SA" b="1" smtClean="0">
                <a:cs typeface="Arial" panose="020B0604020202020204" pitchFamily="34" charset="0"/>
              </a:rPr>
              <a:t>لا أن انتشارها يكون أكثر وتأثيرها بالغ في حالة الأطفال الصغار</a:t>
            </a:r>
            <a:r>
              <a:rPr lang="ar-SA" altLang="ar-SA" b="1" smtClean="0">
                <a:cs typeface="Arial" panose="020B0604020202020204" pitchFamily="34" charset="0"/>
              </a:rPr>
              <a:t>.</a:t>
            </a:r>
          </a:p>
          <a:p>
            <a:pPr algn="just" rtl="1"/>
            <a:r>
              <a:rPr lang="ar-SA" altLang="ar-SA" b="1" smtClean="0">
                <a:cs typeface="Arial" panose="020B0604020202020204" pitchFamily="34" charset="0"/>
              </a:rPr>
              <a:t>يتم العلاج التأهيلى للعضلات التى تشوهت أو ضعفت، وقد يحتاج الأمر الاعتماد على العكازات والأحذية الطبية. </a:t>
            </a:r>
            <a:endParaRPr lang="en-US" altLang="ar-SA" b="1" smtClean="0">
              <a:cs typeface="Arial" panose="020B0604020202020204" pitchFamily="34" charset="0"/>
            </a:endParaRPr>
          </a:p>
          <a:p>
            <a:endParaRPr lang="en-US" altLang="ar-SA" b="1" smtClean="0">
              <a:cs typeface="Arial" panose="020B0604020202020204" pitchFamily="34" charset="0"/>
            </a:endParaRPr>
          </a:p>
        </p:txBody>
      </p:sp>
    </p:spTree>
    <p:extLst>
      <p:ext uri="{BB962C8B-B14F-4D97-AF65-F5344CB8AC3E}">
        <p14:creationId xmlns:p14="http://schemas.microsoft.com/office/powerpoint/2010/main" val="35886348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تصلب الأنسجة العصبية</a:t>
            </a:r>
            <a:endParaRPr lang="en-US" altLang="ar-SA" b="1">
              <a:solidFill>
                <a:srgbClr val="C00000"/>
              </a:solidFill>
              <a:latin typeface="Arial" pitchFamily="34" charset="0"/>
              <a:ea typeface="+mn-ea"/>
              <a:cs typeface="+mn-cs"/>
            </a:endParaRPr>
          </a:p>
        </p:txBody>
      </p:sp>
      <p:sp>
        <p:nvSpPr>
          <p:cNvPr id="31747" name="Rectangle 3"/>
          <p:cNvSpPr>
            <a:spLocks noGrp="1"/>
          </p:cNvSpPr>
          <p:nvPr>
            <p:ph type="body" idx="4294967295"/>
          </p:nvPr>
        </p:nvSpPr>
        <p:spPr/>
        <p:txBody>
          <a:bodyPr/>
          <a:lstStyle/>
          <a:p>
            <a:pPr algn="just" rtl="1">
              <a:buFont typeface="Arial" panose="020B0604020202020204" pitchFamily="34" charset="0"/>
              <a:buNone/>
            </a:pPr>
            <a:r>
              <a:rPr lang="ar-SA" altLang="ar-SA" smtClean="0">
                <a:cs typeface="Arial" panose="020B0604020202020204" pitchFamily="34" charset="0"/>
              </a:rPr>
              <a:t>   </a:t>
            </a:r>
            <a:r>
              <a:rPr lang="ar-SA" altLang="ar-SA" b="1" smtClean="0">
                <a:cs typeface="Arial" panose="020B0604020202020204" pitchFamily="34" charset="0"/>
              </a:rPr>
              <a:t>تصلب الأنسجة العصبية مرض يصيب المراهقين وكبار السن وتصبح الحالة مزمنة وتؤدى إلى تلف وتصلب الغمد النخاعى لبعض الأعصاب، وقد يعيش الفرد بلا مشاكل، لكن إذا تدهورت الحالة يحتاج لبرامج تربوية وتأهيلية خاصة، وتصاحب هذه الحالة مشكلات حسية عديدة وخاصة البصرية إلى جانب ضعف العضلات والشلل التشنجى والاضطرابات الانفعالية.  </a:t>
            </a:r>
            <a:endParaRPr lang="en-US" altLang="ar-SA" b="1" smtClean="0">
              <a:cs typeface="Arial" panose="020B0604020202020204" pitchFamily="34" charset="0"/>
            </a:endParaRPr>
          </a:p>
        </p:txBody>
      </p:sp>
    </p:spTree>
    <p:extLst>
      <p:ext uri="{BB962C8B-B14F-4D97-AF65-F5344CB8AC3E}">
        <p14:creationId xmlns:p14="http://schemas.microsoft.com/office/powerpoint/2010/main" val="627288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1755</Words>
  <Application>Microsoft Office PowerPoint</Application>
  <PresentationFormat>A4 Paper (210x297 mm)</PresentationFormat>
  <Paragraphs>93</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ae_AlMateen</vt:lpstr>
      <vt:lpstr>Arial</vt:lpstr>
      <vt:lpstr>AYM Wadiy S_U normal.</vt:lpstr>
      <vt:lpstr>Calibri</vt:lpstr>
      <vt:lpstr>Times New Roman</vt:lpstr>
      <vt:lpstr>Office Theme</vt:lpstr>
      <vt:lpstr>PowerPoint Presentation</vt:lpstr>
      <vt:lpstr>المحاضرة الثالثة</vt:lpstr>
      <vt:lpstr> :عناصر المحاضرة</vt:lpstr>
      <vt:lpstr>مقدمة: </vt:lpstr>
      <vt:lpstr>ما هى الإعاقات الجسمية والصحية؟  </vt:lpstr>
      <vt:lpstr>تصنيف الإعاقات الجسمية والصحية </vt:lpstr>
      <vt:lpstr> تابع : تصنيف الإعاقات الجسمية والصحية</vt:lpstr>
      <vt:lpstr>الشلل الدماغى </vt:lpstr>
      <vt:lpstr>أنواع الشلل الدماغى حسب المظهر الخارجى</vt:lpstr>
      <vt:lpstr>الشلل الدماغى حسب نمط الإصابة</vt:lpstr>
      <vt:lpstr>تابع أنواع الشلل الدماغى</vt:lpstr>
      <vt:lpstr>تابع أنواع الشلل الدماغى :</vt:lpstr>
      <vt:lpstr>تشخيص الشلل الدماغى:</vt:lpstr>
      <vt:lpstr>العمود الفقرى المفتوح (الصلب المفتوح)</vt:lpstr>
      <vt:lpstr>إصابة الحبل الشوكى </vt:lpstr>
      <vt:lpstr>الصرع</vt:lpstr>
      <vt:lpstr>استسقاء الدماغ</vt:lpstr>
      <vt:lpstr>شلل الأطفال</vt:lpstr>
      <vt:lpstr>تصلب الأنسجة العصبية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8</cp:revision>
  <dcterms:created xsi:type="dcterms:W3CDTF">2014-09-02T09:45:20Z</dcterms:created>
  <dcterms:modified xsi:type="dcterms:W3CDTF">2015-11-08T07:48:34Z</dcterms:modified>
</cp:coreProperties>
</file>