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10" r:id="rId3"/>
    <p:sldId id="316" r:id="rId4"/>
    <p:sldId id="317" r:id="rId5"/>
    <p:sldId id="318" r:id="rId6"/>
    <p:sldId id="319" r:id="rId7"/>
    <p:sldId id="320" r:id="rId8"/>
    <p:sldId id="321" r:id="rId9"/>
    <p:sldId id="322" r:id="rId10"/>
    <p:sldId id="323" r:id="rId11"/>
    <p:sldId id="324" r:id="rId12"/>
    <p:sldId id="325" r:id="rId13"/>
    <p:sldId id="326" r:id="rId14"/>
    <p:sldId id="327" r:id="rId15"/>
    <p:sldId id="328" r:id="rId16"/>
    <p:sldId id="329" r:id="rId17"/>
    <p:sldId id="330" r:id="rId18"/>
    <p:sldId id="331" r:id="rId19"/>
    <p:sldId id="332" r:id="rId20"/>
    <p:sldId id="333" r:id="rId21"/>
    <p:sldId id="334" r:id="rId22"/>
    <p:sldId id="335" r:id="rId23"/>
    <p:sldId id="336" r:id="rId24"/>
    <p:sldId id="337"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8A"/>
    <a:srgbClr val="81AA52"/>
    <a:srgbClr val="ECA02F"/>
    <a:srgbClr val="D52D26"/>
    <a:srgbClr val="013E36"/>
    <a:srgbClr val="D9791B"/>
    <a:srgbClr val="AB1A25"/>
    <a:srgbClr val="00263A"/>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14" autoAdjust="0"/>
    <p:restoredTop sz="94664" autoAdjust="0"/>
  </p:normalViewPr>
  <p:slideViewPr>
    <p:cSldViewPr>
      <p:cViewPr varScale="1">
        <p:scale>
          <a:sx n="60" d="100"/>
          <a:sy n="60" d="100"/>
        </p:scale>
        <p:origin x="84" y="7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08-Nov-15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81AA5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0E478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Rectangle 8"/>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81AA52"/>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E478A"/>
                </a:solidFill>
              </a:defRPr>
            </a:lvl1pPr>
            <a:lvl2pPr algn="r">
              <a:buFont typeface="Arial" pitchFamily="34" charset="0"/>
              <a:buNone/>
              <a:defRPr>
                <a:solidFill>
                  <a:srgbClr val="0E478A"/>
                </a:solidFill>
              </a:defRPr>
            </a:lvl2pPr>
            <a:lvl3pPr algn="r">
              <a:buFont typeface="Arial" pitchFamily="34" charset="0"/>
              <a:buNone/>
              <a:defRPr>
                <a:solidFill>
                  <a:srgbClr val="0E478A"/>
                </a:solidFill>
              </a:defRPr>
            </a:lvl3pPr>
            <a:lvl4pPr algn="r">
              <a:buFont typeface="Arial" pitchFamily="34" charset="0"/>
              <a:buNone/>
              <a:defRPr>
                <a:solidFill>
                  <a:srgbClr val="0E478A"/>
                </a:solidFill>
              </a:defRPr>
            </a:lvl4pPr>
            <a:lvl5pPr algn="r">
              <a:buFont typeface="Arial" pitchFamily="34" charset="0"/>
              <a:buNone/>
              <a:defRPr>
                <a:solidFill>
                  <a:srgbClr val="0E478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10" name="Rectangle 9"/>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4" name="Rectangle 9"/>
          <p:cNvSpPr/>
          <p:nvPr userDrawn="1"/>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5"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81AA5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E478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E478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E478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4294967295"/>
          </p:nvPr>
        </p:nvSpPr>
        <p:spPr bwMode="auto">
          <a:xfrm>
            <a:off x="4974456"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81AA52"/>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81AA52"/>
                </a:solidFill>
                <a:latin typeface="Calibri" pitchFamily="34" charset="0"/>
              </a:rPr>
              <a:t>عمادة التعلم الإلكتروني والتعليم عن بعد</a:t>
            </a:r>
            <a:endParaRPr lang="en-US" sz="2400" b="1" dirty="0">
              <a:solidFill>
                <a:srgbClr val="81AA52"/>
              </a:solidFill>
              <a:latin typeface="Calibri" pitchFamily="34" charset="0"/>
            </a:endParaRPr>
          </a:p>
          <a:p>
            <a:pPr algn="ctr" rtl="0">
              <a:spcBef>
                <a:spcPct val="20000"/>
              </a:spcBef>
              <a:buFont typeface="Arial" pitchFamily="34" charset="0"/>
              <a:buNone/>
            </a:pPr>
            <a:r>
              <a:rPr lang="ar-SA" sz="2400" dirty="0" smtClean="0">
                <a:solidFill>
                  <a:srgbClr val="81AA52"/>
                </a:solidFill>
                <a:latin typeface="Calibri" pitchFamily="34" charset="0"/>
              </a:rPr>
              <a:t>	</a:t>
            </a:r>
            <a:endParaRPr lang="en-US" sz="2400" dirty="0">
              <a:solidFill>
                <a:srgbClr val="81AA52"/>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81AA52"/>
                </a:solidFill>
                <a:latin typeface="AYM Wadiy S_U normal."/>
                <a:cs typeface="Times New Roman" pitchFamily="18" charset="0"/>
              </a:rPr>
              <a:t>اسم </a:t>
            </a:r>
            <a:r>
              <a:rPr lang="ar-EG" sz="3700" b="1" dirty="0" smtClean="0">
                <a:solidFill>
                  <a:srgbClr val="81AA52"/>
                </a:solidFill>
                <a:latin typeface="AYM Wadiy S_U normal."/>
                <a:cs typeface="Times New Roman" pitchFamily="18" charset="0"/>
              </a:rPr>
              <a:t>المقرر</a:t>
            </a:r>
            <a:endParaRPr lang="ar-SA" sz="3700" b="1" dirty="0" smtClean="0">
              <a:solidFill>
                <a:srgbClr val="81AA52"/>
              </a:solidFill>
              <a:latin typeface="AYM Wadiy S_U normal."/>
              <a:cs typeface="Times New Roman" pitchFamily="18" charset="0"/>
            </a:endParaRPr>
          </a:p>
          <a:p>
            <a:pPr algn="ctr"/>
            <a:r>
              <a:rPr lang="ar-SA" sz="2800" b="1" dirty="0">
                <a:solidFill>
                  <a:srgbClr val="0E478A"/>
                </a:solidFill>
                <a:latin typeface="Calibri" pitchFamily="34" charset="0"/>
                <a:cs typeface="Times New Roman" pitchFamily="18" charset="0"/>
              </a:rPr>
              <a:t>الإعاقات المتعددة</a:t>
            </a:r>
          </a:p>
          <a:p>
            <a:pPr algn="ctr"/>
            <a:r>
              <a:rPr lang="ar-SA" sz="3700" b="1" dirty="0" smtClean="0">
                <a:solidFill>
                  <a:srgbClr val="81AA52"/>
                </a:solidFill>
                <a:latin typeface="AYM Wadiy S_U normal."/>
                <a:cs typeface="Times New Roman" pitchFamily="18" charset="0"/>
              </a:rPr>
              <a:t>استاذ </a:t>
            </a:r>
            <a:r>
              <a:rPr lang="ar-SA" sz="3700" b="1" dirty="0">
                <a:solidFill>
                  <a:srgbClr val="81AA52"/>
                </a:solidFill>
                <a:latin typeface="AYM Wadiy S_U normal."/>
                <a:cs typeface="Times New Roman" pitchFamily="18" charset="0"/>
              </a:rPr>
              <a:t>المقرر</a:t>
            </a:r>
          </a:p>
          <a:p>
            <a:pPr algn="ctr"/>
            <a:r>
              <a:rPr lang="ar-SA" sz="2800" b="1" dirty="0" smtClean="0">
                <a:solidFill>
                  <a:srgbClr val="0E478A"/>
                </a:solidFill>
                <a:latin typeface="Calibri" pitchFamily="34" charset="0"/>
                <a:cs typeface="Times New Roman" pitchFamily="18" charset="0"/>
              </a:rPr>
              <a:t>د/ </a:t>
            </a:r>
            <a:r>
              <a:rPr lang="ar-SA" sz="2800" b="1" dirty="0">
                <a:solidFill>
                  <a:srgbClr val="0E478A"/>
                </a:solidFill>
                <a:latin typeface="Calibri" pitchFamily="34" charset="0"/>
                <a:cs typeface="Times New Roman" pitchFamily="18" charset="0"/>
              </a:rPr>
              <a:t>خالد عوض حسين </a:t>
            </a:r>
            <a:r>
              <a:rPr lang="ar-SA" sz="2800" b="1" dirty="0" err="1" smtClean="0">
                <a:solidFill>
                  <a:srgbClr val="0E478A"/>
                </a:solidFill>
                <a:latin typeface="Calibri" pitchFamily="34" charset="0"/>
                <a:cs typeface="Times New Roman" pitchFamily="18" charset="0"/>
              </a:rPr>
              <a:t>البلاح</a:t>
            </a:r>
            <a:endParaRPr lang="ar-SA" sz="2800" b="1" dirty="0">
              <a:solidFill>
                <a:srgbClr val="0E478A"/>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900290"/>
            <a:ext cx="4083050" cy="519337"/>
          </a:xfrm>
          <a:prstGeom prst="rect">
            <a:avLst/>
          </a:prstGeom>
          <a:noFill/>
          <a:ln w="9525">
            <a:noFill/>
            <a:miter lim="800000"/>
            <a:headEnd/>
            <a:tailEnd/>
          </a:ln>
        </p:spPr>
        <p:txBody>
          <a:bodyPr/>
          <a:lstStyle/>
          <a:p>
            <a:pPr algn="ctr" rtl="0">
              <a:spcBef>
                <a:spcPct val="20000"/>
              </a:spcBef>
              <a:buFont typeface="Arial" pitchFamily="34" charset="0"/>
              <a:buNone/>
            </a:pPr>
            <a:r>
              <a:rPr lang="ar-SA" sz="2400" b="1" u="sng" dirty="0" smtClean="0">
                <a:solidFill>
                  <a:srgbClr val="0E478A"/>
                </a:solidFill>
                <a:effectLst>
                  <a:outerShdw blurRad="38100" dist="38100" dir="2700000" algn="tl">
                    <a:srgbClr val="000000">
                      <a:alpha val="43137"/>
                    </a:srgbClr>
                  </a:outerShdw>
                </a:effectLst>
                <a:latin typeface="Calibri" pitchFamily="34" charset="0"/>
              </a:rPr>
              <a:t>كلية التربية</a:t>
            </a:r>
            <a:endParaRPr lang="en-US" sz="2400" b="1" u="sng" dirty="0">
              <a:solidFill>
                <a:srgbClr val="0E478A"/>
              </a:solidFill>
              <a:effectLst>
                <a:outerShdw blurRad="38100" dist="38100" dir="2700000" algn="tl">
                  <a:srgbClr val="000000">
                    <a:alpha val="43137"/>
                  </a:srgbClr>
                </a:outerShdw>
              </a:effectLst>
              <a:latin typeface="Calibri" pitchFamily="34" charset="0"/>
            </a:endParaRPr>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الرابعة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تابع :الأطفال متعددى الإعاقات الجسمية والصحية</a:t>
            </a:r>
          </a:p>
        </p:txBody>
      </p:sp>
    </p:spTree>
    <p:extLst>
      <p:ext uri="{BB962C8B-B14F-4D97-AF65-F5344CB8AC3E}">
        <p14:creationId xmlns:p14="http://schemas.microsoft.com/office/powerpoint/2010/main" val="3053777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ثانيا: إصابات الهيكل العظمى </a:t>
            </a:r>
            <a:endParaRPr lang="en-US" altLang="ar-SA" b="1">
              <a:solidFill>
                <a:srgbClr val="C00000"/>
              </a:solidFill>
              <a:latin typeface="Arial" pitchFamily="34" charset="0"/>
              <a:ea typeface="+mn-ea"/>
              <a:cs typeface="+mn-cs"/>
            </a:endParaRPr>
          </a:p>
        </p:txBody>
      </p:sp>
      <p:sp>
        <p:nvSpPr>
          <p:cNvPr id="15363" name="Rectangle 3"/>
          <p:cNvSpPr>
            <a:spLocks noGrp="1"/>
          </p:cNvSpPr>
          <p:nvPr>
            <p:ph type="body" idx="4294967295"/>
          </p:nvPr>
        </p:nvSpPr>
        <p:spPr/>
        <p:txBody>
          <a:bodyPr/>
          <a:lstStyle/>
          <a:p>
            <a:pPr>
              <a:buFont typeface="Arial" panose="020B0604020202020204" pitchFamily="34" charset="0"/>
              <a:buNone/>
            </a:pPr>
            <a:r>
              <a:rPr lang="ar-SA" altLang="ar-SA" b="1" smtClean="0">
                <a:cs typeface="Arial" panose="020B0604020202020204" pitchFamily="34" charset="0"/>
              </a:rPr>
              <a:t>ثانيا : إصابات الهيكل العظمى:</a:t>
            </a:r>
            <a:r>
              <a:rPr lang="ar-SA" altLang="ar-SA" sz="2400" b="1" smtClean="0">
                <a:cs typeface="Arial" panose="020B0604020202020204" pitchFamily="34" charset="0"/>
              </a:rPr>
              <a:t> </a:t>
            </a:r>
          </a:p>
          <a:p>
            <a:pPr>
              <a:buFontTx/>
              <a:buNone/>
            </a:pPr>
            <a:r>
              <a:rPr lang="ar-SA" altLang="ar-SA" sz="2400" b="1" smtClean="0">
                <a:cs typeface="Arial" panose="020B0604020202020204" pitchFamily="34" charset="0"/>
              </a:rPr>
              <a:t>تشوه وبتر الأطراف - تشوه القدم - التهاب الورك - عدم اكتمال نمو العظام </a:t>
            </a:r>
          </a:p>
          <a:p>
            <a:pPr>
              <a:buFontTx/>
              <a:buNone/>
            </a:pPr>
            <a:r>
              <a:rPr lang="ar-SA" altLang="ar-SA" sz="2400" b="1" smtClean="0">
                <a:cs typeface="Arial" panose="020B0604020202020204" pitchFamily="34" charset="0"/>
              </a:rPr>
              <a:t>التهاب العظام - الخلع الوركى الولادى - التهاب المفاصل- التهاب المفاصل الرثيانى- </a:t>
            </a:r>
          </a:p>
          <a:p>
            <a:pPr>
              <a:buFontTx/>
              <a:buNone/>
            </a:pPr>
            <a:r>
              <a:rPr lang="ar-SA" altLang="ar-SA" sz="2400" b="1" smtClean="0">
                <a:cs typeface="Arial" panose="020B0604020202020204" pitchFamily="34" charset="0"/>
              </a:rPr>
              <a:t>شق الحلق والشفه – ميلان وانحراف العمود الفقرى.  </a:t>
            </a:r>
          </a:p>
          <a:p>
            <a:pPr>
              <a:buFontTx/>
              <a:buNone/>
            </a:pPr>
            <a:r>
              <a:rPr lang="ar-SA" altLang="ar-SA" b="1" smtClean="0">
                <a:cs typeface="Arial" panose="020B0604020202020204" pitchFamily="34" charset="0"/>
              </a:rPr>
              <a:t>ثالثا: إصابات العضلات:</a:t>
            </a:r>
            <a:r>
              <a:rPr lang="ar-SA" altLang="ar-SA" sz="2400" b="1" smtClean="0">
                <a:cs typeface="Arial" panose="020B0604020202020204" pitchFamily="34" charset="0"/>
              </a:rPr>
              <a:t> </a:t>
            </a:r>
          </a:p>
          <a:p>
            <a:pPr>
              <a:buFontTx/>
              <a:buNone/>
            </a:pPr>
            <a:r>
              <a:rPr lang="ar-SA" altLang="ar-SA" sz="2400" b="1" smtClean="0">
                <a:cs typeface="Arial" panose="020B0604020202020204" pitchFamily="34" charset="0"/>
              </a:rPr>
              <a:t>ضمور العضلات- انحلال وضمور عضلات النخاع الشوكى. </a:t>
            </a:r>
          </a:p>
          <a:p>
            <a:pPr>
              <a:buFontTx/>
              <a:buNone/>
            </a:pPr>
            <a:r>
              <a:rPr lang="ar-SA" altLang="ar-SA" b="1" smtClean="0">
                <a:cs typeface="Arial" panose="020B0604020202020204" pitchFamily="34" charset="0"/>
              </a:rPr>
              <a:t>رابعاً: الإصابات الصحية :</a:t>
            </a:r>
            <a:r>
              <a:rPr lang="ar-SA" altLang="ar-SA" sz="2400" b="1" smtClean="0">
                <a:cs typeface="Arial" panose="020B0604020202020204" pitchFamily="34" charset="0"/>
              </a:rPr>
              <a:t> </a:t>
            </a:r>
          </a:p>
          <a:p>
            <a:pPr>
              <a:buFontTx/>
              <a:buNone/>
            </a:pPr>
            <a:r>
              <a:rPr lang="ar-SA" altLang="ar-SA" sz="2400" b="1" smtClean="0">
                <a:cs typeface="Arial" panose="020B0604020202020204" pitchFamily="34" charset="0"/>
              </a:rPr>
              <a:t>الأزمة الصدرية أو الربو- التهاب الكيس التليفى أو الحويصلى-</a:t>
            </a:r>
          </a:p>
          <a:p>
            <a:pPr>
              <a:buFontTx/>
              <a:buNone/>
            </a:pPr>
            <a:r>
              <a:rPr lang="ar-SA" altLang="ar-SA" sz="2400" b="1" smtClean="0">
                <a:cs typeface="Arial" panose="020B0604020202020204" pitchFamily="34" charset="0"/>
              </a:rPr>
              <a:t> إصابات القلب – متلازمة داون.</a:t>
            </a:r>
            <a:endParaRPr lang="en-US" altLang="ar-SA" sz="2400" b="1" smtClean="0">
              <a:cs typeface="Arial" panose="020B0604020202020204" pitchFamily="34" charset="0"/>
            </a:endParaRPr>
          </a:p>
        </p:txBody>
      </p:sp>
    </p:spTree>
    <p:extLst>
      <p:ext uri="{BB962C8B-B14F-4D97-AF65-F5344CB8AC3E}">
        <p14:creationId xmlns:p14="http://schemas.microsoft.com/office/powerpoint/2010/main" val="36234360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p:cNvSpPr>
          <p:nvPr>
            <p:ph type="title" idx="4294967295"/>
          </p:nvPr>
        </p:nvSpPr>
        <p:spPr>
          <a:xfrm>
            <a:off x="495300" y="274638"/>
            <a:ext cx="8915400" cy="1143000"/>
          </a:xfrm>
          <a:prstGeom prst="rect">
            <a:avLst/>
          </a:prstGeom>
        </p:spPr>
        <p:txBody>
          <a:bodyPr/>
          <a:lstStyle/>
          <a:p>
            <a:r>
              <a:rPr lang="ar-EG" altLang="ar-SA" b="1" dirty="0" smtClean="0">
                <a:solidFill>
                  <a:srgbClr val="C00000"/>
                </a:solidFill>
                <a:latin typeface="Arial" pitchFamily="34" charset="0"/>
                <a:ea typeface="+mn-ea"/>
                <a:cs typeface="+mn-cs"/>
              </a:rPr>
              <a:t>تشوه </a:t>
            </a:r>
            <a:r>
              <a:rPr lang="ar-EG" altLang="ar-SA" b="1" dirty="0">
                <a:solidFill>
                  <a:srgbClr val="C00000"/>
                </a:solidFill>
                <a:latin typeface="Arial" pitchFamily="34" charset="0"/>
                <a:ea typeface="+mn-ea"/>
                <a:cs typeface="+mn-cs"/>
              </a:rPr>
              <a:t>وبتر الأطراف </a:t>
            </a:r>
            <a:br>
              <a:rPr lang="ar-EG" altLang="ar-SA" b="1" dirty="0">
                <a:solidFill>
                  <a:srgbClr val="C00000"/>
                </a:solidFill>
                <a:latin typeface="Arial" pitchFamily="34" charset="0"/>
                <a:ea typeface="+mn-ea"/>
                <a:cs typeface="+mn-cs"/>
              </a:rPr>
            </a:br>
            <a:endParaRPr lang="en-US" altLang="ar-SA" b="1" dirty="0">
              <a:solidFill>
                <a:srgbClr val="C00000"/>
              </a:solidFill>
              <a:latin typeface="Arial" pitchFamily="34" charset="0"/>
              <a:ea typeface="+mn-ea"/>
              <a:cs typeface="+mn-cs"/>
            </a:endParaRPr>
          </a:p>
        </p:txBody>
      </p:sp>
      <p:sp>
        <p:nvSpPr>
          <p:cNvPr id="16387" name="Rectangle 3"/>
          <p:cNvSpPr>
            <a:spLocks noGrp="1"/>
          </p:cNvSpPr>
          <p:nvPr>
            <p:ph type="body" idx="4294967295"/>
          </p:nvPr>
        </p:nvSpPr>
        <p:spPr>
          <a:xfrm>
            <a:off x="533400" y="1524000"/>
            <a:ext cx="8915400" cy="4525963"/>
          </a:xfrm>
        </p:spPr>
        <p:txBody>
          <a:bodyPr/>
          <a:lstStyle/>
          <a:p>
            <a:pPr algn="just" rtl="1">
              <a:lnSpc>
                <a:spcPct val="80000"/>
              </a:lnSpc>
            </a:pPr>
            <a:r>
              <a:rPr lang="ar-EG" altLang="ar-SA" sz="2800" b="1" smtClean="0">
                <a:cs typeface="Arial" panose="020B0604020202020204" pitchFamily="34" charset="0"/>
              </a:rPr>
              <a:t>إن تشوه وبتر الأطراف يشمل ما يلي:</a:t>
            </a:r>
            <a:r>
              <a:rPr lang="ar-SA" altLang="ar-SA" sz="2800" b="1" smtClean="0">
                <a:cs typeface="Arial" panose="020B0604020202020204" pitchFamily="34" charset="0"/>
              </a:rPr>
              <a:t> </a:t>
            </a:r>
            <a:r>
              <a:rPr lang="ar-EG" altLang="ar-SA" sz="2800" b="1" smtClean="0">
                <a:cs typeface="Arial" panose="020B0604020202020204" pitchFamily="34" charset="0"/>
              </a:rPr>
              <a:t>غياب جزء من أحد الأطراف</a:t>
            </a:r>
            <a:r>
              <a:rPr lang="ar-SA" altLang="ar-SA" sz="2800" b="1" smtClean="0">
                <a:cs typeface="Arial" panose="020B0604020202020204" pitchFamily="34" charset="0"/>
              </a:rPr>
              <a:t>- </a:t>
            </a:r>
            <a:r>
              <a:rPr lang="ar-EG" altLang="ar-SA" sz="2800" b="1" smtClean="0">
                <a:cs typeface="Arial" panose="020B0604020202020204" pitchFamily="34" charset="0"/>
              </a:rPr>
              <a:t>غياب معظم أو جميع الأطراف</a:t>
            </a:r>
            <a:r>
              <a:rPr lang="ar-SA" altLang="ar-SA" sz="2800" b="1" smtClean="0">
                <a:cs typeface="Arial" panose="020B0604020202020204" pitchFamily="34" charset="0"/>
              </a:rPr>
              <a:t> - </a:t>
            </a:r>
            <a:r>
              <a:rPr lang="ar-EG" altLang="ar-SA" sz="2800" b="1" smtClean="0">
                <a:cs typeface="Arial" panose="020B0604020202020204" pitchFamily="34" charset="0"/>
              </a:rPr>
              <a:t>صغر حجم أحد الأطراف بشكل واضح </a:t>
            </a:r>
            <a:r>
              <a:rPr lang="ar-SA" altLang="ar-SA" sz="2800" b="1" smtClean="0">
                <a:cs typeface="Arial" panose="020B0604020202020204" pitchFamily="34" charset="0"/>
              </a:rPr>
              <a:t>- </a:t>
            </a:r>
            <a:r>
              <a:rPr lang="ar-EG" altLang="ar-SA" sz="2800" b="1" smtClean="0">
                <a:cs typeface="Arial" panose="020B0604020202020204" pitchFamily="34" charset="0"/>
              </a:rPr>
              <a:t>تحدث إصابة  تشوة وبتر الأطراف بنسبة كبيرة في الاطراف العليا مقارنه بالاطراف السفلي</a:t>
            </a:r>
            <a:r>
              <a:rPr lang="ar-SA" altLang="ar-SA" sz="2800" b="1" smtClean="0">
                <a:cs typeface="Arial" panose="020B0604020202020204" pitchFamily="34" charset="0"/>
              </a:rPr>
              <a:t>- </a:t>
            </a:r>
            <a:r>
              <a:rPr lang="ar-EG" altLang="ar-SA" sz="2800" b="1" smtClean="0">
                <a:cs typeface="Arial" panose="020B0604020202020204" pitchFamily="34" charset="0"/>
              </a:rPr>
              <a:t>أما أهم الأسباب التي تؤدي اي هذه الحالة فهي:</a:t>
            </a:r>
            <a:r>
              <a:rPr lang="ar-SA" altLang="ar-SA" sz="2800" b="1" smtClean="0">
                <a:cs typeface="Arial" panose="020B0604020202020204" pitchFamily="34" charset="0"/>
              </a:rPr>
              <a:t> </a:t>
            </a:r>
            <a:r>
              <a:rPr lang="ar-EG" altLang="ar-SA" sz="2800" b="1" smtClean="0">
                <a:cs typeface="Arial" panose="020B0604020202020204" pitchFamily="34" charset="0"/>
              </a:rPr>
              <a:t>إصابة الام الحامل بالحصبة الألمانية</a:t>
            </a:r>
            <a:r>
              <a:rPr lang="ar-SA" altLang="ar-SA" sz="2800" b="1" smtClean="0">
                <a:cs typeface="Arial" panose="020B0604020202020204" pitchFamily="34" charset="0"/>
              </a:rPr>
              <a:t> - </a:t>
            </a:r>
            <a:r>
              <a:rPr lang="ar-EG" altLang="ar-SA" sz="2800" b="1" smtClean="0">
                <a:cs typeface="Arial" panose="020B0604020202020204" pitchFamily="34" charset="0"/>
              </a:rPr>
              <a:t>تعرض الام للأشعة</a:t>
            </a:r>
            <a:r>
              <a:rPr lang="ar-SA" altLang="ar-SA" sz="2800" b="1" smtClean="0">
                <a:cs typeface="Arial" panose="020B0604020202020204" pitchFamily="34" charset="0"/>
              </a:rPr>
              <a:t>- </a:t>
            </a:r>
            <a:r>
              <a:rPr lang="ar-EG" altLang="ar-SA" sz="2800" b="1" smtClean="0">
                <a:cs typeface="Arial" panose="020B0604020202020204" pitchFamily="34" charset="0"/>
              </a:rPr>
              <a:t>تعاطي الأم المخدرات أو بعض الأدوية المهدئة</a:t>
            </a:r>
            <a:r>
              <a:rPr lang="ar-SA" altLang="ar-SA" sz="2800" b="1" smtClean="0">
                <a:cs typeface="Arial" panose="020B0604020202020204" pitchFamily="34" charset="0"/>
              </a:rPr>
              <a:t>- </a:t>
            </a:r>
            <a:r>
              <a:rPr lang="ar-EG" altLang="ar-SA" sz="2800" b="1" smtClean="0">
                <a:cs typeface="Arial" panose="020B0604020202020204" pitchFamily="34" charset="0"/>
              </a:rPr>
              <a:t>إصابة الأم بالتسمم بالمواد الكيماوية</a:t>
            </a:r>
            <a:r>
              <a:rPr lang="ar-SA" altLang="ar-SA" sz="2800" b="1" smtClean="0">
                <a:cs typeface="Arial" panose="020B0604020202020204" pitchFamily="34" charset="0"/>
              </a:rPr>
              <a:t> - </a:t>
            </a:r>
            <a:r>
              <a:rPr lang="ar-EG" altLang="ar-SA" sz="2800" b="1" smtClean="0">
                <a:cs typeface="Arial" panose="020B0604020202020204" pitchFamily="34" charset="0"/>
              </a:rPr>
              <a:t>الحوادث والإصابات والحروق التي تؤدي الي قطع طرف من الأطراف.</a:t>
            </a:r>
          </a:p>
          <a:p>
            <a:pPr algn="just" rtl="1">
              <a:lnSpc>
                <a:spcPct val="80000"/>
              </a:lnSpc>
            </a:pPr>
            <a:r>
              <a:rPr lang="ar-EG" altLang="ar-SA" sz="2800" b="1" smtClean="0">
                <a:cs typeface="Arial" panose="020B0604020202020204" pitchFamily="34" charset="0"/>
              </a:rPr>
              <a:t>هذا وتشمل علاج هذه الإصابة علي </a:t>
            </a:r>
            <a:r>
              <a:rPr lang="ar-SA" altLang="ar-SA" sz="2800" b="1" smtClean="0">
                <a:cs typeface="Arial" panose="020B0604020202020204" pitchFamily="34" charset="0"/>
              </a:rPr>
              <a:t>ع</a:t>
            </a:r>
            <a:r>
              <a:rPr lang="ar-EG" altLang="ar-SA" sz="2800" b="1" smtClean="0">
                <a:cs typeface="Arial" panose="020B0604020202020204" pitchFamily="34" charset="0"/>
              </a:rPr>
              <a:t>دد من ال</a:t>
            </a:r>
            <a:r>
              <a:rPr lang="ar-SA" altLang="ar-SA" sz="2800" b="1" smtClean="0">
                <a:cs typeface="Arial" panose="020B0604020202020204" pitchFamily="34" charset="0"/>
              </a:rPr>
              <a:t>أ</a:t>
            </a:r>
            <a:r>
              <a:rPr lang="ar-EG" altLang="ar-SA" sz="2800" b="1" smtClean="0">
                <a:cs typeface="Arial" panose="020B0604020202020204" pitchFamily="34" charset="0"/>
              </a:rPr>
              <a:t>ساليب أهمها:</a:t>
            </a:r>
          </a:p>
          <a:p>
            <a:pPr algn="just" rtl="1">
              <a:lnSpc>
                <a:spcPct val="80000"/>
              </a:lnSpc>
            </a:pPr>
            <a:r>
              <a:rPr lang="ar-EG" altLang="ar-SA" sz="2800" b="1" smtClean="0">
                <a:cs typeface="Arial" panose="020B0604020202020204" pitchFamily="34" charset="0"/>
              </a:rPr>
              <a:t>العمليات الجراحية</a:t>
            </a:r>
            <a:r>
              <a:rPr lang="ar-SA" altLang="ar-SA" sz="2800" b="1" smtClean="0">
                <a:cs typeface="Arial" panose="020B0604020202020204" pitchFamily="34" charset="0"/>
              </a:rPr>
              <a:t>- </a:t>
            </a:r>
            <a:r>
              <a:rPr lang="ar-EG" altLang="ar-SA" sz="2800" b="1" smtClean="0">
                <a:cs typeface="Arial" panose="020B0604020202020204" pitchFamily="34" charset="0"/>
              </a:rPr>
              <a:t>العقاقير الطبية</a:t>
            </a:r>
            <a:r>
              <a:rPr lang="ar-SA" altLang="ar-SA" sz="2800" b="1" smtClean="0">
                <a:cs typeface="Arial" panose="020B0604020202020204" pitchFamily="34" charset="0"/>
              </a:rPr>
              <a:t> - </a:t>
            </a:r>
            <a:r>
              <a:rPr lang="ar-EG" altLang="ar-SA" sz="2800" b="1" smtClean="0">
                <a:cs typeface="Arial" panose="020B0604020202020204" pitchFamily="34" charset="0"/>
              </a:rPr>
              <a:t>استبدال الاطراف المصابة</a:t>
            </a:r>
            <a:r>
              <a:rPr lang="ar-SA" altLang="ar-SA" sz="2800" b="1" smtClean="0">
                <a:cs typeface="Arial" panose="020B0604020202020204" pitchFamily="34" charset="0"/>
              </a:rPr>
              <a:t> بأ</a:t>
            </a:r>
            <a:r>
              <a:rPr lang="ar-EG" altLang="ar-SA" sz="2800" b="1" smtClean="0">
                <a:cs typeface="Arial" panose="020B0604020202020204" pitchFamily="34" charset="0"/>
              </a:rPr>
              <a:t>طراف صناعية</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العلاج الطبي </a:t>
            </a:r>
            <a:r>
              <a:rPr lang="ar-SA" altLang="ar-SA" sz="2800" b="1" smtClean="0">
                <a:cs typeface="Arial" panose="020B0604020202020204" pitchFamily="34" charset="0"/>
              </a:rPr>
              <a:t>بهدف</a:t>
            </a:r>
            <a:r>
              <a:rPr lang="ar-EG" altLang="ar-SA" sz="2800" b="1" smtClean="0">
                <a:cs typeface="Arial" panose="020B0604020202020204" pitchFamily="34" charset="0"/>
              </a:rPr>
              <a:t> إعادة تدريب وتأهيل الأطراف.</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1395419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تشوة القدم</a:t>
            </a:r>
            <a:endParaRPr lang="en-US" altLang="ar-SA" b="1">
              <a:solidFill>
                <a:srgbClr val="C00000"/>
              </a:solidFill>
              <a:latin typeface="Arial" pitchFamily="34" charset="0"/>
              <a:ea typeface="+mn-ea"/>
              <a:cs typeface="+mn-cs"/>
            </a:endParaRPr>
          </a:p>
        </p:txBody>
      </p:sp>
      <p:sp>
        <p:nvSpPr>
          <p:cNvPr id="17411" name="Rectangle 3"/>
          <p:cNvSpPr>
            <a:spLocks noGrp="1"/>
          </p:cNvSpPr>
          <p:nvPr>
            <p:ph type="body" idx="4294967295"/>
          </p:nvPr>
        </p:nvSpPr>
        <p:spPr/>
        <p:txBody>
          <a:bodyPr/>
          <a:lstStyle/>
          <a:p>
            <a:pPr algn="just" rtl="1">
              <a:lnSpc>
                <a:spcPct val="90000"/>
              </a:lnSpc>
              <a:buFont typeface="Arial" panose="020B0604020202020204" pitchFamily="34" charset="0"/>
              <a:buNone/>
            </a:pPr>
            <a:r>
              <a:rPr lang="ar-SA" altLang="ar-SA" sz="2800" b="1" smtClean="0">
                <a:cs typeface="Arial" panose="020B0604020202020204" pitchFamily="34" charset="0"/>
              </a:rPr>
              <a:t>   </a:t>
            </a:r>
            <a:r>
              <a:rPr lang="ar-EG" altLang="ar-SA" sz="2800" b="1" smtClean="0">
                <a:cs typeface="Arial" panose="020B0604020202020204" pitchFamily="34" charset="0"/>
              </a:rPr>
              <a:t>تظهر هذه التشوهات نتيجة لالتهابات المفاصل والقدم</a:t>
            </a:r>
            <a:r>
              <a:rPr lang="ar-SA" altLang="ar-SA" sz="2800" b="1" smtClean="0">
                <a:cs typeface="Arial" panose="020B0604020202020204" pitchFamily="34" charset="0"/>
              </a:rPr>
              <a:t>، </a:t>
            </a:r>
            <a:r>
              <a:rPr lang="ar-EG" altLang="ar-SA" sz="2800" b="1" smtClean="0">
                <a:cs typeface="Arial" panose="020B0604020202020204" pitchFamily="34" charset="0"/>
              </a:rPr>
              <a:t>مما يؤدي إلي عدم توازن العضلات والعظام والتالي انحرافها إلي</a:t>
            </a:r>
            <a:r>
              <a:rPr lang="ar-SA" altLang="ar-SA" sz="2800" b="1" smtClean="0">
                <a:cs typeface="Arial" panose="020B0604020202020204" pitchFamily="34" charset="0"/>
              </a:rPr>
              <a:t> </a:t>
            </a:r>
            <a:r>
              <a:rPr lang="ar-EG" altLang="ar-SA" sz="2800" b="1" smtClean="0">
                <a:cs typeface="Arial" panose="020B0604020202020204" pitchFamily="34" charset="0"/>
              </a:rPr>
              <a:t>الداخل </a:t>
            </a:r>
            <a:r>
              <a:rPr lang="ar-SA" altLang="ar-SA" sz="2800" b="1" smtClean="0">
                <a:cs typeface="Arial" panose="020B0604020202020204" pitchFamily="34" charset="0"/>
              </a:rPr>
              <a:t>أ</a:t>
            </a:r>
            <a:r>
              <a:rPr lang="ar-EG" altLang="ar-SA" sz="2800" b="1" smtClean="0">
                <a:cs typeface="Arial" panose="020B0604020202020204" pitchFamily="34" charset="0"/>
              </a:rPr>
              <a:t>و الخارج هذا ويغلب علي هذه ال</a:t>
            </a:r>
            <a:r>
              <a:rPr lang="ar-SA" altLang="ar-SA" sz="2800" b="1" smtClean="0">
                <a:cs typeface="Arial" panose="020B0604020202020204" pitchFamily="34" charset="0"/>
              </a:rPr>
              <a:t>إ</a:t>
            </a:r>
            <a:r>
              <a:rPr lang="ar-EG" altLang="ar-SA" sz="2800" b="1" smtClean="0">
                <a:cs typeface="Arial" panose="020B0604020202020204" pitchFamily="34" charset="0"/>
              </a:rPr>
              <a:t>صابة الأسباب الوراثية وتزداد ال</a:t>
            </a:r>
            <a:r>
              <a:rPr lang="ar-SA" altLang="ar-SA" sz="2800" b="1" smtClean="0">
                <a:cs typeface="Arial" panose="020B0604020202020204" pitchFamily="34" charset="0"/>
              </a:rPr>
              <a:t>إ</a:t>
            </a:r>
            <a:r>
              <a:rPr lang="ar-EG" altLang="ar-SA" sz="2800" b="1" smtClean="0">
                <a:cs typeface="Arial" panose="020B0604020202020204" pitchFamily="34" charset="0"/>
              </a:rPr>
              <a:t>صابة عند الذكور عنها لدي الإناث</a:t>
            </a:r>
            <a:r>
              <a:rPr lang="ar-SA" altLang="ar-SA" sz="2800" b="1" smtClean="0">
                <a:cs typeface="Arial" panose="020B0604020202020204" pitchFamily="34" charset="0"/>
              </a:rPr>
              <a:t>.أ</a:t>
            </a:r>
            <a:r>
              <a:rPr lang="ar-EG" altLang="ar-SA" sz="2800" b="1" smtClean="0">
                <a:cs typeface="Arial" panose="020B0604020202020204" pitchFamily="34" charset="0"/>
              </a:rPr>
              <a:t>ما عن طرق علاج هذه الإصابة فهي:</a:t>
            </a:r>
            <a:r>
              <a:rPr lang="ar-SA" altLang="ar-SA" sz="2800" b="1" smtClean="0">
                <a:cs typeface="Arial" panose="020B0604020202020204" pitchFamily="34" charset="0"/>
              </a:rPr>
              <a:t> </a:t>
            </a:r>
            <a:r>
              <a:rPr lang="ar-EG" altLang="ar-SA" sz="2800" b="1" smtClean="0">
                <a:cs typeface="Arial" panose="020B0604020202020204" pitchFamily="34" charset="0"/>
              </a:rPr>
              <a:t>العمليات الجراحية</a:t>
            </a:r>
            <a:r>
              <a:rPr lang="ar-SA" altLang="ar-SA" sz="2800" b="1" smtClean="0">
                <a:cs typeface="Arial" panose="020B0604020202020204" pitchFamily="34" charset="0"/>
              </a:rPr>
              <a:t> - </a:t>
            </a:r>
            <a:r>
              <a:rPr lang="ar-EG" altLang="ar-SA" sz="2800" b="1" smtClean="0">
                <a:cs typeface="Arial" panose="020B0604020202020204" pitchFamily="34" charset="0"/>
              </a:rPr>
              <a:t>ال</a:t>
            </a:r>
            <a:r>
              <a:rPr lang="ar-SA" altLang="ar-SA" sz="2800" b="1" smtClean="0">
                <a:cs typeface="Arial" panose="020B0604020202020204" pitchFamily="34" charset="0"/>
              </a:rPr>
              <a:t>أ</a:t>
            </a:r>
            <a:r>
              <a:rPr lang="ar-EG" altLang="ar-SA" sz="2800" b="1" smtClean="0">
                <a:cs typeface="Arial" panose="020B0604020202020204" pitchFamily="34" charset="0"/>
              </a:rPr>
              <a:t>دوية والعقاقير الطبية</a:t>
            </a:r>
            <a:r>
              <a:rPr lang="ar-SA" altLang="ar-SA" sz="2800" b="1" smtClean="0">
                <a:cs typeface="Arial" panose="020B0604020202020204" pitchFamily="34" charset="0"/>
              </a:rPr>
              <a:t> - </a:t>
            </a:r>
            <a:r>
              <a:rPr lang="ar-EG" altLang="ar-SA" sz="2800" b="1" smtClean="0">
                <a:cs typeface="Arial" panose="020B0604020202020204" pitchFamily="34" charset="0"/>
              </a:rPr>
              <a:t>الجبائر والجبس</a:t>
            </a:r>
            <a:r>
              <a:rPr lang="ar-SA" altLang="ar-SA" sz="2800" b="1" smtClean="0">
                <a:cs typeface="Arial" panose="020B0604020202020204" pitchFamily="34" charset="0"/>
              </a:rPr>
              <a:t>- </a:t>
            </a:r>
            <a:r>
              <a:rPr lang="ar-EG" altLang="ar-SA" sz="2800" b="1" smtClean="0">
                <a:cs typeface="Arial" panose="020B0604020202020204" pitchFamily="34" charset="0"/>
              </a:rPr>
              <a:t>الأجهزة المساندة للمنطقة المصابة</a:t>
            </a:r>
            <a:r>
              <a:rPr lang="ar-SA" altLang="ar-SA" sz="2800" b="1" smtClean="0">
                <a:cs typeface="Arial" panose="020B0604020202020204" pitchFamily="34" charset="0"/>
              </a:rPr>
              <a:t>. </a:t>
            </a:r>
            <a:r>
              <a:rPr lang="ar-EG" altLang="ar-SA" sz="2800" b="1" smtClean="0">
                <a:cs typeface="Arial" panose="020B0604020202020204" pitchFamily="34" charset="0"/>
              </a:rPr>
              <a:t>وهناك أشكال أخري من اضطرابات القدم أهمها:</a:t>
            </a:r>
          </a:p>
          <a:p>
            <a:pPr algn="just" rtl="1">
              <a:lnSpc>
                <a:spcPct val="90000"/>
              </a:lnSpc>
            </a:pPr>
            <a:r>
              <a:rPr lang="ar-EG" altLang="ar-SA" sz="2400" b="1" smtClean="0">
                <a:cs typeface="Arial" panose="020B0604020202020204" pitchFamily="34" charset="0"/>
              </a:rPr>
              <a:t>القدم المسحاء: وهو خروج كعب القدم للخارج عند المشي ليكون ثقل القدم علي الجزء الداخلي ال</a:t>
            </a:r>
            <a:r>
              <a:rPr lang="ar-SA" altLang="ar-SA" sz="2400" b="1" smtClean="0">
                <a:cs typeface="Arial" panose="020B0604020202020204" pitchFamily="34" charset="0"/>
              </a:rPr>
              <a:t>أ</a:t>
            </a:r>
            <a:r>
              <a:rPr lang="ar-EG" altLang="ar-SA" sz="2400" b="1" smtClean="0">
                <a:cs typeface="Arial" panose="020B0604020202020204" pitchFamily="34" charset="0"/>
              </a:rPr>
              <a:t>و</a:t>
            </a:r>
            <a:r>
              <a:rPr lang="ar-SA" altLang="ar-SA" sz="2400" b="1" smtClean="0">
                <a:cs typeface="Arial" panose="020B0604020202020204" pitchFamily="34" charset="0"/>
              </a:rPr>
              <a:t>س</a:t>
            </a:r>
            <a:r>
              <a:rPr lang="ar-EG" altLang="ar-SA" sz="2400" b="1" smtClean="0">
                <a:cs typeface="Arial" panose="020B0604020202020204" pitchFamily="34" charset="0"/>
              </a:rPr>
              <a:t>ط للق</a:t>
            </a:r>
            <a:r>
              <a:rPr lang="ar-SA" altLang="ar-SA" sz="2400" b="1" smtClean="0">
                <a:cs typeface="Arial" panose="020B0604020202020204" pitchFamily="34" charset="0"/>
              </a:rPr>
              <a:t>د</a:t>
            </a:r>
            <a:r>
              <a:rPr lang="ar-EG" altLang="ar-SA" sz="2400" b="1" smtClean="0">
                <a:cs typeface="Arial" panose="020B0604020202020204" pitchFamily="34" charset="0"/>
              </a:rPr>
              <a:t>م </a:t>
            </a:r>
            <a:r>
              <a:rPr lang="ar-SA" altLang="ar-SA" sz="2400" b="1" smtClean="0">
                <a:cs typeface="Arial" panose="020B0604020202020204" pitchFamily="34" charset="0"/>
              </a:rPr>
              <a:t>أ</a:t>
            </a:r>
            <a:r>
              <a:rPr lang="ar-EG" altLang="ar-SA" sz="2400" b="1" smtClean="0">
                <a:cs typeface="Arial" panose="020B0604020202020204" pitchFamily="34" charset="0"/>
              </a:rPr>
              <a:t>ي يصبح القدم منبسطا تماما وماسحا.</a:t>
            </a:r>
          </a:p>
          <a:p>
            <a:pPr algn="just" rtl="1">
              <a:lnSpc>
                <a:spcPct val="90000"/>
              </a:lnSpc>
            </a:pPr>
            <a:r>
              <a:rPr lang="ar-EG" altLang="ar-SA" sz="2400" b="1" smtClean="0">
                <a:cs typeface="Arial" panose="020B0604020202020204" pitchFamily="34" charset="0"/>
              </a:rPr>
              <a:t>القدم الحنفاء: وهو تشوة خلقي للقدم يظهر منذ الولادة, حيث يلاحظ تقوس في القدم وعظام ال</a:t>
            </a:r>
            <a:r>
              <a:rPr lang="ar-SA" altLang="ar-SA" sz="2400" b="1" smtClean="0">
                <a:cs typeface="Arial" panose="020B0604020202020204" pitchFamily="34" charset="0"/>
              </a:rPr>
              <a:t>أ</a:t>
            </a:r>
            <a:r>
              <a:rPr lang="ar-EG" altLang="ar-SA" sz="2400" b="1" smtClean="0">
                <a:cs typeface="Arial" panose="020B0604020202020204" pitchFamily="34" charset="0"/>
              </a:rPr>
              <a:t>صابع مع زيادة في القعر الطبيعي الموجود في قاع القدم.</a:t>
            </a:r>
            <a:endParaRPr lang="en-US" altLang="ar-SA" sz="2400" b="1" smtClean="0">
              <a:cs typeface="Arial" panose="020B0604020202020204" pitchFamily="34" charset="0"/>
            </a:endParaRPr>
          </a:p>
        </p:txBody>
      </p:sp>
    </p:spTree>
    <p:extLst>
      <p:ext uri="{BB962C8B-B14F-4D97-AF65-F5344CB8AC3E}">
        <p14:creationId xmlns:p14="http://schemas.microsoft.com/office/powerpoint/2010/main" val="833546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التهاب الورك</a:t>
            </a:r>
            <a:endParaRPr lang="en-US" altLang="ar-SA" b="1">
              <a:solidFill>
                <a:srgbClr val="C00000"/>
              </a:solidFill>
              <a:latin typeface="Arial" pitchFamily="34" charset="0"/>
              <a:ea typeface="+mn-ea"/>
              <a:cs typeface="+mn-cs"/>
            </a:endParaRPr>
          </a:p>
        </p:txBody>
      </p:sp>
      <p:sp>
        <p:nvSpPr>
          <p:cNvPr id="18435" name="Rectangle 3"/>
          <p:cNvSpPr>
            <a:spLocks noGrp="1"/>
          </p:cNvSpPr>
          <p:nvPr>
            <p:ph type="body" idx="4294967295"/>
          </p:nvPr>
        </p:nvSpPr>
        <p:spPr/>
        <p:txBody>
          <a:bodyPr/>
          <a:lstStyle/>
          <a:p>
            <a:pPr algn="just" rtl="1"/>
            <a:r>
              <a:rPr lang="ar-EG" altLang="ar-SA" b="1" smtClean="0">
                <a:cs typeface="Arial" panose="020B0604020202020204" pitchFamily="34" charset="0"/>
              </a:rPr>
              <a:t>تنتج هذه الإصابة عن نقص كمية الدم اللازمة التي تصل </a:t>
            </a:r>
            <a:r>
              <a:rPr lang="ar-SA" altLang="ar-SA" b="1" smtClean="0">
                <a:cs typeface="Arial" panose="020B0604020202020204" pitchFamily="34" charset="0"/>
              </a:rPr>
              <a:t>إ</a:t>
            </a:r>
            <a:r>
              <a:rPr lang="ar-EG" altLang="ar-SA" b="1" smtClean="0">
                <a:cs typeface="Arial" panose="020B0604020202020204" pitchFamily="34" charset="0"/>
              </a:rPr>
              <a:t>لي مراكز عظم الفخذ المتصلة بالجذع, وبما أن الدم يعتبر ضروريا للنمو الطبيعي لعظام الجسم, فإن نقصه يؤدي </a:t>
            </a:r>
            <a:r>
              <a:rPr lang="ar-SA" altLang="ar-SA" b="1" smtClean="0">
                <a:cs typeface="Arial" panose="020B0604020202020204" pitchFamily="34" charset="0"/>
              </a:rPr>
              <a:t>إ</a:t>
            </a:r>
            <a:r>
              <a:rPr lang="ar-EG" altLang="ar-SA" b="1" smtClean="0">
                <a:cs typeface="Arial" panose="020B0604020202020204" pitchFamily="34" charset="0"/>
              </a:rPr>
              <a:t>لي ضعف مركز الفخذ وموته تدريجيا</a:t>
            </a:r>
            <a:r>
              <a:rPr lang="ar-SA" altLang="ar-SA" b="1" smtClean="0">
                <a:cs typeface="Arial" panose="020B0604020202020204" pitchFamily="34" charset="0"/>
              </a:rPr>
              <a:t>ً، </a:t>
            </a:r>
            <a:r>
              <a:rPr lang="ar-EG" altLang="ar-SA" b="1" smtClean="0">
                <a:cs typeface="Arial" panose="020B0604020202020204" pitchFamily="34" charset="0"/>
              </a:rPr>
              <a:t>سبب الإصابة بهذه الحالة غير معروف علي الإطلاق, أما نجاح علاجها ف</a:t>
            </a:r>
            <a:r>
              <a:rPr lang="ar-SA" altLang="ar-SA" b="1" smtClean="0">
                <a:cs typeface="Arial" panose="020B0604020202020204" pitchFamily="34" charset="0"/>
              </a:rPr>
              <a:t>إ</a:t>
            </a:r>
            <a:r>
              <a:rPr lang="ar-EG" altLang="ar-SA" b="1" smtClean="0">
                <a:cs typeface="Arial" panose="020B0604020202020204" pitchFamily="34" charset="0"/>
              </a:rPr>
              <a:t>نه يكمن في كشف ال</a:t>
            </a:r>
            <a:r>
              <a:rPr lang="ar-SA" altLang="ar-SA" b="1" smtClean="0">
                <a:cs typeface="Arial" panose="020B0604020202020204" pitchFamily="34" charset="0"/>
              </a:rPr>
              <a:t>إ</a:t>
            </a:r>
            <a:r>
              <a:rPr lang="ar-EG" altLang="ar-SA" b="1" smtClean="0">
                <a:cs typeface="Arial" panose="020B0604020202020204" pitchFamily="34" charset="0"/>
              </a:rPr>
              <a:t>صابة  والتدخل العلاجي </a:t>
            </a:r>
            <a:r>
              <a:rPr lang="ar-SA" altLang="ar-SA" b="1" smtClean="0">
                <a:cs typeface="Arial" panose="020B0604020202020204" pitchFamily="34" charset="0"/>
              </a:rPr>
              <a:t>أ</a:t>
            </a:r>
            <a:r>
              <a:rPr lang="ar-EG" altLang="ar-SA" b="1" smtClean="0">
                <a:cs typeface="Arial" panose="020B0604020202020204" pitchFamily="34" charset="0"/>
              </a:rPr>
              <a:t>و الجراحي المبكر. ويفيد الت</a:t>
            </a:r>
            <a:r>
              <a:rPr lang="ar-SA" altLang="ar-SA" b="1" smtClean="0">
                <a:cs typeface="Arial" panose="020B0604020202020204" pitchFamily="34" charset="0"/>
              </a:rPr>
              <a:t>د</a:t>
            </a:r>
            <a:r>
              <a:rPr lang="ar-EG" altLang="ar-SA" b="1" smtClean="0">
                <a:cs typeface="Arial" panose="020B0604020202020204" pitchFamily="34" charset="0"/>
              </a:rPr>
              <a:t>خل المبكر خلال مراحل ال</a:t>
            </a:r>
            <a:r>
              <a:rPr lang="ar-SA" altLang="ar-SA" b="1" smtClean="0">
                <a:cs typeface="Arial" panose="020B0604020202020204" pitchFamily="34" charset="0"/>
              </a:rPr>
              <a:t>إ</a:t>
            </a:r>
            <a:r>
              <a:rPr lang="ar-EG" altLang="ar-SA" b="1" smtClean="0">
                <a:cs typeface="Arial" panose="020B0604020202020204" pitchFamily="34" charset="0"/>
              </a:rPr>
              <a:t>صابة ال</a:t>
            </a:r>
            <a:r>
              <a:rPr lang="ar-SA" altLang="ar-SA" b="1" smtClean="0">
                <a:cs typeface="Arial" panose="020B0604020202020204" pitchFamily="34" charset="0"/>
              </a:rPr>
              <a:t>أ</a:t>
            </a:r>
            <a:r>
              <a:rPr lang="ar-EG" altLang="ar-SA" b="1" smtClean="0">
                <a:cs typeface="Arial" panose="020B0604020202020204" pitchFamily="34" charset="0"/>
              </a:rPr>
              <a:t>ولي في علاج ال</a:t>
            </a:r>
            <a:r>
              <a:rPr lang="ar-SA" altLang="ar-SA" b="1" smtClean="0">
                <a:cs typeface="Arial" panose="020B0604020202020204" pitchFamily="34" charset="0"/>
              </a:rPr>
              <a:t>إ</a:t>
            </a:r>
            <a:r>
              <a:rPr lang="ar-EG" altLang="ar-SA" b="1" smtClean="0">
                <a:cs typeface="Arial" panose="020B0604020202020204" pitchFamily="34" charset="0"/>
              </a:rPr>
              <a:t>صابة </a:t>
            </a:r>
            <a:r>
              <a:rPr lang="ar-SA" altLang="ar-SA" b="1" smtClean="0">
                <a:cs typeface="Arial" panose="020B0604020202020204" pitchFamily="34" charset="0"/>
              </a:rPr>
              <a:t>أ</a:t>
            </a:r>
            <a:r>
              <a:rPr lang="ar-EG" altLang="ar-SA" b="1" smtClean="0">
                <a:cs typeface="Arial" panose="020B0604020202020204" pitchFamily="34" charset="0"/>
              </a:rPr>
              <a:t>ولا</a:t>
            </a:r>
            <a:r>
              <a:rPr lang="ar-SA" altLang="ar-SA" b="1" smtClean="0">
                <a:cs typeface="Arial" panose="020B0604020202020204" pitchFamily="34" charset="0"/>
              </a:rPr>
              <a:t>ً،</a:t>
            </a:r>
            <a:r>
              <a:rPr lang="ar-EG" altLang="ar-SA" b="1" smtClean="0">
                <a:cs typeface="Arial" panose="020B0604020202020204" pitchFamily="34" charset="0"/>
              </a:rPr>
              <a:t> وفي </a:t>
            </a:r>
            <a:r>
              <a:rPr lang="ar-SA" altLang="ar-SA" b="1" smtClean="0">
                <a:cs typeface="Arial" panose="020B0604020202020204" pitchFamily="34" charset="0"/>
              </a:rPr>
              <a:t>حماية </a:t>
            </a:r>
            <a:r>
              <a:rPr lang="ar-EG" altLang="ar-SA" b="1" smtClean="0">
                <a:cs typeface="Arial" panose="020B0604020202020204" pitchFamily="34" charset="0"/>
              </a:rPr>
              <a:t>المصاب من حدوث </a:t>
            </a:r>
            <a:r>
              <a:rPr lang="ar-SA" altLang="ar-SA" b="1" smtClean="0">
                <a:cs typeface="Arial" panose="020B0604020202020204" pitchFamily="34" charset="0"/>
              </a:rPr>
              <a:t>أ</a:t>
            </a:r>
            <a:r>
              <a:rPr lang="ar-EG" altLang="ar-SA" b="1" smtClean="0">
                <a:cs typeface="Arial" panose="020B0604020202020204" pitchFamily="34" charset="0"/>
              </a:rPr>
              <a:t>يه مضاعفات </a:t>
            </a:r>
            <a:r>
              <a:rPr lang="ar-SA" altLang="ar-SA" b="1" smtClean="0">
                <a:cs typeface="Arial" panose="020B0604020202020204" pitchFamily="34" charset="0"/>
              </a:rPr>
              <a:t>أ</a:t>
            </a:r>
            <a:r>
              <a:rPr lang="ar-EG" altLang="ar-SA" b="1" smtClean="0">
                <a:cs typeface="Arial" panose="020B0604020202020204" pitchFamily="34" charset="0"/>
              </a:rPr>
              <a:t>خري مثل التهابات المفاصل.</a:t>
            </a:r>
            <a:endParaRPr lang="en-US" altLang="ar-SA" b="1" smtClean="0">
              <a:cs typeface="Arial" panose="020B0604020202020204" pitchFamily="34" charset="0"/>
            </a:endParaRPr>
          </a:p>
        </p:txBody>
      </p:sp>
    </p:spTree>
    <p:extLst>
      <p:ext uri="{BB962C8B-B14F-4D97-AF65-F5344CB8AC3E}">
        <p14:creationId xmlns:p14="http://schemas.microsoft.com/office/powerpoint/2010/main" val="31339659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عدم اكتمال نمو العظام </a:t>
            </a:r>
            <a:r>
              <a:rPr lang="ar-SA" altLang="ar-SA" b="1">
                <a:solidFill>
                  <a:srgbClr val="C00000"/>
                </a:solidFill>
                <a:latin typeface="Arial" pitchFamily="34" charset="0"/>
                <a:ea typeface="+mn-ea"/>
                <a:cs typeface="+mn-cs"/>
              </a:rPr>
              <a:t>أ</a:t>
            </a:r>
            <a:r>
              <a:rPr lang="ar-EG" altLang="ar-SA" b="1">
                <a:solidFill>
                  <a:srgbClr val="C00000"/>
                </a:solidFill>
                <a:latin typeface="Arial" pitchFamily="34" charset="0"/>
                <a:ea typeface="+mn-ea"/>
                <a:cs typeface="+mn-cs"/>
              </a:rPr>
              <a:t>و (العظام الهشة)</a:t>
            </a:r>
            <a:endParaRPr lang="en-US" altLang="ar-SA" b="1">
              <a:solidFill>
                <a:srgbClr val="C00000"/>
              </a:solidFill>
              <a:latin typeface="Arial" pitchFamily="34" charset="0"/>
              <a:ea typeface="+mn-ea"/>
              <a:cs typeface="+mn-cs"/>
            </a:endParaRPr>
          </a:p>
        </p:txBody>
      </p:sp>
      <p:sp>
        <p:nvSpPr>
          <p:cNvPr id="19459" name="Rectangle 3"/>
          <p:cNvSpPr>
            <a:spLocks noGrp="1"/>
          </p:cNvSpPr>
          <p:nvPr>
            <p:ph type="body" idx="4294967295"/>
          </p:nvPr>
        </p:nvSpPr>
        <p:spPr/>
        <p:txBody>
          <a:bodyPr/>
          <a:lstStyle/>
          <a:p>
            <a:pPr algn="just" rtl="1"/>
            <a:r>
              <a:rPr lang="ar-EG" altLang="ar-SA" b="1" smtClean="0">
                <a:cs typeface="Arial" panose="020B0604020202020204" pitchFamily="34" charset="0"/>
              </a:rPr>
              <a:t>يتصف هذ</a:t>
            </a:r>
            <a:r>
              <a:rPr lang="ar-SA" altLang="ar-SA" b="1" smtClean="0">
                <a:cs typeface="Arial" panose="020B0604020202020204" pitchFamily="34" charset="0"/>
              </a:rPr>
              <a:t>ا</a:t>
            </a:r>
            <a:r>
              <a:rPr lang="ar-EG" altLang="ar-SA" b="1" smtClean="0">
                <a:cs typeface="Arial" panose="020B0604020202020204" pitchFamily="34" charset="0"/>
              </a:rPr>
              <a:t> المرض بعدم اكتمال نمو العظام بشكل طبيعي مما يؤدي </a:t>
            </a:r>
            <a:r>
              <a:rPr lang="ar-SA" altLang="ar-SA" b="1" smtClean="0">
                <a:cs typeface="Arial" panose="020B0604020202020204" pitchFamily="34" charset="0"/>
              </a:rPr>
              <a:t>إ</a:t>
            </a:r>
            <a:r>
              <a:rPr lang="ar-EG" altLang="ar-SA" b="1" smtClean="0">
                <a:cs typeface="Arial" panose="020B0604020202020204" pitchFamily="34" charset="0"/>
              </a:rPr>
              <a:t>لي قصورها</a:t>
            </a:r>
            <a:r>
              <a:rPr lang="ar-SA" altLang="ar-SA" b="1" smtClean="0">
                <a:cs typeface="Arial" panose="020B0604020202020204" pitchFamily="34" charset="0"/>
              </a:rPr>
              <a:t>،</a:t>
            </a:r>
            <a:r>
              <a:rPr lang="ar-EG" altLang="ar-SA" b="1" smtClean="0">
                <a:cs typeface="Arial" panose="020B0604020202020204" pitchFamily="34" charset="0"/>
              </a:rPr>
              <a:t> وعدم اكتمال حجمها الطبيعي إضافة </a:t>
            </a:r>
            <a:r>
              <a:rPr lang="ar-SA" altLang="ar-SA" b="1" smtClean="0">
                <a:cs typeface="Arial" panose="020B0604020202020204" pitchFamily="34" charset="0"/>
              </a:rPr>
              <a:t>إ</a:t>
            </a:r>
            <a:r>
              <a:rPr lang="ar-EG" altLang="ar-SA" b="1" smtClean="0">
                <a:cs typeface="Arial" panose="020B0604020202020204" pitchFamily="34" charset="0"/>
              </a:rPr>
              <a:t>لي </a:t>
            </a:r>
            <a:r>
              <a:rPr lang="ar-SA" altLang="ar-SA" b="1" smtClean="0">
                <a:cs typeface="Arial" panose="020B0604020202020204" pitchFamily="34" charset="0"/>
              </a:rPr>
              <a:t>أ</a:t>
            </a:r>
            <a:r>
              <a:rPr lang="ar-EG" altLang="ar-SA" b="1" smtClean="0">
                <a:cs typeface="Arial" panose="020B0604020202020204" pitchFamily="34" charset="0"/>
              </a:rPr>
              <a:t>نها تصبح هشة ولينة مما يجعلها قابلة للكسر جراء أيه إصابة حتي لو كانت بسيطة وحين حصول الكسر </a:t>
            </a:r>
            <a:r>
              <a:rPr lang="ar-SA" altLang="ar-SA" b="1" smtClean="0">
                <a:cs typeface="Arial" panose="020B0604020202020204" pitchFamily="34" charset="0"/>
              </a:rPr>
              <a:t>أ</a:t>
            </a:r>
            <a:r>
              <a:rPr lang="ar-EG" altLang="ar-SA" b="1" smtClean="0">
                <a:cs typeface="Arial" panose="020B0604020202020204" pitchFamily="34" charset="0"/>
              </a:rPr>
              <a:t>و </a:t>
            </a:r>
            <a:r>
              <a:rPr lang="ar-SA" altLang="ar-SA" b="1" smtClean="0">
                <a:cs typeface="Arial" panose="020B0604020202020204" pitchFamily="34" charset="0"/>
              </a:rPr>
              <a:t>أ</a:t>
            </a:r>
            <a:r>
              <a:rPr lang="ar-EG" altLang="ar-SA" b="1" smtClean="0">
                <a:cs typeface="Arial" panose="020B0604020202020204" pitchFamily="34" charset="0"/>
              </a:rPr>
              <a:t>ية إصابة لل</a:t>
            </a:r>
            <a:r>
              <a:rPr lang="ar-SA" altLang="ar-SA" b="1" smtClean="0">
                <a:cs typeface="Arial" panose="020B0604020202020204" pitchFamily="34" charset="0"/>
              </a:rPr>
              <a:t>أ</a:t>
            </a:r>
            <a:r>
              <a:rPr lang="ar-EG" altLang="ar-SA" b="1" smtClean="0">
                <a:cs typeface="Arial" panose="020B0604020202020204" pitchFamily="34" charset="0"/>
              </a:rPr>
              <a:t>طراف فإنه يصعب جدا التح</a:t>
            </a:r>
            <a:r>
              <a:rPr lang="ar-SA" altLang="ar-SA" b="1" smtClean="0">
                <a:cs typeface="Arial" panose="020B0604020202020204" pitchFamily="34" charset="0"/>
              </a:rPr>
              <a:t>ا</a:t>
            </a:r>
            <a:r>
              <a:rPr lang="ar-EG" altLang="ar-SA" b="1" smtClean="0">
                <a:cs typeface="Arial" panose="020B0604020202020204" pitchFamily="34" charset="0"/>
              </a:rPr>
              <a:t>م</a:t>
            </a:r>
            <a:r>
              <a:rPr lang="ar-SA" altLang="ar-SA" b="1" smtClean="0">
                <a:cs typeface="Arial" panose="020B0604020202020204" pitchFamily="34" charset="0"/>
              </a:rPr>
              <a:t>ه</a:t>
            </a:r>
            <a:r>
              <a:rPr lang="ar-EG" altLang="ar-SA" b="1" smtClean="0">
                <a:cs typeface="Arial" panose="020B0604020202020204" pitchFamily="34" charset="0"/>
              </a:rPr>
              <a:t>ا وعودتها </a:t>
            </a:r>
            <a:r>
              <a:rPr lang="ar-SA" altLang="ar-SA" b="1" smtClean="0">
                <a:cs typeface="Arial" panose="020B0604020202020204" pitchFamily="34" charset="0"/>
              </a:rPr>
              <a:t>إ</a:t>
            </a:r>
            <a:r>
              <a:rPr lang="ar-EG" altLang="ar-SA" b="1" smtClean="0">
                <a:cs typeface="Arial" panose="020B0604020202020204" pitchFamily="34" charset="0"/>
              </a:rPr>
              <a:t>لي حالتها السابقة. وقد تؤدي ال</a:t>
            </a:r>
            <a:r>
              <a:rPr lang="ar-SA" altLang="ar-SA" b="1" smtClean="0">
                <a:cs typeface="Arial" panose="020B0604020202020204" pitchFamily="34" charset="0"/>
              </a:rPr>
              <a:t>إ</a:t>
            </a:r>
            <a:r>
              <a:rPr lang="ar-EG" altLang="ar-SA" b="1" smtClean="0">
                <a:cs typeface="Arial" panose="020B0604020202020204" pitchFamily="34" charset="0"/>
              </a:rPr>
              <a:t>صابة </a:t>
            </a:r>
            <a:r>
              <a:rPr lang="ar-SA" altLang="ar-SA" b="1" smtClean="0">
                <a:cs typeface="Arial" panose="020B0604020202020204" pitchFamily="34" charset="0"/>
              </a:rPr>
              <a:t>إ</a:t>
            </a:r>
            <a:r>
              <a:rPr lang="ar-EG" altLang="ar-SA" b="1" smtClean="0">
                <a:cs typeface="Arial" panose="020B0604020202020204" pitchFamily="34" charset="0"/>
              </a:rPr>
              <a:t>لي ال</a:t>
            </a:r>
            <a:r>
              <a:rPr lang="ar-SA" altLang="ar-SA" b="1" smtClean="0">
                <a:cs typeface="Arial" panose="020B0604020202020204" pitchFamily="34" charset="0"/>
              </a:rPr>
              <a:t>إ</a:t>
            </a:r>
            <a:r>
              <a:rPr lang="ar-EG" altLang="ar-SA" b="1" smtClean="0">
                <a:cs typeface="Arial" panose="020B0604020202020204" pitchFamily="34" charset="0"/>
              </a:rPr>
              <a:t>عاقات السمعية بسبب إصابة عظام ال</a:t>
            </a:r>
            <a:r>
              <a:rPr lang="ar-SA" altLang="ar-SA" b="1" smtClean="0">
                <a:cs typeface="Arial" panose="020B0604020202020204" pitchFamily="34" charset="0"/>
              </a:rPr>
              <a:t>أ</a:t>
            </a:r>
            <a:r>
              <a:rPr lang="ar-EG" altLang="ar-SA" b="1" smtClean="0">
                <a:cs typeface="Arial" panose="020B0604020202020204" pitchFamily="34" charset="0"/>
              </a:rPr>
              <a:t>ذن الداخلية, </a:t>
            </a:r>
            <a:r>
              <a:rPr lang="ar-SA" altLang="ar-SA" b="1" smtClean="0">
                <a:cs typeface="Arial" panose="020B0604020202020204" pitchFamily="34" charset="0"/>
              </a:rPr>
              <a:t>و</a:t>
            </a:r>
            <a:r>
              <a:rPr lang="ar-EG" altLang="ar-SA" b="1" smtClean="0">
                <a:cs typeface="Arial" panose="020B0604020202020204" pitchFamily="34" charset="0"/>
              </a:rPr>
              <a:t>بالنسبة للقدرات العقلية للمصابين بهذه الحالة فإنهم يتمتعون بقدرات عقلية عادية. </a:t>
            </a:r>
            <a:endParaRPr lang="en-US" altLang="ar-SA" b="1" smtClean="0">
              <a:cs typeface="Arial" panose="020B0604020202020204" pitchFamily="34" charset="0"/>
            </a:endParaRPr>
          </a:p>
        </p:txBody>
      </p:sp>
    </p:spTree>
    <p:extLst>
      <p:ext uri="{BB962C8B-B14F-4D97-AF65-F5344CB8AC3E}">
        <p14:creationId xmlns:p14="http://schemas.microsoft.com/office/powerpoint/2010/main" val="3826251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التهاب العظام</a:t>
            </a:r>
            <a:endParaRPr lang="en-US" altLang="ar-SA" b="1">
              <a:solidFill>
                <a:srgbClr val="C00000"/>
              </a:solidFill>
              <a:latin typeface="Arial" pitchFamily="34" charset="0"/>
              <a:ea typeface="+mn-ea"/>
              <a:cs typeface="+mn-cs"/>
            </a:endParaRPr>
          </a:p>
        </p:txBody>
      </p:sp>
      <p:sp>
        <p:nvSpPr>
          <p:cNvPr id="20483" name="Rectangle 3"/>
          <p:cNvSpPr>
            <a:spLocks noGrp="1"/>
          </p:cNvSpPr>
          <p:nvPr>
            <p:ph type="body" idx="4294967295"/>
          </p:nvPr>
        </p:nvSpPr>
        <p:spPr/>
        <p:txBody>
          <a:bodyPr/>
          <a:lstStyle/>
          <a:p>
            <a:pPr algn="just" rtl="1">
              <a:buFont typeface="Arial" panose="020B0604020202020204" pitchFamily="34" charset="0"/>
              <a:buNone/>
            </a:pPr>
            <a:r>
              <a:rPr lang="ar-SA" altLang="ar-SA" smtClean="0">
                <a:cs typeface="Arial" panose="020B0604020202020204" pitchFamily="34" charset="0"/>
              </a:rPr>
              <a:t>   </a:t>
            </a:r>
            <a:r>
              <a:rPr lang="ar-EG" altLang="ar-SA" b="1" smtClean="0">
                <a:cs typeface="Arial" panose="020B0604020202020204" pitchFamily="34" charset="0"/>
              </a:rPr>
              <a:t>تحدث هذه ال</a:t>
            </a:r>
            <a:r>
              <a:rPr lang="ar-SA" altLang="ar-SA" b="1" smtClean="0">
                <a:cs typeface="Arial" panose="020B0604020202020204" pitchFamily="34" charset="0"/>
              </a:rPr>
              <a:t>إ</a:t>
            </a:r>
            <a:r>
              <a:rPr lang="ar-EG" altLang="ar-SA" b="1" smtClean="0">
                <a:cs typeface="Arial" panose="020B0604020202020204" pitchFamily="34" charset="0"/>
              </a:rPr>
              <a:t>صابة عادة في المراحل المتوسطة </a:t>
            </a:r>
            <a:r>
              <a:rPr lang="ar-SA" altLang="ar-SA" b="1" smtClean="0">
                <a:cs typeface="Arial" panose="020B0604020202020204" pitchFamily="34" charset="0"/>
              </a:rPr>
              <a:t>أ</a:t>
            </a:r>
            <a:r>
              <a:rPr lang="ar-EG" altLang="ar-SA" b="1" smtClean="0">
                <a:cs typeface="Arial" panose="020B0604020202020204" pitchFamily="34" charset="0"/>
              </a:rPr>
              <a:t>و المتأخرة من العمر</a:t>
            </a:r>
            <a:r>
              <a:rPr lang="ar-SA" altLang="ar-SA" b="1" smtClean="0">
                <a:cs typeface="Arial" panose="020B0604020202020204" pitchFamily="34" charset="0"/>
              </a:rPr>
              <a:t>،</a:t>
            </a:r>
            <a:r>
              <a:rPr lang="ar-EG" altLang="ar-SA" b="1" smtClean="0">
                <a:cs typeface="Arial" panose="020B0604020202020204" pitchFamily="34" charset="0"/>
              </a:rPr>
              <a:t> خاصة لل</a:t>
            </a:r>
            <a:r>
              <a:rPr lang="ar-SA" altLang="ar-SA" b="1" smtClean="0">
                <a:cs typeface="Arial" panose="020B0604020202020204" pitchFamily="34" charset="0"/>
              </a:rPr>
              <a:t>أ</a:t>
            </a:r>
            <a:r>
              <a:rPr lang="ar-EG" altLang="ar-SA" b="1" smtClean="0">
                <a:cs typeface="Arial" panose="020B0604020202020204" pitchFamily="34" charset="0"/>
              </a:rPr>
              <a:t>فراد الذين يعانون من إصابات الهيكل العظمي, وأمراض المفاصل</a:t>
            </a:r>
            <a:r>
              <a:rPr lang="ar-SA" altLang="ar-SA" b="1" smtClean="0">
                <a:cs typeface="Arial" panose="020B0604020202020204" pitchFamily="34" charset="0"/>
              </a:rPr>
              <a:t>،</a:t>
            </a:r>
            <a:r>
              <a:rPr lang="ar-EG" altLang="ar-SA" b="1" smtClean="0">
                <a:cs typeface="Arial" panose="020B0604020202020204" pitchFamily="34" charset="0"/>
              </a:rPr>
              <a:t> أو فقدان أحد ال</a:t>
            </a:r>
            <a:r>
              <a:rPr lang="ar-SA" altLang="ar-SA" b="1" smtClean="0">
                <a:cs typeface="Arial" panose="020B0604020202020204" pitchFamily="34" charset="0"/>
              </a:rPr>
              <a:t>أ</a:t>
            </a:r>
            <a:r>
              <a:rPr lang="ar-EG" altLang="ar-SA" b="1" smtClean="0">
                <a:cs typeface="Arial" panose="020B0604020202020204" pitchFamily="34" charset="0"/>
              </a:rPr>
              <a:t>طراف أو الوزن الزائد </a:t>
            </a:r>
            <a:r>
              <a:rPr lang="ar-SA" altLang="ar-SA" b="1" smtClean="0">
                <a:cs typeface="Arial" panose="020B0604020202020204" pitchFamily="34" charset="0"/>
              </a:rPr>
              <a:t>أ</a:t>
            </a:r>
            <a:r>
              <a:rPr lang="ar-EG" altLang="ar-SA" b="1" smtClean="0">
                <a:cs typeface="Arial" panose="020B0604020202020204" pitchFamily="34" charset="0"/>
              </a:rPr>
              <a:t>و من يتعرضون للحوادث المختلفة</a:t>
            </a:r>
            <a:r>
              <a:rPr lang="ar-SA" altLang="ar-SA" b="1" smtClean="0">
                <a:cs typeface="Arial" panose="020B0604020202020204" pitchFamily="34" charset="0"/>
              </a:rPr>
              <a:t>، </a:t>
            </a:r>
            <a:r>
              <a:rPr lang="ar-EG" altLang="ar-SA" b="1" smtClean="0">
                <a:cs typeface="Arial" panose="020B0604020202020204" pitchFamily="34" charset="0"/>
              </a:rPr>
              <a:t>كما أن حالات التهاب العظام عبارة عن مضاعفات شائعة جد</a:t>
            </a:r>
            <a:r>
              <a:rPr lang="ar-SA" altLang="ar-SA" b="1" smtClean="0">
                <a:cs typeface="Arial" panose="020B0604020202020204" pitchFamily="34" charset="0"/>
              </a:rPr>
              <a:t>اً</a:t>
            </a:r>
            <a:r>
              <a:rPr lang="ar-EG" altLang="ar-SA" b="1" smtClean="0">
                <a:cs typeface="Arial" panose="020B0604020202020204" pitchFamily="34" charset="0"/>
              </a:rPr>
              <a:t> لل</a:t>
            </a:r>
            <a:r>
              <a:rPr lang="ar-SA" altLang="ar-SA" b="1" smtClean="0">
                <a:cs typeface="Arial" panose="020B0604020202020204" pitchFamily="34" charset="0"/>
              </a:rPr>
              <a:t>إ</a:t>
            </a:r>
            <a:r>
              <a:rPr lang="ar-EG" altLang="ar-SA" b="1" smtClean="0">
                <a:cs typeface="Arial" panose="020B0604020202020204" pitchFamily="34" charset="0"/>
              </a:rPr>
              <a:t>صابات والحروق وكذلك لدي ال</a:t>
            </a:r>
            <a:r>
              <a:rPr lang="ar-SA" altLang="ar-SA" b="1" smtClean="0">
                <a:cs typeface="Arial" panose="020B0604020202020204" pitchFamily="34" charset="0"/>
              </a:rPr>
              <a:t>أ</a:t>
            </a:r>
            <a:r>
              <a:rPr lang="ar-EG" altLang="ar-SA" b="1" smtClean="0">
                <a:cs typeface="Arial" panose="020B0604020202020204" pitchFamily="34" charset="0"/>
              </a:rPr>
              <a:t>شخاص الذين فقدوا الإحساس في </a:t>
            </a:r>
            <a:r>
              <a:rPr lang="ar-SA" altLang="ar-SA" b="1" smtClean="0">
                <a:cs typeface="Arial" panose="020B0604020202020204" pitchFamily="34" charset="0"/>
              </a:rPr>
              <a:t>أ</a:t>
            </a:r>
            <a:r>
              <a:rPr lang="ar-EG" altLang="ar-SA" b="1" smtClean="0">
                <a:cs typeface="Arial" panose="020B0604020202020204" pitchFamily="34" charset="0"/>
              </a:rPr>
              <a:t>يديهم وأقدامهم</a:t>
            </a:r>
            <a:r>
              <a:rPr lang="ar-SA" altLang="ar-SA" b="1" smtClean="0">
                <a:cs typeface="Arial" panose="020B0604020202020204" pitchFamily="34" charset="0"/>
              </a:rPr>
              <a:t>،</a:t>
            </a:r>
            <a:r>
              <a:rPr lang="ar-EG" altLang="ar-SA" b="1" smtClean="0">
                <a:cs typeface="Arial" panose="020B0604020202020204" pitchFamily="34" charset="0"/>
              </a:rPr>
              <a:t> ونظرا</a:t>
            </a:r>
            <a:r>
              <a:rPr lang="ar-SA" altLang="ar-SA" b="1" smtClean="0">
                <a:cs typeface="Arial" panose="020B0604020202020204" pitchFamily="34" charset="0"/>
              </a:rPr>
              <a:t>ً</a:t>
            </a:r>
            <a:r>
              <a:rPr lang="ar-EG" altLang="ar-SA" b="1" smtClean="0">
                <a:cs typeface="Arial" panose="020B0604020202020204" pitchFamily="34" charset="0"/>
              </a:rPr>
              <a:t> ل</a:t>
            </a:r>
            <a:r>
              <a:rPr lang="ar-SA" altLang="ar-SA" b="1" smtClean="0">
                <a:cs typeface="Arial" panose="020B0604020202020204" pitchFamily="34" charset="0"/>
              </a:rPr>
              <a:t>أ</a:t>
            </a:r>
            <a:r>
              <a:rPr lang="ar-EG" altLang="ar-SA" b="1" smtClean="0">
                <a:cs typeface="Arial" panose="020B0604020202020204" pitchFamily="34" charset="0"/>
              </a:rPr>
              <a:t>ن الشخص المصاب لا يشعر بال</a:t>
            </a:r>
            <a:r>
              <a:rPr lang="ar-SA" altLang="ar-SA" b="1" smtClean="0">
                <a:cs typeface="Arial" panose="020B0604020202020204" pitchFamily="34" charset="0"/>
              </a:rPr>
              <a:t>أ</a:t>
            </a:r>
            <a:r>
              <a:rPr lang="ar-EG" altLang="ar-SA" b="1" smtClean="0">
                <a:cs typeface="Arial" panose="020B0604020202020204" pitchFamily="34" charset="0"/>
              </a:rPr>
              <a:t>لم ف</a:t>
            </a:r>
            <a:r>
              <a:rPr lang="ar-SA" altLang="ar-SA" b="1" smtClean="0">
                <a:cs typeface="Arial" panose="020B0604020202020204" pitchFamily="34" charset="0"/>
              </a:rPr>
              <a:t>إ</a:t>
            </a:r>
            <a:r>
              <a:rPr lang="ar-EG" altLang="ar-SA" b="1" smtClean="0">
                <a:cs typeface="Arial" panose="020B0604020202020204" pitchFamily="34" charset="0"/>
              </a:rPr>
              <a:t>نه غالبا</a:t>
            </a:r>
            <a:r>
              <a:rPr lang="ar-SA" altLang="ar-SA" b="1" smtClean="0">
                <a:cs typeface="Arial" panose="020B0604020202020204" pitchFamily="34" charset="0"/>
              </a:rPr>
              <a:t>ً</a:t>
            </a:r>
            <a:r>
              <a:rPr lang="ar-EG" altLang="ar-SA" b="1" smtClean="0">
                <a:cs typeface="Arial" panose="020B0604020202020204" pitchFamily="34" charset="0"/>
              </a:rPr>
              <a:t> ما لا يريح المنطقة المصابة ولا ينظفها ولا يحميها ونتيجة لذلك فإنها تصاب بالالتهابات وتدريجيا </a:t>
            </a:r>
            <a:r>
              <a:rPr lang="ar-SA" altLang="ar-SA" b="1" smtClean="0">
                <a:cs typeface="Arial" panose="020B0604020202020204" pitchFamily="34" charset="0"/>
              </a:rPr>
              <a:t>تزداد </a:t>
            </a:r>
            <a:r>
              <a:rPr lang="ar-EG" altLang="ar-SA" b="1" smtClean="0">
                <a:cs typeface="Arial" panose="020B0604020202020204" pitchFamily="34" charset="0"/>
              </a:rPr>
              <a:t>الإصابة عمقا حتي تصل </a:t>
            </a:r>
            <a:r>
              <a:rPr lang="ar-SA" altLang="ar-SA" b="1" smtClean="0">
                <a:cs typeface="Arial" panose="020B0604020202020204" pitchFamily="34" charset="0"/>
              </a:rPr>
              <a:t>إ</a:t>
            </a:r>
            <a:r>
              <a:rPr lang="ar-EG" altLang="ar-SA" b="1" smtClean="0">
                <a:cs typeface="Arial" panose="020B0604020202020204" pitchFamily="34" charset="0"/>
              </a:rPr>
              <a:t>لي العظم.</a:t>
            </a:r>
            <a:endParaRPr lang="en-US" altLang="ar-SA" b="1" smtClean="0">
              <a:cs typeface="Arial" panose="020B0604020202020204" pitchFamily="34" charset="0"/>
            </a:endParaRPr>
          </a:p>
        </p:txBody>
      </p:sp>
    </p:spTree>
    <p:extLst>
      <p:ext uri="{BB962C8B-B14F-4D97-AF65-F5344CB8AC3E}">
        <p14:creationId xmlns:p14="http://schemas.microsoft.com/office/powerpoint/2010/main" val="15720122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خلع الورك الولادي</a:t>
            </a:r>
            <a:endParaRPr lang="en-US" altLang="ar-SA" b="1">
              <a:solidFill>
                <a:srgbClr val="C00000"/>
              </a:solidFill>
              <a:latin typeface="Arial" pitchFamily="34" charset="0"/>
              <a:ea typeface="+mn-ea"/>
              <a:cs typeface="+mn-cs"/>
            </a:endParaRPr>
          </a:p>
        </p:txBody>
      </p:sp>
      <p:sp>
        <p:nvSpPr>
          <p:cNvPr id="21507" name="Rectangle 3"/>
          <p:cNvSpPr>
            <a:spLocks noGrp="1"/>
          </p:cNvSpPr>
          <p:nvPr>
            <p:ph type="body" idx="4294967295"/>
          </p:nvPr>
        </p:nvSpPr>
        <p:spPr/>
        <p:txBody>
          <a:bodyPr/>
          <a:lstStyle/>
          <a:p>
            <a:pPr algn="just" rtl="1">
              <a:lnSpc>
                <a:spcPct val="80000"/>
              </a:lnSpc>
            </a:pPr>
            <a:r>
              <a:rPr lang="ar-EG" altLang="ar-SA" sz="2800" b="1" smtClean="0">
                <a:cs typeface="Arial" panose="020B0604020202020204" pitchFamily="34" charset="0"/>
              </a:rPr>
              <a:t>تحدث هذه الحالة عندما يكون عظم الفخذ في الورك خارج تجويفة لأطفال حديثي الولادة, قد يحدث الخلع في </a:t>
            </a:r>
            <a:r>
              <a:rPr lang="ar-SA" altLang="ar-SA" sz="2800" b="1" smtClean="0">
                <a:cs typeface="Arial" panose="020B0604020202020204" pitchFamily="34" charset="0"/>
              </a:rPr>
              <a:t>أ</a:t>
            </a:r>
            <a:r>
              <a:rPr lang="ar-EG" altLang="ar-SA" sz="2800" b="1" smtClean="0">
                <a:cs typeface="Arial" panose="020B0604020202020204" pitchFamily="34" charset="0"/>
              </a:rPr>
              <a:t>حد الجوانب </a:t>
            </a:r>
            <a:r>
              <a:rPr lang="ar-SA" altLang="ar-SA" sz="2800" b="1" smtClean="0">
                <a:cs typeface="Arial" panose="020B0604020202020204" pitchFamily="34" charset="0"/>
              </a:rPr>
              <a:t>أ</a:t>
            </a:r>
            <a:r>
              <a:rPr lang="ar-EG" altLang="ar-SA" sz="2800" b="1" smtClean="0">
                <a:cs typeface="Arial" panose="020B0604020202020204" pitchFamily="34" charset="0"/>
              </a:rPr>
              <a:t>و يمكن أن يكون في الجانبين, وبسبب وجود هرمونات تسبب ارتخاء المفاصل عند ال</a:t>
            </a:r>
            <a:r>
              <a:rPr lang="ar-SA" altLang="ar-SA" sz="2800" b="1" smtClean="0">
                <a:cs typeface="Arial" panose="020B0604020202020204" pitchFamily="34" charset="0"/>
              </a:rPr>
              <a:t>إ</a:t>
            </a:r>
            <a:r>
              <a:rPr lang="ar-EG" altLang="ar-SA" sz="2800" b="1" smtClean="0">
                <a:cs typeface="Arial" panose="020B0604020202020204" pitchFamily="34" charset="0"/>
              </a:rPr>
              <a:t>ناث ف</a:t>
            </a:r>
            <a:r>
              <a:rPr lang="ar-SA" altLang="ar-SA" sz="2800" b="1" smtClean="0">
                <a:cs typeface="Arial" panose="020B0604020202020204" pitchFamily="34" charset="0"/>
              </a:rPr>
              <a:t>إ</a:t>
            </a:r>
            <a:r>
              <a:rPr lang="ar-EG" altLang="ar-SA" sz="2800" b="1" smtClean="0">
                <a:cs typeface="Arial" panose="020B0604020202020204" pitchFamily="34" charset="0"/>
              </a:rPr>
              <a:t>ن نسبة إصابة ال</a:t>
            </a:r>
            <a:r>
              <a:rPr lang="ar-SA" altLang="ar-SA" sz="2800" b="1" smtClean="0">
                <a:cs typeface="Arial" panose="020B0604020202020204" pitchFamily="34" charset="0"/>
              </a:rPr>
              <a:t>إ</a:t>
            </a:r>
            <a:r>
              <a:rPr lang="ar-EG" altLang="ar-SA" sz="2800" b="1" smtClean="0">
                <a:cs typeface="Arial" panose="020B0604020202020204" pitchFamily="34" charset="0"/>
              </a:rPr>
              <a:t>ناث تفوق كثيرا نسبة إصابة الذكور</a:t>
            </a:r>
            <a:r>
              <a:rPr lang="ar-SA" altLang="ar-SA" sz="2800" b="1" smtClean="0">
                <a:cs typeface="Arial" panose="020B0604020202020204" pitchFamily="34" charset="0"/>
              </a:rPr>
              <a:t>،</a:t>
            </a:r>
            <a:r>
              <a:rPr lang="ar-EG" altLang="ar-SA" sz="2800" b="1" smtClean="0">
                <a:cs typeface="Arial" panose="020B0604020202020204" pitchFamily="34" charset="0"/>
              </a:rPr>
              <a:t> وإذا ما تم اكتشاف حالة خلع الورك الولادي في الأشهر الأولي من العمر فإن المعالجة تكون فعالة, بينما في ال</a:t>
            </a:r>
            <a:r>
              <a:rPr lang="ar-SA" altLang="ar-SA" sz="2800" b="1" smtClean="0">
                <a:cs typeface="Arial" panose="020B0604020202020204" pitchFamily="34" charset="0"/>
              </a:rPr>
              <a:t>أ</a:t>
            </a:r>
            <a:r>
              <a:rPr lang="ar-EG" altLang="ar-SA" sz="2800" b="1" smtClean="0">
                <a:cs typeface="Arial" panose="020B0604020202020204" pitchFamily="34" charset="0"/>
              </a:rPr>
              <a:t>عمار المتقدمة يكون العلاج </a:t>
            </a:r>
            <a:r>
              <a:rPr lang="ar-SA" altLang="ar-SA" sz="2800" b="1" smtClean="0">
                <a:cs typeface="Arial" panose="020B0604020202020204" pitchFamily="34" charset="0"/>
              </a:rPr>
              <a:t>أ</a:t>
            </a:r>
            <a:r>
              <a:rPr lang="ar-EG" altLang="ar-SA" sz="2800" b="1" smtClean="0">
                <a:cs typeface="Arial" panose="020B0604020202020204" pitchFamily="34" charset="0"/>
              </a:rPr>
              <a:t>كثر صعوبة وربما يحتاج </a:t>
            </a:r>
            <a:r>
              <a:rPr lang="ar-SA" altLang="ar-SA" sz="2800" b="1" smtClean="0">
                <a:cs typeface="Arial" panose="020B0604020202020204" pitchFamily="34" charset="0"/>
              </a:rPr>
              <a:t>إ</a:t>
            </a:r>
            <a:r>
              <a:rPr lang="ar-EG" altLang="ar-SA" sz="2800" b="1" smtClean="0">
                <a:cs typeface="Arial" panose="020B0604020202020204" pitchFamily="34" charset="0"/>
              </a:rPr>
              <a:t>لي إجراء عملية جراحية.</a:t>
            </a:r>
          </a:p>
          <a:p>
            <a:pPr algn="just" rtl="1">
              <a:lnSpc>
                <a:spcPct val="80000"/>
              </a:lnSpc>
            </a:pPr>
            <a:r>
              <a:rPr lang="ar-SA" altLang="ar-SA" sz="2800" b="1" smtClean="0">
                <a:cs typeface="Arial" panose="020B0604020202020204" pitchFamily="34" charset="0"/>
              </a:rPr>
              <a:t>أ</a:t>
            </a:r>
            <a:r>
              <a:rPr lang="ar-EG" altLang="ar-SA" sz="2800" b="1" smtClean="0">
                <a:cs typeface="Arial" panose="020B0604020202020204" pitchFamily="34" charset="0"/>
              </a:rPr>
              <a:t>ما عن أسباب حدوث خلع الورك الولادي فيمكن </a:t>
            </a:r>
            <a:r>
              <a:rPr lang="ar-SA" altLang="ar-SA" sz="2800" b="1" smtClean="0">
                <a:cs typeface="Arial" panose="020B0604020202020204" pitchFamily="34" charset="0"/>
              </a:rPr>
              <a:t>إ</a:t>
            </a:r>
            <a:r>
              <a:rPr lang="ar-EG" altLang="ar-SA" sz="2800" b="1" smtClean="0">
                <a:cs typeface="Arial" panose="020B0604020202020204" pitchFamily="34" charset="0"/>
              </a:rPr>
              <a:t>يضاحها فيما يلي:</a:t>
            </a:r>
          </a:p>
          <a:p>
            <a:pPr algn="just" rtl="1">
              <a:lnSpc>
                <a:spcPct val="80000"/>
              </a:lnSpc>
            </a:pPr>
            <a:r>
              <a:rPr lang="ar-EG" altLang="ar-SA" sz="2800" b="1" smtClean="0">
                <a:cs typeface="Arial" panose="020B0604020202020204" pitchFamily="34" charset="0"/>
              </a:rPr>
              <a:t>تلعب العوامل الوراثية دور أساسي في هذه الحالة</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تعرض الطرف السفلي للجنين أثناء الولادة للضغط الزائد</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نقص السائل الامينوسي له أثار واضحة علي هذه الحالة</a:t>
            </a:r>
            <a:r>
              <a:rPr lang="ar-SA" altLang="ar-SA" sz="2800" b="1" smtClean="0">
                <a:cs typeface="Arial" panose="020B0604020202020204" pitchFamily="34" charset="0"/>
              </a:rPr>
              <a:t>.</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29359504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التهاب المفاصل</a:t>
            </a:r>
            <a:endParaRPr lang="en-US" altLang="ar-SA" b="1">
              <a:solidFill>
                <a:srgbClr val="C00000"/>
              </a:solidFill>
              <a:latin typeface="Arial" pitchFamily="34" charset="0"/>
              <a:ea typeface="+mn-ea"/>
              <a:cs typeface="+mn-cs"/>
            </a:endParaRPr>
          </a:p>
        </p:txBody>
      </p:sp>
      <p:sp>
        <p:nvSpPr>
          <p:cNvPr id="22531" name="Rectangle 3"/>
          <p:cNvSpPr>
            <a:spLocks noGrp="1"/>
          </p:cNvSpPr>
          <p:nvPr>
            <p:ph type="body" idx="4294967295"/>
          </p:nvPr>
        </p:nvSpPr>
        <p:spPr/>
        <p:txBody>
          <a:bodyPr/>
          <a:lstStyle/>
          <a:p>
            <a:pPr algn="just" rtl="1"/>
            <a:r>
              <a:rPr lang="ar-EG" altLang="ar-SA" sz="2800" b="1" smtClean="0">
                <a:cs typeface="Arial" panose="020B0604020202020204" pitchFamily="34" charset="0"/>
              </a:rPr>
              <a:t>تحدث هذه الحالة نتيجة تلف العظام والأنسجة والأوعية الدموية المحيطة بالمفاصل وتلف الغضاريف والأعصاب</a:t>
            </a:r>
            <a:r>
              <a:rPr lang="ar-SA" altLang="ar-SA" sz="2800" b="1" smtClean="0">
                <a:cs typeface="Arial" panose="020B0604020202020204" pitchFamily="34" charset="0"/>
              </a:rPr>
              <a:t>،</a:t>
            </a:r>
            <a:r>
              <a:rPr lang="ar-EG" altLang="ar-SA" sz="2800" b="1" smtClean="0">
                <a:cs typeface="Arial" panose="020B0604020202020204" pitchFamily="34" charset="0"/>
              </a:rPr>
              <a:t> وتظهر علي شكل تورم المفاصل والأنسجة والتهابها</a:t>
            </a:r>
            <a:r>
              <a:rPr lang="ar-SA" altLang="ar-SA" sz="2800" b="1" smtClean="0">
                <a:cs typeface="Arial" panose="020B0604020202020204" pitchFamily="34" charset="0"/>
              </a:rPr>
              <a:t>،</a:t>
            </a:r>
            <a:r>
              <a:rPr lang="ar-EG" altLang="ar-SA" sz="2800" b="1" smtClean="0">
                <a:cs typeface="Arial" panose="020B0604020202020204" pitchFamily="34" charset="0"/>
              </a:rPr>
              <a:t> مما يؤدي </a:t>
            </a:r>
            <a:r>
              <a:rPr lang="ar-SA" altLang="ar-SA" sz="2800" b="1" smtClean="0">
                <a:cs typeface="Arial" panose="020B0604020202020204" pitchFamily="34" charset="0"/>
              </a:rPr>
              <a:t>إ</a:t>
            </a:r>
            <a:r>
              <a:rPr lang="ar-EG" altLang="ar-SA" sz="2800" b="1" smtClean="0">
                <a:cs typeface="Arial" panose="020B0604020202020204" pitchFamily="34" charset="0"/>
              </a:rPr>
              <a:t>لي ألم مستمر وتيبس في الأطراف المصابة وبالتالي حدوث تشوهات جسدية وعاهات دائمة.</a:t>
            </a:r>
          </a:p>
          <a:p>
            <a:pPr algn="just" rtl="1"/>
            <a:r>
              <a:rPr lang="ar-SA" altLang="ar-SA" sz="2800" b="1" smtClean="0">
                <a:cs typeface="Arial" panose="020B0604020202020204" pitchFamily="34" charset="0"/>
              </a:rPr>
              <a:t>أ</a:t>
            </a:r>
            <a:r>
              <a:rPr lang="ar-EG" altLang="ar-SA" sz="2800" b="1" smtClean="0">
                <a:cs typeface="Arial" panose="020B0604020202020204" pitchFamily="34" charset="0"/>
              </a:rPr>
              <a:t>ما عن طريق علاج هذه الحالة فتتطلب ما يلي: </a:t>
            </a:r>
          </a:p>
          <a:p>
            <a:pPr algn="just" rtl="1"/>
            <a:r>
              <a:rPr lang="ar-EG" altLang="ar-SA" sz="2400" b="1" smtClean="0">
                <a:cs typeface="Arial" panose="020B0604020202020204" pitchFamily="34" charset="0"/>
              </a:rPr>
              <a:t>إراحة المصاب وعدم ق</a:t>
            </a:r>
            <a:r>
              <a:rPr lang="ar-SA" altLang="ar-SA" sz="2400" b="1" smtClean="0">
                <a:cs typeface="Arial" panose="020B0604020202020204" pitchFamily="34" charset="0"/>
              </a:rPr>
              <a:t>ي</a:t>
            </a:r>
            <a:r>
              <a:rPr lang="ar-EG" altLang="ar-SA" sz="2400" b="1" smtClean="0">
                <a:cs typeface="Arial" panose="020B0604020202020204" pitchFamily="34" charset="0"/>
              </a:rPr>
              <a:t>امه بأعمال مجهدة</a:t>
            </a:r>
            <a:r>
              <a:rPr lang="ar-SA" altLang="ar-SA" sz="2400" b="1" smtClean="0">
                <a:cs typeface="Arial" panose="020B0604020202020204" pitchFamily="34" charset="0"/>
              </a:rPr>
              <a:t>.</a:t>
            </a:r>
            <a:endParaRPr lang="ar-EG" altLang="ar-SA" sz="2400" b="1" smtClean="0">
              <a:cs typeface="Arial" panose="020B0604020202020204" pitchFamily="34" charset="0"/>
            </a:endParaRPr>
          </a:p>
          <a:p>
            <a:pPr algn="just" rtl="1"/>
            <a:r>
              <a:rPr lang="ar-SA" altLang="ar-SA" sz="2400" b="1" smtClean="0">
                <a:cs typeface="Arial" panose="020B0604020202020204" pitchFamily="34" charset="0"/>
              </a:rPr>
              <a:t>إ</a:t>
            </a:r>
            <a:r>
              <a:rPr lang="ar-EG" altLang="ar-SA" sz="2400" b="1" smtClean="0">
                <a:cs typeface="Arial" panose="020B0604020202020204" pitchFamily="34" charset="0"/>
              </a:rPr>
              <a:t>ستخدام الجبس لتثبيت المفصل المصاب</a:t>
            </a:r>
            <a:r>
              <a:rPr lang="ar-SA" altLang="ar-SA" sz="2400" b="1" smtClean="0">
                <a:cs typeface="Arial" panose="020B0604020202020204" pitchFamily="34" charset="0"/>
              </a:rPr>
              <a:t>.</a:t>
            </a:r>
            <a:endParaRPr lang="ar-EG" altLang="ar-SA" sz="2400" b="1" smtClean="0">
              <a:cs typeface="Arial" panose="020B0604020202020204" pitchFamily="34" charset="0"/>
            </a:endParaRPr>
          </a:p>
          <a:p>
            <a:pPr algn="just" rtl="1"/>
            <a:r>
              <a:rPr lang="ar-SA" altLang="ar-SA" sz="2400" b="1" smtClean="0">
                <a:cs typeface="Arial" panose="020B0604020202020204" pitchFamily="34" charset="0"/>
              </a:rPr>
              <a:t>إ</a:t>
            </a:r>
            <a:r>
              <a:rPr lang="ar-EG" altLang="ar-SA" sz="2400" b="1" smtClean="0">
                <a:cs typeface="Arial" panose="020B0604020202020204" pitchFamily="34" charset="0"/>
              </a:rPr>
              <a:t>ستخدام ال</a:t>
            </a:r>
            <a:r>
              <a:rPr lang="ar-SA" altLang="ar-SA" sz="2400" b="1" smtClean="0">
                <a:cs typeface="Arial" panose="020B0604020202020204" pitchFamily="34" charset="0"/>
              </a:rPr>
              <a:t>أ</a:t>
            </a:r>
            <a:r>
              <a:rPr lang="ar-EG" altLang="ar-SA" sz="2400" b="1" smtClean="0">
                <a:cs typeface="Arial" panose="020B0604020202020204" pitchFamily="34" charset="0"/>
              </a:rPr>
              <a:t>دو</a:t>
            </a:r>
            <a:r>
              <a:rPr lang="ar-SA" altLang="ar-SA" sz="2400" b="1" smtClean="0">
                <a:cs typeface="Arial" panose="020B0604020202020204" pitchFamily="34" charset="0"/>
              </a:rPr>
              <a:t>ي</a:t>
            </a:r>
            <a:r>
              <a:rPr lang="ar-EG" altLang="ar-SA" sz="2400" b="1" smtClean="0">
                <a:cs typeface="Arial" panose="020B0604020202020204" pitchFamily="34" charset="0"/>
              </a:rPr>
              <a:t>ة والعقاقير الطبية</a:t>
            </a:r>
            <a:r>
              <a:rPr lang="ar-SA" altLang="ar-SA" sz="2400" b="1" smtClean="0">
                <a:cs typeface="Arial" panose="020B0604020202020204" pitchFamily="34" charset="0"/>
              </a:rPr>
              <a:t>.</a:t>
            </a:r>
            <a:endParaRPr lang="ar-EG" altLang="ar-SA" sz="2400" b="1" smtClean="0">
              <a:cs typeface="Arial" panose="020B0604020202020204" pitchFamily="34" charset="0"/>
            </a:endParaRPr>
          </a:p>
          <a:p>
            <a:pPr algn="just" rtl="1"/>
            <a:r>
              <a:rPr lang="ar-EG" altLang="ar-SA" sz="2400" b="1" smtClean="0">
                <a:cs typeface="Arial" panose="020B0604020202020204" pitchFamily="34" charset="0"/>
              </a:rPr>
              <a:t>التدخل الجراحي للحالات الشديدة</a:t>
            </a:r>
            <a:r>
              <a:rPr lang="ar-SA" altLang="ar-SA" sz="2400" b="1" smtClean="0">
                <a:cs typeface="Arial" panose="020B0604020202020204" pitchFamily="34" charset="0"/>
              </a:rPr>
              <a:t>.</a:t>
            </a:r>
            <a:endParaRPr lang="en-US" altLang="ar-SA" sz="2400" b="1" smtClean="0">
              <a:cs typeface="Arial" panose="020B0604020202020204" pitchFamily="34" charset="0"/>
            </a:endParaRPr>
          </a:p>
        </p:txBody>
      </p:sp>
    </p:spTree>
    <p:extLst>
      <p:ext uri="{BB962C8B-B14F-4D97-AF65-F5344CB8AC3E}">
        <p14:creationId xmlns:p14="http://schemas.microsoft.com/office/powerpoint/2010/main" val="20451711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التهاب المفاصل الرثوي (الروماتيزمي</a:t>
            </a:r>
            <a:r>
              <a:rPr lang="ar-SA" altLang="ar-SA" b="1">
                <a:solidFill>
                  <a:srgbClr val="C00000"/>
                </a:solidFill>
                <a:latin typeface="Arial" pitchFamily="34" charset="0"/>
                <a:ea typeface="+mn-ea"/>
                <a:cs typeface="+mn-cs"/>
              </a:rPr>
              <a:t>)</a:t>
            </a:r>
            <a:endParaRPr lang="en-US" altLang="ar-SA" b="1">
              <a:solidFill>
                <a:srgbClr val="C00000"/>
              </a:solidFill>
              <a:latin typeface="Arial" pitchFamily="34" charset="0"/>
              <a:ea typeface="+mn-ea"/>
              <a:cs typeface="+mn-cs"/>
            </a:endParaRPr>
          </a:p>
        </p:txBody>
      </p:sp>
      <p:sp>
        <p:nvSpPr>
          <p:cNvPr id="23555" name="Rectangle 3"/>
          <p:cNvSpPr>
            <a:spLocks noGrp="1"/>
          </p:cNvSpPr>
          <p:nvPr>
            <p:ph type="body" idx="4294967295"/>
          </p:nvPr>
        </p:nvSpPr>
        <p:spPr/>
        <p:txBody>
          <a:bodyPr/>
          <a:lstStyle/>
          <a:p>
            <a:pPr algn="just" rtl="1"/>
            <a:r>
              <a:rPr lang="ar-EG" altLang="ar-SA" sz="2800" b="1" smtClean="0">
                <a:cs typeface="Arial" panose="020B0604020202020204" pitchFamily="34" charset="0"/>
              </a:rPr>
              <a:t>يصيب هذا الالتهاب عادة الأطفال اليافعين, ويصيب الإناث أكثر من الذكور. ويعتبر سبب هذه الحالة غير معروف علي الإطلاق, وفي هذه  الحالة تحدث التهابات في المفاصل وأورام وغير ذلك. وإذا امتدت ال</a:t>
            </a:r>
            <a:r>
              <a:rPr lang="ar-SA" altLang="ar-SA" sz="2800" b="1" smtClean="0">
                <a:cs typeface="Arial" panose="020B0604020202020204" pitchFamily="34" charset="0"/>
              </a:rPr>
              <a:t>إ</a:t>
            </a:r>
            <a:r>
              <a:rPr lang="ar-EG" altLang="ar-SA" sz="2800" b="1" smtClean="0">
                <a:cs typeface="Arial" panose="020B0604020202020204" pitchFamily="34" charset="0"/>
              </a:rPr>
              <a:t>صابة إلي مفاصل الجسم المختلفة فإنها تحد من قدرة الشخص علي تأدية الوظائف المختلفة, وقد تفقد العضلات في اليدين قوتها وقدرتها علي الحركة.</a:t>
            </a:r>
            <a:r>
              <a:rPr lang="ar-SA" altLang="ar-SA" sz="2800" b="1" smtClean="0">
                <a:cs typeface="Arial" panose="020B0604020202020204" pitchFamily="34" charset="0"/>
              </a:rPr>
              <a:t> </a:t>
            </a:r>
            <a:r>
              <a:rPr lang="ar-EG" altLang="ar-SA" sz="2800" b="1" smtClean="0">
                <a:cs typeface="Arial" panose="020B0604020202020204" pitchFamily="34" charset="0"/>
              </a:rPr>
              <a:t>وكذلك فإن ال</a:t>
            </a:r>
            <a:r>
              <a:rPr lang="ar-SA" altLang="ar-SA" sz="2800" b="1" smtClean="0">
                <a:cs typeface="Arial" panose="020B0604020202020204" pitchFamily="34" charset="0"/>
              </a:rPr>
              <a:t>أ</a:t>
            </a:r>
            <a:r>
              <a:rPr lang="ar-EG" altLang="ar-SA" sz="2800" b="1" smtClean="0">
                <a:cs typeface="Arial" panose="020B0604020202020204" pitchFamily="34" charset="0"/>
              </a:rPr>
              <a:t>لم والتصلب قد يؤثر علي تأدية الطالب للنشاطات المدرسية والقدرة علي التحمل المدرسي, لذلك لابد من تفهم ذلك والعمل علي مساعدة الطالب المصاب.</a:t>
            </a:r>
          </a:p>
          <a:p>
            <a:pPr algn="just" rtl="1"/>
            <a:r>
              <a:rPr lang="ar-SA" altLang="ar-SA" sz="2800" b="1" smtClean="0">
                <a:cs typeface="Arial" panose="020B0604020202020204" pitchFamily="34" charset="0"/>
              </a:rPr>
              <a:t>أ</a:t>
            </a:r>
            <a:r>
              <a:rPr lang="ar-EG" altLang="ar-SA" sz="2800" b="1" smtClean="0">
                <a:cs typeface="Arial" panose="020B0604020202020204" pitchFamily="34" charset="0"/>
              </a:rPr>
              <a:t>ما علاج هذه الحالة فيكاد يقتصر علي مادة الأسبرين الذي يعتبر العلاج الوحيد للتخفيف من الآثار المترتبة علي الإصابة.</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25800226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شق الحلق والشفة</a:t>
            </a:r>
            <a:endParaRPr lang="en-US" altLang="ar-SA" b="1">
              <a:solidFill>
                <a:srgbClr val="C00000"/>
              </a:solidFill>
              <a:latin typeface="Arial" pitchFamily="34" charset="0"/>
              <a:ea typeface="+mn-ea"/>
              <a:cs typeface="+mn-cs"/>
            </a:endParaRPr>
          </a:p>
        </p:txBody>
      </p:sp>
      <p:sp>
        <p:nvSpPr>
          <p:cNvPr id="24579" name="Rectangle 3"/>
          <p:cNvSpPr>
            <a:spLocks noGrp="1"/>
          </p:cNvSpPr>
          <p:nvPr>
            <p:ph type="body" idx="4294967295"/>
          </p:nvPr>
        </p:nvSpPr>
        <p:spPr>
          <a:xfrm>
            <a:off x="609600" y="1600200"/>
            <a:ext cx="8915400" cy="4525963"/>
          </a:xfrm>
        </p:spPr>
        <p:txBody>
          <a:bodyPr/>
          <a:lstStyle/>
          <a:p>
            <a:pPr algn="just" rtl="1">
              <a:lnSpc>
                <a:spcPct val="90000"/>
              </a:lnSpc>
            </a:pPr>
            <a:r>
              <a:rPr lang="ar-SA" altLang="ar-SA" sz="2800" b="1" smtClean="0">
                <a:cs typeface="Arial" panose="020B0604020202020204" pitchFamily="34" charset="0"/>
              </a:rPr>
              <a:t>إ</a:t>
            </a:r>
            <a:r>
              <a:rPr lang="ar-EG" altLang="ar-SA" sz="2800" b="1" smtClean="0">
                <a:cs typeface="Arial" panose="020B0604020202020204" pitchFamily="34" charset="0"/>
              </a:rPr>
              <a:t>ن ال</a:t>
            </a:r>
            <a:r>
              <a:rPr lang="ar-SA" altLang="ar-SA" sz="2800" b="1" smtClean="0">
                <a:cs typeface="Arial" panose="020B0604020202020204" pitchFamily="34" charset="0"/>
              </a:rPr>
              <a:t>إ</a:t>
            </a:r>
            <a:r>
              <a:rPr lang="ar-EG" altLang="ar-SA" sz="2800" b="1" smtClean="0">
                <a:cs typeface="Arial" panose="020B0604020202020204" pitchFamily="34" charset="0"/>
              </a:rPr>
              <a:t>صابة بشق الشفة في الغالب يكون ثانويا يصاحبه إصابات رئيسية مثل إصابة القلب أو تشوهات الوجه والأطراف. وتعتبر الوراثة عاملا</a:t>
            </a:r>
            <a:r>
              <a:rPr lang="ar-SA" altLang="ar-SA" sz="2800" b="1" smtClean="0">
                <a:cs typeface="Arial" panose="020B0604020202020204" pitchFamily="34" charset="0"/>
              </a:rPr>
              <a:t>ً</a:t>
            </a:r>
            <a:r>
              <a:rPr lang="ar-EG" altLang="ar-SA" sz="2800" b="1" smtClean="0">
                <a:cs typeface="Arial" panose="020B0604020202020204" pitchFamily="34" charset="0"/>
              </a:rPr>
              <a:t> رئيسيا لل</a:t>
            </a:r>
            <a:r>
              <a:rPr lang="ar-SA" altLang="ar-SA" sz="2800" b="1" smtClean="0">
                <a:cs typeface="Arial" panose="020B0604020202020204" pitchFamily="34" charset="0"/>
              </a:rPr>
              <a:t>إ</a:t>
            </a:r>
            <a:r>
              <a:rPr lang="ar-EG" altLang="ar-SA" sz="2800" b="1" smtClean="0">
                <a:cs typeface="Arial" panose="020B0604020202020204" pitchFamily="34" charset="0"/>
              </a:rPr>
              <a:t>صابة بهذه الحالة</a:t>
            </a:r>
            <a:r>
              <a:rPr lang="ar-SA" altLang="ar-SA" sz="2800" b="1" smtClean="0">
                <a:cs typeface="Arial" panose="020B0604020202020204" pitchFamily="34" charset="0"/>
              </a:rPr>
              <a:t>،</a:t>
            </a:r>
            <a:r>
              <a:rPr lang="ar-EG" altLang="ar-SA" sz="2800" b="1" smtClean="0">
                <a:cs typeface="Arial" panose="020B0604020202020204" pitchFamily="34" charset="0"/>
              </a:rPr>
              <a:t> وتحدث حينما لا يتم نمو أجزاء الوجه بشكل سليم في ال</a:t>
            </a:r>
            <a:r>
              <a:rPr lang="ar-SA" altLang="ar-SA" sz="2800" b="1" smtClean="0">
                <a:cs typeface="Arial" panose="020B0604020202020204" pitchFamily="34" charset="0"/>
              </a:rPr>
              <a:t>أ</a:t>
            </a:r>
            <a:r>
              <a:rPr lang="ar-EG" altLang="ar-SA" sz="2800" b="1" smtClean="0">
                <a:cs typeface="Arial" panose="020B0604020202020204" pitchFamily="34" charset="0"/>
              </a:rPr>
              <a:t>شهر الأولي من حيا</a:t>
            </a:r>
            <a:r>
              <a:rPr lang="ar-SA" altLang="ar-SA" sz="2800" b="1" smtClean="0">
                <a:cs typeface="Arial" panose="020B0604020202020204" pitchFamily="34" charset="0"/>
              </a:rPr>
              <a:t>ة</a:t>
            </a:r>
            <a:r>
              <a:rPr lang="ar-EG" altLang="ar-SA" sz="2800" b="1" smtClean="0">
                <a:cs typeface="Arial" panose="020B0604020202020204" pitchFamily="34" charset="0"/>
              </a:rPr>
              <a:t> الجنين.</a:t>
            </a:r>
            <a:r>
              <a:rPr lang="ar-SA" altLang="ar-SA" sz="2800" b="1" smtClean="0">
                <a:cs typeface="Arial" panose="020B0604020202020204" pitchFamily="34" charset="0"/>
              </a:rPr>
              <a:t> </a:t>
            </a:r>
            <a:r>
              <a:rPr lang="ar-EG" altLang="ar-SA" sz="2800" b="1" smtClean="0">
                <a:cs typeface="Arial" panose="020B0604020202020204" pitchFamily="34" charset="0"/>
              </a:rPr>
              <a:t>وقد لا تحدث ال</a:t>
            </a:r>
            <a:r>
              <a:rPr lang="ar-SA" altLang="ar-SA" sz="2800" b="1" smtClean="0">
                <a:cs typeface="Arial" panose="020B0604020202020204" pitchFamily="34" charset="0"/>
              </a:rPr>
              <a:t>إ</a:t>
            </a:r>
            <a:r>
              <a:rPr lang="ar-EG" altLang="ar-SA" sz="2800" b="1" smtClean="0">
                <a:cs typeface="Arial" panose="020B0604020202020204" pitchFamily="34" charset="0"/>
              </a:rPr>
              <a:t>صابة لشفة واحدة أو كليهما </a:t>
            </a:r>
            <a:r>
              <a:rPr lang="ar-SA" altLang="ar-SA" sz="2800" b="1" smtClean="0">
                <a:cs typeface="Arial" panose="020B0604020202020204" pitchFamily="34" charset="0"/>
              </a:rPr>
              <a:t>وقد تصل شق الشفة إلى الحلق فتكون </a:t>
            </a:r>
            <a:r>
              <a:rPr lang="ar-EG" altLang="ar-SA" sz="2800" b="1" smtClean="0">
                <a:cs typeface="Arial" panose="020B0604020202020204" pitchFamily="34" charset="0"/>
              </a:rPr>
              <a:t>الحالة مزدوجة بشق الشفة والحلق معا.</a:t>
            </a:r>
          </a:p>
          <a:p>
            <a:pPr algn="just" rtl="1">
              <a:lnSpc>
                <a:spcPct val="90000"/>
              </a:lnSpc>
            </a:pPr>
            <a:r>
              <a:rPr lang="ar-EG" altLang="ar-SA" sz="2800" b="1" smtClean="0">
                <a:cs typeface="Arial" panose="020B0604020202020204" pitchFamily="34" charset="0"/>
              </a:rPr>
              <a:t>ومن أبرز المشكلات المترتبة علي ال</a:t>
            </a:r>
            <a:r>
              <a:rPr lang="ar-SA" altLang="ar-SA" sz="2800" b="1" smtClean="0">
                <a:cs typeface="Arial" panose="020B0604020202020204" pitchFamily="34" charset="0"/>
              </a:rPr>
              <a:t>إ</a:t>
            </a:r>
            <a:r>
              <a:rPr lang="ar-EG" altLang="ar-SA" sz="2800" b="1" smtClean="0">
                <a:cs typeface="Arial" panose="020B0604020202020204" pitchFamily="34" charset="0"/>
              </a:rPr>
              <a:t>صابة  بشق الحلق والشفة صعوبة بلع الطعام </a:t>
            </a:r>
            <a:r>
              <a:rPr lang="ar-SA" altLang="ar-SA" sz="2800" b="1" smtClean="0">
                <a:cs typeface="Arial" panose="020B0604020202020204" pitchFamily="34" charset="0"/>
              </a:rPr>
              <a:t>أ</a:t>
            </a:r>
            <a:r>
              <a:rPr lang="ar-EG" altLang="ar-SA" sz="2800" b="1" smtClean="0">
                <a:cs typeface="Arial" panose="020B0604020202020204" pitchFamily="34" charset="0"/>
              </a:rPr>
              <a:t>و الشراب الذي قد يؤدي </a:t>
            </a:r>
            <a:r>
              <a:rPr lang="ar-SA" altLang="ar-SA" sz="2800" b="1" smtClean="0">
                <a:cs typeface="Arial" panose="020B0604020202020204" pitchFamily="34" charset="0"/>
              </a:rPr>
              <a:t>إ</a:t>
            </a:r>
            <a:r>
              <a:rPr lang="ar-EG" altLang="ar-SA" sz="2800" b="1" smtClean="0">
                <a:cs typeface="Arial" panose="020B0604020202020204" pitchFamily="34" charset="0"/>
              </a:rPr>
              <a:t>لي صعوبة في التنفس والاختناق, وكذلك مشكلات في النطق والكلام نتيجة إصابة ال</a:t>
            </a:r>
            <a:r>
              <a:rPr lang="ar-SA" altLang="ar-SA" sz="2800" b="1" smtClean="0">
                <a:cs typeface="Arial" panose="020B0604020202020204" pitchFamily="34" charset="0"/>
              </a:rPr>
              <a:t>أ</a:t>
            </a:r>
            <a:r>
              <a:rPr lang="ar-EG" altLang="ar-SA" sz="2800" b="1" smtClean="0">
                <a:cs typeface="Arial" panose="020B0604020202020204" pitchFamily="34" charset="0"/>
              </a:rPr>
              <a:t>نسجة المكونة لل</a:t>
            </a:r>
            <a:r>
              <a:rPr lang="ar-SA" altLang="ar-SA" sz="2800" b="1" smtClean="0">
                <a:cs typeface="Arial" panose="020B0604020202020204" pitchFamily="34" charset="0"/>
              </a:rPr>
              <a:t>أ</a:t>
            </a:r>
            <a:r>
              <a:rPr lang="ar-EG" altLang="ar-SA" sz="2800" b="1" smtClean="0">
                <a:cs typeface="Arial" panose="020B0604020202020204" pitchFamily="34" charset="0"/>
              </a:rPr>
              <a:t>حبال الصوتية بالإضافة </a:t>
            </a:r>
            <a:r>
              <a:rPr lang="ar-SA" altLang="ar-SA" sz="2800" b="1" smtClean="0">
                <a:cs typeface="Arial" panose="020B0604020202020204" pitchFamily="34" charset="0"/>
              </a:rPr>
              <a:t>إ</a:t>
            </a:r>
            <a:r>
              <a:rPr lang="ar-EG" altLang="ar-SA" sz="2800" b="1" smtClean="0">
                <a:cs typeface="Arial" panose="020B0604020202020204" pitchFamily="34" charset="0"/>
              </a:rPr>
              <a:t>لي فقدان السمع في بعض الحالات عندما تصل </a:t>
            </a:r>
            <a:r>
              <a:rPr lang="ar-SA" altLang="ar-SA" sz="2800" b="1" smtClean="0">
                <a:cs typeface="Arial" panose="020B0604020202020204" pitchFamily="34" charset="0"/>
              </a:rPr>
              <a:t>إ</a:t>
            </a:r>
            <a:r>
              <a:rPr lang="ar-EG" altLang="ar-SA" sz="2800" b="1" smtClean="0">
                <a:cs typeface="Arial" panose="020B0604020202020204" pitchFamily="34" charset="0"/>
              </a:rPr>
              <a:t>صابة شق الحلق </a:t>
            </a:r>
            <a:r>
              <a:rPr lang="ar-SA" altLang="ar-SA" sz="2800" b="1" smtClean="0">
                <a:cs typeface="Arial" panose="020B0604020202020204" pitchFamily="34" charset="0"/>
              </a:rPr>
              <a:t>إ</a:t>
            </a:r>
            <a:r>
              <a:rPr lang="ar-EG" altLang="ar-SA" sz="2800" b="1" smtClean="0">
                <a:cs typeface="Arial" panose="020B0604020202020204" pitchFamily="34" charset="0"/>
              </a:rPr>
              <a:t>لي ال</a:t>
            </a:r>
            <a:r>
              <a:rPr lang="ar-SA" altLang="ar-SA" sz="2800" b="1" smtClean="0">
                <a:cs typeface="Arial" panose="020B0604020202020204" pitchFamily="34" charset="0"/>
              </a:rPr>
              <a:t>أ</a:t>
            </a:r>
            <a:r>
              <a:rPr lang="ar-EG" altLang="ar-SA" sz="2800" b="1" smtClean="0">
                <a:cs typeface="Arial" panose="020B0604020202020204" pitchFamily="34" charset="0"/>
              </a:rPr>
              <a:t>ذن الوسطي</a:t>
            </a:r>
            <a:r>
              <a:rPr lang="ar-SA" altLang="ar-SA" sz="2800" b="1" smtClean="0">
                <a:cs typeface="Arial" panose="020B0604020202020204" pitchFamily="34" charset="0"/>
              </a:rPr>
              <a:t>.</a:t>
            </a:r>
            <a:r>
              <a:rPr lang="ar-EG" altLang="ar-SA" sz="2800" b="1" smtClean="0">
                <a:cs typeface="Arial" panose="020B0604020202020204" pitchFamily="34" charset="0"/>
              </a:rPr>
              <a:t> </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38228162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ميلان وانحراف العمود الفقري</a:t>
            </a:r>
            <a:endParaRPr lang="en-US" altLang="ar-SA" b="1">
              <a:solidFill>
                <a:srgbClr val="C00000"/>
              </a:solidFill>
              <a:latin typeface="Arial" pitchFamily="34" charset="0"/>
              <a:ea typeface="+mn-ea"/>
              <a:cs typeface="+mn-cs"/>
            </a:endParaRPr>
          </a:p>
        </p:txBody>
      </p:sp>
      <p:sp>
        <p:nvSpPr>
          <p:cNvPr id="25603" name="Rectangle 3"/>
          <p:cNvSpPr>
            <a:spLocks noGrp="1"/>
          </p:cNvSpPr>
          <p:nvPr>
            <p:ph type="body" idx="4294967295"/>
          </p:nvPr>
        </p:nvSpPr>
        <p:spPr/>
        <p:txBody>
          <a:bodyPr/>
          <a:lstStyle/>
          <a:p>
            <a:pPr algn="just" rtl="1">
              <a:lnSpc>
                <a:spcPct val="80000"/>
              </a:lnSpc>
              <a:buFont typeface="Arial" panose="020B0604020202020204" pitchFamily="34" charset="0"/>
              <a:buNone/>
            </a:pPr>
            <a:r>
              <a:rPr lang="ar-SA" altLang="ar-SA" sz="2800" b="1" smtClean="0">
                <a:cs typeface="Arial" panose="020B0604020202020204" pitchFamily="34" charset="0"/>
              </a:rPr>
              <a:t>   </a:t>
            </a:r>
            <a:r>
              <a:rPr lang="ar-EG" altLang="ar-SA" sz="2800" b="1" smtClean="0">
                <a:cs typeface="Arial" panose="020B0604020202020204" pitchFamily="34" charset="0"/>
              </a:rPr>
              <a:t>في هذه ال</a:t>
            </a:r>
            <a:r>
              <a:rPr lang="ar-SA" altLang="ar-SA" sz="2800" b="1" smtClean="0">
                <a:cs typeface="Arial" panose="020B0604020202020204" pitchFamily="34" charset="0"/>
              </a:rPr>
              <a:t>إ</a:t>
            </a:r>
            <a:r>
              <a:rPr lang="ar-EG" altLang="ar-SA" sz="2800" b="1" smtClean="0">
                <a:cs typeface="Arial" panose="020B0604020202020204" pitchFamily="34" charset="0"/>
              </a:rPr>
              <a:t>صابة تكون عظام الكتف في </a:t>
            </a:r>
            <a:r>
              <a:rPr lang="ar-SA" altLang="ar-SA" sz="2800" b="1" smtClean="0">
                <a:cs typeface="Arial" panose="020B0604020202020204" pitchFamily="34" charset="0"/>
              </a:rPr>
              <a:t>أ</a:t>
            </a:r>
            <a:r>
              <a:rPr lang="ar-EG" altLang="ar-SA" sz="2800" b="1" smtClean="0">
                <a:cs typeface="Arial" panose="020B0604020202020204" pitchFamily="34" charset="0"/>
              </a:rPr>
              <a:t>حد الجوانب </a:t>
            </a:r>
            <a:r>
              <a:rPr lang="ar-SA" altLang="ar-SA" sz="2800" b="1" smtClean="0">
                <a:cs typeface="Arial" panose="020B0604020202020204" pitchFamily="34" charset="0"/>
              </a:rPr>
              <a:t>أ</a:t>
            </a:r>
            <a:r>
              <a:rPr lang="ar-EG" altLang="ar-SA" sz="2800" b="1" smtClean="0">
                <a:cs typeface="Arial" panose="020B0604020202020204" pitchFamily="34" charset="0"/>
              </a:rPr>
              <a:t>علي من الجانب الآخر وكذلك يكون </a:t>
            </a:r>
            <a:r>
              <a:rPr lang="ar-SA" altLang="ar-SA" sz="2800" b="1" smtClean="0">
                <a:cs typeface="Arial" panose="020B0604020202020204" pitchFamily="34" charset="0"/>
              </a:rPr>
              <a:t>أ</a:t>
            </a:r>
            <a:r>
              <a:rPr lang="ar-EG" altLang="ar-SA" sz="2800" b="1" smtClean="0">
                <a:cs typeface="Arial" panose="020B0604020202020204" pitchFamily="34" charset="0"/>
              </a:rPr>
              <a:t>حد عظام الفخذ </a:t>
            </a:r>
            <a:r>
              <a:rPr lang="ar-SA" altLang="ar-SA" sz="2800" b="1" smtClean="0">
                <a:cs typeface="Arial" panose="020B0604020202020204" pitchFamily="34" charset="0"/>
              </a:rPr>
              <a:t>أ</a:t>
            </a:r>
            <a:r>
              <a:rPr lang="ar-EG" altLang="ar-SA" sz="2800" b="1" smtClean="0">
                <a:cs typeface="Arial" panose="020B0604020202020204" pitchFamily="34" charset="0"/>
              </a:rPr>
              <a:t>علي من الجانب ا</a:t>
            </a:r>
            <a:r>
              <a:rPr lang="ar-SA" altLang="ar-SA" sz="2800" b="1" smtClean="0">
                <a:cs typeface="Arial" panose="020B0604020202020204" pitchFamily="34" charset="0"/>
              </a:rPr>
              <a:t>لآ</a:t>
            </a:r>
            <a:r>
              <a:rPr lang="ar-EG" altLang="ar-SA" sz="2800" b="1" smtClean="0">
                <a:cs typeface="Arial" panose="020B0604020202020204" pitchFamily="34" charset="0"/>
              </a:rPr>
              <a:t>خر ومن ال</a:t>
            </a:r>
            <a:r>
              <a:rPr lang="ar-SA" altLang="ar-SA" sz="2800" b="1" smtClean="0">
                <a:cs typeface="Arial" panose="020B0604020202020204" pitchFamily="34" charset="0"/>
              </a:rPr>
              <a:t>لا</a:t>
            </a:r>
            <a:r>
              <a:rPr lang="ar-EG" altLang="ar-SA" sz="2800" b="1" smtClean="0">
                <a:cs typeface="Arial" panose="020B0604020202020204" pitchFamily="34" charset="0"/>
              </a:rPr>
              <a:t>فت للنظر </a:t>
            </a:r>
            <a:r>
              <a:rPr lang="ar-SA" altLang="ar-SA" sz="2800" b="1" smtClean="0">
                <a:cs typeface="Arial" panose="020B0604020202020204" pitchFamily="34" charset="0"/>
              </a:rPr>
              <a:t>أ</a:t>
            </a:r>
            <a:r>
              <a:rPr lang="ar-EG" altLang="ar-SA" sz="2800" b="1" smtClean="0">
                <a:cs typeface="Arial" panose="020B0604020202020204" pitchFamily="34" charset="0"/>
              </a:rPr>
              <a:t>ن هذه الإصابة لا تصحبها أي</a:t>
            </a:r>
            <a:r>
              <a:rPr lang="ar-SA" altLang="ar-SA" sz="2800" b="1" smtClean="0">
                <a:cs typeface="Arial" panose="020B0604020202020204" pitchFamily="34" charset="0"/>
              </a:rPr>
              <a:t>ة</a:t>
            </a:r>
            <a:r>
              <a:rPr lang="ar-EG" altLang="ar-SA" sz="2800" b="1" smtClean="0">
                <a:cs typeface="Arial" panose="020B0604020202020204" pitchFamily="34" charset="0"/>
              </a:rPr>
              <a:t> إلام ولكن المشكلة تكون عادة في المشي </a:t>
            </a:r>
            <a:r>
              <a:rPr lang="ar-SA" altLang="ar-SA" sz="2800" b="1" smtClean="0">
                <a:cs typeface="Arial" panose="020B0604020202020204" pitchFamily="34" charset="0"/>
              </a:rPr>
              <a:t>أ</a:t>
            </a:r>
            <a:r>
              <a:rPr lang="ar-EG" altLang="ar-SA" sz="2800" b="1" smtClean="0">
                <a:cs typeface="Arial" panose="020B0604020202020204" pitchFamily="34" charset="0"/>
              </a:rPr>
              <a:t>و التنفس وكذلك في المظهر الخارجي للمصاب والمتمثل في تحدب الظهر أو انحرافة وم</a:t>
            </a:r>
            <a:r>
              <a:rPr lang="ar-SA" altLang="ar-SA" sz="2800" b="1" smtClean="0">
                <a:cs typeface="Arial" panose="020B0604020202020204" pitchFamily="34" charset="0"/>
              </a:rPr>
              <a:t>ي</a:t>
            </a:r>
            <a:r>
              <a:rPr lang="ar-EG" altLang="ar-SA" sz="2800" b="1" smtClean="0">
                <a:cs typeface="Arial" panose="020B0604020202020204" pitchFamily="34" charset="0"/>
              </a:rPr>
              <a:t>لانه.</a:t>
            </a:r>
          </a:p>
          <a:p>
            <a:pPr algn="just" rtl="1">
              <a:lnSpc>
                <a:spcPct val="80000"/>
              </a:lnSpc>
            </a:pPr>
            <a:r>
              <a:rPr lang="ar-EG" altLang="ar-SA" sz="2800" b="1" smtClean="0">
                <a:cs typeface="Arial" panose="020B0604020202020204" pitchFamily="34" charset="0"/>
              </a:rPr>
              <a:t>ومما يجدر ذكره أن</a:t>
            </a:r>
            <a:r>
              <a:rPr lang="ar-SA" altLang="ar-SA" sz="2800" b="1" smtClean="0">
                <a:cs typeface="Arial" panose="020B0604020202020204" pitchFamily="34" charset="0"/>
              </a:rPr>
              <a:t> </a:t>
            </a:r>
            <a:r>
              <a:rPr lang="ar-EG" altLang="ar-SA" sz="2800" b="1" smtClean="0">
                <a:cs typeface="Arial" panose="020B0604020202020204" pitchFamily="34" charset="0"/>
              </a:rPr>
              <a:t>معظم ال</a:t>
            </a:r>
            <a:r>
              <a:rPr lang="ar-SA" altLang="ar-SA" sz="2800" b="1" smtClean="0">
                <a:cs typeface="Arial" panose="020B0604020202020204" pitchFamily="34" charset="0"/>
              </a:rPr>
              <a:t>أ</a:t>
            </a:r>
            <a:r>
              <a:rPr lang="ar-EG" altLang="ar-SA" sz="2800" b="1" smtClean="0">
                <a:cs typeface="Arial" panose="020B0604020202020204" pitchFamily="34" charset="0"/>
              </a:rPr>
              <a:t>سباب المؤدية لل</a:t>
            </a:r>
            <a:r>
              <a:rPr lang="ar-SA" altLang="ar-SA" sz="2800" b="1" smtClean="0">
                <a:cs typeface="Arial" panose="020B0604020202020204" pitchFamily="34" charset="0"/>
              </a:rPr>
              <a:t>إ</a:t>
            </a:r>
            <a:r>
              <a:rPr lang="ar-EG" altLang="ar-SA" sz="2800" b="1" smtClean="0">
                <a:cs typeface="Arial" panose="020B0604020202020204" pitchFamily="34" charset="0"/>
              </a:rPr>
              <a:t>صابة غير معروفة</a:t>
            </a:r>
            <a:r>
              <a:rPr lang="ar-SA" altLang="ar-SA" sz="2800" b="1" smtClean="0">
                <a:cs typeface="Arial" panose="020B0604020202020204" pitchFamily="34" charset="0"/>
              </a:rPr>
              <a:t>، </a:t>
            </a:r>
            <a:r>
              <a:rPr lang="ar-EG" altLang="ar-SA" sz="2800" b="1" smtClean="0">
                <a:cs typeface="Arial" panose="020B0604020202020204" pitchFamily="34" charset="0"/>
              </a:rPr>
              <a:t>كما أن هذه الاص</a:t>
            </a:r>
            <a:r>
              <a:rPr lang="ar-SA" altLang="ar-SA" sz="2800" b="1" smtClean="0">
                <a:cs typeface="Arial" panose="020B0604020202020204" pitchFamily="34" charset="0"/>
              </a:rPr>
              <a:t>ا</a:t>
            </a:r>
            <a:r>
              <a:rPr lang="ar-EG" altLang="ar-SA" sz="2800" b="1" smtClean="0">
                <a:cs typeface="Arial" panose="020B0604020202020204" pitchFamily="34" charset="0"/>
              </a:rPr>
              <a:t>بة تكثر لدي الإناث من الذكور</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أما البرنامج العلاجي لهذه الإصابة فيتمثل في:</a:t>
            </a:r>
          </a:p>
          <a:p>
            <a:pPr algn="just" rtl="1">
              <a:lnSpc>
                <a:spcPct val="80000"/>
              </a:lnSpc>
            </a:pPr>
            <a:r>
              <a:rPr lang="ar-EG" altLang="ar-SA" sz="2800" b="1" smtClean="0">
                <a:cs typeface="Arial" panose="020B0604020202020204" pitchFamily="34" charset="0"/>
              </a:rPr>
              <a:t>تقليل حركة المصاب أكبر قدر ممكن</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استخدام أجهزة لتصحيح الميلان</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 اللجوء للعمليات الجراحية للحالات الشديدة</a:t>
            </a:r>
            <a:r>
              <a:rPr lang="ar-SA" altLang="ar-SA" sz="2800" b="1" smtClean="0">
                <a:cs typeface="Arial" panose="020B0604020202020204" pitchFamily="34" charset="0"/>
              </a:rPr>
              <a:t>.</a:t>
            </a:r>
            <a:endParaRPr lang="en-US" altLang="ar-SA" sz="2800" smtClean="0">
              <a:cs typeface="Arial" panose="020B0604020202020204" pitchFamily="34" charset="0"/>
            </a:endParaRPr>
          </a:p>
        </p:txBody>
      </p:sp>
    </p:spTree>
    <p:extLst>
      <p:ext uri="{BB962C8B-B14F-4D97-AF65-F5344CB8AC3E}">
        <p14:creationId xmlns:p14="http://schemas.microsoft.com/office/powerpoint/2010/main" val="41837667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ثالثا: إصابات العضلات</a:t>
            </a:r>
            <a:endParaRPr lang="en-US" altLang="ar-SA" b="1">
              <a:solidFill>
                <a:srgbClr val="C00000"/>
              </a:solidFill>
              <a:latin typeface="Arial" pitchFamily="34" charset="0"/>
              <a:ea typeface="+mn-ea"/>
              <a:cs typeface="+mn-cs"/>
            </a:endParaRPr>
          </a:p>
        </p:txBody>
      </p:sp>
      <p:sp>
        <p:nvSpPr>
          <p:cNvPr id="26627" name="Rectangle 3"/>
          <p:cNvSpPr>
            <a:spLocks noGrp="1"/>
          </p:cNvSpPr>
          <p:nvPr>
            <p:ph type="body" idx="4294967295"/>
          </p:nvPr>
        </p:nvSpPr>
        <p:spPr/>
        <p:txBody>
          <a:bodyPr/>
          <a:lstStyle/>
          <a:p>
            <a:pPr algn="just" rtl="1">
              <a:lnSpc>
                <a:spcPct val="80000"/>
              </a:lnSpc>
              <a:buFont typeface="Arial" panose="020B0604020202020204" pitchFamily="34" charset="0"/>
              <a:buNone/>
            </a:pPr>
            <a:r>
              <a:rPr lang="ar-EG" altLang="ar-SA" sz="2800" b="1" smtClean="0">
                <a:cs typeface="Arial" panose="020B0604020202020204" pitchFamily="34" charset="0"/>
              </a:rPr>
              <a:t>ضمور وانحلال العضلات</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وهو مرض يؤدي </a:t>
            </a:r>
            <a:r>
              <a:rPr lang="ar-SA" altLang="ar-SA" sz="2800" b="1" smtClean="0">
                <a:cs typeface="Arial" panose="020B0604020202020204" pitchFamily="34" charset="0"/>
              </a:rPr>
              <a:t>إ</a:t>
            </a:r>
            <a:r>
              <a:rPr lang="ar-EG" altLang="ar-SA" sz="2800" b="1" smtClean="0">
                <a:cs typeface="Arial" panose="020B0604020202020204" pitchFamily="34" charset="0"/>
              </a:rPr>
              <a:t>لي تلف وضمور في جميع عضلات الجسم واستبدالها بأنسجة لحمية تالفة. يظهر المرض علي شكل تغيرات في حركة الطفل واستخدام أجزاء من القدم عند المشي,</a:t>
            </a:r>
            <a:r>
              <a:rPr lang="ar-SA" altLang="ar-SA" sz="2800" b="1" smtClean="0">
                <a:cs typeface="Arial" panose="020B0604020202020204" pitchFamily="34" charset="0"/>
              </a:rPr>
              <a:t> </a:t>
            </a:r>
            <a:r>
              <a:rPr lang="ar-EG" altLang="ar-SA" sz="2800" b="1" smtClean="0">
                <a:cs typeface="Arial" panose="020B0604020202020204" pitchFamily="34" charset="0"/>
              </a:rPr>
              <a:t>وتعثر الطفل المصاب وكثرة وقوعه علي</a:t>
            </a:r>
            <a:r>
              <a:rPr lang="ar-SA" altLang="ar-SA" sz="2800" b="1" smtClean="0">
                <a:cs typeface="Arial" panose="020B0604020202020204" pitchFamily="34" charset="0"/>
              </a:rPr>
              <a:t> </a:t>
            </a:r>
            <a:r>
              <a:rPr lang="ar-EG" altLang="ar-SA" sz="2800" b="1" smtClean="0">
                <a:cs typeface="Arial" panose="020B0604020202020204" pitchFamily="34" charset="0"/>
              </a:rPr>
              <a:t>الأرض ثم تحدث بعد ذلك أعراض تضخم وانتفاخ في</a:t>
            </a:r>
            <a:r>
              <a:rPr lang="ar-SA" altLang="ar-SA" sz="2800" b="1" smtClean="0">
                <a:cs typeface="Arial" panose="020B0604020202020204" pitchFamily="34" charset="0"/>
              </a:rPr>
              <a:t> </a:t>
            </a:r>
            <a:r>
              <a:rPr lang="ar-EG" altLang="ar-SA" sz="2800" b="1" smtClean="0">
                <a:cs typeface="Arial" panose="020B0604020202020204" pitchFamily="34" charset="0"/>
              </a:rPr>
              <a:t>العضلات</a:t>
            </a:r>
            <a:r>
              <a:rPr lang="ar-SA" altLang="ar-SA" sz="2800" b="1" smtClean="0">
                <a:cs typeface="Arial" panose="020B0604020202020204" pitchFamily="34" charset="0"/>
              </a:rPr>
              <a:t>،</a:t>
            </a:r>
            <a:r>
              <a:rPr lang="ar-EG" altLang="ar-SA" sz="2800" b="1" smtClean="0">
                <a:cs typeface="Arial" panose="020B0604020202020204" pitchFamily="34" charset="0"/>
              </a:rPr>
              <a:t> وحدوث تشوهات في</a:t>
            </a:r>
            <a:r>
              <a:rPr lang="ar-SA" altLang="ar-SA" sz="2800" b="1" smtClean="0">
                <a:cs typeface="Arial" panose="020B0604020202020204" pitchFamily="34" charset="0"/>
              </a:rPr>
              <a:t> </a:t>
            </a:r>
            <a:r>
              <a:rPr lang="ar-EG" altLang="ar-SA" sz="2800" b="1" smtClean="0">
                <a:cs typeface="Arial" panose="020B0604020202020204" pitchFamily="34" charset="0"/>
              </a:rPr>
              <a:t>القدم وضعف عضلات الوجه السفلية وتشوهات في جميع الرقبة والهيكل العظمي. </a:t>
            </a:r>
            <a:r>
              <a:rPr lang="ar-SA" altLang="ar-SA" sz="2800" b="1" smtClean="0">
                <a:cs typeface="Arial" panose="020B0604020202020204" pitchFamily="34" charset="0"/>
              </a:rPr>
              <a:t>أ</a:t>
            </a:r>
            <a:r>
              <a:rPr lang="ar-EG" altLang="ar-SA" sz="2800" b="1" smtClean="0">
                <a:cs typeface="Arial" panose="020B0604020202020204" pitchFamily="34" charset="0"/>
              </a:rPr>
              <a:t>ما عن سبب ال</a:t>
            </a:r>
            <a:r>
              <a:rPr lang="ar-SA" altLang="ar-SA" sz="2800" b="1" smtClean="0">
                <a:cs typeface="Arial" panose="020B0604020202020204" pitchFamily="34" charset="0"/>
              </a:rPr>
              <a:t>إ</a:t>
            </a:r>
            <a:r>
              <a:rPr lang="ar-EG" altLang="ar-SA" sz="2800" b="1" smtClean="0">
                <a:cs typeface="Arial" panose="020B0604020202020204" pitchFamily="34" charset="0"/>
              </a:rPr>
              <a:t>صابة بهذه الحالة فهي غير معروفة تمامآ. وهي تصيب ال</a:t>
            </a:r>
            <a:r>
              <a:rPr lang="ar-SA" altLang="ar-SA" sz="2800" b="1" smtClean="0">
                <a:cs typeface="Arial" panose="020B0604020202020204" pitchFamily="34" charset="0"/>
              </a:rPr>
              <a:t>أ</a:t>
            </a:r>
            <a:r>
              <a:rPr lang="ar-EG" altLang="ar-SA" sz="2800" b="1" smtClean="0">
                <a:cs typeface="Arial" panose="020B0604020202020204" pitchFamily="34" charset="0"/>
              </a:rPr>
              <a:t>طفال الذكور أكثر من ال</a:t>
            </a:r>
            <a:r>
              <a:rPr lang="ar-SA" altLang="ar-SA" sz="2800" b="1" smtClean="0">
                <a:cs typeface="Arial" panose="020B0604020202020204" pitchFamily="34" charset="0"/>
              </a:rPr>
              <a:t>إ</a:t>
            </a:r>
            <a:r>
              <a:rPr lang="ar-EG" altLang="ar-SA" sz="2800" b="1" smtClean="0">
                <a:cs typeface="Arial" panose="020B0604020202020204" pitchFamily="34" charset="0"/>
              </a:rPr>
              <a:t>ناث</a:t>
            </a:r>
            <a:r>
              <a:rPr lang="ar-SA" altLang="ar-SA" sz="2800" b="1" smtClean="0">
                <a:cs typeface="Arial" panose="020B0604020202020204" pitchFamily="34" charset="0"/>
              </a:rPr>
              <a:t>،</a:t>
            </a:r>
            <a:r>
              <a:rPr lang="ar-EG" altLang="ar-SA" sz="2800" b="1" smtClean="0">
                <a:cs typeface="Arial" panose="020B0604020202020204" pitchFamily="34" charset="0"/>
              </a:rPr>
              <a:t> </a:t>
            </a:r>
            <a:r>
              <a:rPr lang="ar-SA" altLang="ar-SA" sz="2800" b="1" smtClean="0">
                <a:cs typeface="Arial" panose="020B0604020202020204" pitchFamily="34" charset="0"/>
              </a:rPr>
              <a:t>أ</a:t>
            </a:r>
            <a:r>
              <a:rPr lang="ar-EG" altLang="ar-SA" sz="2800" b="1" smtClean="0">
                <a:cs typeface="Arial" panose="020B0604020202020204" pitchFamily="34" charset="0"/>
              </a:rPr>
              <a:t>ما عن طريقة العلاج فإنه يتم استخدام:</a:t>
            </a:r>
          </a:p>
          <a:p>
            <a:pPr algn="just" rtl="1">
              <a:lnSpc>
                <a:spcPct val="80000"/>
              </a:lnSpc>
            </a:pPr>
            <a:r>
              <a:rPr lang="ar-EG" altLang="ar-SA" sz="2800" b="1" smtClean="0">
                <a:cs typeface="Arial" panose="020B0604020202020204" pitchFamily="34" charset="0"/>
              </a:rPr>
              <a:t>العقاقير الطبية</a:t>
            </a:r>
          </a:p>
          <a:p>
            <a:pPr algn="just" rtl="1">
              <a:lnSpc>
                <a:spcPct val="80000"/>
              </a:lnSpc>
            </a:pPr>
            <a:r>
              <a:rPr lang="ar-EG" altLang="ar-SA" sz="2800" b="1" smtClean="0">
                <a:cs typeface="Arial" panose="020B0604020202020204" pitchFamily="34" charset="0"/>
              </a:rPr>
              <a:t>العمليات الجراحية</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العلاج الطبيعي</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1612372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انحلال وضمور عضلات النخاع الشوكي</a:t>
            </a:r>
            <a:endParaRPr lang="en-US" altLang="ar-SA" b="1">
              <a:solidFill>
                <a:srgbClr val="C00000"/>
              </a:solidFill>
              <a:latin typeface="Arial" pitchFamily="34" charset="0"/>
              <a:ea typeface="+mn-ea"/>
              <a:cs typeface="+mn-cs"/>
            </a:endParaRPr>
          </a:p>
        </p:txBody>
      </p:sp>
      <p:sp>
        <p:nvSpPr>
          <p:cNvPr id="27651" name="Rectangle 3"/>
          <p:cNvSpPr>
            <a:spLocks noGrp="1"/>
          </p:cNvSpPr>
          <p:nvPr>
            <p:ph type="body" idx="4294967295"/>
          </p:nvPr>
        </p:nvSpPr>
        <p:spPr>
          <a:xfrm>
            <a:off x="609600" y="1447800"/>
            <a:ext cx="8915400" cy="4525963"/>
          </a:xfrm>
        </p:spPr>
        <p:txBody>
          <a:bodyPr/>
          <a:lstStyle/>
          <a:p>
            <a:pPr algn="just" rtl="1">
              <a:lnSpc>
                <a:spcPct val="80000"/>
              </a:lnSpc>
            </a:pPr>
            <a:r>
              <a:rPr lang="ar-EG" altLang="ar-SA" sz="2400" b="1" smtClean="0">
                <a:cs typeface="Arial" panose="020B0604020202020204" pitchFamily="34" charset="0"/>
              </a:rPr>
              <a:t>تنتج الإصابة  بهذا المرض عن تحلل وتلف الخلايا العصبية للجزء الأمامي  من النخاع مما يؤدي </a:t>
            </a:r>
            <a:r>
              <a:rPr lang="ar-SA" altLang="ar-SA" sz="2400" b="1" smtClean="0">
                <a:cs typeface="Arial" panose="020B0604020202020204" pitchFamily="34" charset="0"/>
              </a:rPr>
              <a:t>إ</a:t>
            </a:r>
            <a:r>
              <a:rPr lang="ar-EG" altLang="ar-SA" sz="2400" b="1" smtClean="0">
                <a:cs typeface="Arial" panose="020B0604020202020204" pitchFamily="34" charset="0"/>
              </a:rPr>
              <a:t>لي الوفاه المبكرة </a:t>
            </a:r>
            <a:r>
              <a:rPr lang="ar-SA" altLang="ar-SA" sz="2400" b="1" smtClean="0">
                <a:cs typeface="Arial" panose="020B0604020202020204" pitchFamily="34" charset="0"/>
              </a:rPr>
              <a:t>أ</a:t>
            </a:r>
            <a:r>
              <a:rPr lang="ar-EG" altLang="ar-SA" sz="2400" b="1" smtClean="0">
                <a:cs typeface="Arial" panose="020B0604020202020204" pitchFamily="34" charset="0"/>
              </a:rPr>
              <a:t>و ال</a:t>
            </a:r>
            <a:r>
              <a:rPr lang="ar-SA" altLang="ar-SA" sz="2400" b="1" smtClean="0">
                <a:cs typeface="Arial" panose="020B0604020202020204" pitchFamily="34" charset="0"/>
              </a:rPr>
              <a:t>إ</a:t>
            </a:r>
            <a:r>
              <a:rPr lang="ar-EG" altLang="ar-SA" sz="2400" b="1" smtClean="0">
                <a:cs typeface="Arial" panose="020B0604020202020204" pitchFamily="34" charset="0"/>
              </a:rPr>
              <a:t>صابة المزمنة. ويمكن </a:t>
            </a:r>
            <a:r>
              <a:rPr lang="ar-SA" altLang="ar-SA" sz="2400" b="1" smtClean="0">
                <a:cs typeface="Arial" panose="020B0604020202020204" pitchFamily="34" charset="0"/>
              </a:rPr>
              <a:t>أ</a:t>
            </a:r>
            <a:r>
              <a:rPr lang="ar-EG" altLang="ar-SA" sz="2400" b="1" smtClean="0">
                <a:cs typeface="Arial" panose="020B0604020202020204" pitchFamily="34" charset="0"/>
              </a:rPr>
              <a:t>ن تحدث ال</a:t>
            </a:r>
            <a:r>
              <a:rPr lang="ar-SA" altLang="ar-SA" sz="2400" b="1" smtClean="0">
                <a:cs typeface="Arial" panose="020B0604020202020204" pitchFamily="34" charset="0"/>
              </a:rPr>
              <a:t>إ</a:t>
            </a:r>
            <a:r>
              <a:rPr lang="ar-EG" altLang="ar-SA" sz="2400" b="1" smtClean="0">
                <a:cs typeface="Arial" panose="020B0604020202020204" pitchFamily="34" charset="0"/>
              </a:rPr>
              <a:t>صابة لدي ال</a:t>
            </a:r>
            <a:r>
              <a:rPr lang="ar-SA" altLang="ar-SA" sz="2400" b="1" smtClean="0">
                <a:cs typeface="Arial" panose="020B0604020202020204" pitchFamily="34" charset="0"/>
              </a:rPr>
              <a:t>أ</a:t>
            </a:r>
            <a:r>
              <a:rPr lang="ar-EG" altLang="ar-SA" sz="2400" b="1" smtClean="0">
                <a:cs typeface="Arial" panose="020B0604020202020204" pitchFamily="34" charset="0"/>
              </a:rPr>
              <a:t>طفال بحيث تؤدي غالبا </a:t>
            </a:r>
            <a:r>
              <a:rPr lang="ar-SA" altLang="ar-SA" sz="2400" b="1" smtClean="0">
                <a:cs typeface="Arial" panose="020B0604020202020204" pitchFamily="34" charset="0"/>
              </a:rPr>
              <a:t>إ</a:t>
            </a:r>
            <a:r>
              <a:rPr lang="ar-EG" altLang="ar-SA" sz="2400" b="1" smtClean="0">
                <a:cs typeface="Arial" panose="020B0604020202020204" pitchFamily="34" charset="0"/>
              </a:rPr>
              <a:t>لي الوفاة المبكرة أو </a:t>
            </a:r>
            <a:r>
              <a:rPr lang="ar-SA" altLang="ar-SA" sz="2400" b="1" smtClean="0">
                <a:cs typeface="Arial" panose="020B0604020202020204" pitchFamily="34" charset="0"/>
              </a:rPr>
              <a:t>أ</a:t>
            </a:r>
            <a:r>
              <a:rPr lang="ar-EG" altLang="ar-SA" sz="2400" b="1" smtClean="0">
                <a:cs typeface="Arial" panose="020B0604020202020204" pitchFamily="34" charset="0"/>
              </a:rPr>
              <a:t>نها تصيب ال</a:t>
            </a:r>
            <a:r>
              <a:rPr lang="ar-SA" altLang="ar-SA" sz="2400" b="1" smtClean="0">
                <a:cs typeface="Arial" panose="020B0604020202020204" pitchFamily="34" charset="0"/>
              </a:rPr>
              <a:t>أ</a:t>
            </a:r>
            <a:r>
              <a:rPr lang="ar-EG" altLang="ar-SA" sz="2400" b="1" smtClean="0">
                <a:cs typeface="Arial" panose="020B0604020202020204" pitchFamily="34" charset="0"/>
              </a:rPr>
              <a:t>فراد في مراحل متأخرة من العمر. ويعتبر سبب ال</a:t>
            </a:r>
            <a:r>
              <a:rPr lang="ar-SA" altLang="ar-SA" sz="2400" b="1" smtClean="0">
                <a:cs typeface="Arial" panose="020B0604020202020204" pitchFamily="34" charset="0"/>
              </a:rPr>
              <a:t>إ</a:t>
            </a:r>
            <a:r>
              <a:rPr lang="ar-EG" altLang="ar-SA" sz="2400" b="1" smtClean="0">
                <a:cs typeface="Arial" panose="020B0604020202020204" pitchFamily="34" charset="0"/>
              </a:rPr>
              <a:t>صابة بهذه الحالة غير معروف, </a:t>
            </a:r>
            <a:r>
              <a:rPr lang="ar-SA" altLang="ar-SA" sz="2400" b="1" smtClean="0">
                <a:cs typeface="Arial" panose="020B0604020202020204" pitchFamily="34" charset="0"/>
              </a:rPr>
              <a:t>إ</a:t>
            </a:r>
            <a:r>
              <a:rPr lang="ar-EG" altLang="ar-SA" sz="2400" b="1" smtClean="0">
                <a:cs typeface="Arial" panose="020B0604020202020204" pitchFamily="34" charset="0"/>
              </a:rPr>
              <a:t>لا ان الوراثة تلعب دورا رئيسيا حيث يحمل كل من ال</a:t>
            </a:r>
            <a:r>
              <a:rPr lang="ar-SA" altLang="ar-SA" sz="2400" b="1" smtClean="0">
                <a:cs typeface="Arial" panose="020B0604020202020204" pitchFamily="34" charset="0"/>
              </a:rPr>
              <a:t>أ</a:t>
            </a:r>
            <a:r>
              <a:rPr lang="ar-EG" altLang="ar-SA" sz="2400" b="1" smtClean="0">
                <a:cs typeface="Arial" panose="020B0604020202020204" pitchFamily="34" charset="0"/>
              </a:rPr>
              <a:t>ب و</a:t>
            </a:r>
            <a:r>
              <a:rPr lang="ar-SA" altLang="ar-SA" sz="2400" b="1" smtClean="0">
                <a:cs typeface="Arial" panose="020B0604020202020204" pitchFamily="34" charset="0"/>
              </a:rPr>
              <a:t>آ</a:t>
            </a:r>
            <a:r>
              <a:rPr lang="ar-EG" altLang="ar-SA" sz="2400" b="1" smtClean="0">
                <a:cs typeface="Arial" panose="020B0604020202020204" pitchFamily="34" charset="0"/>
              </a:rPr>
              <a:t>ل</a:t>
            </a:r>
            <a:r>
              <a:rPr lang="ar-SA" altLang="ar-SA" sz="2400" b="1" smtClean="0">
                <a:cs typeface="Arial" panose="020B0604020202020204" pitchFamily="34" charset="0"/>
              </a:rPr>
              <a:t>أ</a:t>
            </a:r>
            <a:r>
              <a:rPr lang="ar-EG" altLang="ar-SA" sz="2400" b="1" smtClean="0">
                <a:cs typeface="Arial" panose="020B0604020202020204" pitchFamily="34" charset="0"/>
              </a:rPr>
              <a:t>م خللا في الجنيات المتنحية او السائدة</a:t>
            </a:r>
            <a:r>
              <a:rPr lang="ar-SA" altLang="ar-SA" sz="2400" b="1" smtClean="0">
                <a:cs typeface="Arial" panose="020B0604020202020204" pitchFamily="34" charset="0"/>
              </a:rPr>
              <a:t>.</a:t>
            </a:r>
            <a:r>
              <a:rPr lang="ar-EG" altLang="ar-SA" sz="2400" b="1" smtClean="0">
                <a:cs typeface="Arial" panose="020B0604020202020204" pitchFamily="34" charset="0"/>
              </a:rPr>
              <a:t>وتتلخص </a:t>
            </a:r>
            <a:r>
              <a:rPr lang="ar-SA" altLang="ar-SA" sz="2400" b="1" smtClean="0">
                <a:cs typeface="Arial" panose="020B0604020202020204" pitchFamily="34" charset="0"/>
              </a:rPr>
              <a:t>ال</a:t>
            </a:r>
            <a:r>
              <a:rPr lang="ar-EG" altLang="ar-SA" sz="2400" b="1" smtClean="0">
                <a:cs typeface="Arial" panose="020B0604020202020204" pitchFamily="34" charset="0"/>
              </a:rPr>
              <a:t>أعراض فيما يلي:</a:t>
            </a:r>
            <a:r>
              <a:rPr lang="ar-SA" altLang="ar-SA" sz="2400" b="1" smtClean="0">
                <a:cs typeface="Arial" panose="020B0604020202020204" pitchFamily="34" charset="0"/>
              </a:rPr>
              <a:t> (</a:t>
            </a:r>
            <a:r>
              <a:rPr lang="ar-EG" altLang="ar-SA" sz="2400" b="1" smtClean="0">
                <a:cs typeface="Arial" panose="020B0604020202020204" pitchFamily="34" charset="0"/>
              </a:rPr>
              <a:t>تأخر مستمر في نمو العضلات المركزية والطرفية بحيث تشب</a:t>
            </a:r>
            <a:r>
              <a:rPr lang="ar-SA" altLang="ar-SA" sz="2400" b="1" smtClean="0">
                <a:cs typeface="Arial" panose="020B0604020202020204" pitchFamily="34" charset="0"/>
              </a:rPr>
              <a:t>ه</a:t>
            </a:r>
            <a:r>
              <a:rPr lang="ar-EG" altLang="ar-SA" sz="2400" b="1" smtClean="0">
                <a:cs typeface="Arial" panose="020B0604020202020204" pitchFamily="34" charset="0"/>
              </a:rPr>
              <a:t> في أعراضها الإصابة بضمور وانحلال العضلات</a:t>
            </a:r>
            <a:r>
              <a:rPr lang="ar-SA" altLang="ar-SA" sz="2400" b="1" smtClean="0">
                <a:cs typeface="Arial" panose="020B0604020202020204" pitchFamily="34" charset="0"/>
              </a:rPr>
              <a:t>)</a:t>
            </a:r>
            <a:r>
              <a:rPr lang="ar-EG" altLang="ar-SA" sz="2400" b="1" smtClean="0">
                <a:cs typeface="Arial" panose="020B0604020202020204" pitchFamily="34" charset="0"/>
              </a:rPr>
              <a:t>.</a:t>
            </a:r>
          </a:p>
          <a:p>
            <a:pPr algn="just" rtl="1">
              <a:lnSpc>
                <a:spcPct val="80000"/>
              </a:lnSpc>
            </a:pPr>
            <a:r>
              <a:rPr lang="ar-EG" altLang="ar-SA" sz="2400" b="1" smtClean="0">
                <a:cs typeface="Arial" panose="020B0604020202020204" pitchFamily="34" charset="0"/>
              </a:rPr>
              <a:t>ضعف عضلات الفخذ وما ينتج عنه من صعوبات في الجلوس والوقوف والمشي مما يؤدي </a:t>
            </a:r>
            <a:r>
              <a:rPr lang="ar-SA" altLang="ar-SA" sz="2400" b="1" smtClean="0">
                <a:cs typeface="Arial" panose="020B0604020202020204" pitchFamily="34" charset="0"/>
              </a:rPr>
              <a:t>إ</a:t>
            </a:r>
            <a:r>
              <a:rPr lang="ar-EG" altLang="ar-SA" sz="2400" b="1" smtClean="0">
                <a:cs typeface="Arial" panose="020B0604020202020204" pitchFamily="34" charset="0"/>
              </a:rPr>
              <a:t>لي الوقوف المستمر وعدم التوازن وصعوبات  في صعود الدرج </a:t>
            </a:r>
            <a:r>
              <a:rPr lang="ar-SA" altLang="ar-SA" sz="2400" b="1" smtClean="0">
                <a:cs typeface="Arial" panose="020B0604020202020204" pitchFamily="34" charset="0"/>
              </a:rPr>
              <a:t>أ</a:t>
            </a:r>
            <a:r>
              <a:rPr lang="ar-EG" altLang="ar-SA" sz="2400" b="1" smtClean="0">
                <a:cs typeface="Arial" panose="020B0604020202020204" pitchFamily="34" charset="0"/>
              </a:rPr>
              <a:t>و نزولة .</a:t>
            </a:r>
          </a:p>
          <a:p>
            <a:pPr algn="just" rtl="1">
              <a:lnSpc>
                <a:spcPct val="80000"/>
              </a:lnSpc>
            </a:pPr>
            <a:r>
              <a:rPr lang="ar-EG" altLang="ar-SA" sz="2400" b="1" smtClean="0">
                <a:cs typeface="Arial" panose="020B0604020202020204" pitchFamily="34" charset="0"/>
              </a:rPr>
              <a:t>ضعف في عضلات الظهر والكتف التي تسبب صعوبات في القيام ببعض المهارات الحياتية اليومية مثل تمشيط الشعر وغسل الوجه وانحناء الظهر والالتفاف يمينا أو يسارا</a:t>
            </a:r>
            <a:r>
              <a:rPr lang="ar-SA" altLang="ar-SA" sz="2400" b="1" smtClean="0">
                <a:cs typeface="Arial" panose="020B0604020202020204" pitchFamily="34" charset="0"/>
              </a:rPr>
              <a:t> و</a:t>
            </a:r>
            <a:r>
              <a:rPr lang="ar-EG" altLang="ar-SA" sz="2400" b="1" smtClean="0">
                <a:cs typeface="Arial" panose="020B0604020202020204" pitchFamily="34" charset="0"/>
              </a:rPr>
              <a:t>صعوبات في الأعصاب القحف</a:t>
            </a:r>
            <a:r>
              <a:rPr lang="ar-SA" altLang="ar-SA" sz="2400" b="1" smtClean="0">
                <a:cs typeface="Arial" panose="020B0604020202020204" pitchFamily="34" charset="0"/>
              </a:rPr>
              <a:t>ي</a:t>
            </a:r>
            <a:r>
              <a:rPr lang="ar-EG" altLang="ar-SA" sz="2400" b="1" smtClean="0">
                <a:cs typeface="Arial" panose="020B0604020202020204" pitchFamily="34" charset="0"/>
              </a:rPr>
              <a:t>ة او الجمجم</a:t>
            </a:r>
            <a:r>
              <a:rPr lang="ar-SA" altLang="ar-SA" sz="2400" b="1" smtClean="0">
                <a:cs typeface="Arial" panose="020B0604020202020204" pitchFamily="34" charset="0"/>
              </a:rPr>
              <a:t>ي</a:t>
            </a:r>
            <a:r>
              <a:rPr lang="ar-EG" altLang="ar-SA" sz="2400" b="1" smtClean="0">
                <a:cs typeface="Arial" panose="020B0604020202020204" pitchFamily="34" charset="0"/>
              </a:rPr>
              <a:t>ة وبالتالي صعوبات في البلع والتنفس والنطق</a:t>
            </a:r>
            <a:r>
              <a:rPr lang="ar-SA" altLang="ar-SA" sz="2400" b="1" smtClean="0">
                <a:cs typeface="Arial" panose="020B0604020202020204" pitchFamily="34" charset="0"/>
              </a:rPr>
              <a:t>. </a:t>
            </a:r>
            <a:r>
              <a:rPr lang="ar-EG" altLang="ar-SA" sz="2400" b="1" smtClean="0">
                <a:cs typeface="Arial" panose="020B0604020202020204" pitchFamily="34" charset="0"/>
              </a:rPr>
              <a:t>ويلاحظ من أعراض هذه الإصابة انها تختلط مع أمراض العضلات ال</a:t>
            </a:r>
            <a:r>
              <a:rPr lang="ar-SA" altLang="ar-SA" sz="2400" b="1" smtClean="0">
                <a:cs typeface="Arial" panose="020B0604020202020204" pitchFamily="34" charset="0"/>
              </a:rPr>
              <a:t>أ</a:t>
            </a:r>
            <a:r>
              <a:rPr lang="ar-EG" altLang="ar-SA" sz="2400" b="1" smtClean="0">
                <a:cs typeface="Arial" panose="020B0604020202020204" pitchFamily="34" charset="0"/>
              </a:rPr>
              <a:t>خري كإصابة ضمور وتحلل العضلات, مما يؤدي إلي صعوبات كبيرة في تحديد كل حالة.</a:t>
            </a:r>
            <a:endParaRPr lang="en-US" altLang="ar-SA" sz="2400" b="1" smtClean="0">
              <a:cs typeface="Arial" panose="020B0604020202020204" pitchFamily="34" charset="0"/>
            </a:endParaRPr>
          </a:p>
        </p:txBody>
      </p:sp>
    </p:spTree>
    <p:extLst>
      <p:ext uri="{BB962C8B-B14F-4D97-AF65-F5344CB8AC3E}">
        <p14:creationId xmlns:p14="http://schemas.microsoft.com/office/powerpoint/2010/main" val="549115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رابعا :الاصابات الصحية</a:t>
            </a:r>
            <a:endParaRPr lang="en-US" altLang="ar-SA" b="1">
              <a:solidFill>
                <a:srgbClr val="C00000"/>
              </a:solidFill>
              <a:latin typeface="Arial" pitchFamily="34" charset="0"/>
              <a:ea typeface="+mn-ea"/>
              <a:cs typeface="+mn-cs"/>
            </a:endParaRPr>
          </a:p>
        </p:txBody>
      </p:sp>
      <p:sp>
        <p:nvSpPr>
          <p:cNvPr id="28675" name="Rectangle 3"/>
          <p:cNvSpPr>
            <a:spLocks noGrp="1"/>
          </p:cNvSpPr>
          <p:nvPr>
            <p:ph type="body" idx="4294967295"/>
          </p:nvPr>
        </p:nvSpPr>
        <p:spPr/>
        <p:txBody>
          <a:bodyPr/>
          <a:lstStyle/>
          <a:p>
            <a:pPr>
              <a:lnSpc>
                <a:spcPct val="80000"/>
              </a:lnSpc>
            </a:pPr>
            <a:r>
              <a:rPr lang="ar-SA" altLang="ar-SA" sz="2800" b="1" smtClean="0">
                <a:cs typeface="Arial" panose="020B0604020202020204" pitchFamily="34" charset="0"/>
              </a:rPr>
              <a:t>2- </a:t>
            </a:r>
            <a:r>
              <a:rPr lang="ar-EG" altLang="ar-SA" sz="2800" b="1" smtClean="0">
                <a:cs typeface="Arial" panose="020B0604020202020204" pitchFamily="34" charset="0"/>
              </a:rPr>
              <a:t>الربو (الازمة الصدرية</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هي رد فعل تحسسي ينجم عنه صعوبات في الشهيق بسبب تضيق القصبات الهوائية ومن أبرز أعراض هذه الحالة:</a:t>
            </a:r>
            <a:r>
              <a:rPr lang="ar-SA" altLang="ar-SA" sz="2800" b="1" smtClean="0">
                <a:cs typeface="Arial" panose="020B0604020202020204" pitchFamily="34" charset="0"/>
              </a:rPr>
              <a:t> </a:t>
            </a:r>
            <a:r>
              <a:rPr lang="ar-EG" altLang="ar-SA" sz="2800" b="1" smtClean="0">
                <a:cs typeface="Arial" panose="020B0604020202020204" pitchFamily="34" charset="0"/>
              </a:rPr>
              <a:t>الإحساس بالاختناق والشعور بالضيق </a:t>
            </a:r>
            <a:r>
              <a:rPr lang="ar-SA" altLang="ar-SA" sz="2800" b="1" smtClean="0">
                <a:cs typeface="Arial" panose="020B0604020202020204" pitchFamily="34" charset="0"/>
              </a:rPr>
              <a:t>-</a:t>
            </a:r>
            <a:r>
              <a:rPr lang="ar-EG" altLang="ar-SA" sz="2800" b="1" smtClean="0">
                <a:cs typeface="Arial" panose="020B0604020202020204" pitchFamily="34" charset="0"/>
              </a:rPr>
              <a:t>السعال المتواصل</a:t>
            </a:r>
            <a:r>
              <a:rPr lang="ar-SA" altLang="ar-SA" sz="2800" b="1" smtClean="0">
                <a:cs typeface="Arial" panose="020B0604020202020204" pitchFamily="34" charset="0"/>
              </a:rPr>
              <a:t> - </a:t>
            </a:r>
            <a:r>
              <a:rPr lang="ar-EG" altLang="ar-SA" sz="2800" b="1" smtClean="0">
                <a:cs typeface="Arial" panose="020B0604020202020204" pitchFamily="34" charset="0"/>
              </a:rPr>
              <a:t>خروج أصوات صعوبة التنفس</a:t>
            </a:r>
            <a:r>
              <a:rPr lang="ar-SA" altLang="ar-SA" sz="2800" b="1" smtClean="0">
                <a:cs typeface="Arial" panose="020B0604020202020204" pitchFamily="34" charset="0"/>
              </a:rPr>
              <a:t> - </a:t>
            </a:r>
            <a:r>
              <a:rPr lang="ar-EG" altLang="ar-SA" sz="2800" b="1" smtClean="0">
                <a:cs typeface="Arial" panose="020B0604020202020204" pitchFamily="34" charset="0"/>
              </a:rPr>
              <a:t>زيادة ضربات القلب</a:t>
            </a:r>
            <a:r>
              <a:rPr lang="ar-SA" altLang="ar-SA" sz="2800" b="1" smtClean="0">
                <a:cs typeface="Arial" panose="020B0604020202020204" pitchFamily="34" charset="0"/>
              </a:rPr>
              <a:t> - </a:t>
            </a:r>
            <a:r>
              <a:rPr lang="ar-EG" altLang="ar-SA" sz="2800" b="1" smtClean="0">
                <a:cs typeface="Arial" panose="020B0604020202020204" pitchFamily="34" charset="0"/>
              </a:rPr>
              <a:t>التعرق وارتفاع الضغط</a:t>
            </a:r>
            <a:r>
              <a:rPr lang="ar-SA" altLang="ar-SA" sz="2800" b="1" smtClean="0">
                <a:cs typeface="Arial" panose="020B0604020202020204" pitchFamily="34" charset="0"/>
              </a:rPr>
              <a:t> - </a:t>
            </a:r>
            <a:r>
              <a:rPr lang="ar-EG" altLang="ar-SA" sz="2800" b="1" smtClean="0">
                <a:cs typeface="Arial" panose="020B0604020202020204" pitchFamily="34" charset="0"/>
              </a:rPr>
              <a:t>ازرقاق حول الشفتين وذلك بسبب نقص الأوكسجين</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وتبد</a:t>
            </a:r>
            <a:r>
              <a:rPr lang="ar-SA" altLang="ar-SA" sz="2800" b="1" smtClean="0">
                <a:cs typeface="Arial" panose="020B0604020202020204" pitchFamily="34" charset="0"/>
              </a:rPr>
              <a:t>أ</a:t>
            </a:r>
            <a:r>
              <a:rPr lang="ar-EG" altLang="ar-SA" sz="2800" b="1" smtClean="0">
                <a:cs typeface="Arial" panose="020B0604020202020204" pitchFamily="34" charset="0"/>
              </a:rPr>
              <a:t> الإصابة في العادة بالتهابات معينة في جهاز التنفس او</a:t>
            </a:r>
            <a:r>
              <a:rPr lang="ar-SA" altLang="ar-SA" sz="2800" b="1" smtClean="0">
                <a:cs typeface="Arial" panose="020B0604020202020204" pitchFamily="34" charset="0"/>
              </a:rPr>
              <a:t> </a:t>
            </a:r>
            <a:r>
              <a:rPr lang="ar-EG" altLang="ar-SA" sz="2800" b="1" smtClean="0">
                <a:cs typeface="Arial" panose="020B0604020202020204" pitchFamily="34" charset="0"/>
              </a:rPr>
              <a:t>التعرض للمثيرات البيئية او الحساسية المفرطة ,مما يؤدي الي صعوبة ومشقة كبيرة في عملية التنفس. وفي حالات الإصابة الشديدة فانه يصاحبها زرقة في أطراف الأصابع والشفتين وإصدار صفير</a:t>
            </a:r>
            <a:r>
              <a:rPr lang="ar-SA" altLang="ar-SA" sz="2800" b="1" smtClean="0">
                <a:cs typeface="Arial" panose="020B0604020202020204" pitchFamily="34" charset="0"/>
              </a:rPr>
              <a:t> أ</a:t>
            </a:r>
            <a:r>
              <a:rPr lang="ar-EG" altLang="ar-SA" sz="2800" b="1" smtClean="0">
                <a:cs typeface="Arial" panose="020B0604020202020204" pitchFamily="34" charset="0"/>
              </a:rPr>
              <a:t>ثناء التنفس, إضافة إلي القلق  وعدم المقدرة علي النوم بشكل عادي نتيجة للسعال المستمر. وتزيد من حدة ال</a:t>
            </a:r>
            <a:r>
              <a:rPr lang="ar-SA" altLang="ar-SA" sz="2800" b="1" smtClean="0">
                <a:cs typeface="Arial" panose="020B0604020202020204" pitchFamily="34" charset="0"/>
              </a:rPr>
              <a:t>إ</a:t>
            </a:r>
            <a:r>
              <a:rPr lang="ar-EG" altLang="ar-SA" sz="2800" b="1" smtClean="0">
                <a:cs typeface="Arial" panose="020B0604020202020204" pitchFamily="34" charset="0"/>
              </a:rPr>
              <a:t>صابة حالات البرد والنشاط الزائد للطفل</a:t>
            </a:r>
            <a:r>
              <a:rPr lang="ar-SA" altLang="ar-SA" sz="2800" b="1" smtClean="0">
                <a:cs typeface="Arial" panose="020B0604020202020204" pitchFamily="34" charset="0"/>
              </a:rPr>
              <a:t>.</a:t>
            </a:r>
            <a:r>
              <a:rPr lang="ar-EG" altLang="ar-SA" sz="2800" b="1" smtClean="0">
                <a:cs typeface="Arial" panose="020B0604020202020204" pitchFamily="34" charset="0"/>
              </a:rPr>
              <a:t> </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11886712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الالتهاب الكيسي التليفي</a:t>
            </a:r>
            <a:endParaRPr lang="en-US" altLang="ar-SA" b="1">
              <a:solidFill>
                <a:srgbClr val="C00000"/>
              </a:solidFill>
              <a:latin typeface="Arial" pitchFamily="34" charset="0"/>
              <a:ea typeface="+mn-ea"/>
              <a:cs typeface="+mn-cs"/>
            </a:endParaRPr>
          </a:p>
        </p:txBody>
      </p:sp>
      <p:sp>
        <p:nvSpPr>
          <p:cNvPr id="29699" name="Rectangle 3"/>
          <p:cNvSpPr>
            <a:spLocks noGrp="1"/>
          </p:cNvSpPr>
          <p:nvPr>
            <p:ph type="body" idx="4294967295"/>
          </p:nvPr>
        </p:nvSpPr>
        <p:spPr/>
        <p:txBody>
          <a:bodyPr/>
          <a:lstStyle/>
          <a:p>
            <a:pPr algn="just" rtl="1">
              <a:lnSpc>
                <a:spcPct val="90000"/>
              </a:lnSpc>
              <a:buFont typeface="Arial" panose="020B0604020202020204" pitchFamily="34" charset="0"/>
              <a:buNone/>
            </a:pPr>
            <a:r>
              <a:rPr lang="ar-SA" altLang="ar-SA" sz="2800" smtClean="0">
                <a:cs typeface="Arial" panose="020B0604020202020204" pitchFamily="34" charset="0"/>
              </a:rPr>
              <a:t>    </a:t>
            </a:r>
            <a:r>
              <a:rPr lang="ar-EG" altLang="ar-SA" sz="2800" b="1" smtClean="0">
                <a:cs typeface="Arial" panose="020B0604020202020204" pitchFamily="34" charset="0"/>
              </a:rPr>
              <a:t>هو عبارة  عن  مرض وراثي يصيب الرئتين والبنكرياس ويؤدي الي تلفيهما أو تكيسهما</a:t>
            </a:r>
            <a:r>
              <a:rPr lang="ar-SA" altLang="ar-SA" sz="2800" b="1" smtClean="0">
                <a:cs typeface="Arial" panose="020B0604020202020204" pitchFamily="34" charset="0"/>
              </a:rPr>
              <a:t>،</a:t>
            </a:r>
            <a:r>
              <a:rPr lang="ar-EG" altLang="ar-SA" sz="2800" b="1" smtClean="0">
                <a:cs typeface="Arial" panose="020B0604020202020204" pitchFamily="34" charset="0"/>
              </a:rPr>
              <a:t> ثم تمتد الإصابة في مراحلها الشديدة إلي بقية أعضاء الجسم الداخلية عندما تتراكم مادة مخاطية لزجة وسميكة ليس فقط في الرئتين والبنكرياس بل في معظم أعضاء الجسم الداخلية كالمعدة والأمعاء والغدد. هذا ويمكن التعرف علي الحالة واكتشافها عند ملاحظة وجود السائل المخاطي الكثيف في براز الطفل</a:t>
            </a:r>
            <a:r>
              <a:rPr lang="ar-SA" altLang="ar-SA" sz="2800" b="1" smtClean="0">
                <a:cs typeface="Arial" panose="020B0604020202020204" pitchFamily="34" charset="0"/>
              </a:rPr>
              <a:t>،</a:t>
            </a:r>
            <a:r>
              <a:rPr lang="ar-EG" altLang="ar-SA" sz="2800" b="1" smtClean="0">
                <a:cs typeface="Arial" panose="020B0604020202020204" pitchFamily="34" charset="0"/>
              </a:rPr>
              <a:t> إضافة إلي انه يمكن أيضا</a:t>
            </a:r>
            <a:r>
              <a:rPr lang="ar-SA" altLang="ar-SA" sz="2800" b="1" smtClean="0">
                <a:cs typeface="Arial" panose="020B0604020202020204" pitchFamily="34" charset="0"/>
              </a:rPr>
              <a:t> </a:t>
            </a:r>
            <a:r>
              <a:rPr lang="ar-EG" altLang="ar-SA" sz="2800" b="1" smtClean="0">
                <a:cs typeface="Arial" panose="020B0604020202020204" pitchFamily="34" charset="0"/>
              </a:rPr>
              <a:t>التعرف عليها في مراحلها ال</a:t>
            </a:r>
            <a:r>
              <a:rPr lang="ar-SA" altLang="ar-SA" sz="2800" b="1" smtClean="0">
                <a:cs typeface="Arial" panose="020B0604020202020204" pitchFamily="34" charset="0"/>
              </a:rPr>
              <a:t>أ</a:t>
            </a:r>
            <a:r>
              <a:rPr lang="ar-EG" altLang="ar-SA" sz="2800" b="1" smtClean="0">
                <a:cs typeface="Arial" panose="020B0604020202020204" pitchFamily="34" charset="0"/>
              </a:rPr>
              <a:t>ولية عند ملاحظة وجود صعوبات في التنفس لدي الطفل وما يصاحبها من سعال مستمر </a:t>
            </a:r>
            <a:r>
              <a:rPr lang="ar-SA" altLang="ar-SA" sz="2800" b="1" smtClean="0">
                <a:cs typeface="Arial" panose="020B0604020202020204" pitchFamily="34" charset="0"/>
              </a:rPr>
              <a:t>إ</a:t>
            </a:r>
            <a:r>
              <a:rPr lang="ar-EG" altLang="ar-SA" sz="2800" b="1" smtClean="0">
                <a:cs typeface="Arial" panose="020B0604020202020204" pitchFamily="34" charset="0"/>
              </a:rPr>
              <a:t>لي الحد</a:t>
            </a:r>
            <a:r>
              <a:rPr lang="en-US" altLang="ar-SA" sz="2800" b="1" smtClean="0">
                <a:cs typeface="Arial" panose="020B0604020202020204" pitchFamily="34" charset="0"/>
              </a:rPr>
              <a:t>  </a:t>
            </a:r>
            <a:r>
              <a:rPr lang="ar-EG" altLang="ar-SA" sz="2800" b="1" smtClean="0">
                <a:cs typeface="Arial" panose="020B0604020202020204" pitchFamily="34" charset="0"/>
              </a:rPr>
              <a:t>الذي يشبه حدوث </a:t>
            </a:r>
            <a:r>
              <a:rPr lang="ar-SA" altLang="ar-SA" sz="2800" b="1" smtClean="0">
                <a:cs typeface="Arial" panose="020B0604020202020204" pitchFamily="34" charset="0"/>
              </a:rPr>
              <a:t>أ</a:t>
            </a:r>
            <a:r>
              <a:rPr lang="ar-EG" altLang="ar-SA" sz="2800" b="1" smtClean="0">
                <a:cs typeface="Arial" panose="020B0604020202020204" pitchFamily="34" charset="0"/>
              </a:rPr>
              <a:t>زمة صدرية لدية. ويستطيع الطبيب تشخيص الحالة بدقة من خلال فحص المريض سريريا أو إجراء عملية تنظير لمعدته وامعائة الداخلية لكشف كمية السائل المخاطي المترسب لدية</a:t>
            </a:r>
            <a:r>
              <a:rPr lang="ar-SA" altLang="ar-SA" sz="2800" b="1" smtClean="0">
                <a:cs typeface="Arial" panose="020B0604020202020204" pitchFamily="34" charset="0"/>
              </a:rPr>
              <a:t>.</a:t>
            </a:r>
            <a:r>
              <a:rPr lang="en-US" altLang="ar-SA" sz="2800" b="1" smtClean="0">
                <a:cs typeface="Arial" panose="020B0604020202020204" pitchFamily="34" charset="0"/>
              </a:rPr>
              <a:t> </a:t>
            </a:r>
          </a:p>
        </p:txBody>
      </p:sp>
    </p:spTree>
    <p:extLst>
      <p:ext uri="{BB962C8B-B14F-4D97-AF65-F5344CB8AC3E}">
        <p14:creationId xmlns:p14="http://schemas.microsoft.com/office/powerpoint/2010/main" val="23202530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إصابات القلب عند الاطفال</a:t>
            </a:r>
            <a:endParaRPr lang="en-US" altLang="ar-SA" b="1">
              <a:solidFill>
                <a:srgbClr val="C00000"/>
              </a:solidFill>
              <a:latin typeface="Arial" pitchFamily="34" charset="0"/>
              <a:ea typeface="+mn-ea"/>
              <a:cs typeface="+mn-cs"/>
            </a:endParaRPr>
          </a:p>
        </p:txBody>
      </p:sp>
      <p:sp>
        <p:nvSpPr>
          <p:cNvPr id="30723" name="Rectangle 3"/>
          <p:cNvSpPr>
            <a:spLocks noGrp="1"/>
          </p:cNvSpPr>
          <p:nvPr>
            <p:ph type="body" idx="4294967295"/>
          </p:nvPr>
        </p:nvSpPr>
        <p:spPr/>
        <p:txBody>
          <a:bodyPr/>
          <a:lstStyle/>
          <a:p>
            <a:pPr algn="just" rtl="1">
              <a:lnSpc>
                <a:spcPct val="80000"/>
              </a:lnSpc>
            </a:pPr>
            <a:r>
              <a:rPr lang="ar-EG" altLang="ar-SA" sz="2800" b="1" smtClean="0">
                <a:cs typeface="Arial" panose="020B0604020202020204" pitchFamily="34" charset="0"/>
              </a:rPr>
              <a:t>تشكل نسبة الإصابة الفطرية ب</a:t>
            </a:r>
            <a:r>
              <a:rPr lang="ar-SA" altLang="ar-SA" sz="2800" b="1" smtClean="0">
                <a:cs typeface="Arial" panose="020B0604020202020204" pitchFamily="34" charset="0"/>
              </a:rPr>
              <a:t>أ</a:t>
            </a:r>
            <a:r>
              <a:rPr lang="ar-EG" altLang="ar-SA" sz="2800" b="1" smtClean="0">
                <a:cs typeface="Arial" panose="020B0604020202020204" pitchFamily="34" charset="0"/>
              </a:rPr>
              <a:t>مراض القلب </a:t>
            </a:r>
            <a:r>
              <a:rPr lang="ar-SA" altLang="ar-SA" sz="2800" b="1" smtClean="0">
                <a:cs typeface="Arial" panose="020B0604020202020204" pitchFamily="34" charset="0"/>
              </a:rPr>
              <a:t>نسبة عالية </a:t>
            </a:r>
            <a:r>
              <a:rPr lang="ar-EG" altLang="ar-SA" sz="2800" b="1" smtClean="0">
                <a:cs typeface="Arial" panose="020B0604020202020204" pitchFamily="34" charset="0"/>
              </a:rPr>
              <a:t>من حالات الأطفال حديثي الولادة.</a:t>
            </a:r>
            <a:r>
              <a:rPr lang="ar-SA" altLang="ar-SA" sz="2800" b="1" smtClean="0">
                <a:cs typeface="Arial" panose="020B0604020202020204" pitchFamily="34" charset="0"/>
              </a:rPr>
              <a:t> </a:t>
            </a:r>
            <a:r>
              <a:rPr lang="ar-EG" altLang="ar-SA" sz="2800" b="1" smtClean="0">
                <a:cs typeface="Arial" panose="020B0604020202020204" pitchFamily="34" charset="0"/>
              </a:rPr>
              <a:t>وتعتبر هذه نسبة عالية جدا بالمقارنة مع حالات الإصابة المكتسبة في هذه المرحلة العمرية. ولا تعرف </a:t>
            </a:r>
            <a:r>
              <a:rPr lang="ar-SA" altLang="ar-SA" sz="2800" b="1" smtClean="0">
                <a:cs typeface="Arial" panose="020B0604020202020204" pitchFamily="34" charset="0"/>
              </a:rPr>
              <a:t>أ</a:t>
            </a:r>
            <a:r>
              <a:rPr lang="ar-EG" altLang="ar-SA" sz="2800" b="1" smtClean="0">
                <a:cs typeface="Arial" panose="020B0604020202020204" pitchFamily="34" charset="0"/>
              </a:rPr>
              <a:t>سباب الإصابة تماما, ويعتقد أن  خلل الجينات يشكل نسبة كبيرة من هذه الحالات, فعلي سبيل المثال فان الإصابة بأعراض الداون</a:t>
            </a:r>
            <a:r>
              <a:rPr lang="ar-SA" altLang="ar-SA" sz="2800" b="1" smtClean="0">
                <a:cs typeface="Arial" panose="020B0604020202020204" pitchFamily="34" charset="0"/>
              </a:rPr>
              <a:t> </a:t>
            </a:r>
            <a:r>
              <a:rPr lang="ar-EG" altLang="ar-SA" sz="2800" b="1" smtClean="0">
                <a:cs typeface="Arial" panose="020B0604020202020204" pitchFamily="34" charset="0"/>
              </a:rPr>
              <a:t>(متلازمة الداون) المصحوبة بإصابة القلب عند (</a:t>
            </a:r>
            <a:r>
              <a:rPr lang="en-US" altLang="ar-SA" sz="2800" b="1" smtClean="0">
                <a:cs typeface="Arial" panose="020B0604020202020204" pitchFamily="34" charset="0"/>
              </a:rPr>
              <a:t>40%</a:t>
            </a:r>
            <a:r>
              <a:rPr lang="ar-EG" altLang="ar-SA" sz="2800" b="1" smtClean="0">
                <a:cs typeface="Arial" panose="020B0604020202020204" pitchFamily="34" charset="0"/>
              </a:rPr>
              <a:t>) من الحالات تعتبر شكلا من أشكال الخلل في الجينات</a:t>
            </a:r>
            <a:r>
              <a:rPr lang="ar-SA" altLang="ar-SA" sz="2800" b="1" smtClean="0">
                <a:cs typeface="Arial" panose="020B0604020202020204" pitchFamily="34" charset="0"/>
              </a:rPr>
              <a:t>.</a:t>
            </a:r>
            <a:r>
              <a:rPr lang="ar-EG" altLang="ar-SA" sz="2800" b="1" smtClean="0">
                <a:cs typeface="Arial" panose="020B0604020202020204" pitchFamily="34" charset="0"/>
              </a:rPr>
              <a:t> </a:t>
            </a:r>
          </a:p>
          <a:p>
            <a:pPr algn="just" rtl="1">
              <a:lnSpc>
                <a:spcPct val="80000"/>
              </a:lnSpc>
            </a:pPr>
            <a:r>
              <a:rPr lang="ar-EG" altLang="ar-SA" sz="2800" b="1" smtClean="0">
                <a:cs typeface="Arial" panose="020B0604020202020204" pitchFamily="34" charset="0"/>
              </a:rPr>
              <a:t>ويعتقد </a:t>
            </a:r>
            <a:r>
              <a:rPr lang="ar-SA" altLang="ar-SA" sz="2800" b="1" smtClean="0">
                <a:cs typeface="Arial" panose="020B0604020202020204" pitchFamily="34" charset="0"/>
              </a:rPr>
              <a:t>أ</a:t>
            </a:r>
            <a:r>
              <a:rPr lang="ar-EG" altLang="ar-SA" sz="2800" b="1" smtClean="0">
                <a:cs typeface="Arial" panose="020B0604020202020204" pitchFamily="34" charset="0"/>
              </a:rPr>
              <a:t>يضا </a:t>
            </a:r>
            <a:r>
              <a:rPr lang="ar-SA" altLang="ar-SA" sz="2800" b="1" smtClean="0">
                <a:cs typeface="Arial" panose="020B0604020202020204" pitchFamily="34" charset="0"/>
              </a:rPr>
              <a:t>أ</a:t>
            </a:r>
            <a:r>
              <a:rPr lang="ar-EG" altLang="ar-SA" sz="2800" b="1" smtClean="0">
                <a:cs typeface="Arial" panose="020B0604020202020204" pitchFamily="34" charset="0"/>
              </a:rPr>
              <a:t>ن ال</a:t>
            </a:r>
            <a:r>
              <a:rPr lang="ar-SA" altLang="ar-SA" sz="2800" b="1" smtClean="0">
                <a:cs typeface="Arial" panose="020B0604020202020204" pitchFamily="34" charset="0"/>
              </a:rPr>
              <a:t>أ</a:t>
            </a:r>
            <a:r>
              <a:rPr lang="ar-EG" altLang="ar-SA" sz="2800" b="1" smtClean="0">
                <a:cs typeface="Arial" panose="020B0604020202020204" pitchFamily="34" charset="0"/>
              </a:rPr>
              <a:t>مراض والظروف البيئية لها علاقة بالإصابة بأمراض القلب</a:t>
            </a:r>
            <a:r>
              <a:rPr lang="ar-SA" altLang="ar-SA" sz="2800" b="1" smtClean="0">
                <a:cs typeface="Arial" panose="020B0604020202020204" pitchFamily="34" charset="0"/>
              </a:rPr>
              <a:t>،</a:t>
            </a:r>
            <a:r>
              <a:rPr lang="ar-EG" altLang="ar-SA" sz="2800" b="1" smtClean="0">
                <a:cs typeface="Arial" panose="020B0604020202020204" pitchFamily="34" charset="0"/>
              </a:rPr>
              <a:t> مثل </a:t>
            </a:r>
            <a:r>
              <a:rPr lang="ar-SA" altLang="ar-SA" sz="2800" b="1" smtClean="0">
                <a:cs typeface="Arial" panose="020B0604020202020204" pitchFamily="34" charset="0"/>
              </a:rPr>
              <a:t>إ</a:t>
            </a:r>
            <a:r>
              <a:rPr lang="ar-EG" altLang="ar-SA" sz="2800" b="1" smtClean="0">
                <a:cs typeface="Arial" panose="020B0604020202020204" pitchFamily="34" charset="0"/>
              </a:rPr>
              <a:t>صابة الحامل بالحصبة الألمانية خاصة في ال</a:t>
            </a:r>
            <a:r>
              <a:rPr lang="ar-SA" altLang="ar-SA" sz="2800" b="1" smtClean="0">
                <a:cs typeface="Arial" panose="020B0604020202020204" pitchFamily="34" charset="0"/>
              </a:rPr>
              <a:t>أ</a:t>
            </a:r>
            <a:r>
              <a:rPr lang="ar-EG" altLang="ar-SA" sz="2800" b="1" smtClean="0">
                <a:cs typeface="Arial" panose="020B0604020202020204" pitchFamily="34" charset="0"/>
              </a:rPr>
              <a:t>شهر الثلاثة ال</a:t>
            </a:r>
            <a:r>
              <a:rPr lang="ar-SA" altLang="ar-SA" sz="2800" b="1" smtClean="0">
                <a:cs typeface="Arial" panose="020B0604020202020204" pitchFamily="34" charset="0"/>
              </a:rPr>
              <a:t>أ</a:t>
            </a:r>
            <a:r>
              <a:rPr lang="ar-EG" altLang="ar-SA" sz="2800" b="1" smtClean="0">
                <a:cs typeface="Arial" panose="020B0604020202020204" pitchFamily="34" charset="0"/>
              </a:rPr>
              <a:t>ولي من الحمل</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pPr>
            <a:r>
              <a:rPr lang="ar-EG" altLang="ar-SA" sz="2800" b="1" smtClean="0">
                <a:cs typeface="Arial" panose="020B0604020202020204" pitchFamily="34" charset="0"/>
              </a:rPr>
              <a:t>وقد أثبتت الدراسات الحديثة أن التدخين والإدمان علي المخدرات والكحول الذي تتناوله الام الحامل له علاقة قوية أيضا بأمراض القلب عند الجنين .</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3131648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متلازمة داون</a:t>
            </a:r>
            <a:endParaRPr lang="en-US" altLang="ar-SA" b="1">
              <a:solidFill>
                <a:srgbClr val="C00000"/>
              </a:solidFill>
              <a:latin typeface="Arial" pitchFamily="34" charset="0"/>
              <a:ea typeface="+mn-ea"/>
              <a:cs typeface="+mn-cs"/>
            </a:endParaRPr>
          </a:p>
        </p:txBody>
      </p:sp>
      <p:sp>
        <p:nvSpPr>
          <p:cNvPr id="31747" name="Rectangle 3"/>
          <p:cNvSpPr>
            <a:spLocks noGrp="1"/>
          </p:cNvSpPr>
          <p:nvPr>
            <p:ph type="body" idx="4294967295"/>
          </p:nvPr>
        </p:nvSpPr>
        <p:spPr/>
        <p:txBody>
          <a:bodyPr/>
          <a:lstStyle/>
          <a:p>
            <a:pPr algn="just" rtl="1">
              <a:lnSpc>
                <a:spcPct val="90000"/>
              </a:lnSpc>
            </a:pPr>
            <a:r>
              <a:rPr lang="ar-SA" altLang="ar-SA" sz="2800" b="1" smtClean="0">
                <a:cs typeface="Arial" panose="020B0604020202020204" pitchFamily="34" charset="0"/>
              </a:rPr>
              <a:t>متلازمة داون: عبارة عن شذوذ خلقي مركب شائع في الكروموسوم 21 نتيجة اختلال في تقسيم الخلية, ويكون مصاحب لتخلف عقلي  والشخص المصاب بمتلازمة داون لدية خلل في الجينات الوراثية يتمثل في زيادة عدد المورثات الصبغية عند الشخص المصاب، بحيث يكون إجمالي المورثات الصبغية لدى الشخص 47 كروموزوم، بينما يكون العدد الطبيعي للشخص العادي هو 46 كروموزوم.</a:t>
            </a:r>
          </a:p>
          <a:p>
            <a:pPr algn="just" rtl="1">
              <a:lnSpc>
                <a:spcPct val="90000"/>
              </a:lnSpc>
            </a:pPr>
            <a:r>
              <a:rPr lang="ar-SA" altLang="ar-SA" sz="2800" b="1" smtClean="0">
                <a:cs typeface="Arial" panose="020B0604020202020204" pitchFamily="34" charset="0"/>
              </a:rPr>
              <a:t>ويُنسب هذا المرض إلى أول من اكتشفه وهو الطبيب البريطاني "جون لانجدون داون"عام 1966، حيث لاحظ هذا الطبيب أن أغلبية الأطفال في مركز الإعاقة الذي يعمل به يشبهون بعضهم البعض في ملامح الوجه وخصوصا في العين التي تمتد إلى أعلى فأطلق عليهم اسم المنغوليين نسبة إلى العرق الأصفر المنغولي.(ولهم ملامح متعارف عليها) </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6887137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قياس وتشخيص الإعاقات الجسمية والصحية:</a:t>
            </a:r>
            <a:endParaRPr lang="en-US" altLang="ar-SA" b="1">
              <a:solidFill>
                <a:srgbClr val="C00000"/>
              </a:solidFill>
              <a:latin typeface="Arial" pitchFamily="34" charset="0"/>
              <a:ea typeface="+mn-ea"/>
              <a:cs typeface="+mn-cs"/>
            </a:endParaRPr>
          </a:p>
        </p:txBody>
      </p:sp>
      <p:sp>
        <p:nvSpPr>
          <p:cNvPr id="32771" name="Rectangle 3"/>
          <p:cNvSpPr>
            <a:spLocks noGrp="1"/>
          </p:cNvSpPr>
          <p:nvPr>
            <p:ph type="body" idx="4294967295"/>
          </p:nvPr>
        </p:nvSpPr>
        <p:spPr/>
        <p:txBody>
          <a:bodyPr/>
          <a:lstStyle/>
          <a:p>
            <a:pPr algn="just" rtl="1">
              <a:buFont typeface="Arial" panose="020B0604020202020204" pitchFamily="34" charset="0"/>
              <a:buNone/>
            </a:pPr>
            <a:r>
              <a:rPr lang="ar-SA" altLang="ar-SA" b="1" smtClean="0">
                <a:cs typeface="Arial" panose="020B0604020202020204" pitchFamily="34" charset="0"/>
              </a:rPr>
              <a:t>   لابد من </a:t>
            </a:r>
            <a:r>
              <a:rPr lang="ar-EG" altLang="ar-SA" b="1" smtClean="0">
                <a:cs typeface="Arial" panose="020B0604020202020204" pitchFamily="34" charset="0"/>
              </a:rPr>
              <a:t>ضرورة تقييم الجوانب الآتية</a:t>
            </a:r>
            <a:r>
              <a:rPr lang="ar-SA" altLang="ar-SA" b="1" smtClean="0">
                <a:cs typeface="Arial" panose="020B0604020202020204" pitchFamily="34" charset="0"/>
              </a:rPr>
              <a:t> </a:t>
            </a:r>
            <a:r>
              <a:rPr lang="ar-EG" altLang="ar-SA" b="1" smtClean="0">
                <a:cs typeface="Arial" panose="020B0604020202020204" pitchFamily="34" charset="0"/>
              </a:rPr>
              <a:t>لل</a:t>
            </a:r>
            <a:r>
              <a:rPr lang="ar-SA" altLang="ar-SA" b="1" smtClean="0">
                <a:cs typeface="Arial" panose="020B0604020202020204" pitchFamily="34" charset="0"/>
              </a:rPr>
              <a:t>أ</a:t>
            </a:r>
            <a:r>
              <a:rPr lang="ar-EG" altLang="ar-SA" b="1" smtClean="0">
                <a:cs typeface="Arial" panose="020B0604020202020204" pitchFamily="34" charset="0"/>
              </a:rPr>
              <a:t>فراد المعوقين جسميا وصحيا:المهارات الأكاديمية الاساسية </a:t>
            </a:r>
            <a:r>
              <a:rPr lang="ar-SA" altLang="ar-SA" b="1" smtClean="0">
                <a:cs typeface="Arial" panose="020B0604020202020204" pitchFamily="34" charset="0"/>
              </a:rPr>
              <a:t>- </a:t>
            </a:r>
            <a:r>
              <a:rPr lang="ar-EG" altLang="ar-SA" b="1" smtClean="0">
                <a:cs typeface="Arial" panose="020B0604020202020204" pitchFamily="34" charset="0"/>
              </a:rPr>
              <a:t>التحصيل الاكاديمي</a:t>
            </a:r>
            <a:r>
              <a:rPr lang="ar-SA" altLang="ar-SA" b="1" smtClean="0">
                <a:cs typeface="Arial" panose="020B0604020202020204" pitchFamily="34" charset="0"/>
              </a:rPr>
              <a:t>- </a:t>
            </a:r>
            <a:r>
              <a:rPr lang="ar-EG" altLang="ar-SA" b="1" smtClean="0">
                <a:cs typeface="Arial" panose="020B0604020202020204" pitchFamily="34" charset="0"/>
              </a:rPr>
              <a:t>المهارات الادراكية </a:t>
            </a:r>
            <a:r>
              <a:rPr lang="ar-SA" altLang="ar-SA" b="1" smtClean="0">
                <a:cs typeface="Arial" panose="020B0604020202020204" pitchFamily="34" charset="0"/>
              </a:rPr>
              <a:t>-</a:t>
            </a:r>
            <a:r>
              <a:rPr lang="ar-EG" altLang="ar-SA" b="1" smtClean="0">
                <a:cs typeface="Arial" panose="020B0604020202020204" pitchFamily="34" charset="0"/>
              </a:rPr>
              <a:t>التطور المعرفي</a:t>
            </a:r>
            <a:r>
              <a:rPr lang="ar-SA" altLang="ar-SA" b="1" smtClean="0">
                <a:cs typeface="Arial" panose="020B0604020202020204" pitchFamily="34" charset="0"/>
              </a:rPr>
              <a:t>- </a:t>
            </a:r>
            <a:r>
              <a:rPr lang="ar-EG" altLang="ar-SA" b="1" smtClean="0">
                <a:cs typeface="Arial" panose="020B0604020202020204" pitchFamily="34" charset="0"/>
              </a:rPr>
              <a:t>التطور اللغوي ومهارات الاتصال</a:t>
            </a:r>
            <a:r>
              <a:rPr lang="ar-SA" altLang="ar-SA" b="1" smtClean="0">
                <a:cs typeface="Arial" panose="020B0604020202020204" pitchFamily="34" charset="0"/>
              </a:rPr>
              <a:t>-</a:t>
            </a:r>
            <a:r>
              <a:rPr lang="ar-EG" altLang="ar-SA" b="1" smtClean="0">
                <a:cs typeface="Arial" panose="020B0604020202020204" pitchFamily="34" charset="0"/>
              </a:rPr>
              <a:t>المهارات الشخصية والاجتماعية</a:t>
            </a:r>
            <a:r>
              <a:rPr lang="ar-SA" altLang="ar-SA" b="1" smtClean="0">
                <a:cs typeface="Arial" panose="020B0604020202020204" pitchFamily="34" charset="0"/>
              </a:rPr>
              <a:t>- </a:t>
            </a:r>
            <a:r>
              <a:rPr lang="ar-EG" altLang="ar-SA" b="1" smtClean="0">
                <a:cs typeface="Arial" panose="020B0604020202020204" pitchFamily="34" charset="0"/>
              </a:rPr>
              <a:t>السلوك التكيفي الجسدي</a:t>
            </a:r>
            <a:r>
              <a:rPr lang="ar-SA" altLang="ar-SA" b="1" smtClean="0">
                <a:cs typeface="Arial" panose="020B0604020202020204" pitchFamily="34" charset="0"/>
              </a:rPr>
              <a:t>-</a:t>
            </a:r>
            <a:r>
              <a:rPr lang="ar-EG" altLang="ar-SA" b="1" smtClean="0">
                <a:cs typeface="Arial" panose="020B0604020202020204" pitchFamily="34" charset="0"/>
              </a:rPr>
              <a:t>الاهتمامات والقدرات</a:t>
            </a:r>
            <a:r>
              <a:rPr lang="ar-SA" altLang="ar-SA" b="1" smtClean="0">
                <a:cs typeface="Arial" panose="020B0604020202020204" pitchFamily="34" charset="0"/>
              </a:rPr>
              <a:t>- </a:t>
            </a:r>
            <a:r>
              <a:rPr lang="ar-EG" altLang="ar-SA" b="1" smtClean="0">
                <a:cs typeface="Arial" panose="020B0604020202020204" pitchFamily="34" charset="0"/>
              </a:rPr>
              <a:t>المهارات الوظيفية</a:t>
            </a:r>
            <a:r>
              <a:rPr lang="ar-SA" altLang="ar-SA" b="1" smtClean="0">
                <a:cs typeface="Arial" panose="020B0604020202020204" pitchFamily="34" charset="0"/>
              </a:rPr>
              <a:t>.</a:t>
            </a:r>
          </a:p>
          <a:p>
            <a:pPr algn="just" rtl="1">
              <a:buFont typeface="Arial" panose="020B0604020202020204" pitchFamily="34" charset="0"/>
              <a:buNone/>
            </a:pPr>
            <a:r>
              <a:rPr lang="ar-SA" altLang="ar-SA" b="1" smtClean="0">
                <a:cs typeface="Arial" panose="020B0604020202020204" pitchFamily="34" charset="0"/>
              </a:rPr>
              <a:t>   ويبقى الدور الأكبر لفريق التشخيص الطبى المتخصص وذلك من خلال قيامهم بإجراء الفحوص اللازمة وتشمل: دراسة العوامل الوراثية – دراسة مظاهر النمو الحركى ثم تقديم العلاج المناسب. </a:t>
            </a:r>
            <a:endParaRPr lang="en-US" altLang="ar-SA" b="1" smtClean="0">
              <a:cs typeface="Arial" panose="020B0604020202020204" pitchFamily="34" charset="0"/>
            </a:endParaRPr>
          </a:p>
          <a:p>
            <a:endParaRPr lang="en-US" altLang="ar-SA" smtClean="0">
              <a:cs typeface="Arial" panose="020B0604020202020204" pitchFamily="34" charset="0"/>
            </a:endParaRPr>
          </a:p>
        </p:txBody>
      </p:sp>
    </p:spTree>
    <p:extLst>
      <p:ext uri="{BB962C8B-B14F-4D97-AF65-F5344CB8AC3E}">
        <p14:creationId xmlns:p14="http://schemas.microsoft.com/office/powerpoint/2010/main" val="32412094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وان 1"/>
          <p:cNvSpPr>
            <a:spLocks noGrp="1"/>
          </p:cNvSpPr>
          <p:nvPr>
            <p:ph type="title"/>
          </p:nvPr>
        </p:nvSpPr>
        <p:spPr/>
        <p:txBody>
          <a:bodyPr/>
          <a:lstStyle/>
          <a:p>
            <a:r>
              <a:rPr lang="ar-EG" altLang="ar-SA" b="1">
                <a:solidFill>
                  <a:srgbClr val="C00000"/>
                </a:solidFill>
                <a:latin typeface="Arial" pitchFamily="34" charset="0"/>
                <a:ea typeface="+mn-ea"/>
                <a:cs typeface="+mn-cs"/>
              </a:rPr>
              <a:t>البرامج التربوية للأفراد المعوقين جسميا وصحيا</a:t>
            </a:r>
            <a:endParaRPr lang="ar-SA" altLang="ar-SA" b="1">
              <a:solidFill>
                <a:srgbClr val="C00000"/>
              </a:solidFill>
              <a:latin typeface="Arial" pitchFamily="34" charset="0"/>
              <a:ea typeface="+mn-ea"/>
              <a:cs typeface="+mn-cs"/>
            </a:endParaRPr>
          </a:p>
        </p:txBody>
      </p:sp>
      <p:sp>
        <p:nvSpPr>
          <p:cNvPr id="33795" name="عنصر نائب للمحتوى 2"/>
          <p:cNvSpPr>
            <a:spLocks noGrp="1"/>
          </p:cNvSpPr>
          <p:nvPr>
            <p:ph idx="1"/>
          </p:nvPr>
        </p:nvSpPr>
        <p:spPr/>
        <p:txBody>
          <a:bodyPr/>
          <a:lstStyle/>
          <a:p>
            <a:pPr marL="609600" indent="-609600" algn="just" rtl="1"/>
            <a:r>
              <a:rPr lang="ar-SA" altLang="ar-SA" smtClean="0">
                <a:cs typeface="Arial" panose="020B0604020202020204" pitchFamily="34" charset="0"/>
              </a:rPr>
              <a:t>     </a:t>
            </a:r>
            <a:r>
              <a:rPr lang="ar-EG" altLang="ar-SA" b="1" smtClean="0">
                <a:cs typeface="Arial" panose="020B0604020202020204" pitchFamily="34" charset="0"/>
              </a:rPr>
              <a:t>بالرغم من اختلاف البرامج التربوية المناسبة للأطفال المعوقين</a:t>
            </a:r>
            <a:r>
              <a:rPr lang="ar-SA" altLang="ar-SA" b="1" smtClean="0">
                <a:cs typeface="Arial" panose="020B0604020202020204" pitchFamily="34" charset="0"/>
              </a:rPr>
              <a:t> </a:t>
            </a:r>
            <a:r>
              <a:rPr lang="ar-EG" altLang="ar-SA" b="1" smtClean="0">
                <a:cs typeface="Arial" panose="020B0604020202020204" pitchFamily="34" charset="0"/>
              </a:rPr>
              <a:t>جسميا وصحيا وذلك تبعا لنوع الإعاقة ودرجتها إلا انه يمكن أن نميز البرامج التربوية التالية لهم:</a:t>
            </a:r>
          </a:p>
          <a:p>
            <a:pPr marL="609600" indent="-609600" algn="just" rtl="1"/>
            <a:r>
              <a:rPr lang="ar-SA" altLang="ar-SA" b="1" smtClean="0">
                <a:cs typeface="Arial" panose="020B0604020202020204" pitchFamily="34" charset="0"/>
              </a:rPr>
              <a:t>1- </a:t>
            </a:r>
            <a:r>
              <a:rPr lang="ar-EG" altLang="ar-SA" b="1" smtClean="0">
                <a:cs typeface="Arial" panose="020B0604020202020204" pitchFamily="34" charset="0"/>
              </a:rPr>
              <a:t>مراكز الإقامة الكاملة:</a:t>
            </a:r>
            <a:r>
              <a:rPr lang="ar-SA" altLang="ar-SA" b="1" smtClean="0">
                <a:cs typeface="Arial" panose="020B0604020202020204" pitchFamily="34" charset="0"/>
              </a:rPr>
              <a:t> </a:t>
            </a:r>
            <a:r>
              <a:rPr lang="ar-EG" altLang="ar-SA" sz="2800" b="1" smtClean="0">
                <a:cs typeface="Arial" panose="020B0604020202020204" pitchFamily="34" charset="0"/>
              </a:rPr>
              <a:t>وتناسب مثل هذه المراكز الأطفال ذوي</a:t>
            </a:r>
            <a:r>
              <a:rPr lang="ar-SA" altLang="ar-SA" sz="2800" b="1" smtClean="0">
                <a:cs typeface="Arial" panose="020B0604020202020204" pitchFamily="34" charset="0"/>
              </a:rPr>
              <a:t> </a:t>
            </a:r>
            <a:r>
              <a:rPr lang="ar-EG" altLang="ar-SA" sz="2800" b="1" smtClean="0">
                <a:cs typeface="Arial" panose="020B0604020202020204" pitchFamily="34" charset="0"/>
              </a:rPr>
              <a:t>الشلل الدماغي,اضطرابات العمود الفقري, ووهن العضلات والتصلب المتعدد, وقد تأخذ مراكز الإقامة الكاملة بالنسبة لهذه الحالات شكل الأقسام الملحقة بالمستشفيات, حيث يقيم ال</a:t>
            </a:r>
            <a:r>
              <a:rPr lang="ar-SA" altLang="ar-SA" sz="2800" b="1" smtClean="0">
                <a:cs typeface="Arial" panose="020B0604020202020204" pitchFamily="34" charset="0"/>
              </a:rPr>
              <a:t>أ</a:t>
            </a:r>
            <a:r>
              <a:rPr lang="ar-EG" altLang="ar-SA" sz="2800" b="1" smtClean="0">
                <a:cs typeface="Arial" panose="020B0604020202020204" pitchFamily="34" charset="0"/>
              </a:rPr>
              <a:t>طفال ذوي الاضطرابات الحركية في تلك ال</a:t>
            </a:r>
            <a:r>
              <a:rPr lang="ar-SA" altLang="ar-SA" sz="2800" b="1" smtClean="0">
                <a:cs typeface="Arial" panose="020B0604020202020204" pitchFamily="34" charset="0"/>
              </a:rPr>
              <a:t>أ</a:t>
            </a:r>
            <a:r>
              <a:rPr lang="ar-EG" altLang="ar-SA" sz="2800" b="1" smtClean="0">
                <a:cs typeface="Arial" panose="020B0604020202020204" pitchFamily="34" charset="0"/>
              </a:rPr>
              <a:t>قسام, حيث تقدم لها الرعاية الطبية والتربوية المناسبة.</a:t>
            </a:r>
            <a:endParaRPr lang="ar-SA" altLang="ar-SA" sz="2800" b="1" smtClean="0">
              <a:cs typeface="Arial" panose="020B0604020202020204" pitchFamily="34" charset="0"/>
            </a:endParaRPr>
          </a:p>
        </p:txBody>
      </p:sp>
    </p:spTree>
    <p:extLst>
      <p:ext uri="{BB962C8B-B14F-4D97-AF65-F5344CB8AC3E}">
        <p14:creationId xmlns:p14="http://schemas.microsoft.com/office/powerpoint/2010/main" val="30263352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وان 1"/>
          <p:cNvSpPr>
            <a:spLocks noGrp="1"/>
          </p:cNvSpPr>
          <p:nvPr>
            <p:ph type="title"/>
          </p:nvPr>
        </p:nvSpPr>
        <p:spPr/>
        <p:txBody>
          <a:bodyPr/>
          <a:lstStyle/>
          <a:p>
            <a:r>
              <a:rPr lang="ar-SA" altLang="ar-SA" b="1" dirty="0" smtClean="0">
                <a:solidFill>
                  <a:srgbClr val="C00000"/>
                </a:solidFill>
                <a:latin typeface="Arial" pitchFamily="34" charset="0"/>
                <a:ea typeface="+mn-ea"/>
                <a:cs typeface="+mn-cs"/>
              </a:rPr>
              <a:t>تابع</a:t>
            </a:r>
            <a:r>
              <a:rPr lang="ar-SA" altLang="ar-SA" b="1" dirty="0">
                <a:solidFill>
                  <a:srgbClr val="C00000"/>
                </a:solidFill>
                <a:latin typeface="Arial" pitchFamily="34" charset="0"/>
                <a:ea typeface="+mn-ea"/>
                <a:cs typeface="+mn-cs"/>
              </a:rPr>
              <a:t>: </a:t>
            </a:r>
            <a:r>
              <a:rPr lang="ar-EG" altLang="ar-SA" b="1" dirty="0">
                <a:solidFill>
                  <a:srgbClr val="C00000"/>
                </a:solidFill>
                <a:latin typeface="Arial" pitchFamily="34" charset="0"/>
                <a:ea typeface="+mn-ea"/>
                <a:cs typeface="+mn-cs"/>
              </a:rPr>
              <a:t>البرامج التربوية </a:t>
            </a:r>
            <a:r>
              <a:rPr lang="en-US" altLang="ar-SA" b="1" dirty="0">
                <a:solidFill>
                  <a:srgbClr val="C00000"/>
                </a:solidFill>
                <a:latin typeface="Arial" pitchFamily="34" charset="0"/>
                <a:ea typeface="+mn-ea"/>
                <a:cs typeface="+mn-cs"/>
              </a:rPr>
              <a:t/>
            </a:r>
            <a:br>
              <a:rPr lang="en-US" altLang="ar-SA" b="1" dirty="0">
                <a:solidFill>
                  <a:srgbClr val="C00000"/>
                </a:solidFill>
                <a:latin typeface="Arial" pitchFamily="34" charset="0"/>
                <a:ea typeface="+mn-ea"/>
                <a:cs typeface="+mn-cs"/>
              </a:rPr>
            </a:br>
            <a:endParaRPr lang="ar-SA" altLang="ar-SA" b="1" dirty="0">
              <a:solidFill>
                <a:srgbClr val="C00000"/>
              </a:solidFill>
              <a:latin typeface="Arial" pitchFamily="34" charset="0"/>
              <a:ea typeface="+mn-ea"/>
              <a:cs typeface="+mn-cs"/>
            </a:endParaRPr>
          </a:p>
        </p:txBody>
      </p:sp>
      <p:sp>
        <p:nvSpPr>
          <p:cNvPr id="34819" name="عنصر نائب للمحتوى 2"/>
          <p:cNvSpPr>
            <a:spLocks noGrp="1"/>
          </p:cNvSpPr>
          <p:nvPr>
            <p:ph idx="1"/>
          </p:nvPr>
        </p:nvSpPr>
        <p:spPr/>
        <p:txBody>
          <a:bodyPr/>
          <a:lstStyle/>
          <a:p>
            <a:pPr marL="609600" indent="-609600" algn="just" rtl="1"/>
            <a:r>
              <a:rPr lang="ar-SA" altLang="ar-SA" sz="2800" b="1" smtClean="0">
                <a:cs typeface="Arial" panose="020B0604020202020204" pitchFamily="34" charset="0"/>
              </a:rPr>
              <a:t>2-</a:t>
            </a:r>
            <a:r>
              <a:rPr lang="en-US" altLang="ar-SA" sz="2800" b="1" smtClean="0">
                <a:cs typeface="Arial" panose="020B0604020202020204" pitchFamily="34" charset="0"/>
              </a:rPr>
              <a:t> </a:t>
            </a:r>
            <a:r>
              <a:rPr lang="ar-EG" altLang="ar-SA" sz="2800" b="1" smtClean="0">
                <a:cs typeface="Arial" panose="020B0604020202020204" pitchFamily="34" charset="0"/>
              </a:rPr>
              <a:t>مراكز التربية الخاصة النهارية</a:t>
            </a:r>
            <a:r>
              <a:rPr lang="ar-EG" altLang="ar-SA" sz="2800" smtClean="0">
                <a:cs typeface="Arial" panose="020B0604020202020204" pitchFamily="34" charset="0"/>
              </a:rPr>
              <a:t>:</a:t>
            </a:r>
            <a:r>
              <a:rPr lang="ar-EG" altLang="ar-SA" sz="2400" b="1" smtClean="0">
                <a:cs typeface="Arial" panose="020B0604020202020204" pitchFamily="34" charset="0"/>
              </a:rPr>
              <a:t>وتناسب هذه المراكز الأطفال ذوي الشلل الدماغي, وخاصة المصاحبة لمظاهر العقلية</a:t>
            </a:r>
            <a:r>
              <a:rPr lang="ar-SA" altLang="ar-SA" sz="2400" b="1" smtClean="0">
                <a:cs typeface="Arial" panose="020B0604020202020204" pitchFamily="34" charset="0"/>
              </a:rPr>
              <a:t>،</a:t>
            </a:r>
            <a:r>
              <a:rPr lang="ar-EG" altLang="ar-SA" sz="2400" b="1" smtClean="0">
                <a:cs typeface="Arial" panose="020B0604020202020204" pitchFamily="34" charset="0"/>
              </a:rPr>
              <a:t> حيث يتلقي الأطفال في هذه المراكز النهارية برامج علاجية كالعلاج الطبيعي وبرامج تربوية تتناسب ودرجة الإصابة بالشلل الدماغي ودرجة الإعاقة العقلية كمهارات الحياة اليومية والمهارات الأساسية اللغوية</a:t>
            </a:r>
            <a:r>
              <a:rPr lang="ar-SA" altLang="ar-SA" sz="2400" b="1" smtClean="0">
                <a:cs typeface="Arial" panose="020B0604020202020204" pitchFamily="34" charset="0"/>
              </a:rPr>
              <a:t>.</a:t>
            </a:r>
            <a:endParaRPr lang="ar-EG" altLang="ar-SA" sz="2400" b="1" smtClean="0">
              <a:cs typeface="Arial" panose="020B0604020202020204" pitchFamily="34" charset="0"/>
            </a:endParaRPr>
          </a:p>
          <a:p>
            <a:pPr marL="609600" indent="-609600" algn="just" rtl="1"/>
            <a:r>
              <a:rPr lang="ar-SA" altLang="ar-SA" sz="2800" b="1" smtClean="0">
                <a:cs typeface="Arial" panose="020B0604020202020204" pitchFamily="34" charset="0"/>
              </a:rPr>
              <a:t>3- </a:t>
            </a:r>
            <a:r>
              <a:rPr lang="ar-EG" altLang="ar-SA" sz="2800" b="1" smtClean="0">
                <a:cs typeface="Arial" panose="020B0604020202020204" pitchFamily="34" charset="0"/>
              </a:rPr>
              <a:t>برامج الدمج الأكاديمي</a:t>
            </a:r>
            <a:r>
              <a:rPr lang="ar-EG" altLang="ar-SA" sz="2800" smtClean="0">
                <a:cs typeface="Arial" panose="020B0604020202020204" pitchFamily="34" charset="0"/>
              </a:rPr>
              <a:t>: </a:t>
            </a:r>
            <a:r>
              <a:rPr lang="ar-EG" altLang="ar-SA" sz="2400" b="1" smtClean="0">
                <a:cs typeface="Arial" panose="020B0604020202020204" pitchFamily="34" charset="0"/>
              </a:rPr>
              <a:t>وتناسب هذه البرامج الأطفال المصابين بشلل الأطفال أو الصرع, أو السكري, أ</a:t>
            </a:r>
            <a:r>
              <a:rPr lang="ar-SA" altLang="ar-SA" sz="2400" b="1" smtClean="0">
                <a:cs typeface="Arial" panose="020B0604020202020204" pitchFamily="34" charset="0"/>
              </a:rPr>
              <a:t>ن</a:t>
            </a:r>
            <a:r>
              <a:rPr lang="ar-EG" altLang="ar-SA" sz="2400" b="1" smtClean="0">
                <a:cs typeface="Arial" panose="020B0604020202020204" pitchFamily="34" charset="0"/>
              </a:rPr>
              <a:t> التهاب المفاصل, أو</a:t>
            </a:r>
            <a:r>
              <a:rPr lang="ar-SA" altLang="ar-SA" sz="2400" b="1" smtClean="0">
                <a:cs typeface="Arial" panose="020B0604020202020204" pitchFamily="34" charset="0"/>
              </a:rPr>
              <a:t> </a:t>
            </a:r>
            <a:r>
              <a:rPr lang="ar-EG" altLang="ar-SA" sz="2400" b="1" smtClean="0">
                <a:cs typeface="Arial" panose="020B0604020202020204" pitchFamily="34" charset="0"/>
              </a:rPr>
              <a:t>الربو, وقد تأخذ برامج الدمج شكل الصفوف الخاصة الملحقة بالمدرسة العادية أو الدمج الأكاديمي الكامل في الصفوف العادية, ومن المناسب أن تعمل المدارس علي إجراء بعض التعديلات في البناء المدرسي وذلك لتناسب مثل هذه التعديلات الطلبة الذين يستخدمون الكراسي المتحركة, وتتضمن تلك التعديلات الممرات الخاصة وإزالة العوائق البنائية.</a:t>
            </a:r>
            <a:endParaRPr lang="en-US" altLang="ar-SA" sz="2400" b="1" smtClean="0">
              <a:cs typeface="Arial" panose="020B0604020202020204" pitchFamily="34" charset="0"/>
            </a:endParaRPr>
          </a:p>
          <a:p>
            <a:pPr marL="609600" indent="-609600"/>
            <a:endParaRPr lang="ar-SA" altLang="ar-SA" sz="2400" b="1" smtClean="0">
              <a:cs typeface="Arial" panose="020B0604020202020204" pitchFamily="34" charset="0"/>
            </a:endParaRPr>
          </a:p>
        </p:txBody>
      </p:sp>
    </p:spTree>
    <p:extLst>
      <p:ext uri="{BB962C8B-B14F-4D97-AF65-F5344CB8AC3E}">
        <p14:creationId xmlns:p14="http://schemas.microsoft.com/office/powerpoint/2010/main" val="2118368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idx="4294967295"/>
          </p:nvPr>
        </p:nvSpPr>
        <p:spPr>
          <a:xfrm>
            <a:off x="495300" y="274638"/>
            <a:ext cx="8915400" cy="1143000"/>
          </a:xfrm>
          <a:prstGeom prst="rect">
            <a:avLst/>
          </a:prstGeom>
        </p:spPr>
        <p:txBody>
          <a:bodyPr/>
          <a:lstStyle/>
          <a:p>
            <a:r>
              <a:rPr lang="ar-EG" altLang="ar-SA" b="1">
                <a:solidFill>
                  <a:srgbClr val="C00000"/>
                </a:solidFill>
                <a:latin typeface="Arial" pitchFamily="34" charset="0"/>
                <a:ea typeface="+mn-ea"/>
                <a:cs typeface="+mn-cs"/>
              </a:rPr>
              <a:t>برامج التأهيل للأفراد المعوقين جسميا وصحيا</a:t>
            </a:r>
            <a:endParaRPr lang="en-US" altLang="ar-SA" b="1">
              <a:solidFill>
                <a:srgbClr val="C00000"/>
              </a:solidFill>
              <a:latin typeface="Arial" pitchFamily="34" charset="0"/>
              <a:ea typeface="+mn-ea"/>
              <a:cs typeface="+mn-cs"/>
            </a:endParaRPr>
          </a:p>
        </p:txBody>
      </p:sp>
      <p:sp>
        <p:nvSpPr>
          <p:cNvPr id="35843" name="Rectangle 3"/>
          <p:cNvSpPr>
            <a:spLocks noGrp="1"/>
          </p:cNvSpPr>
          <p:nvPr>
            <p:ph type="body" idx="4294967295"/>
          </p:nvPr>
        </p:nvSpPr>
        <p:spPr/>
        <p:txBody>
          <a:bodyPr/>
          <a:lstStyle/>
          <a:p>
            <a:pPr marL="609600" indent="-609600" algn="just" rtl="1">
              <a:buFont typeface="Arial" panose="020B0604020202020204" pitchFamily="34" charset="0"/>
              <a:buNone/>
            </a:pPr>
            <a:r>
              <a:rPr lang="ar-SA" altLang="ar-SA" smtClean="0">
                <a:cs typeface="Arial" panose="020B0604020202020204" pitchFamily="34" charset="0"/>
              </a:rPr>
              <a:t> </a:t>
            </a:r>
            <a:r>
              <a:rPr lang="ar-SA" altLang="ar-SA" sz="2800" smtClean="0">
                <a:cs typeface="Arial" panose="020B0604020202020204" pitchFamily="34" charset="0"/>
              </a:rPr>
              <a:t>و</a:t>
            </a:r>
            <a:r>
              <a:rPr lang="ar-EG" altLang="ar-SA" sz="2800" b="1" smtClean="0">
                <a:cs typeface="Arial" panose="020B0604020202020204" pitchFamily="34" charset="0"/>
              </a:rPr>
              <a:t>يندرج تحت بند البرامج العلاجية والتربوية للأفراد المعوقين جسميا وصحيا ما يطلق عليه برامج التأهيل </a:t>
            </a:r>
            <a:r>
              <a:rPr lang="ar-EG" altLang="ar-SA" sz="2400" b="1" smtClean="0">
                <a:cs typeface="Arial" panose="020B0604020202020204" pitchFamily="34" charset="0"/>
              </a:rPr>
              <a:t>(</a:t>
            </a:r>
            <a:r>
              <a:rPr lang="en-US" altLang="ar-SA" sz="2400" b="1" smtClean="0">
                <a:cs typeface="Arial" panose="020B0604020202020204" pitchFamily="34" charset="0"/>
              </a:rPr>
              <a:t>Rehabilitation Programs</a:t>
            </a:r>
            <a:r>
              <a:rPr lang="ar-EG" altLang="ar-SA" sz="2400" b="1" smtClean="0">
                <a:cs typeface="Arial" panose="020B0604020202020204" pitchFamily="34" charset="0"/>
              </a:rPr>
              <a:t>)</a:t>
            </a:r>
            <a:r>
              <a:rPr lang="ar-SA" altLang="ar-SA" sz="2800" b="1" smtClean="0">
                <a:cs typeface="Arial" panose="020B0604020202020204" pitchFamily="34" charset="0"/>
              </a:rPr>
              <a:t> </a:t>
            </a:r>
            <a:r>
              <a:rPr lang="ar-EG" altLang="ar-SA" sz="2800" b="1" smtClean="0">
                <a:cs typeface="Arial" panose="020B0604020202020204" pitchFamily="34" charset="0"/>
              </a:rPr>
              <a:t>ويقصد بها تلك البرامج التي تعمل علي تنمية ومساعدة الفرد المعوق علي النمو </a:t>
            </a:r>
            <a:r>
              <a:rPr lang="ar-SA" altLang="ar-SA" sz="2800" b="1" smtClean="0">
                <a:cs typeface="Arial" panose="020B0604020202020204" pitchFamily="34" charset="0"/>
              </a:rPr>
              <a:t>إ</a:t>
            </a:r>
            <a:r>
              <a:rPr lang="ar-EG" altLang="ar-SA" sz="2800" b="1" smtClean="0">
                <a:cs typeface="Arial" panose="020B0604020202020204" pitchFamily="34" charset="0"/>
              </a:rPr>
              <a:t>لي </a:t>
            </a:r>
            <a:r>
              <a:rPr lang="ar-SA" altLang="ar-SA" sz="2800" b="1" smtClean="0">
                <a:cs typeface="Arial" panose="020B0604020202020204" pitchFamily="34" charset="0"/>
              </a:rPr>
              <a:t>أ</a:t>
            </a:r>
            <a:r>
              <a:rPr lang="ar-EG" altLang="ar-SA" sz="2800" b="1" smtClean="0">
                <a:cs typeface="Arial" panose="020B0604020202020204" pitchFamily="34" charset="0"/>
              </a:rPr>
              <a:t>قصي حد ممكن من النواحي الجسمية والعقلية والتربوية والمهنية</a:t>
            </a:r>
            <a:r>
              <a:rPr lang="ar-SA" altLang="ar-SA" sz="2800" b="1" smtClean="0">
                <a:cs typeface="Arial" panose="020B0604020202020204" pitchFamily="34" charset="0"/>
              </a:rPr>
              <a:t>،</a:t>
            </a:r>
            <a:r>
              <a:rPr lang="ar-EG" altLang="ar-SA" sz="2800" b="1" smtClean="0">
                <a:cs typeface="Arial" panose="020B0604020202020204" pitchFamily="34" charset="0"/>
              </a:rPr>
              <a:t> وتتضمن برامج التأهيل البرامج ال</a:t>
            </a:r>
            <a:r>
              <a:rPr lang="ar-SA" altLang="ar-SA" sz="2800" b="1" smtClean="0">
                <a:cs typeface="Arial" panose="020B0604020202020204" pitchFamily="34" charset="0"/>
              </a:rPr>
              <a:t>آ</a:t>
            </a:r>
            <a:r>
              <a:rPr lang="ar-EG" altLang="ar-SA" sz="2800" b="1" smtClean="0">
                <a:cs typeface="Arial" panose="020B0604020202020204" pitchFamily="34" charset="0"/>
              </a:rPr>
              <a:t>تيه:</a:t>
            </a:r>
          </a:p>
          <a:p>
            <a:pPr marL="609600" indent="-609600" algn="just" rtl="1">
              <a:buFont typeface="Arial" panose="020B0604020202020204" pitchFamily="34" charset="0"/>
              <a:buNone/>
            </a:pPr>
            <a:r>
              <a:rPr lang="ar-SA" altLang="ar-SA" sz="2800" b="1" smtClean="0">
                <a:cs typeface="Arial" panose="020B0604020202020204" pitchFamily="34" charset="0"/>
              </a:rPr>
              <a:t>1- </a:t>
            </a:r>
            <a:r>
              <a:rPr lang="ar-EG" altLang="ar-SA" sz="2800" b="1" smtClean="0">
                <a:cs typeface="Arial" panose="020B0604020202020204" pitchFamily="34" charset="0"/>
              </a:rPr>
              <a:t>التأهيل الطبي</a:t>
            </a:r>
            <a:r>
              <a:rPr lang="ar-SA" altLang="ar-SA" sz="2800" b="1" smtClean="0">
                <a:cs typeface="Arial" panose="020B0604020202020204" pitchFamily="34" charset="0"/>
              </a:rPr>
              <a:t> </a:t>
            </a:r>
            <a:r>
              <a:rPr lang="ar-EG" altLang="ar-SA" sz="2400" b="1" smtClean="0">
                <a:cs typeface="Arial" panose="020B0604020202020204" pitchFamily="34" charset="0"/>
              </a:rPr>
              <a:t>(</a:t>
            </a:r>
            <a:r>
              <a:rPr lang="en-US" altLang="ar-SA" sz="2400" b="1" smtClean="0">
                <a:cs typeface="Arial" panose="020B0604020202020204" pitchFamily="34" charset="0"/>
              </a:rPr>
              <a:t>Medical Rehabilitation</a:t>
            </a:r>
            <a:r>
              <a:rPr lang="ar-EG" altLang="ar-SA" sz="2400" b="1" smtClean="0">
                <a:cs typeface="Arial" panose="020B0604020202020204" pitchFamily="34" charset="0"/>
              </a:rPr>
              <a:t>):</a:t>
            </a:r>
            <a:r>
              <a:rPr lang="ar-SA" altLang="ar-SA" sz="2800" b="1" smtClean="0">
                <a:cs typeface="Arial" panose="020B0604020202020204" pitchFamily="34" charset="0"/>
              </a:rPr>
              <a:t> </a:t>
            </a:r>
            <a:r>
              <a:rPr lang="ar-EG" altLang="ar-SA" sz="2800" b="1" smtClean="0">
                <a:cs typeface="Arial" panose="020B0604020202020204" pitchFamily="34" charset="0"/>
              </a:rPr>
              <a:t>ويقصد بذلك تأهيل الأفراد المعوقين جسميا وصحيا من الناحية الجسمية, وذلك من خلال تزويدهم بالأطراف الصناعية المناسبة, أو استخدام العلاج الطبيعي للذي يعاني من آلام جراء الإصابة استخدام المساج والتدليك, والعلاج بالماء لبعض حالات الإعاقة.</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14689088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برامج التأهيل </a:t>
            </a:r>
            <a:endParaRPr lang="en-US" altLang="ar-SA" b="1">
              <a:solidFill>
                <a:srgbClr val="C00000"/>
              </a:solidFill>
              <a:latin typeface="Arial" pitchFamily="34" charset="0"/>
              <a:ea typeface="+mn-ea"/>
              <a:cs typeface="+mn-cs"/>
            </a:endParaRPr>
          </a:p>
        </p:txBody>
      </p:sp>
      <p:sp>
        <p:nvSpPr>
          <p:cNvPr id="36867" name="Rectangle 3"/>
          <p:cNvSpPr>
            <a:spLocks noGrp="1"/>
          </p:cNvSpPr>
          <p:nvPr>
            <p:ph type="body" idx="4294967295"/>
          </p:nvPr>
        </p:nvSpPr>
        <p:spPr/>
        <p:txBody>
          <a:bodyPr/>
          <a:lstStyle/>
          <a:p>
            <a:pPr marL="609600" indent="-609600" algn="just" rtl="1">
              <a:buFont typeface="Arial" panose="020B0604020202020204" pitchFamily="34" charset="0"/>
              <a:buNone/>
            </a:pPr>
            <a:r>
              <a:rPr lang="ar-SA" altLang="ar-SA" b="1" smtClean="0">
                <a:cs typeface="Arial" panose="020B0604020202020204" pitchFamily="34" charset="0"/>
              </a:rPr>
              <a:t>2- </a:t>
            </a:r>
            <a:r>
              <a:rPr lang="ar-EG" altLang="ar-SA" b="1" smtClean="0">
                <a:cs typeface="Arial" panose="020B0604020202020204" pitchFamily="34" charset="0"/>
              </a:rPr>
              <a:t>التأهيل المهني</a:t>
            </a:r>
            <a:r>
              <a:rPr lang="ar-SA" altLang="ar-SA" b="1" smtClean="0">
                <a:cs typeface="Arial" panose="020B0604020202020204" pitchFamily="34" charset="0"/>
              </a:rPr>
              <a:t> </a:t>
            </a:r>
            <a:r>
              <a:rPr lang="ar-EG" altLang="ar-SA" sz="2400" b="1" smtClean="0">
                <a:cs typeface="Arial" panose="020B0604020202020204" pitchFamily="34" charset="0"/>
              </a:rPr>
              <a:t>(</a:t>
            </a:r>
            <a:r>
              <a:rPr lang="en-US" altLang="ar-SA" sz="2400" b="1" smtClean="0">
                <a:cs typeface="Arial" panose="020B0604020202020204" pitchFamily="34" charset="0"/>
              </a:rPr>
              <a:t>Vocational Rehabilitation</a:t>
            </a:r>
            <a:r>
              <a:rPr lang="ar-EG" altLang="ar-SA" sz="2400" b="1" smtClean="0">
                <a:cs typeface="Arial" panose="020B0604020202020204" pitchFamily="34" charset="0"/>
              </a:rPr>
              <a:t>):</a:t>
            </a:r>
            <a:r>
              <a:rPr lang="ar-EG" altLang="ar-SA" smtClean="0">
                <a:cs typeface="Arial" panose="020B0604020202020204" pitchFamily="34" charset="0"/>
              </a:rPr>
              <a:t> </a:t>
            </a:r>
            <a:r>
              <a:rPr lang="ar-EG" altLang="ar-SA" sz="2800" b="1" smtClean="0">
                <a:cs typeface="Arial" panose="020B0604020202020204" pitchFamily="34" charset="0"/>
              </a:rPr>
              <a:t>ويقصد بذلك تأهيل المعاق جسميا وصحيا من الناحية المهنية,</a:t>
            </a:r>
            <a:r>
              <a:rPr lang="ar-SA" altLang="ar-SA" sz="2800" b="1" smtClean="0">
                <a:cs typeface="Arial" panose="020B0604020202020204" pitchFamily="34" charset="0"/>
              </a:rPr>
              <a:t> </a:t>
            </a:r>
            <a:r>
              <a:rPr lang="ar-EG" altLang="ar-SA" sz="2800" b="1" smtClean="0">
                <a:cs typeface="Arial" panose="020B0604020202020204" pitchFamily="34" charset="0"/>
              </a:rPr>
              <a:t>وذلك من خلال تدريبة علي مهنة ما والعمل علي </a:t>
            </a:r>
            <a:r>
              <a:rPr lang="ar-SA" altLang="ar-SA" sz="2800" b="1" smtClean="0">
                <a:cs typeface="Arial" panose="020B0604020202020204" pitchFamily="34" charset="0"/>
              </a:rPr>
              <a:t>إ</a:t>
            </a:r>
            <a:r>
              <a:rPr lang="ar-EG" altLang="ar-SA" sz="2800" b="1" smtClean="0">
                <a:cs typeface="Arial" panose="020B0604020202020204" pitchFamily="34" charset="0"/>
              </a:rPr>
              <a:t>يجاد فرص العمل المناسبة له.</a:t>
            </a:r>
          </a:p>
          <a:p>
            <a:pPr marL="609600" indent="-609600" algn="just" rtl="1">
              <a:buFont typeface="Arial" panose="020B0604020202020204" pitchFamily="34" charset="0"/>
              <a:buNone/>
            </a:pPr>
            <a:r>
              <a:rPr lang="ar-SA" altLang="ar-SA" b="1" smtClean="0">
                <a:cs typeface="Arial" panose="020B0604020202020204" pitchFamily="34" charset="0"/>
              </a:rPr>
              <a:t>3- </a:t>
            </a:r>
            <a:r>
              <a:rPr lang="ar-EG" altLang="ar-SA" b="1" smtClean="0">
                <a:cs typeface="Arial" panose="020B0604020202020204" pitchFamily="34" charset="0"/>
              </a:rPr>
              <a:t>التأهيل الاجتماعي </a:t>
            </a:r>
            <a:r>
              <a:rPr lang="ar-EG" altLang="ar-SA" sz="2400" b="1" smtClean="0">
                <a:cs typeface="Arial" panose="020B0604020202020204" pitchFamily="34" charset="0"/>
              </a:rPr>
              <a:t>(</a:t>
            </a:r>
            <a:r>
              <a:rPr lang="en-US" altLang="ar-SA" sz="2400" b="1" smtClean="0">
                <a:cs typeface="Arial" panose="020B0604020202020204" pitchFamily="34" charset="0"/>
              </a:rPr>
              <a:t>Social Rehabilitation</a:t>
            </a:r>
            <a:r>
              <a:rPr lang="ar-EG" altLang="ar-SA" sz="2400" b="1" smtClean="0">
                <a:cs typeface="Arial" panose="020B0604020202020204" pitchFamily="34" charset="0"/>
              </a:rPr>
              <a:t>):</a:t>
            </a:r>
            <a:r>
              <a:rPr lang="ar-EG" altLang="ar-SA" smtClean="0">
                <a:cs typeface="Arial" panose="020B0604020202020204" pitchFamily="34" charset="0"/>
              </a:rPr>
              <a:t> </a:t>
            </a:r>
            <a:r>
              <a:rPr lang="ar-EG" altLang="ar-SA" sz="2800" b="1" smtClean="0">
                <a:cs typeface="Arial" panose="020B0604020202020204" pitchFamily="34" charset="0"/>
              </a:rPr>
              <a:t>ويقصد بذلك تأهيل المعاق جسميا وصحيا من الناحية الاجتماعية, وذلك من خلال</a:t>
            </a:r>
            <a:r>
              <a:rPr lang="ar-SA" altLang="ar-SA" sz="2800" b="1" smtClean="0">
                <a:cs typeface="Arial" panose="020B0604020202020204" pitchFamily="34" charset="0"/>
              </a:rPr>
              <a:t> </a:t>
            </a:r>
            <a:r>
              <a:rPr lang="ar-EG" altLang="ar-SA" sz="2800" b="1" smtClean="0">
                <a:cs typeface="Arial" panose="020B0604020202020204" pitchFamily="34" charset="0"/>
              </a:rPr>
              <a:t>مساعدته علي التكيف الاجتماعي, ويعتبر العلاج بالعمل من البرامج الاجتماعية التي تعمل علي تنمية ما تبقي لدي الفرد من قدرات عقلية وجسمية تمكنه من القيام بعمل ما,</a:t>
            </a:r>
            <a:r>
              <a:rPr lang="ar-SA" altLang="ar-SA" sz="2800" b="1" smtClean="0">
                <a:cs typeface="Arial" panose="020B0604020202020204" pitchFamily="34" charset="0"/>
              </a:rPr>
              <a:t> </a:t>
            </a:r>
            <a:r>
              <a:rPr lang="ar-EG" altLang="ar-SA" sz="2800" b="1" smtClean="0">
                <a:cs typeface="Arial" panose="020B0604020202020204" pitchFamily="34" charset="0"/>
              </a:rPr>
              <a:t>وبالتالي مساعدته في عملية التكيف الاجتماعي.</a:t>
            </a:r>
            <a:r>
              <a:rPr lang="ar-SA" altLang="ar-SA" sz="2800" b="1" smtClean="0">
                <a:cs typeface="Arial" panose="020B0604020202020204" pitchFamily="34" charset="0"/>
              </a:rPr>
              <a:t> </a:t>
            </a:r>
          </a:p>
          <a:p>
            <a:pPr marL="609600" indent="-609600" algn="just" rtl="1">
              <a:buFont typeface="Arial" panose="020B0604020202020204" pitchFamily="34" charset="0"/>
              <a:buNone/>
            </a:pPr>
            <a:r>
              <a:rPr lang="ar-SA" altLang="ar-SA" sz="2800" b="1" smtClean="0">
                <a:cs typeface="Arial" panose="020B0604020202020204" pitchFamily="34" charset="0"/>
              </a:rPr>
              <a:t>                                       ***********</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12612770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ducation-template-final.potx" id="{50722CDD-1A13-41D8-9D8C-2503D9AB5DBC}" vid="{5C5B72B4-40E5-4193-B686-CC05489C30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2683</Words>
  <Application>Microsoft Office PowerPoint</Application>
  <PresentationFormat>A4 Paper (210x297 mm)</PresentationFormat>
  <Paragraphs>107</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ae_AlMateen</vt:lpstr>
      <vt:lpstr>Arial</vt:lpstr>
      <vt:lpstr>AYM Wadiy S_U normal.</vt:lpstr>
      <vt:lpstr>Calibri</vt:lpstr>
      <vt:lpstr>Times New Roman</vt:lpstr>
      <vt:lpstr>Office Theme</vt:lpstr>
      <vt:lpstr>PowerPoint Presentation</vt:lpstr>
      <vt:lpstr>المحاضرة الرابعة</vt:lpstr>
      <vt:lpstr>ثانيا: إصابات الهيكل العظمى </vt:lpstr>
      <vt:lpstr>تشوه وبتر الأطراف  </vt:lpstr>
      <vt:lpstr>تشوة القدم</vt:lpstr>
      <vt:lpstr>التهاب الورك</vt:lpstr>
      <vt:lpstr>عدم اكتمال نمو العظام أو (العظام الهشة)</vt:lpstr>
      <vt:lpstr>التهاب العظام</vt:lpstr>
      <vt:lpstr>خلع الورك الولادي</vt:lpstr>
      <vt:lpstr>التهاب المفاصل</vt:lpstr>
      <vt:lpstr>التهاب المفاصل الرثوي (الروماتيزمي)</vt:lpstr>
      <vt:lpstr>شق الحلق والشفة</vt:lpstr>
      <vt:lpstr>ميلان وانحراف العمود الفقري</vt:lpstr>
      <vt:lpstr>ثالثا: إصابات العضلات</vt:lpstr>
      <vt:lpstr>انحلال وضمور عضلات النخاع الشوكي</vt:lpstr>
      <vt:lpstr>رابعا :الاصابات الصحية</vt:lpstr>
      <vt:lpstr>الالتهاب الكيسي التليفي</vt:lpstr>
      <vt:lpstr>إصابات القلب عند الاطفال</vt:lpstr>
      <vt:lpstr>متلازمة داون</vt:lpstr>
      <vt:lpstr>قياس وتشخيص الإعاقات الجسمية والصحية:</vt:lpstr>
      <vt:lpstr>البرامج التربوية للأفراد المعوقين جسميا وصحيا</vt:lpstr>
      <vt:lpstr>تابع: البرامج التربوية  </vt:lpstr>
      <vt:lpstr>برامج التأهيل للأفراد المعوقين جسميا وصحيا</vt:lpstr>
      <vt:lpstr>تابع برامج التأهيل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9</cp:revision>
  <dcterms:created xsi:type="dcterms:W3CDTF">2014-09-02T09:45:20Z</dcterms:created>
  <dcterms:modified xsi:type="dcterms:W3CDTF">2015-11-08T07:50:07Z</dcterms:modified>
</cp:coreProperties>
</file>