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18" r:id="rId4"/>
    <p:sldId id="319" r:id="rId5"/>
    <p:sldId id="320" r:id="rId6"/>
    <p:sldId id="321" r:id="rId7"/>
    <p:sldId id="322" r:id="rId8"/>
    <p:sldId id="323" r:id="rId9"/>
    <p:sldId id="324" r:id="rId10"/>
    <p:sldId id="325" r:id="rId11"/>
    <p:sldId id="326" r:id="rId12"/>
    <p:sldId id="327" r:id="rId13"/>
    <p:sldId id="328" r:id="rId14"/>
    <p:sldId id="329" r:id="rId15"/>
    <p:sldId id="330"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السادسة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الإعاقة البصرية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ar-SA" b="1" dirty="0">
                <a:solidFill>
                  <a:srgbClr val="C00000"/>
                </a:solidFill>
                <a:latin typeface="Arial" pitchFamily="34" charset="0"/>
                <a:ea typeface="+mn-ea"/>
                <a:cs typeface="+mn-cs"/>
              </a:rPr>
              <a:t> :</a:t>
            </a:r>
            <a:r>
              <a:rPr lang="ar-SA" altLang="ar-SA" b="1" dirty="0">
                <a:solidFill>
                  <a:srgbClr val="C00000"/>
                </a:solidFill>
                <a:latin typeface="Arial" pitchFamily="34" charset="0"/>
                <a:ea typeface="+mn-ea"/>
                <a:cs typeface="+mn-cs"/>
              </a:rPr>
              <a:t>عناصر المحاضرة</a:t>
            </a:r>
            <a:endParaRPr lang="en-US" altLang="ar-SA" b="1" dirty="0">
              <a:solidFill>
                <a:srgbClr val="C00000"/>
              </a:solidFill>
              <a:latin typeface="Arial" pitchFamily="34" charset="0"/>
              <a:ea typeface="+mn-ea"/>
              <a:cs typeface="+mn-cs"/>
            </a:endParaRPr>
          </a:p>
        </p:txBody>
      </p:sp>
      <p:sp>
        <p:nvSpPr>
          <p:cNvPr id="15363" name="Text Placeholder 5"/>
          <p:cNvSpPr>
            <a:spLocks noGrp="1"/>
          </p:cNvSpPr>
          <p:nvPr>
            <p:ph idx="1"/>
          </p:nvPr>
        </p:nvSpPr>
        <p:spPr/>
        <p:txBody>
          <a:bodyPr/>
          <a:lstStyle/>
          <a:p>
            <a:pPr rtl="1" eaLnBrk="1" hangingPunct="1">
              <a:spcBef>
                <a:spcPct val="0"/>
              </a:spcBef>
              <a:buFontTx/>
              <a:buNone/>
            </a:pPr>
            <a:r>
              <a:rPr lang="ar-SA" altLang="ar-SA" b="1" smtClean="0">
                <a:cs typeface="Arial" panose="020B0604020202020204" pitchFamily="34" charset="0"/>
              </a:rPr>
              <a:t>الإعاقة البصرية</a:t>
            </a:r>
          </a:p>
          <a:p>
            <a:pPr rtl="1" eaLnBrk="1" hangingPunct="1">
              <a:spcBef>
                <a:spcPct val="0"/>
              </a:spcBef>
              <a:buFontTx/>
              <a:buNone/>
            </a:pPr>
            <a:r>
              <a:rPr lang="ar-SA" altLang="ar-SA" b="1" smtClean="0">
                <a:cs typeface="Arial" panose="020B0604020202020204" pitchFamily="34" charset="0"/>
              </a:rPr>
              <a:t>المفهوم  </a:t>
            </a:r>
          </a:p>
          <a:p>
            <a:pPr rtl="1" eaLnBrk="1" hangingPunct="1">
              <a:spcBef>
                <a:spcPct val="0"/>
              </a:spcBef>
              <a:buFontTx/>
              <a:buNone/>
            </a:pPr>
            <a:r>
              <a:rPr lang="ar-SA" altLang="ar-SA" b="1" smtClean="0">
                <a:cs typeface="Arial" panose="020B0604020202020204" pitchFamily="34" charset="0"/>
              </a:rPr>
              <a:t>أهمية حاسة الإبصار</a:t>
            </a:r>
          </a:p>
          <a:p>
            <a:pPr rtl="1" eaLnBrk="1" hangingPunct="1">
              <a:spcBef>
                <a:spcPct val="0"/>
              </a:spcBef>
              <a:buFontTx/>
              <a:buNone/>
            </a:pPr>
            <a:r>
              <a:rPr lang="ar-SA" altLang="ar-SA" b="1" smtClean="0">
                <a:cs typeface="Arial" panose="020B0604020202020204" pitchFamily="34" charset="0"/>
              </a:rPr>
              <a:t>تصنيف الإعاقة البصرية</a:t>
            </a:r>
          </a:p>
          <a:p>
            <a:pPr rtl="1" eaLnBrk="1" hangingPunct="1">
              <a:spcBef>
                <a:spcPct val="0"/>
              </a:spcBef>
              <a:buFontTx/>
              <a:buNone/>
            </a:pPr>
            <a:r>
              <a:rPr lang="ar-SA" altLang="ar-SA" b="1" smtClean="0">
                <a:cs typeface="Arial" panose="020B0604020202020204" pitchFamily="34" charset="0"/>
              </a:rPr>
              <a:t> أسباب الإعاقة البصرية</a:t>
            </a:r>
          </a:p>
          <a:p>
            <a:pPr rtl="1" eaLnBrk="1" hangingPunct="1">
              <a:spcBef>
                <a:spcPct val="0"/>
              </a:spcBef>
              <a:buFontTx/>
              <a:buNone/>
            </a:pPr>
            <a:r>
              <a:rPr lang="ar-SA" altLang="ar-SA" b="1" smtClean="0">
                <a:cs typeface="Arial" panose="020B0604020202020204" pitchFamily="34" charset="0"/>
              </a:rPr>
              <a:t>التشخيص </a:t>
            </a:r>
          </a:p>
          <a:p>
            <a:pPr rtl="1" eaLnBrk="1" hangingPunct="1">
              <a:spcBef>
                <a:spcPct val="0"/>
              </a:spcBef>
              <a:buFontTx/>
              <a:buNone/>
            </a:pPr>
            <a:r>
              <a:rPr lang="ar-SA" altLang="ar-SA" b="1" smtClean="0">
                <a:cs typeface="Arial" panose="020B0604020202020204" pitchFamily="34" charset="0"/>
              </a:rPr>
              <a:t>الخصائص المختلفة لذوى الإعاقة البصرية </a:t>
            </a:r>
          </a:p>
          <a:p>
            <a:pPr rtl="1" eaLnBrk="1" hangingPunct="1">
              <a:spcBef>
                <a:spcPct val="0"/>
              </a:spcBef>
              <a:buFontTx/>
              <a:buNone/>
            </a:pPr>
            <a:r>
              <a:rPr lang="ar-SA" altLang="ar-SA" b="1" smtClean="0">
                <a:cs typeface="Arial" panose="020B0604020202020204" pitchFamily="34" charset="0"/>
              </a:rPr>
              <a:t>حاجات الطفل الكفيف</a:t>
            </a:r>
            <a:endParaRPr lang="ar-EG" altLang="ar-SA" b="1" smtClean="0">
              <a:cs typeface="Arial" panose="020B0604020202020204" pitchFamily="34" charset="0"/>
            </a:endParaRPr>
          </a:p>
        </p:txBody>
      </p:sp>
    </p:spTree>
    <p:extLst>
      <p:ext uri="{BB962C8B-B14F-4D97-AF65-F5344CB8AC3E}">
        <p14:creationId xmlns:p14="http://schemas.microsoft.com/office/powerpoint/2010/main" val="221809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ar-SA" altLang="ar-SA" b="1">
                <a:solidFill>
                  <a:srgbClr val="C00000"/>
                </a:solidFill>
                <a:latin typeface="Arial" pitchFamily="34" charset="0"/>
                <a:ea typeface="+mn-ea"/>
                <a:cs typeface="+mn-cs"/>
              </a:rPr>
              <a:t>تعريف الإعاقة البصرية </a:t>
            </a:r>
          </a:p>
        </p:txBody>
      </p:sp>
      <p:sp>
        <p:nvSpPr>
          <p:cNvPr id="16387" name="Content Placeholder 2"/>
          <p:cNvSpPr>
            <a:spLocks noGrp="1"/>
          </p:cNvSpPr>
          <p:nvPr>
            <p:ph idx="1"/>
          </p:nvPr>
        </p:nvSpPr>
        <p:spPr>
          <a:xfrm>
            <a:off x="228600" y="1524000"/>
            <a:ext cx="9144000" cy="4602163"/>
          </a:xfrm>
        </p:spPr>
        <p:txBody>
          <a:bodyPr/>
          <a:lstStyle/>
          <a:p>
            <a:pPr algn="just" rtl="1">
              <a:buFont typeface="Arial" panose="020B0604020202020204" pitchFamily="34" charset="0"/>
              <a:buChar char="•"/>
            </a:pPr>
            <a:r>
              <a:rPr lang="ar-SA" altLang="ar-SA" sz="2400" b="1" smtClean="0">
                <a:cs typeface="Arial" panose="020B0604020202020204" pitchFamily="34" charset="0"/>
              </a:rPr>
              <a:t>التعريف القانونى: </a:t>
            </a:r>
            <a:r>
              <a:rPr lang="ar-EG" altLang="ar-SA" sz="2400" b="1" smtClean="0">
                <a:cs typeface="Arial" panose="020B0604020202020204" pitchFamily="34" charset="0"/>
              </a:rPr>
              <a:t>ويعتمد التعريف القانوني: على التعريف الطبى والذى يشير إلى أن الشخص الكفيف من وجهة نظر الأطباء هو ذلك الشخص الذى لا تزيد حدة إبصاره عن 20/200 قدم فى أحسن العينين أو حتى فى استعمال النظارة الطبية، وتفسير ذلك أن الجسم الذى يراه الشخص العادى فى إبصاره على مسافة مئتى قدم يجب أن يقرب إلى مسافة 20قدم حتى يراه الشخص الذى يعتبر كفيفا.</a:t>
            </a:r>
          </a:p>
          <a:p>
            <a:pPr algn="just" rtl="1">
              <a:buFont typeface="Arial" panose="020B0604020202020204" pitchFamily="34" charset="0"/>
              <a:buChar char="•"/>
            </a:pPr>
            <a:r>
              <a:rPr lang="ar-EG" altLang="ar-SA" sz="2400" b="1" smtClean="0">
                <a:cs typeface="Arial" panose="020B0604020202020204" pitchFamily="34" charset="0"/>
              </a:rPr>
              <a:t>التعريف التربوى للكفيف: يشير إلى أن الشخص الكفيف هو الذى لا يستطيع أن يقرأ أو يكتب إلا بطريقة برايل</a:t>
            </a:r>
            <a:r>
              <a:rPr lang="ar-SA" altLang="ar-SA" sz="2400" b="1" smtClean="0">
                <a:cs typeface="Arial" panose="020B0604020202020204" pitchFamily="34" charset="0"/>
              </a:rPr>
              <a:t>. ولوضع التعريف للكفيف فى صورة أكثر تحديداً يجب أن يشتمل على الجوانب التالية: قصور أو عجز فى مجال الإدراك البصرى 20/200.</a:t>
            </a:r>
          </a:p>
          <a:p>
            <a:pPr algn="just" rtl="1">
              <a:buFont typeface="Arial" panose="020B0604020202020204" pitchFamily="34" charset="0"/>
              <a:buChar char="•"/>
            </a:pPr>
            <a:r>
              <a:rPr lang="ar-SA" altLang="ar-SA" sz="2400" b="1" smtClean="0">
                <a:cs typeface="Arial" panose="020B0604020202020204" pitchFamily="34" charset="0"/>
              </a:rPr>
              <a:t>عدم قدرة الفرد على الاعتماد على حاسة البصر والاعتماد على حواسه الأخرى كاللمس والسمع. - وأنه بحاجة إلى وسائل معينة ومع وجودها فهو عاجز عن الرؤية. </a:t>
            </a:r>
          </a:p>
          <a:p>
            <a:pPr algn="just" rtl="1">
              <a:buFont typeface="Arial" panose="020B0604020202020204" pitchFamily="34" charset="0"/>
              <a:buChar char="•"/>
            </a:pPr>
            <a:r>
              <a:rPr lang="ar-SA" altLang="ar-SA" sz="2400" b="1" smtClean="0">
                <a:cs typeface="Arial" panose="020B0604020202020204" pitchFamily="34" charset="0"/>
              </a:rPr>
              <a:t>وأنه بحاجة إلى برامج تربوية وطرق تعلم تختلف عن العاديين. </a:t>
            </a:r>
          </a:p>
          <a:p>
            <a:pPr rtl="1"/>
            <a:endParaRPr lang="ar-SA" altLang="ar-SA" sz="2400" b="1" smtClean="0">
              <a:cs typeface="Arial" panose="020B0604020202020204" pitchFamily="34" charset="0"/>
            </a:endParaRPr>
          </a:p>
        </p:txBody>
      </p:sp>
    </p:spTree>
    <p:extLst>
      <p:ext uri="{BB962C8B-B14F-4D97-AF65-F5344CB8AC3E}">
        <p14:creationId xmlns:p14="http://schemas.microsoft.com/office/powerpoint/2010/main" val="1125397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SA" altLang="ar-SA" b="1">
                <a:solidFill>
                  <a:srgbClr val="C00000"/>
                </a:solidFill>
                <a:latin typeface="Arial" pitchFamily="34" charset="0"/>
                <a:ea typeface="+mn-ea"/>
                <a:cs typeface="+mn-cs"/>
              </a:rPr>
              <a:t>تصنيف المعوقين بصريا </a:t>
            </a:r>
          </a:p>
        </p:txBody>
      </p:sp>
      <p:sp>
        <p:nvSpPr>
          <p:cNvPr id="17411" name="Content Placeholder 2"/>
          <p:cNvSpPr>
            <a:spLocks noGrp="1"/>
          </p:cNvSpPr>
          <p:nvPr>
            <p:ph idx="4294967295"/>
          </p:nvPr>
        </p:nvSpPr>
        <p:spPr>
          <a:xfrm>
            <a:off x="381000" y="1524000"/>
            <a:ext cx="9144000" cy="4144963"/>
          </a:xfrm>
        </p:spPr>
        <p:txBody>
          <a:bodyPr/>
          <a:lstStyle/>
          <a:p>
            <a:pPr algn="just" rtl="1">
              <a:buFont typeface="Arial" panose="020B0604020202020204" pitchFamily="34" charset="0"/>
              <a:buNone/>
            </a:pPr>
            <a:r>
              <a:rPr lang="ar-SA" altLang="ar-SA" sz="2400" b="1" smtClean="0">
                <a:cs typeface="Arial" panose="020B0604020202020204" pitchFamily="34" charset="0"/>
              </a:rPr>
              <a:t>1- مجموعة المعاقين بصريا كليا أى المكفوفون</a:t>
            </a:r>
            <a:r>
              <a:rPr lang="en-GB" altLang="ar-SA" sz="2400" b="1" smtClean="0">
                <a:cs typeface="Arial" panose="020B0604020202020204" pitchFamily="34" charset="0"/>
              </a:rPr>
              <a:t> </a:t>
            </a:r>
            <a:r>
              <a:rPr lang="en-US" altLang="ar-SA" sz="2400" b="1" smtClean="0">
                <a:cs typeface="Arial" panose="020B0604020202020204" pitchFamily="34" charset="0"/>
              </a:rPr>
              <a:t>Blind </a:t>
            </a:r>
            <a:r>
              <a:rPr lang="ar-EG" altLang="ar-SA" sz="2400" b="1" smtClean="0">
                <a:cs typeface="Arial" panose="020B0604020202020204" pitchFamily="34" charset="0"/>
              </a:rPr>
              <a:t>إن حدة الإبصار هى قدرة العين على أن تعكس الضوء ليتركز على الشبكية، وحدة الإبصار العادية هى 20/20 وإذا كانت حدة الإبصار عند الفرد 20/60 فإن ذلك يعنى أن الشخص لا يرى إلا عن بعد 20 قدماً وا</a:t>
            </a:r>
            <a:r>
              <a:rPr lang="ar-SA" altLang="ar-SA" sz="2400" b="1" smtClean="0">
                <a:cs typeface="Arial" panose="020B0604020202020204" pitchFamily="34" charset="0"/>
              </a:rPr>
              <a:t>لكفيف</a:t>
            </a:r>
            <a:r>
              <a:rPr lang="en-GB" altLang="ar-SA" sz="2400" b="1" smtClean="0">
                <a:cs typeface="Arial" panose="020B0604020202020204" pitchFamily="34" charset="0"/>
              </a:rPr>
              <a:t> </a:t>
            </a:r>
            <a:r>
              <a:rPr lang="ar-SA" altLang="ar-SA" sz="2400" b="1" smtClean="0">
                <a:cs typeface="Arial" panose="020B0604020202020204" pitchFamily="34" charset="0"/>
              </a:rPr>
              <a:t>هو ذلك الشخص الذي لا تزيد حدة إبصاره عن 20/200 قدم في أحسن العينين أو حتى باستعمال النظارة الطبية أو أولئك الأشخاص الذين لديهم ضيق في مدى رؤية المجال البصري لا تزيد عن 20. كما تعتبر منظمة الصحة العالمية الكفيف وفق معيارها هو من تقل حدة إبصاره عن 30/60. كذلك يصنف ضمن هذه الفئة من ينطبق التعريف التربوي بمعنى فقد القدرة كلية على الإبصار، ولا يستطيع أن يقرأ أو يكتب إلا من خلال استخدام حاسة اللمس لتعلم القراءة والكتابة بطريقة برايل</a:t>
            </a:r>
            <a:r>
              <a:rPr lang="en-GB" altLang="ar-SA" sz="2400" b="1" smtClean="0">
                <a:cs typeface="Arial" panose="020B0604020202020204" pitchFamily="34" charset="0"/>
              </a:rPr>
              <a:t>. </a:t>
            </a:r>
            <a:r>
              <a:rPr lang="ar-SA" altLang="ar-SA" sz="2400" b="1" smtClean="0">
                <a:cs typeface="Arial" panose="020B0604020202020204" pitchFamily="34" charset="0"/>
              </a:rPr>
              <a:t> </a:t>
            </a:r>
          </a:p>
          <a:p>
            <a:pPr algn="just" rtl="1">
              <a:buFont typeface="Arial" panose="020B0604020202020204" pitchFamily="34" charset="0"/>
              <a:buNone/>
            </a:pPr>
            <a:r>
              <a:rPr lang="ar-SA" altLang="ar-SA" sz="2400" b="1" smtClean="0">
                <a:cs typeface="Arial" panose="020B0604020202020204" pitchFamily="34" charset="0"/>
              </a:rPr>
              <a:t>2- مجموعة المعاقون بصريا جزئيا: وهى المجموعة التى تقرأ الحروف الكبيرة مع ايتخدام نظارة طبية وتتراوح حدة الإبصار ما بين 70/20</a:t>
            </a:r>
            <a:r>
              <a:rPr lang="ar-SA" altLang="ar-SA" sz="2400" smtClean="0">
                <a:cs typeface="Arial" panose="020B0604020202020204" pitchFamily="34" charset="0"/>
              </a:rPr>
              <a:t> .</a:t>
            </a:r>
            <a:r>
              <a:rPr lang="ar-SA" altLang="ar-SA" smtClean="0">
                <a:cs typeface="Arial" panose="020B0604020202020204" pitchFamily="34" charset="0"/>
              </a:rPr>
              <a:t> </a:t>
            </a:r>
            <a:endParaRPr lang="en-US" altLang="ar-SA" smtClean="0">
              <a:cs typeface="Arial" panose="020B0604020202020204" pitchFamily="34" charset="0"/>
            </a:endParaRPr>
          </a:p>
        </p:txBody>
      </p:sp>
    </p:spTree>
    <p:extLst>
      <p:ext uri="{BB962C8B-B14F-4D97-AF65-F5344CB8AC3E}">
        <p14:creationId xmlns:p14="http://schemas.microsoft.com/office/powerpoint/2010/main" val="3376893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SA" altLang="ar-SA" b="1">
                <a:solidFill>
                  <a:srgbClr val="C00000"/>
                </a:solidFill>
                <a:latin typeface="Arial" pitchFamily="34" charset="0"/>
                <a:ea typeface="+mn-ea"/>
                <a:cs typeface="+mn-cs"/>
              </a:rPr>
              <a:t>أشكال ضعف البصر</a:t>
            </a:r>
          </a:p>
        </p:txBody>
      </p:sp>
      <p:sp>
        <p:nvSpPr>
          <p:cNvPr id="18435" name="Content Placeholder 2"/>
          <p:cNvSpPr>
            <a:spLocks noGrp="1"/>
          </p:cNvSpPr>
          <p:nvPr>
            <p:ph idx="4294967295"/>
          </p:nvPr>
        </p:nvSpPr>
        <p:spPr>
          <a:xfrm>
            <a:off x="228600" y="1524000"/>
            <a:ext cx="9144000" cy="4449763"/>
          </a:xfrm>
        </p:spPr>
        <p:txBody>
          <a:bodyPr/>
          <a:lstStyle/>
          <a:p>
            <a:pPr algn="just" rtl="1"/>
            <a:r>
              <a:rPr lang="ar-EG" altLang="ar-SA" sz="2400" b="1" smtClean="0">
                <a:cs typeface="Arial" panose="020B0604020202020204" pitchFamily="34" charset="0"/>
              </a:rPr>
              <a:t>1- </a:t>
            </a:r>
            <a:r>
              <a:rPr lang="ar-SA" altLang="ar-SA" sz="2400" b="1" smtClean="0">
                <a:cs typeface="Arial" panose="020B0604020202020204" pitchFamily="34" charset="0"/>
              </a:rPr>
              <a:t>حالة قصر النظر </a:t>
            </a:r>
            <a:r>
              <a:rPr lang="en-US" altLang="ar-SA" sz="2400" b="1" smtClean="0">
                <a:cs typeface="Arial" panose="020B0604020202020204" pitchFamily="34" charset="0"/>
              </a:rPr>
              <a:t>Myopia</a:t>
            </a:r>
            <a:r>
              <a:rPr lang="ar-SA" altLang="ar-SA" sz="2400" b="1" smtClean="0">
                <a:cs typeface="Arial" panose="020B0604020202020204" pitchFamily="34" charset="0"/>
              </a:rPr>
              <a:t> تبدو مظاهر هذه الحالة في صعوبة رؤية الأشياء البعيدة لا القريبة، ويعود السبب في مثل هذه الحالة إلى سقوط صورة الأشياء المرئية أمام الشبكية، وذلك لأن كرة العين </a:t>
            </a:r>
            <a:r>
              <a:rPr lang="en-US" altLang="ar-SA" sz="2400" b="1" smtClean="0">
                <a:cs typeface="Arial" panose="020B0604020202020204" pitchFamily="34" charset="0"/>
              </a:rPr>
              <a:t>Eye Ball</a:t>
            </a:r>
            <a:r>
              <a:rPr lang="ar-SA" altLang="ar-SA" sz="2400" b="1" smtClean="0">
                <a:cs typeface="Arial" panose="020B0604020202020204" pitchFamily="34" charset="0"/>
              </a:rPr>
              <a:t> أطول من طولها الطبيعي، وتستخدم النظارات الطبية ذات العدسات المقعرة  </a:t>
            </a:r>
            <a:r>
              <a:rPr lang="en-US" altLang="ar-SA" sz="2400" b="1" smtClean="0">
                <a:cs typeface="Arial" panose="020B0604020202020204" pitchFamily="34" charset="0"/>
              </a:rPr>
              <a:t>Concave Lens</a:t>
            </a:r>
            <a:r>
              <a:rPr lang="ar-SA" altLang="ar-SA" sz="2400" b="1" smtClean="0">
                <a:cs typeface="Arial" panose="020B0604020202020204" pitchFamily="34" charset="0"/>
              </a:rPr>
              <a:t> لتصحيح رؤية الأشياء، بحيث تساعد هذه العدسات على إسقاط صورة الأشياء على الشبكية نفسها. </a:t>
            </a:r>
            <a:endParaRPr lang="ar-EG" altLang="ar-SA" sz="2400" b="1" smtClean="0">
              <a:cs typeface="Arial" panose="020B0604020202020204" pitchFamily="34" charset="0"/>
            </a:endParaRPr>
          </a:p>
          <a:p>
            <a:pPr algn="just" rtl="1"/>
            <a:r>
              <a:rPr lang="ar-EG" altLang="ar-SA" sz="2400" b="1" smtClean="0">
                <a:cs typeface="Arial" panose="020B0604020202020204" pitchFamily="34" charset="0"/>
              </a:rPr>
              <a:t>2- </a:t>
            </a:r>
            <a:r>
              <a:rPr lang="ar-SA" altLang="ar-SA" sz="2400" b="1" smtClean="0">
                <a:cs typeface="Arial" panose="020B0604020202020204" pitchFamily="34" charset="0"/>
              </a:rPr>
              <a:t>حالة طول النظر </a:t>
            </a:r>
            <a:r>
              <a:rPr lang="en-US" altLang="ar-SA" sz="2400" b="1" smtClean="0">
                <a:cs typeface="Arial" panose="020B0604020202020204" pitchFamily="34" charset="0"/>
              </a:rPr>
              <a:t> Hyperopia </a:t>
            </a:r>
            <a:r>
              <a:rPr lang="ar-SA" altLang="ar-SA" sz="2400" b="1" smtClean="0">
                <a:cs typeface="Arial" panose="020B0604020202020204" pitchFamily="34" charset="0"/>
              </a:rPr>
              <a:t>تبدو مظاهر هذه الحالة في صعوبة رؤية الأشياء القريبة لا البعيدة، ويعود السبب في مثل هذه الحالة إلى سقوط صورة الأشياء المرئية خلف الشبكية وذلك لأن كرة العين أقصر من طولها الطبيعي، وتستخدم النظارات الطبية ذات العدسات المحدبة </a:t>
            </a:r>
            <a:r>
              <a:rPr lang="en-US" altLang="ar-SA" sz="2400" b="1" smtClean="0">
                <a:cs typeface="Arial" panose="020B0604020202020204" pitchFamily="34" charset="0"/>
              </a:rPr>
              <a:t>Convex Lens</a:t>
            </a:r>
            <a:r>
              <a:rPr lang="ar-SA" altLang="ar-SA" sz="2400" b="1" smtClean="0">
                <a:cs typeface="Arial" panose="020B0604020202020204" pitchFamily="34" charset="0"/>
              </a:rPr>
              <a:t>  لتصحيح رؤية الأشياء بحيث تساعد هذه العدسات على إسقاط صورة الأشياء على الشبكية نفسها</a:t>
            </a:r>
            <a:r>
              <a:rPr lang="ar-SA" altLang="ar-SA" sz="2000" b="1" smtClean="0">
                <a:cs typeface="Arial" panose="020B0604020202020204" pitchFamily="34" charset="0"/>
              </a:rPr>
              <a:t>. </a:t>
            </a:r>
            <a:endParaRPr lang="en-US" altLang="ar-SA" sz="2000" b="1" smtClean="0">
              <a:cs typeface="Arial" panose="020B0604020202020204" pitchFamily="34" charset="0"/>
            </a:endParaRPr>
          </a:p>
        </p:txBody>
      </p:sp>
    </p:spTree>
    <p:extLst>
      <p:ext uri="{BB962C8B-B14F-4D97-AF65-F5344CB8AC3E}">
        <p14:creationId xmlns:p14="http://schemas.microsoft.com/office/powerpoint/2010/main" val="66830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أشكال الضعف البصرى</a:t>
            </a:r>
            <a:endParaRPr lang="en-GB" altLang="ar-SA" b="1">
              <a:solidFill>
                <a:srgbClr val="C00000"/>
              </a:solidFill>
              <a:latin typeface="Arial" pitchFamily="34" charset="0"/>
              <a:ea typeface="+mn-ea"/>
              <a:cs typeface="+mn-cs"/>
            </a:endParaRPr>
          </a:p>
        </p:txBody>
      </p:sp>
      <p:sp>
        <p:nvSpPr>
          <p:cNvPr id="48131" name="Rectangle 3"/>
          <p:cNvSpPr>
            <a:spLocks noGrp="1"/>
          </p:cNvSpPr>
          <p:nvPr>
            <p:ph type="body" idx="4294967295"/>
          </p:nvPr>
        </p:nvSpPr>
        <p:spPr/>
        <p:txBody>
          <a:bodyPr/>
          <a:lstStyle/>
          <a:p>
            <a:pPr algn="just" rtl="1">
              <a:lnSpc>
                <a:spcPct val="80000"/>
              </a:lnSpc>
            </a:pPr>
            <a:r>
              <a:rPr lang="ar-EG" altLang="ar-SA" sz="2000" b="1" dirty="0" smtClean="0">
                <a:cs typeface="Arial" panose="020B0604020202020204" pitchFamily="34" charset="0"/>
              </a:rPr>
              <a:t>3- </a:t>
            </a:r>
            <a:r>
              <a:rPr lang="ar-SA" altLang="ar-SA" sz="2000" b="1" dirty="0" smtClean="0">
                <a:cs typeface="Arial" panose="020B0604020202020204" pitchFamily="34" charset="0"/>
              </a:rPr>
              <a:t>حالة صعوبة تركيز النظر (</a:t>
            </a:r>
            <a:r>
              <a:rPr lang="ar-SA" altLang="ar-SA" sz="2000" b="1" dirty="0" err="1" smtClean="0">
                <a:cs typeface="Arial" panose="020B0604020202020204" pitchFamily="34" charset="0"/>
              </a:rPr>
              <a:t>اللابؤرية</a:t>
            </a:r>
            <a:r>
              <a:rPr lang="ar-SA" altLang="ar-SA" sz="2000" b="1" dirty="0" smtClean="0">
                <a:cs typeface="Arial" panose="020B0604020202020204" pitchFamily="34" charset="0"/>
              </a:rPr>
              <a:t>) </a:t>
            </a:r>
            <a:r>
              <a:rPr lang="en-US" altLang="ar-SA" sz="2000" b="1" dirty="0" smtClean="0">
                <a:cs typeface="Arial" panose="020B0604020202020204" pitchFamily="34" charset="0"/>
              </a:rPr>
              <a:t>Astigmatism </a:t>
            </a:r>
            <a:r>
              <a:rPr lang="ar-SA" altLang="ar-SA" sz="2000" b="1" dirty="0" smtClean="0">
                <a:cs typeface="Arial" panose="020B0604020202020204" pitchFamily="34" charset="0"/>
              </a:rPr>
              <a:t> تبدو مظاهر هذه الحالة في صعوبة رؤية الأشياء بشكل مركز( </a:t>
            </a:r>
            <a:r>
              <a:rPr lang="en-US" altLang="ar-SA" sz="2000" b="1" dirty="0" smtClean="0">
                <a:cs typeface="Arial" panose="020B0604020202020204" pitchFamily="34" charset="0"/>
              </a:rPr>
              <a:t>Notion Focus</a:t>
            </a:r>
            <a:r>
              <a:rPr lang="ar-SA" altLang="ar-SA" sz="2000" b="1" dirty="0" smtClean="0">
                <a:cs typeface="Arial" panose="020B0604020202020204" pitchFamily="34" charset="0"/>
              </a:rPr>
              <a:t> ) أي صعوبة رؤيتها بشكل واضح، ويعود السبب في مثل هذه الحالة إلى الوضع غير العادي أو الطبيعي لقرنية العين أو العدسة، وتستخدم النظارات الطبية ذات العدسات الأسطوانية لتصحيح رؤية الأشياء، بحيث تساعد مثل هذه العدسة على تركيز الأشعة الساقطة من العدسة وتجميعها على الشبكية. </a:t>
            </a:r>
            <a:endParaRPr lang="ar-EG" altLang="ar-SA" sz="2000" b="1" dirty="0" smtClean="0">
              <a:cs typeface="Arial" panose="020B0604020202020204" pitchFamily="34" charset="0"/>
            </a:endParaRPr>
          </a:p>
          <a:p>
            <a:pPr algn="just" rtl="1">
              <a:lnSpc>
                <a:spcPct val="80000"/>
              </a:lnSpc>
            </a:pPr>
            <a:r>
              <a:rPr lang="ar-EG" altLang="ar-SA" sz="2000" b="1" dirty="0" smtClean="0">
                <a:cs typeface="Arial" panose="020B0604020202020204" pitchFamily="34" charset="0"/>
              </a:rPr>
              <a:t>4- </a:t>
            </a:r>
            <a:r>
              <a:rPr lang="ar-SA" altLang="ar-SA" sz="2000" b="1" dirty="0" err="1" smtClean="0">
                <a:cs typeface="Arial" panose="020B0604020202020204" pitchFamily="34" charset="0"/>
              </a:rPr>
              <a:t>الجلاكوما</a:t>
            </a:r>
            <a:r>
              <a:rPr lang="ar-SA" altLang="ar-SA" sz="2000" b="1" dirty="0" smtClean="0">
                <a:cs typeface="Arial" panose="020B0604020202020204" pitchFamily="34" charset="0"/>
              </a:rPr>
              <a:t> </a:t>
            </a:r>
            <a:r>
              <a:rPr lang="en-US" altLang="ar-SA" sz="2000" b="1" dirty="0" smtClean="0">
                <a:cs typeface="Arial" panose="020B0604020202020204" pitchFamily="34" charset="0"/>
              </a:rPr>
              <a:t>Glaucoma </a:t>
            </a:r>
            <a:r>
              <a:rPr lang="ar-SA" altLang="ar-SA" sz="2000" b="1" dirty="0" smtClean="0">
                <a:cs typeface="Arial" panose="020B0604020202020204" pitchFamily="34" charset="0"/>
              </a:rPr>
              <a:t> يعرف مرض </a:t>
            </a:r>
            <a:r>
              <a:rPr lang="ar-SA" altLang="ar-SA" sz="2000" b="1" dirty="0" err="1" smtClean="0">
                <a:cs typeface="Arial" panose="020B0604020202020204" pitchFamily="34" charset="0"/>
              </a:rPr>
              <a:t>الجلاكوما</a:t>
            </a:r>
            <a:r>
              <a:rPr lang="ar-SA" altLang="ar-SA" sz="2000" b="1" dirty="0" smtClean="0">
                <a:cs typeface="Arial" panose="020B0604020202020204" pitchFamily="34" charset="0"/>
              </a:rPr>
              <a:t> في كثير من الأحيان باسم المياه الزرقاء، وهي حالة تنتج عن ازدياد في إفراز السائل المائي الموجود في القرنية الأمامية (الرطوبة المائية)، أو يقل تصريفه نتيجة لانسداد القناة الخاصة بذلك، مما يؤدي إلى ارتفاع الضغط داخل مقلة العين، والضغط على العصب البصري الذي ينتج عنه ضعف البصر، ويعد هذا المرض سبباً من أسباب الإعاقة البصرية لدى كبار السن من المعاقين بصرياً، ونادراً ما يكون سبباً للإعاقة البصرية لدى صغار السن المعاقين بصريا ً.</a:t>
            </a:r>
            <a:endParaRPr lang="ar-EG" altLang="ar-SA" sz="2000" b="1" dirty="0" smtClean="0">
              <a:cs typeface="Arial" panose="020B0604020202020204" pitchFamily="34" charset="0"/>
            </a:endParaRPr>
          </a:p>
          <a:p>
            <a:pPr algn="just" rtl="1">
              <a:lnSpc>
                <a:spcPct val="80000"/>
              </a:lnSpc>
            </a:pPr>
            <a:r>
              <a:rPr lang="ar-EG" altLang="ar-SA" sz="2000" b="1" dirty="0" smtClean="0">
                <a:cs typeface="Arial" panose="020B0604020202020204" pitchFamily="34" charset="0"/>
              </a:rPr>
              <a:t>5- </a:t>
            </a:r>
            <a:r>
              <a:rPr lang="ar-SA" altLang="ar-SA" sz="2000" b="1" dirty="0" err="1" smtClean="0">
                <a:cs typeface="Arial" panose="020B0604020202020204" pitchFamily="34" charset="0"/>
              </a:rPr>
              <a:t>عتامة</a:t>
            </a:r>
            <a:r>
              <a:rPr lang="ar-SA" altLang="ar-SA" sz="2000" b="1" dirty="0" smtClean="0">
                <a:cs typeface="Arial" panose="020B0604020202020204" pitchFamily="34" charset="0"/>
              </a:rPr>
              <a:t> عدسة العين </a:t>
            </a:r>
            <a:r>
              <a:rPr lang="en-US" altLang="ar-SA" sz="2000" b="1" dirty="0" smtClean="0">
                <a:cs typeface="Arial" panose="020B0604020202020204" pitchFamily="34" charset="0"/>
              </a:rPr>
              <a:t> Cataract </a:t>
            </a:r>
            <a:r>
              <a:rPr lang="ar-SA" altLang="ar-SA" sz="2000" b="1" dirty="0" smtClean="0">
                <a:cs typeface="Arial" panose="020B0604020202020204" pitchFamily="34" charset="0"/>
              </a:rPr>
              <a:t>يشار لها في أحيان كثيرة باسم (المياه البيضاء)، وتنتج </a:t>
            </a:r>
            <a:r>
              <a:rPr lang="ar-SA" altLang="ar-SA" sz="2000" b="1" dirty="0" err="1" smtClean="0">
                <a:cs typeface="Arial" panose="020B0604020202020204" pitchFamily="34" charset="0"/>
              </a:rPr>
              <a:t>عتامة</a:t>
            </a:r>
            <a:r>
              <a:rPr lang="ar-SA" altLang="ar-SA" sz="2000" b="1" dirty="0" smtClean="0">
                <a:cs typeface="Arial" panose="020B0604020202020204" pitchFamily="34" charset="0"/>
              </a:rPr>
              <a:t> عدسة العين عن تصلب الألياف البروتينية المكونة للعدسة مما يفقدها شفافيتها، والغالبية العظمى من الحالات تحدث في الأعمار المتقدمة، وتتلخص أعراض </a:t>
            </a:r>
            <a:r>
              <a:rPr lang="ar-SA" altLang="ar-SA" sz="2000" b="1" dirty="0" err="1" smtClean="0">
                <a:cs typeface="Arial" panose="020B0604020202020204" pitchFamily="34" charset="0"/>
              </a:rPr>
              <a:t>عتامة</a:t>
            </a:r>
            <a:r>
              <a:rPr lang="ar-SA" altLang="ar-SA" sz="2000" b="1" dirty="0" smtClean="0">
                <a:cs typeface="Arial" panose="020B0604020202020204" pitchFamily="34" charset="0"/>
              </a:rPr>
              <a:t> العدسة، بعدم وضوح الرؤية والإحساس بأن هناك غشاوة على العينين مما يؤدي إلى الرمش المتكرر أو رؤية الأشياء وكأنها تميل إلى اللون الأصفر.</a:t>
            </a:r>
            <a:endParaRPr lang="en-GB" altLang="ar-SA" sz="2000" b="1" dirty="0" smtClean="0">
              <a:cs typeface="Arial" panose="020B0604020202020204" pitchFamily="34" charset="0"/>
            </a:endParaRPr>
          </a:p>
        </p:txBody>
      </p:sp>
    </p:spTree>
    <p:extLst>
      <p:ext uri="{BB962C8B-B14F-4D97-AF65-F5344CB8AC3E}">
        <p14:creationId xmlns:p14="http://schemas.microsoft.com/office/powerpoint/2010/main" val="761050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أشكال الضعف البصرى </a:t>
            </a:r>
            <a:endParaRPr lang="en-GB" altLang="ar-SA" b="1">
              <a:solidFill>
                <a:srgbClr val="C00000"/>
              </a:solidFill>
              <a:latin typeface="Arial" pitchFamily="34" charset="0"/>
              <a:ea typeface="+mn-ea"/>
              <a:cs typeface="+mn-cs"/>
            </a:endParaRPr>
          </a:p>
        </p:txBody>
      </p:sp>
      <p:sp>
        <p:nvSpPr>
          <p:cNvPr id="49155" name="Rectangle 3"/>
          <p:cNvSpPr>
            <a:spLocks noGrp="1"/>
          </p:cNvSpPr>
          <p:nvPr>
            <p:ph type="body" idx="4294967295"/>
          </p:nvPr>
        </p:nvSpPr>
        <p:spPr/>
        <p:txBody>
          <a:bodyPr/>
          <a:lstStyle/>
          <a:p>
            <a:pPr algn="just" rtl="1">
              <a:lnSpc>
                <a:spcPct val="80000"/>
              </a:lnSpc>
            </a:pPr>
            <a:r>
              <a:rPr lang="ar-EG" altLang="ar-SA" sz="2000" b="1" smtClean="0">
                <a:cs typeface="Arial" panose="020B0604020202020204" pitchFamily="34" charset="0"/>
              </a:rPr>
              <a:t>6- </a:t>
            </a:r>
            <a:r>
              <a:rPr lang="ar-SA" altLang="ar-SA" sz="2000" b="1" smtClean="0">
                <a:cs typeface="Arial" panose="020B0604020202020204" pitchFamily="34" charset="0"/>
              </a:rPr>
              <a:t>الحول </a:t>
            </a:r>
            <a:r>
              <a:rPr lang="en-US" altLang="ar-SA" sz="2000" b="1" smtClean="0">
                <a:cs typeface="Arial" panose="020B0604020202020204" pitchFamily="34" charset="0"/>
              </a:rPr>
              <a:t>Strabismus </a:t>
            </a:r>
            <a:r>
              <a:rPr lang="ar-SA" altLang="ar-SA" sz="2000" b="1" smtClean="0">
                <a:cs typeface="Arial" panose="020B0604020202020204" pitchFamily="34" charset="0"/>
              </a:rPr>
              <a:t>وهو عبارة عن اختلال وضع العينين أو إحداهما مما يعيق وظيفة الإبصار عن الأداء الطبيعي. ويكون الحول إما خلقياً أو وراثياً، وإما أن ينتج عن أسباب تتعلق بظهور الأخطاء الانكشارية في مرحلة الطفولة (طول النظر، قصر النظر) أو ضعف الرؤية في إحدى العينين، وكثيراً ما يكون ضعف عضلات العين واحداً من الأسباب الرئيسية للحول.</a:t>
            </a:r>
          </a:p>
          <a:p>
            <a:pPr algn="just" rtl="1">
              <a:lnSpc>
                <a:spcPct val="80000"/>
              </a:lnSpc>
            </a:pPr>
            <a:r>
              <a:rPr lang="ar-SA" altLang="ar-SA" sz="2000" b="1" smtClean="0">
                <a:cs typeface="Arial" panose="020B0604020202020204" pitchFamily="34" charset="0"/>
              </a:rPr>
              <a:t>7- انفصال الشبكية </a:t>
            </a:r>
            <a:r>
              <a:rPr lang="en-US" altLang="ar-SA" sz="2000" b="1" smtClean="0">
                <a:cs typeface="Arial" panose="020B0604020202020204" pitchFamily="34" charset="0"/>
              </a:rPr>
              <a:t>Retinal Detachment </a:t>
            </a:r>
            <a:r>
              <a:rPr lang="ar-SA" altLang="ar-SA" sz="2000" b="1" smtClean="0">
                <a:cs typeface="Arial" panose="020B0604020202020204" pitchFamily="34" charset="0"/>
              </a:rPr>
              <a:t> وهو انفصال الشبكية عن جدار مقلة العين بسبب حدوث ثقب فى الشبكية مما يسمح للسائل بالتجمع، ومن ثم ينتهي بانفصال الشبكية عن الأجزاء التى تصل بها، وتسبب انفصال الشبكية، ويشعر الفرد بضعف فى مجال الرؤية وآلام شديدة.</a:t>
            </a:r>
          </a:p>
          <a:p>
            <a:pPr algn="just" rtl="1">
              <a:lnSpc>
                <a:spcPct val="80000"/>
              </a:lnSpc>
            </a:pPr>
            <a:r>
              <a:rPr lang="ar-SA" altLang="ar-SA" sz="2000" b="1" smtClean="0">
                <a:cs typeface="Arial" panose="020B0604020202020204" pitchFamily="34" charset="0"/>
              </a:rPr>
              <a:t>8- رأرأة العين </a:t>
            </a:r>
            <a:r>
              <a:rPr lang="en-US" altLang="ar-SA" sz="2000" b="1" smtClean="0">
                <a:cs typeface="Arial" panose="020B0604020202020204" pitchFamily="34" charset="0"/>
              </a:rPr>
              <a:t>Nystagmus</a:t>
            </a:r>
            <a:r>
              <a:rPr lang="ar-SA" altLang="ar-SA" sz="2000" b="1" smtClean="0">
                <a:cs typeface="Arial" panose="020B0604020202020204" pitchFamily="34" charset="0"/>
              </a:rPr>
              <a:t> عبارة عن تذبذب السريع وحركات لا إرادية في مقلة العين</a:t>
            </a:r>
            <a:r>
              <a:rPr lang="ar-EG" altLang="ar-SA" sz="2000" b="1" smtClean="0">
                <a:cs typeface="Arial" panose="020B0604020202020204" pitchFamily="34" charset="0"/>
              </a:rPr>
              <a:t>،</a:t>
            </a:r>
            <a:r>
              <a:rPr lang="ar-SA" altLang="ar-SA" sz="2000" b="1" smtClean="0">
                <a:cs typeface="Arial" panose="020B0604020202020204" pitchFamily="34" charset="0"/>
              </a:rPr>
              <a:t> مما ينتج عنه </a:t>
            </a:r>
            <a:r>
              <a:rPr lang="ar-EG" altLang="ar-SA" sz="2000" b="1" smtClean="0">
                <a:cs typeface="Arial" panose="020B0604020202020204" pitchFamily="34" charset="0"/>
              </a:rPr>
              <a:t>ضعف </a:t>
            </a:r>
            <a:r>
              <a:rPr lang="ar-SA" altLang="ar-SA" sz="2000" b="1" smtClean="0">
                <a:cs typeface="Arial" panose="020B0604020202020204" pitchFamily="34" charset="0"/>
              </a:rPr>
              <a:t>القدرة على التركيز في الموضوع المرئي، وقد تسبب الغثيان وقد ترجع هذه الحالة إلى خلل فى الدماغ أو مشكلة فى الأذن الداخلية.</a:t>
            </a:r>
          </a:p>
          <a:p>
            <a:pPr algn="just" rtl="1">
              <a:lnSpc>
                <a:spcPct val="80000"/>
              </a:lnSpc>
            </a:pPr>
            <a:r>
              <a:rPr lang="ar-SA" altLang="ar-SA" sz="2000" b="1" smtClean="0">
                <a:cs typeface="Arial" panose="020B0604020202020204" pitchFamily="34" charset="0"/>
              </a:rPr>
              <a:t>9- البهاق </a:t>
            </a:r>
            <a:r>
              <a:rPr lang="en-US" altLang="ar-SA" sz="2000" b="1" smtClean="0">
                <a:cs typeface="Arial" panose="020B0604020202020204" pitchFamily="34" charset="0"/>
              </a:rPr>
              <a:t>Albinism </a:t>
            </a:r>
            <a:r>
              <a:rPr lang="ar-SA" altLang="ar-SA" sz="2000" b="1" smtClean="0">
                <a:cs typeface="Arial" panose="020B0604020202020204" pitchFamily="34" charset="0"/>
              </a:rPr>
              <a:t>وهو اضطراب فى صبغة العين بحيث تكون هذه الصبغة قليلة جدا أو معدومة ويكون من الصعب على الشبكية امتصاص الضوء وهو مرض خلقى ويكون فيه الشخص أبيض جدا وله عينان زرقاوان وشدة فى الشقار ويميل إلى الشيب ويكون لدى الشخص مشاكل فى القزحية حيث تكون شاحبة ولا تمنع الضوء الزائد من الدخول إلى العين الأمر الذى يحدث لدى المصاب حساسية مفرطة للضوء.</a:t>
            </a:r>
            <a:r>
              <a:rPr lang="ar-SA" altLang="ar-SA" sz="2000" smtClean="0">
                <a:cs typeface="Arial" panose="020B0604020202020204" pitchFamily="34" charset="0"/>
              </a:rPr>
              <a:t> </a:t>
            </a:r>
            <a:endParaRPr lang="en-GB" altLang="ar-SA" sz="2000" smtClean="0">
              <a:cs typeface="Arial" panose="020B0604020202020204" pitchFamily="34" charset="0"/>
            </a:endParaRPr>
          </a:p>
        </p:txBody>
      </p:sp>
    </p:spTree>
    <p:extLst>
      <p:ext uri="{BB962C8B-B14F-4D97-AF65-F5344CB8AC3E}">
        <p14:creationId xmlns:p14="http://schemas.microsoft.com/office/powerpoint/2010/main" val="836078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SA" altLang="ar-SA" b="1">
                <a:solidFill>
                  <a:srgbClr val="C00000"/>
                </a:solidFill>
                <a:latin typeface="Arial" pitchFamily="34" charset="0"/>
                <a:ea typeface="+mn-ea"/>
                <a:cs typeface="+mn-cs"/>
              </a:rPr>
              <a:t>أسباب الإعاقة البصرية</a:t>
            </a:r>
          </a:p>
        </p:txBody>
      </p:sp>
      <p:sp>
        <p:nvSpPr>
          <p:cNvPr id="19459" name="Content Placeholder 2"/>
          <p:cNvSpPr>
            <a:spLocks noGrp="1"/>
          </p:cNvSpPr>
          <p:nvPr>
            <p:ph idx="4294967295"/>
          </p:nvPr>
        </p:nvSpPr>
        <p:spPr>
          <a:xfrm>
            <a:off x="228600" y="1524000"/>
            <a:ext cx="9144000" cy="4449763"/>
          </a:xfrm>
        </p:spPr>
        <p:txBody>
          <a:bodyPr/>
          <a:lstStyle/>
          <a:p>
            <a:pPr algn="just" rtl="1">
              <a:buFont typeface="Arial" panose="020B0604020202020204" pitchFamily="34" charset="0"/>
              <a:buNone/>
            </a:pPr>
            <a:r>
              <a:rPr lang="ar-SA" altLang="ar-SA" sz="2800" b="1" smtClean="0">
                <a:cs typeface="Arial" panose="020B0604020202020204" pitchFamily="34" charset="0"/>
              </a:rPr>
              <a:t>الأسباب الخلقية : العوامل الوراثية حيث أن نسبة كبيرة من ذوى الصعوبات البصرية ترجع لعوامل وراثية. </a:t>
            </a:r>
          </a:p>
          <a:p>
            <a:pPr algn="just" rtl="1">
              <a:buFont typeface="Arial" panose="020B0604020202020204" pitchFamily="34" charset="0"/>
              <a:buNone/>
            </a:pPr>
            <a:r>
              <a:rPr lang="ar-SA" altLang="ar-SA" sz="2800" b="1" smtClean="0">
                <a:cs typeface="Arial" panose="020B0604020202020204" pitchFamily="34" charset="0"/>
              </a:rPr>
              <a:t>الأمراض: الحصبة –السحايا- الهربس- الرمد الحبيبى- الماء الأبيض – الماء الأزرق- السكرى.  </a:t>
            </a:r>
          </a:p>
          <a:p>
            <a:pPr algn="just" rtl="1">
              <a:buFont typeface="Arial" panose="020B0604020202020204" pitchFamily="34" charset="0"/>
              <a:buNone/>
            </a:pPr>
            <a:r>
              <a:rPr lang="ar-SA" altLang="ar-SA" sz="2800" b="1" smtClean="0">
                <a:cs typeface="Arial" panose="020B0604020202020204" pitchFamily="34" charset="0"/>
              </a:rPr>
              <a:t>الإصابات: الصدمات الشديدة للرأس والتى تؤدى إلى انفصال الشبكية-تلف العصب البصرى- إصابة العين لأجسام حادة- كميات عالية من الأكسجين فى الحضانات مما يؤدى إلى تلف الشبكية.  </a:t>
            </a:r>
          </a:p>
          <a:p>
            <a:pPr algn="just" rtl="1">
              <a:buFont typeface="Arial" panose="020B0604020202020204" pitchFamily="34" charset="0"/>
              <a:buNone/>
            </a:pPr>
            <a:r>
              <a:rPr lang="ar-SA" altLang="ar-SA" sz="2800" b="1" smtClean="0">
                <a:cs typeface="Arial" panose="020B0604020202020204" pitchFamily="34" charset="0"/>
              </a:rPr>
              <a:t>إهمال العلاج: علاج حالات طول وقصر النظر- الحول- المياة البيضاء أو الزرقاء التى تصيب العين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684694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ltLang="ar-SA" b="1">
                <a:solidFill>
                  <a:srgbClr val="C00000"/>
                </a:solidFill>
                <a:latin typeface="Arial" pitchFamily="34" charset="0"/>
                <a:ea typeface="+mn-ea"/>
                <a:cs typeface="+mn-cs"/>
              </a:rPr>
              <a:t>تشخيص الإعاقة البصرية</a:t>
            </a:r>
          </a:p>
        </p:txBody>
      </p:sp>
      <p:sp>
        <p:nvSpPr>
          <p:cNvPr id="20483" name="عنصر نائب للمحتوى 2"/>
          <p:cNvSpPr>
            <a:spLocks noGrp="1"/>
          </p:cNvSpPr>
          <p:nvPr>
            <p:ph idx="1"/>
          </p:nvPr>
        </p:nvSpPr>
        <p:spPr/>
        <p:txBody>
          <a:bodyPr/>
          <a:lstStyle/>
          <a:p>
            <a:pPr algn="just" rtl="1"/>
            <a:r>
              <a:rPr lang="ar-SA" altLang="ar-SA" b="1" u="sng" smtClean="0">
                <a:cs typeface="Arial" panose="020B0604020202020204" pitchFamily="34" charset="0"/>
              </a:rPr>
              <a:t>الجانب الطبى</a:t>
            </a:r>
            <a:r>
              <a:rPr lang="ar-SA" altLang="ar-SA" b="1" smtClean="0">
                <a:cs typeface="Arial" panose="020B0604020202020204" pitchFamily="34" charset="0"/>
              </a:rPr>
              <a:t>:  يتم تشخيص الإعاق البصرية من قبل الأطباء المتخصصين ، وقياس حدة الرؤية من خلال لوحة سنلن وبها عدة أسطر من الحروف وتبعد عن الفرد المفحوص 6 أمتار. ويطلب من الفرد معرفة اتجاه الفتحات للحروف. والآن تستخدم وسائل حديث فى فحص النظر.</a:t>
            </a:r>
            <a:r>
              <a:rPr lang="en-US" altLang="ar-SA" b="1" smtClean="0">
                <a:cs typeface="Arial" panose="020B0604020202020204" pitchFamily="34" charset="0"/>
              </a:rPr>
              <a:t> </a:t>
            </a:r>
            <a:endParaRPr lang="ar-SA" altLang="ar-SA" b="1" smtClean="0">
              <a:cs typeface="Arial" panose="020B0604020202020204" pitchFamily="34" charset="0"/>
            </a:endParaRPr>
          </a:p>
          <a:p>
            <a:pPr algn="just" rtl="1"/>
            <a:r>
              <a:rPr lang="ar-SA" altLang="ar-SA" b="1" u="sng" smtClean="0">
                <a:cs typeface="Arial" panose="020B0604020202020204" pitchFamily="34" charset="0"/>
              </a:rPr>
              <a:t>التقييم النفسى</a:t>
            </a:r>
            <a:r>
              <a:rPr lang="ar-SA" altLang="ar-SA" b="1" smtClean="0">
                <a:cs typeface="Arial" panose="020B0604020202020204" pitchFamily="34" charset="0"/>
              </a:rPr>
              <a:t>: الغرض منها تحديد الاحتياجات التربوية الخاصة وتحديد البرنامج التعليمى.</a:t>
            </a:r>
            <a:r>
              <a:rPr lang="ar-SA" altLang="ar-SA" smtClean="0">
                <a:cs typeface="Arial" panose="020B0604020202020204" pitchFamily="34" charset="0"/>
              </a:rPr>
              <a:t> </a:t>
            </a:r>
          </a:p>
          <a:p>
            <a:endParaRPr lang="ar-SA" altLang="ar-SA" smtClean="0">
              <a:cs typeface="Arial" panose="020B0604020202020204" pitchFamily="34" charset="0"/>
            </a:endParaRPr>
          </a:p>
        </p:txBody>
      </p:sp>
    </p:spTree>
    <p:extLst>
      <p:ext uri="{BB962C8B-B14F-4D97-AF65-F5344CB8AC3E}">
        <p14:creationId xmlns:p14="http://schemas.microsoft.com/office/powerpoint/2010/main" val="3909147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9776"/>
            <a:ext cx="8915400" cy="1143000"/>
          </a:xfrm>
        </p:spPr>
        <p:txBody>
          <a:bodyPr/>
          <a:lstStyle/>
          <a:p>
            <a:r>
              <a:rPr lang="ar-SA" altLang="ar-SA" b="1">
                <a:solidFill>
                  <a:srgbClr val="C00000"/>
                </a:solidFill>
                <a:latin typeface="Arial" pitchFamily="34" charset="0"/>
                <a:ea typeface="+mn-ea"/>
                <a:cs typeface="+mn-cs"/>
              </a:rPr>
              <a:t>خصائص المعاقين بصريا </a:t>
            </a:r>
          </a:p>
        </p:txBody>
      </p:sp>
      <p:sp>
        <p:nvSpPr>
          <p:cNvPr id="21507" name="عنصر نائب للمحتوى 2"/>
          <p:cNvSpPr>
            <a:spLocks noGrp="1"/>
          </p:cNvSpPr>
          <p:nvPr>
            <p:ph idx="1"/>
          </p:nvPr>
        </p:nvSpPr>
        <p:spPr>
          <a:xfrm>
            <a:off x="495300" y="1340768"/>
            <a:ext cx="8915400" cy="4525963"/>
          </a:xfrm>
        </p:spPr>
        <p:txBody>
          <a:bodyPr/>
          <a:lstStyle/>
          <a:p>
            <a:pPr algn="just" rtl="1"/>
            <a:r>
              <a:rPr lang="ar-SA" altLang="ar-SA" sz="2800" b="1" dirty="0" smtClean="0">
                <a:cs typeface="Arial" panose="020B0604020202020204" pitchFamily="34" charset="0"/>
              </a:rPr>
              <a:t>الخصائص الجسمية: </a:t>
            </a:r>
          </a:p>
          <a:p>
            <a:pPr algn="just" rtl="1">
              <a:buFontTx/>
              <a:buChar char="-"/>
            </a:pPr>
            <a:r>
              <a:rPr lang="ar-SA" altLang="ar-SA" sz="2800" b="1" dirty="0" smtClean="0">
                <a:cs typeface="Arial" panose="020B0604020202020204" pitchFamily="34" charset="0"/>
              </a:rPr>
              <a:t>نقص </a:t>
            </a:r>
            <a:r>
              <a:rPr lang="ar-SA" altLang="ar-SA" sz="2800" b="1" dirty="0" err="1" smtClean="0">
                <a:cs typeface="Arial" panose="020B0604020202020204" pitchFamily="34" charset="0"/>
              </a:rPr>
              <a:t>فى</a:t>
            </a:r>
            <a:r>
              <a:rPr lang="ar-SA" altLang="ar-SA" sz="2800" b="1" dirty="0" smtClean="0">
                <a:cs typeface="Arial" panose="020B0604020202020204" pitchFamily="34" charset="0"/>
              </a:rPr>
              <a:t> مهارات التناسق </a:t>
            </a:r>
            <a:r>
              <a:rPr lang="ar-SA" altLang="ar-SA" sz="2800" b="1" dirty="0" err="1" smtClean="0">
                <a:cs typeface="Arial" panose="020B0604020202020204" pitchFamily="34" charset="0"/>
              </a:rPr>
              <a:t>الحركى</a:t>
            </a:r>
            <a:r>
              <a:rPr lang="ar-SA" altLang="ar-SA" sz="2800" b="1" dirty="0" smtClean="0">
                <a:cs typeface="Arial" panose="020B0604020202020204" pitchFamily="34" charset="0"/>
              </a:rPr>
              <a:t> والتآزر </a:t>
            </a:r>
            <a:r>
              <a:rPr lang="ar-SA" altLang="ar-SA" sz="2800" b="1" dirty="0" err="1" smtClean="0">
                <a:cs typeface="Arial" panose="020B0604020202020204" pitchFamily="34" charset="0"/>
              </a:rPr>
              <a:t>العضلى</a:t>
            </a:r>
            <a:r>
              <a:rPr lang="ar-SA" altLang="ar-SA" sz="2800" b="1" dirty="0" smtClean="0">
                <a:cs typeface="Arial" panose="020B0604020202020204" pitchFamily="34" charset="0"/>
              </a:rPr>
              <a:t> بسبب الإحجام عن المشاركة </a:t>
            </a:r>
            <a:r>
              <a:rPr lang="ar-SA" altLang="ar-SA" sz="2800" b="1" dirty="0" err="1" smtClean="0">
                <a:cs typeface="Arial" panose="020B0604020202020204" pitchFamily="34" charset="0"/>
              </a:rPr>
              <a:t>فى</a:t>
            </a:r>
            <a:r>
              <a:rPr lang="ar-SA" altLang="ar-SA" sz="2800" b="1" dirty="0" smtClean="0">
                <a:cs typeface="Arial" panose="020B0604020202020204" pitchFamily="34" charset="0"/>
              </a:rPr>
              <a:t> الألعاب. </a:t>
            </a:r>
          </a:p>
          <a:p>
            <a:pPr algn="just" rtl="1">
              <a:buFontTx/>
              <a:buChar char="-"/>
            </a:pPr>
            <a:r>
              <a:rPr lang="ar-SA" altLang="ar-SA" sz="2800" b="1" dirty="0" smtClean="0">
                <a:cs typeface="Arial" panose="020B0604020202020204" pitchFamily="34" charset="0"/>
              </a:rPr>
              <a:t>قلة الفرص لتدريب المهارات الحركية. </a:t>
            </a:r>
          </a:p>
          <a:p>
            <a:pPr algn="just" rtl="1">
              <a:buFontTx/>
              <a:buChar char="-"/>
            </a:pPr>
            <a:r>
              <a:rPr lang="ar-SA" altLang="ar-SA" sz="2800" b="1" dirty="0" smtClean="0">
                <a:cs typeface="Arial" panose="020B0604020202020204" pitchFamily="34" charset="0"/>
              </a:rPr>
              <a:t>اللزمات الحركية النمطية مثل الاهتزاز للأمام والخلف. </a:t>
            </a:r>
          </a:p>
          <a:p>
            <a:pPr algn="just" rtl="1">
              <a:buFontTx/>
              <a:buChar char="-"/>
            </a:pPr>
            <a:r>
              <a:rPr lang="ar-SA" altLang="ar-SA" sz="2800" b="1" dirty="0" smtClean="0">
                <a:cs typeface="Arial" panose="020B0604020202020204" pitchFamily="34" charset="0"/>
              </a:rPr>
              <a:t>نقص المعرف بمكونات البيئة.</a:t>
            </a:r>
          </a:p>
          <a:p>
            <a:pPr algn="just" rtl="1">
              <a:buFontTx/>
              <a:buChar char="-"/>
            </a:pPr>
            <a:r>
              <a:rPr lang="ar-SA" altLang="ar-SA" sz="2800" b="1" dirty="0" smtClean="0">
                <a:cs typeface="Arial" panose="020B0604020202020204" pitchFamily="34" charset="0"/>
              </a:rPr>
              <a:t>القصور </a:t>
            </a:r>
            <a:r>
              <a:rPr lang="ar-SA" altLang="ar-SA" sz="2800" b="1" dirty="0" err="1" smtClean="0">
                <a:cs typeface="Arial" panose="020B0604020202020204" pitchFamily="34" charset="0"/>
              </a:rPr>
              <a:t>فى</a:t>
            </a:r>
            <a:r>
              <a:rPr lang="ar-SA" altLang="ar-SA" sz="2800" b="1" dirty="0" smtClean="0">
                <a:cs typeface="Arial" panose="020B0604020202020204" pitchFamily="34" charset="0"/>
              </a:rPr>
              <a:t> الإحساس بالتناسق </a:t>
            </a:r>
            <a:r>
              <a:rPr lang="ar-SA" altLang="ar-SA" sz="2800" b="1" dirty="0" err="1" smtClean="0">
                <a:cs typeface="Arial" panose="020B0604020202020204" pitchFamily="34" charset="0"/>
              </a:rPr>
              <a:t>الحركى</a:t>
            </a:r>
            <a:r>
              <a:rPr lang="ar-SA" altLang="ar-SA" sz="2800" b="1" dirty="0" smtClean="0">
                <a:cs typeface="Arial" panose="020B0604020202020204" pitchFamily="34" charset="0"/>
              </a:rPr>
              <a:t>.</a:t>
            </a:r>
          </a:p>
          <a:p>
            <a:pPr algn="just" rtl="1">
              <a:buFontTx/>
              <a:buChar char="-"/>
            </a:pPr>
            <a:r>
              <a:rPr lang="ar-SA" altLang="ar-SA" sz="2800" b="1" dirty="0" smtClean="0">
                <a:cs typeface="Arial" panose="020B0604020202020204" pitchFamily="34" charset="0"/>
              </a:rPr>
              <a:t>عدم القدرة على التقليد والمحاكاة </a:t>
            </a:r>
            <a:r>
              <a:rPr lang="ar-SA" altLang="ar-SA" sz="2800" b="1" dirty="0" err="1" smtClean="0">
                <a:cs typeface="Arial" panose="020B0604020202020204" pitchFamily="34" charset="0"/>
              </a:rPr>
              <a:t>فى</a:t>
            </a:r>
            <a:r>
              <a:rPr lang="ar-SA" altLang="ar-SA" sz="2800" b="1" dirty="0" smtClean="0">
                <a:cs typeface="Arial" panose="020B0604020202020204" pitchFamily="34" charset="0"/>
              </a:rPr>
              <a:t> الأنشطة الحركية.</a:t>
            </a:r>
          </a:p>
          <a:p>
            <a:pPr algn="just" rtl="1">
              <a:buFontTx/>
              <a:buChar char="-"/>
            </a:pPr>
            <a:r>
              <a:rPr lang="ar-SA" altLang="ar-SA" sz="2800" b="1" dirty="0" smtClean="0">
                <a:cs typeface="Arial" panose="020B0604020202020204" pitchFamily="34" charset="0"/>
              </a:rPr>
              <a:t>زيادة </a:t>
            </a:r>
            <a:r>
              <a:rPr lang="ar-SA" altLang="ar-SA" sz="2800" b="1" dirty="0" err="1" smtClean="0">
                <a:cs typeface="Arial" panose="020B0604020202020204" pitchFamily="34" charset="0"/>
              </a:rPr>
              <a:t>فى</a:t>
            </a:r>
            <a:r>
              <a:rPr lang="ar-SA" altLang="ar-SA" sz="2800" b="1" dirty="0" smtClean="0">
                <a:cs typeface="Arial" panose="020B0604020202020204" pitchFamily="34" charset="0"/>
              </a:rPr>
              <a:t> الوزن</a:t>
            </a:r>
            <a:r>
              <a:rPr lang="ar-SA" altLang="ar-SA" dirty="0" smtClean="0">
                <a:cs typeface="Arial" panose="020B0604020202020204" pitchFamily="34" charset="0"/>
              </a:rPr>
              <a:t>. </a:t>
            </a:r>
          </a:p>
        </p:txBody>
      </p:sp>
    </p:spTree>
    <p:extLst>
      <p:ext uri="{BB962C8B-B14F-4D97-AF65-F5344CB8AC3E}">
        <p14:creationId xmlns:p14="http://schemas.microsoft.com/office/powerpoint/2010/main" val="3916742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الخصائص العقلية المعرفية</a:t>
            </a:r>
            <a:endParaRPr lang="en-GB" altLang="ar-SA" b="1">
              <a:solidFill>
                <a:srgbClr val="C00000"/>
              </a:solidFill>
              <a:latin typeface="Arial" pitchFamily="34" charset="0"/>
              <a:ea typeface="+mn-ea"/>
              <a:cs typeface="+mn-cs"/>
            </a:endParaRPr>
          </a:p>
        </p:txBody>
      </p:sp>
      <p:sp>
        <p:nvSpPr>
          <p:cNvPr id="44035" name="Rectangle 3"/>
          <p:cNvSpPr>
            <a:spLocks noGrp="1"/>
          </p:cNvSpPr>
          <p:nvPr>
            <p:ph type="body" idx="4294967295"/>
          </p:nvPr>
        </p:nvSpPr>
        <p:spPr/>
        <p:txBody>
          <a:bodyPr/>
          <a:lstStyle/>
          <a:p>
            <a:pPr algn="just" rtl="1">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قد اتفق عدد من الباحثين على أن الذكاء العام للمكفوفين اقل من الذكاء العام لدى العاديين، ولكن بفرق بسيط يمكن إهماله، كما بينت الدراسات أن المكفوفين يتعرضون إلى تأخر فى النمو العقلى يتراوح بين سنتين إلى ثلاث سنوات، وأن نسبة المتفوقين من المبصرين أعلى منها لدى المكفوفين، وأن نسبة المتخلفين فى الذكاء عند المكفوفين أعلى منها لدى المبصرين</a:t>
            </a:r>
            <a:r>
              <a:rPr lang="ar-SA" altLang="ar-SA" sz="2800" b="1" smtClean="0">
                <a:cs typeface="Arial" panose="020B0604020202020204" pitchFamily="34" charset="0"/>
              </a:rPr>
              <a:t>. </a:t>
            </a:r>
            <a:r>
              <a:rPr lang="ar-EG" altLang="ar-SA" sz="2800" b="1" smtClean="0">
                <a:cs typeface="Arial" panose="020B0604020202020204" pitchFamily="34" charset="0"/>
              </a:rPr>
              <a:t>ويجد المعوق بصريا صعوبات فى تعلم المفاهيم، عدم قدرة الكفيف على تنظيم العالم الخارجي، الاعتماد على حاسة اللمس والسمع لتكوين المفاهيم وهى لا تعطى الإنسان المعلومات الوافية الكاملة، تدنى فى الآداء مقارنة بالعاديين على اختبارات الذكاء المقننة.</a:t>
            </a:r>
            <a:r>
              <a:rPr lang="ar-EG" altLang="ar-SA" sz="2800" smtClean="0">
                <a:cs typeface="Arial" panose="020B0604020202020204" pitchFamily="34" charset="0"/>
              </a:rPr>
              <a:t> </a:t>
            </a:r>
            <a:r>
              <a:rPr lang="en-GB" altLang="ar-SA" sz="2800" smtClean="0">
                <a:cs typeface="Arial" panose="020B0604020202020204" pitchFamily="34" charset="0"/>
              </a:rPr>
              <a:t> </a:t>
            </a:r>
          </a:p>
        </p:txBody>
      </p:sp>
    </p:spTree>
    <p:extLst>
      <p:ext uri="{BB962C8B-B14F-4D97-AF65-F5344CB8AC3E}">
        <p14:creationId xmlns:p14="http://schemas.microsoft.com/office/powerpoint/2010/main" val="2116539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الخصائص اللغوية</a:t>
            </a:r>
            <a:endParaRPr lang="en-GB" altLang="ar-SA" b="1">
              <a:solidFill>
                <a:srgbClr val="C00000"/>
              </a:solidFill>
              <a:latin typeface="Arial" pitchFamily="34" charset="0"/>
              <a:ea typeface="+mn-ea"/>
              <a:cs typeface="+mn-cs"/>
            </a:endParaRPr>
          </a:p>
        </p:txBody>
      </p:sp>
      <p:sp>
        <p:nvSpPr>
          <p:cNvPr id="45059"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SA" altLang="ar-SA" sz="2400" b="1" smtClean="0">
                <a:cs typeface="Arial" panose="020B0604020202020204" pitchFamily="34" charset="0"/>
              </a:rPr>
              <a:t>* </a:t>
            </a:r>
            <a:r>
              <a:rPr lang="ar-EG" altLang="ar-SA" sz="2400" b="1" smtClean="0">
                <a:cs typeface="Arial" panose="020B0604020202020204" pitchFamily="34" charset="0"/>
              </a:rPr>
              <a:t>لا يستخدمون اللغة غير اللفظية </a:t>
            </a:r>
            <a:r>
              <a:rPr lang="en-US" altLang="ar-SA" sz="2400" b="1" smtClean="0">
                <a:cs typeface="Arial" panose="020B0604020202020204" pitchFamily="34" charset="0"/>
              </a:rPr>
              <a:t>Nonverbal language</a:t>
            </a:r>
            <a:r>
              <a:rPr lang="ar-SA" altLang="ar-SA" sz="2400" b="1" smtClean="0">
                <a:cs typeface="Arial" panose="020B0604020202020204" pitchFamily="34" charset="0"/>
              </a:rPr>
              <a:t> لأنهم غير قادرين على اكتسابها. </a:t>
            </a:r>
          </a:p>
          <a:p>
            <a:pPr algn="just" rtl="1">
              <a:lnSpc>
                <a:spcPct val="80000"/>
              </a:lnSpc>
            </a:pPr>
            <a:r>
              <a:rPr lang="ar-SA" altLang="ar-SA" sz="2400" b="1" smtClean="0">
                <a:cs typeface="Arial" panose="020B0604020202020204" pitchFamily="34" charset="0"/>
              </a:rPr>
              <a:t>عدم قدرتهم على رؤية المشاعر والأفكار التى يعبر عنها عادة بالإيماءات عند المبصرين مثل حركات الجسد والابتسام ونظرات الغضب. </a:t>
            </a:r>
          </a:p>
          <a:p>
            <a:pPr algn="just" rtl="1">
              <a:lnSpc>
                <a:spcPct val="80000"/>
              </a:lnSpc>
            </a:pPr>
            <a:r>
              <a:rPr lang="ar-SA" altLang="ar-SA" sz="2400" b="1" smtClean="0">
                <a:cs typeface="Arial" panose="020B0604020202020204" pitchFamily="34" charset="0"/>
              </a:rPr>
              <a:t>يعانى المعوق بصريا من نقص فى معانى ودلالات الكلمات التى لها علاقة بالنمو الحركى ومن أهمها اللزمات الحركية أو الحركات النمطية. </a:t>
            </a:r>
          </a:p>
          <a:p>
            <a:pPr algn="just" rtl="1">
              <a:lnSpc>
                <a:spcPct val="80000"/>
              </a:lnSpc>
            </a:pPr>
            <a:r>
              <a:rPr lang="ar-SA" altLang="ar-SA" sz="2400" b="1" smtClean="0">
                <a:cs typeface="Arial" panose="020B0604020202020204" pitchFamily="34" charset="0"/>
              </a:rPr>
              <a:t>الاعتماد على تحديد مواقع الأشياء عن طريق حاسة اللمس أو السمع. </a:t>
            </a:r>
          </a:p>
          <a:p>
            <a:pPr algn="just" rtl="1">
              <a:lnSpc>
                <a:spcPct val="80000"/>
              </a:lnSpc>
            </a:pPr>
            <a:r>
              <a:rPr lang="ar-SA" altLang="ar-SA" sz="2400" b="1" smtClean="0">
                <a:cs typeface="Arial" panose="020B0604020202020204" pitchFamily="34" charset="0"/>
              </a:rPr>
              <a:t>الطفل الكفيف أو ضعيف البصر لا يمكنه متابعة الإيماءات أو الإشارات وغيرها من اللغة غير اللفظية التى يستخدمها المبصرون فى مواضع كثيرة من محادثاتهم ويترتب على هذا النقص عدم القدرة على اكتساب معانى بعض الألفاظ نتيجة عدم استطاعة الكفيف الربط بين كل من أصوات بعض الكلمات والمدركات الحسية ال</a:t>
            </a:r>
            <a:r>
              <a:rPr lang="ar-EG" altLang="ar-SA" sz="2400" b="1" smtClean="0">
                <a:cs typeface="Arial" panose="020B0604020202020204" pitchFamily="34" charset="0"/>
              </a:rPr>
              <a:t>دالة عليها أو الوقائع والأحداث الممثلة لها مثل الكون والمجرة والجبال وما إليها مما يترتب عليه البطء فى معدل نمو اللغة والكلام ووجود مشاكل فى تكوين واكتساب المفاهيم وفى القدرة على التجريد.</a:t>
            </a:r>
            <a:r>
              <a:rPr lang="ar-SA" altLang="ar-SA" sz="2400" b="1" smtClean="0">
                <a:cs typeface="Arial" panose="020B0604020202020204" pitchFamily="34" charset="0"/>
              </a:rPr>
              <a:t>(حدوث مشكلات اللفظ كالإبدال والحذف والإضاف والتشويه). </a:t>
            </a:r>
            <a:r>
              <a:rPr lang="ar-EG" altLang="ar-SA" sz="2400" b="1" smtClean="0">
                <a:cs typeface="Arial" panose="020B0604020202020204" pitchFamily="34" charset="0"/>
              </a:rPr>
              <a:t> </a:t>
            </a:r>
            <a:endParaRPr lang="en-GB" altLang="ar-SA" sz="2400" b="1" smtClean="0">
              <a:cs typeface="Arial" panose="020B0604020202020204" pitchFamily="34" charset="0"/>
            </a:endParaRPr>
          </a:p>
        </p:txBody>
      </p:sp>
    </p:spTree>
    <p:extLst>
      <p:ext uri="{BB962C8B-B14F-4D97-AF65-F5344CB8AC3E}">
        <p14:creationId xmlns:p14="http://schemas.microsoft.com/office/powerpoint/2010/main" val="2504079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الخصائص الاجتماعية الانفعالية</a:t>
            </a:r>
            <a:endParaRPr lang="en-GB" altLang="ar-SA" b="1">
              <a:solidFill>
                <a:srgbClr val="C00000"/>
              </a:solidFill>
              <a:latin typeface="Arial" pitchFamily="34" charset="0"/>
              <a:ea typeface="+mn-ea"/>
              <a:cs typeface="+mn-cs"/>
            </a:endParaRPr>
          </a:p>
        </p:txBody>
      </p:sp>
      <p:sp>
        <p:nvSpPr>
          <p:cNvPr id="47107"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   إ</a:t>
            </a:r>
            <a:r>
              <a:rPr lang="ar-EG" altLang="ar-SA" sz="2800" b="1" smtClean="0">
                <a:cs typeface="Arial" panose="020B0604020202020204" pitchFamily="34" charset="0"/>
              </a:rPr>
              <a:t>ن للإعاقة البصرية تأثيرات سلبية على السلوك الاجتماعى للفرد، حيث يترتب عليها الكثير من المشاكل فى عمليات النمو والتفاعل الاجتماعى، وفى اكتساب المهارات الاجتماعية اللازمة لتحقيق الاستقلالية والشعور بالاكتفاء الذاتى وذلك لعجز المعاقين بصريا أو لمحدوديتهم على الحركة، وعدم استطاعتهم ملاحظة سلوك الآخرين ونشاطاتهم اليومية وتعبيراتهم الوجهية كالبشاشة والعبوس والرضا والغضب وغيرها مما يعرف بلغة الجسم، وتقليد هذه السلوكيات أو محاكاتها بصريا والتعلم منها، ونقص خبراتهم والفرص الاجتماعية المتاحة أمامهم للاحتكاك بالآخرين والاتصال بالعالم الخارجي المحيط بهم فهم لا يتحركون بالسهولة والمهارة والطلاقة التى يتحرك بها المبصرون.</a:t>
            </a:r>
            <a:r>
              <a:rPr lang="ar-EG" altLang="ar-SA" sz="2800" smtClean="0">
                <a:cs typeface="Arial" panose="020B0604020202020204" pitchFamily="34" charset="0"/>
              </a:rPr>
              <a:t> </a:t>
            </a:r>
            <a:r>
              <a:rPr lang="ar-SA" altLang="ar-SA" sz="2800" b="1" smtClean="0">
                <a:cs typeface="Arial" panose="020B0604020202020204" pitchFamily="34" charset="0"/>
              </a:rPr>
              <a:t>(قيود التفاعل الاجتماعى فى الحياة اليومية-النمو النفسى القلق- الاستقلالية- أساليب التنشئة). </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1366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الخصائص الأكاديمية</a:t>
            </a:r>
            <a:endParaRPr lang="en-GB" altLang="ar-SA" b="1">
              <a:solidFill>
                <a:srgbClr val="C00000"/>
              </a:solidFill>
              <a:latin typeface="Arial" pitchFamily="34" charset="0"/>
              <a:ea typeface="+mn-ea"/>
              <a:cs typeface="+mn-cs"/>
            </a:endParaRPr>
          </a:p>
        </p:txBody>
      </p:sp>
      <p:sp>
        <p:nvSpPr>
          <p:cNvPr id="46083"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mtClean="0">
                <a:cs typeface="Arial" panose="020B0604020202020204" pitchFamily="34" charset="0"/>
              </a:rPr>
              <a:t>   </a:t>
            </a:r>
            <a:r>
              <a:rPr lang="ar-SA" altLang="ar-SA" b="1" smtClean="0">
                <a:cs typeface="Arial" panose="020B0604020202020204" pitchFamily="34" charset="0"/>
              </a:rPr>
              <a:t>درجة الإعاقة البصرية لها دور فى الحد من قدرة الطالب على التعلم بنفس الطرقة التى يتعلم بها الطفل المبصر، وهو يعتمد على حاستى السمع واللمس، فهنا تختلف حاجاته التدريسية وطرق تعلمه  بما فيها طريقة برايل (الحروف البارزة-الأشرطة المسموعة).</a:t>
            </a:r>
          </a:p>
          <a:p>
            <a:pPr algn="just" rtl="1">
              <a:lnSpc>
                <a:spcPct val="90000"/>
              </a:lnSpc>
              <a:buFont typeface="Arial" panose="020B0604020202020204" pitchFamily="34" charset="0"/>
              <a:buNone/>
            </a:pPr>
            <a:r>
              <a:rPr lang="ar-SA" altLang="ar-SA" b="1" smtClean="0">
                <a:cs typeface="Arial" panose="020B0604020202020204" pitchFamily="34" charset="0"/>
              </a:rPr>
              <a:t>   ولعل أكبر التأثيرات المحتملة للإعاقة البصرية على التعلم هي حرمان الطفل من فرص التعلم العرضي الذي يتوفر للأطفال المبصرين. فالأطفال المعوقين بصريا يعتمدون على الحواس الأخرى (السمع، اللمس، الشم) لتطوير المفاهيم.</a:t>
            </a:r>
            <a:r>
              <a:rPr lang="en-US" altLang="ar-SA" smtClean="0">
                <a:cs typeface="Arial" panose="020B0604020202020204" pitchFamily="34" charset="0"/>
              </a:rPr>
              <a:t> </a:t>
            </a:r>
            <a:r>
              <a:rPr lang="ar-SA" altLang="ar-SA" smtClean="0">
                <a:cs typeface="Arial" panose="020B0604020202020204" pitchFamily="34" charset="0"/>
              </a:rPr>
              <a:t>  </a:t>
            </a:r>
            <a:endParaRPr lang="en-GB" altLang="ar-SA" smtClean="0">
              <a:cs typeface="Arial" panose="020B0604020202020204" pitchFamily="34" charset="0"/>
            </a:endParaRPr>
          </a:p>
        </p:txBody>
      </p:sp>
    </p:spTree>
    <p:extLst>
      <p:ext uri="{BB962C8B-B14F-4D97-AF65-F5344CB8AC3E}">
        <p14:creationId xmlns:p14="http://schemas.microsoft.com/office/powerpoint/2010/main" val="3875600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1319</Words>
  <Application>Microsoft Office PowerPoint</Application>
  <PresentationFormat>A4 Paper (210x297 mm)</PresentationFormat>
  <Paragraphs>76</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ae_AlMateen</vt:lpstr>
      <vt:lpstr>Arial</vt:lpstr>
      <vt:lpstr>AYM Wadiy S_U normal.</vt:lpstr>
      <vt:lpstr>Calibri</vt:lpstr>
      <vt:lpstr>Times New Roman</vt:lpstr>
      <vt:lpstr>Office Theme</vt:lpstr>
      <vt:lpstr>PowerPoint Presentation</vt:lpstr>
      <vt:lpstr>المحاضرة السادسة</vt:lpstr>
      <vt:lpstr> :عناصر المحاضرة</vt:lpstr>
      <vt:lpstr>تعريف الإعاقة البصرية </vt:lpstr>
      <vt:lpstr>تصنيف المعوقين بصريا </vt:lpstr>
      <vt:lpstr>أشكال ضعف البصر</vt:lpstr>
      <vt:lpstr>تابع : أشكال الضعف البصرى</vt:lpstr>
      <vt:lpstr>تابع : أشكال الضعف البصرى </vt:lpstr>
      <vt:lpstr>أسباب الإعاقة البصرية</vt:lpstr>
      <vt:lpstr>تشخيص الإعاقة البصرية</vt:lpstr>
      <vt:lpstr>خصائص المعاقين بصريا </vt:lpstr>
      <vt:lpstr>الخصائص العقلية المعرفية</vt:lpstr>
      <vt:lpstr>الخصائص اللغوية</vt:lpstr>
      <vt:lpstr>الخصائص الاجتماعية الانفعالية</vt:lpstr>
      <vt:lpstr>الخصائص الأكاديمية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11</cp:revision>
  <dcterms:created xsi:type="dcterms:W3CDTF">2014-09-02T09:45:20Z</dcterms:created>
  <dcterms:modified xsi:type="dcterms:W3CDTF">2015-11-08T07:59:20Z</dcterms:modified>
</cp:coreProperties>
</file>