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310" r:id="rId3"/>
    <p:sldId id="320" r:id="rId4"/>
    <p:sldId id="321" r:id="rId5"/>
    <p:sldId id="322" r:id="rId6"/>
    <p:sldId id="323" r:id="rId7"/>
    <p:sldId id="324" r:id="rId8"/>
    <p:sldId id="325" r:id="rId9"/>
    <p:sldId id="326" r:id="rId10"/>
    <p:sldId id="327" r:id="rId11"/>
    <p:sldId id="328" r:id="rId12"/>
    <p:sldId id="329" r:id="rId13"/>
    <p:sldId id="330" r:id="rId14"/>
    <p:sldId id="331" r:id="rId15"/>
    <p:sldId id="332" r:id="rId16"/>
    <p:sldId id="333" r:id="rId17"/>
    <p:sldId id="334" r:id="rId18"/>
    <p:sldId id="335" r:id="rId19"/>
    <p:sldId id="336" r:id="rId20"/>
    <p:sldId id="337" r:id="rId21"/>
    <p:sldId id="338" r:id="rId22"/>
    <p:sldId id="339" r:id="rId23"/>
    <p:sldId id="340" r:id="rId24"/>
    <p:sldId id="341" r:id="rId25"/>
    <p:sldId id="266" r:id="rId2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478A"/>
    <a:srgbClr val="81AA52"/>
    <a:srgbClr val="ECA02F"/>
    <a:srgbClr val="D52D26"/>
    <a:srgbClr val="013E36"/>
    <a:srgbClr val="D9791B"/>
    <a:srgbClr val="AB1A25"/>
    <a:srgbClr val="00263A"/>
    <a:srgbClr val="009900"/>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414" autoAdjust="0"/>
    <p:restoredTop sz="94664" autoAdjust="0"/>
  </p:normalViewPr>
  <p:slideViewPr>
    <p:cSldViewPr>
      <p:cViewPr varScale="1">
        <p:scale>
          <a:sx n="60" d="100"/>
          <a:sy n="60" d="100"/>
        </p:scale>
        <p:origin x="84" y="744"/>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08-Nov-15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742950" cy="1447800"/>
          </a:xfrm>
          <a:prstGeom prst="rect">
            <a:avLst/>
          </a:prstGeom>
          <a:solidFill>
            <a:srgbClr val="0E478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E478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81AA5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0E478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Rectangle 8"/>
          <p:cNvSpPr/>
          <p:nvPr userDrawn="1"/>
        </p:nvSpPr>
        <p:spPr>
          <a:xfrm>
            <a:off x="4876801"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a:xfrm>
            <a:off x="495300" y="274638"/>
            <a:ext cx="8915400" cy="1143000"/>
          </a:xfrm>
          <a:prstGeom prst="rect">
            <a:avLst/>
          </a:prstGeom>
        </p:spPr>
        <p:txBody>
          <a:bodyPr/>
          <a:lstStyle>
            <a:lvl1pPr algn="r">
              <a:defRPr baseline="0">
                <a:solidFill>
                  <a:srgbClr val="81AA52"/>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E478A"/>
                </a:solidFill>
              </a:defRPr>
            </a:lvl1pPr>
            <a:lvl2pPr algn="r">
              <a:buFont typeface="Arial" pitchFamily="34" charset="0"/>
              <a:buNone/>
              <a:defRPr>
                <a:solidFill>
                  <a:srgbClr val="0E478A"/>
                </a:solidFill>
              </a:defRPr>
            </a:lvl2pPr>
            <a:lvl3pPr algn="r">
              <a:buFont typeface="Arial" pitchFamily="34" charset="0"/>
              <a:buNone/>
              <a:defRPr>
                <a:solidFill>
                  <a:srgbClr val="0E478A"/>
                </a:solidFill>
              </a:defRPr>
            </a:lvl3pPr>
            <a:lvl4pPr algn="r">
              <a:buFont typeface="Arial" pitchFamily="34" charset="0"/>
              <a:buNone/>
              <a:defRPr>
                <a:solidFill>
                  <a:srgbClr val="0E478A"/>
                </a:solidFill>
              </a:defRPr>
            </a:lvl4pPr>
            <a:lvl5pPr algn="r">
              <a:buFont typeface="Arial" pitchFamily="34" charset="0"/>
              <a:buNone/>
              <a:defRPr>
                <a:solidFill>
                  <a:srgbClr val="0E478A"/>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10" name="Rectangle 9"/>
          <p:cNvSpPr/>
          <p:nvPr userDrawn="1"/>
        </p:nvSpPr>
        <p:spPr>
          <a:xfrm>
            <a:off x="4876801"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Rectangle 12"/>
          <p:cNvSpPr/>
          <p:nvPr/>
        </p:nvSpPr>
        <p:spPr>
          <a:xfrm>
            <a:off x="9424988" y="0"/>
            <a:ext cx="304800" cy="301625"/>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
        <p:nvSpPr>
          <p:cNvPr id="14" name="Rectangle 9"/>
          <p:cNvSpPr/>
          <p:nvPr userDrawn="1"/>
        </p:nvSpPr>
        <p:spPr>
          <a:xfrm>
            <a:off x="9424988" y="280988"/>
            <a:ext cx="304800" cy="55572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5"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E478A"/>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2" name="Rectangle 11"/>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0" eaLnBrk="1" fontAlgn="base" hangingPunct="1">
        <a:spcBef>
          <a:spcPct val="0"/>
        </a:spcBef>
        <a:spcAft>
          <a:spcPct val="0"/>
        </a:spcAft>
        <a:defRPr sz="4400" kern="1200">
          <a:solidFill>
            <a:srgbClr val="81AA52"/>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E478A"/>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E478A"/>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E478A"/>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E478A"/>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E478A"/>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4294967295"/>
          </p:nvPr>
        </p:nvSpPr>
        <p:spPr bwMode="auto">
          <a:xfrm>
            <a:off x="4974456" y="6356350"/>
            <a:ext cx="482600" cy="365125"/>
          </a:xfrm>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E478A"/>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81AA52"/>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81AA52"/>
                </a:solidFill>
                <a:latin typeface="Calibri" pitchFamily="34" charset="0"/>
              </a:rPr>
              <a:t>عمادة التعلم الإلكتروني والتعليم عن بعد</a:t>
            </a:r>
            <a:endParaRPr lang="en-US" sz="2400" b="1" dirty="0">
              <a:solidFill>
                <a:srgbClr val="81AA52"/>
              </a:solidFill>
              <a:latin typeface="Calibri" pitchFamily="34" charset="0"/>
            </a:endParaRPr>
          </a:p>
          <a:p>
            <a:pPr algn="ctr" rtl="0">
              <a:spcBef>
                <a:spcPct val="20000"/>
              </a:spcBef>
              <a:buFont typeface="Arial" pitchFamily="34" charset="0"/>
              <a:buNone/>
            </a:pPr>
            <a:r>
              <a:rPr lang="ar-SA" sz="2400" dirty="0" smtClean="0">
                <a:solidFill>
                  <a:srgbClr val="81AA52"/>
                </a:solidFill>
                <a:latin typeface="Calibri" pitchFamily="34" charset="0"/>
              </a:rPr>
              <a:t>	</a:t>
            </a:r>
            <a:endParaRPr lang="en-US" sz="2400" dirty="0">
              <a:solidFill>
                <a:srgbClr val="81AA52"/>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81AA52"/>
                </a:solidFill>
                <a:latin typeface="AYM Wadiy S_U normal."/>
                <a:cs typeface="Times New Roman" pitchFamily="18" charset="0"/>
              </a:rPr>
              <a:t>اسم </a:t>
            </a:r>
            <a:r>
              <a:rPr lang="ar-EG" sz="3700" b="1" dirty="0" smtClean="0">
                <a:solidFill>
                  <a:srgbClr val="81AA52"/>
                </a:solidFill>
                <a:latin typeface="AYM Wadiy S_U normal."/>
                <a:cs typeface="Times New Roman" pitchFamily="18" charset="0"/>
              </a:rPr>
              <a:t>المقرر</a:t>
            </a:r>
            <a:endParaRPr lang="ar-SA" sz="3700" b="1" dirty="0" smtClean="0">
              <a:solidFill>
                <a:srgbClr val="81AA52"/>
              </a:solidFill>
              <a:latin typeface="AYM Wadiy S_U normal."/>
              <a:cs typeface="Times New Roman" pitchFamily="18" charset="0"/>
            </a:endParaRPr>
          </a:p>
          <a:p>
            <a:pPr algn="ctr"/>
            <a:r>
              <a:rPr lang="ar-SA" sz="2800" b="1" dirty="0">
                <a:solidFill>
                  <a:srgbClr val="0E478A"/>
                </a:solidFill>
                <a:latin typeface="Calibri" pitchFamily="34" charset="0"/>
                <a:cs typeface="Times New Roman" pitchFamily="18" charset="0"/>
              </a:rPr>
              <a:t>الإعاقات المتعددة</a:t>
            </a:r>
          </a:p>
          <a:p>
            <a:pPr algn="ctr"/>
            <a:r>
              <a:rPr lang="ar-SA" sz="3700" b="1" dirty="0" smtClean="0">
                <a:solidFill>
                  <a:srgbClr val="81AA52"/>
                </a:solidFill>
                <a:latin typeface="AYM Wadiy S_U normal."/>
                <a:cs typeface="Times New Roman" pitchFamily="18" charset="0"/>
              </a:rPr>
              <a:t>استاذ </a:t>
            </a:r>
            <a:r>
              <a:rPr lang="ar-SA" sz="3700" b="1" dirty="0">
                <a:solidFill>
                  <a:srgbClr val="81AA52"/>
                </a:solidFill>
                <a:latin typeface="AYM Wadiy S_U normal."/>
                <a:cs typeface="Times New Roman" pitchFamily="18" charset="0"/>
              </a:rPr>
              <a:t>المقرر</a:t>
            </a:r>
          </a:p>
          <a:p>
            <a:pPr algn="ctr"/>
            <a:r>
              <a:rPr lang="ar-SA" sz="2800" b="1" dirty="0" smtClean="0">
                <a:solidFill>
                  <a:srgbClr val="0E478A"/>
                </a:solidFill>
                <a:latin typeface="Calibri" pitchFamily="34" charset="0"/>
                <a:cs typeface="Times New Roman" pitchFamily="18" charset="0"/>
              </a:rPr>
              <a:t>د/ </a:t>
            </a:r>
            <a:r>
              <a:rPr lang="ar-SA" sz="2800" b="1" dirty="0">
                <a:solidFill>
                  <a:srgbClr val="0E478A"/>
                </a:solidFill>
                <a:latin typeface="Calibri" pitchFamily="34" charset="0"/>
                <a:cs typeface="Times New Roman" pitchFamily="18" charset="0"/>
              </a:rPr>
              <a:t>خالد عوض حسين </a:t>
            </a:r>
            <a:r>
              <a:rPr lang="ar-SA" sz="2800" b="1" dirty="0" err="1" smtClean="0">
                <a:solidFill>
                  <a:srgbClr val="0E478A"/>
                </a:solidFill>
                <a:latin typeface="Calibri" pitchFamily="34" charset="0"/>
                <a:cs typeface="Times New Roman" pitchFamily="18" charset="0"/>
              </a:rPr>
              <a:t>البلاح</a:t>
            </a:r>
            <a:endParaRPr lang="ar-SA" sz="2800" b="1" dirty="0">
              <a:solidFill>
                <a:srgbClr val="0E478A"/>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900290"/>
            <a:ext cx="4083050" cy="519337"/>
          </a:xfrm>
          <a:prstGeom prst="rect">
            <a:avLst/>
          </a:prstGeom>
          <a:noFill/>
          <a:ln w="9525">
            <a:noFill/>
            <a:miter lim="800000"/>
            <a:headEnd/>
            <a:tailEnd/>
          </a:ln>
        </p:spPr>
        <p:txBody>
          <a:bodyPr/>
          <a:lstStyle/>
          <a:p>
            <a:pPr algn="ctr" rtl="0">
              <a:spcBef>
                <a:spcPct val="20000"/>
              </a:spcBef>
              <a:buFont typeface="Arial" pitchFamily="34" charset="0"/>
              <a:buNone/>
            </a:pPr>
            <a:r>
              <a:rPr lang="ar-SA" sz="2400" b="1" u="sng" dirty="0" smtClean="0">
                <a:solidFill>
                  <a:srgbClr val="0E478A"/>
                </a:solidFill>
                <a:effectLst>
                  <a:outerShdw blurRad="38100" dist="38100" dir="2700000" algn="tl">
                    <a:srgbClr val="000000">
                      <a:alpha val="43137"/>
                    </a:srgbClr>
                  </a:outerShdw>
                </a:effectLst>
                <a:latin typeface="Calibri" pitchFamily="34" charset="0"/>
              </a:rPr>
              <a:t>كلية التربية</a:t>
            </a:r>
            <a:endParaRPr lang="en-US" sz="2400" b="1" u="sng" dirty="0">
              <a:solidFill>
                <a:srgbClr val="0E478A"/>
              </a:solidFill>
              <a:effectLst>
                <a:outerShdw blurRad="38100" dist="38100" dir="2700000" algn="tl">
                  <a:srgbClr val="000000">
                    <a:alpha val="43137"/>
                  </a:srgbClr>
                </a:outerShdw>
              </a:effectLst>
              <a:latin typeface="Calibri" pitchFamily="34" charset="0"/>
            </a:endParaRPr>
          </a:p>
        </p:txBody>
      </p:sp>
      <p:sp>
        <p:nvSpPr>
          <p:cNvPr id="15" name="Rectangle 14"/>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a:t>
            </a:r>
            <a:r>
              <a:rPr lang="ar-SA" b="1" dirty="0">
                <a:effectLst>
                  <a:outerShdw blurRad="38100" dist="38100" dir="2700000" algn="tl">
                    <a:srgbClr val="000000">
                      <a:alpha val="43137"/>
                    </a:srgbClr>
                  </a:outerShdw>
                </a:effectLst>
                <a:cs typeface="Arial" pitchFamily="34" charset="0"/>
              </a:rPr>
              <a:t>الثامنة</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التلازم المرضى بين التوحد ومتلازمة داون </a:t>
            </a:r>
          </a:p>
        </p:txBody>
      </p:sp>
    </p:spTree>
    <p:extLst>
      <p:ext uri="{BB962C8B-B14F-4D97-AF65-F5344CB8AC3E}">
        <p14:creationId xmlns:p14="http://schemas.microsoft.com/office/powerpoint/2010/main" val="30537772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6"/>
          <p:cNvSpPr>
            <a:spLocks noGrp="1"/>
          </p:cNvSpPr>
          <p:nvPr>
            <p:ph type="title"/>
          </p:nvPr>
        </p:nvSpPr>
        <p:spPr/>
        <p:txBody>
          <a:bodyPr/>
          <a:lstStyle/>
          <a:p>
            <a:r>
              <a:rPr lang="en-US" altLang="ar-SA" b="1">
                <a:solidFill>
                  <a:srgbClr val="C00000"/>
                </a:solidFill>
                <a:latin typeface="Arial" pitchFamily="34" charset="0"/>
                <a:ea typeface="+mn-ea"/>
                <a:cs typeface="+mn-cs"/>
              </a:rPr>
              <a:t> :</a:t>
            </a:r>
            <a:r>
              <a:rPr lang="ar-SA" altLang="ar-SA" b="1">
                <a:solidFill>
                  <a:srgbClr val="C00000"/>
                </a:solidFill>
                <a:latin typeface="Arial" pitchFamily="34" charset="0"/>
                <a:ea typeface="+mn-ea"/>
                <a:cs typeface="+mn-cs"/>
              </a:rPr>
              <a:t>عناصر المحاضرة</a:t>
            </a:r>
            <a:endParaRPr lang="en-US" altLang="ar-SA" b="1">
              <a:solidFill>
                <a:srgbClr val="C00000"/>
              </a:solidFill>
              <a:latin typeface="Arial" pitchFamily="34" charset="0"/>
              <a:ea typeface="+mn-ea"/>
              <a:cs typeface="+mn-cs"/>
            </a:endParaRPr>
          </a:p>
        </p:txBody>
      </p:sp>
      <p:sp>
        <p:nvSpPr>
          <p:cNvPr id="15363" name="Text Placeholder 5"/>
          <p:cNvSpPr>
            <a:spLocks noGrp="1"/>
          </p:cNvSpPr>
          <p:nvPr>
            <p:ph idx="1"/>
          </p:nvPr>
        </p:nvSpPr>
        <p:spPr/>
        <p:txBody>
          <a:bodyPr/>
          <a:lstStyle/>
          <a:p>
            <a:pPr algn="just" rtl="1"/>
            <a:r>
              <a:rPr lang="ar-SA" altLang="ar-SA" b="1" smtClean="0">
                <a:cs typeface="Arial" panose="020B0604020202020204" pitchFamily="34" charset="0"/>
              </a:rPr>
              <a:t>* تعريف التوحد</a:t>
            </a:r>
          </a:p>
          <a:p>
            <a:pPr algn="just" rtl="1">
              <a:buFont typeface="Arial" panose="020B0604020202020204" pitchFamily="34" charset="0"/>
              <a:buChar char="•"/>
            </a:pPr>
            <a:r>
              <a:rPr lang="ar-SA" altLang="ar-SA" b="1" smtClean="0">
                <a:cs typeface="Arial" panose="020B0604020202020204" pitchFamily="34" charset="0"/>
              </a:rPr>
              <a:t>نسبة الانتشار</a:t>
            </a:r>
          </a:p>
          <a:p>
            <a:pPr algn="just" rtl="1">
              <a:buFont typeface="Arial" panose="020B0604020202020204" pitchFamily="34" charset="0"/>
              <a:buChar char="•"/>
            </a:pPr>
            <a:r>
              <a:rPr lang="ar-SA" altLang="ar-SA" b="1" smtClean="0">
                <a:cs typeface="Arial" panose="020B0604020202020204" pitchFamily="34" charset="0"/>
              </a:rPr>
              <a:t>اسباب التوحد</a:t>
            </a:r>
          </a:p>
          <a:p>
            <a:pPr algn="just" rtl="1">
              <a:buFont typeface="Arial" panose="020B0604020202020204" pitchFamily="34" charset="0"/>
              <a:buChar char="•"/>
            </a:pPr>
            <a:r>
              <a:rPr lang="ar-SA" altLang="ar-SA" b="1" smtClean="0">
                <a:cs typeface="Arial" panose="020B0604020202020204" pitchFamily="34" charset="0"/>
              </a:rPr>
              <a:t>اعرا ض التوحد</a:t>
            </a:r>
          </a:p>
          <a:p>
            <a:pPr algn="just" rtl="1">
              <a:buFont typeface="Arial" panose="020B0604020202020204" pitchFamily="34" charset="0"/>
              <a:buChar char="•"/>
            </a:pPr>
            <a:r>
              <a:rPr lang="ar-SA" altLang="ar-SA" b="1" smtClean="0">
                <a:cs typeface="Arial" panose="020B0604020202020204" pitchFamily="34" charset="0"/>
              </a:rPr>
              <a:t>التشخيـص والتقييم</a:t>
            </a:r>
            <a:endParaRPr lang="ar-SA" altLang="ar-SA" smtClean="0">
              <a:cs typeface="Arial" panose="020B0604020202020204" pitchFamily="34" charset="0"/>
            </a:endParaRPr>
          </a:p>
          <a:p>
            <a:pPr algn="just" rtl="1">
              <a:buFont typeface="Arial" panose="020B0604020202020204" pitchFamily="34" charset="0"/>
              <a:buChar char="•"/>
            </a:pPr>
            <a:r>
              <a:rPr lang="ar-SA" altLang="ar-SA" b="1" smtClean="0">
                <a:cs typeface="Arial" panose="020B0604020202020204" pitchFamily="34" charset="0"/>
              </a:rPr>
              <a:t>البرامج العلاجية</a:t>
            </a:r>
            <a:endParaRPr lang="en-US" altLang="ar-SA" smtClean="0">
              <a:cs typeface="Arial" panose="020B0604020202020204" pitchFamily="34" charset="0"/>
            </a:endParaRPr>
          </a:p>
          <a:p>
            <a:r>
              <a:rPr lang="en-GB" altLang="ar-SA" b="1" smtClean="0">
                <a:cs typeface="Arial" panose="020B0604020202020204" pitchFamily="34" charset="0"/>
              </a:rPr>
              <a:t>  </a:t>
            </a:r>
            <a:r>
              <a:rPr lang="en-US" altLang="ar-SA" b="1" smtClean="0">
                <a:cs typeface="Arial" panose="020B0604020202020204" pitchFamily="34" charset="0"/>
              </a:rPr>
              <a:t>     </a:t>
            </a:r>
            <a:r>
              <a:rPr lang="en-GB" altLang="ar-SA" b="1" smtClean="0">
                <a:cs typeface="Arial" panose="020B0604020202020204" pitchFamily="34" charset="0"/>
              </a:rPr>
              <a:t>     </a:t>
            </a:r>
            <a:endParaRPr lang="ar-EG" altLang="ar-SA" b="1" smtClean="0">
              <a:cs typeface="Arial" panose="020B0604020202020204" pitchFamily="34" charset="0"/>
            </a:endParaRPr>
          </a:p>
        </p:txBody>
      </p:sp>
    </p:spTree>
    <p:extLst>
      <p:ext uri="{BB962C8B-B14F-4D97-AF65-F5344CB8AC3E}">
        <p14:creationId xmlns:p14="http://schemas.microsoft.com/office/powerpoint/2010/main" val="8896130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ar-SA" altLang="ar-SA" b="1" dirty="0" smtClean="0">
                <a:solidFill>
                  <a:srgbClr val="C00000"/>
                </a:solidFill>
                <a:latin typeface="Arial" pitchFamily="34" charset="0"/>
                <a:ea typeface="+mn-ea"/>
                <a:cs typeface="+mn-cs"/>
              </a:rPr>
              <a:t>تعريف </a:t>
            </a:r>
            <a:r>
              <a:rPr lang="ar-SA" altLang="ar-SA" b="1" dirty="0">
                <a:solidFill>
                  <a:srgbClr val="C00000"/>
                </a:solidFill>
                <a:latin typeface="Arial" pitchFamily="34" charset="0"/>
                <a:ea typeface="+mn-ea"/>
                <a:cs typeface="+mn-cs"/>
              </a:rPr>
              <a:t>التوحد  </a:t>
            </a:r>
            <a:r>
              <a:rPr lang="en-US" altLang="ar-SA" b="1" dirty="0">
                <a:solidFill>
                  <a:srgbClr val="C00000"/>
                </a:solidFill>
                <a:latin typeface="Arial" pitchFamily="34" charset="0"/>
                <a:ea typeface="+mn-ea"/>
                <a:cs typeface="+mn-cs"/>
              </a:rPr>
              <a:t/>
            </a:r>
            <a:br>
              <a:rPr lang="en-US" altLang="ar-SA" b="1" dirty="0">
                <a:solidFill>
                  <a:srgbClr val="C00000"/>
                </a:solidFill>
                <a:latin typeface="Arial" pitchFamily="34" charset="0"/>
                <a:ea typeface="+mn-ea"/>
                <a:cs typeface="+mn-cs"/>
              </a:rPr>
            </a:br>
            <a:endParaRPr lang="ar-SA" altLang="ar-SA" b="1" dirty="0">
              <a:solidFill>
                <a:srgbClr val="C00000"/>
              </a:solidFill>
              <a:latin typeface="Arial" pitchFamily="34" charset="0"/>
              <a:ea typeface="+mn-ea"/>
              <a:cs typeface="+mn-cs"/>
            </a:endParaRPr>
          </a:p>
        </p:txBody>
      </p:sp>
      <p:sp>
        <p:nvSpPr>
          <p:cNvPr id="16387" name="Content Placeholder 2"/>
          <p:cNvSpPr>
            <a:spLocks noGrp="1"/>
          </p:cNvSpPr>
          <p:nvPr>
            <p:ph idx="1"/>
          </p:nvPr>
        </p:nvSpPr>
        <p:spPr>
          <a:xfrm>
            <a:off x="228600" y="1676400"/>
            <a:ext cx="9144000" cy="4449763"/>
          </a:xfrm>
        </p:spPr>
        <p:txBody>
          <a:bodyPr/>
          <a:lstStyle/>
          <a:p>
            <a:pPr algn="just" rtl="1">
              <a:buFont typeface="Arial" panose="020B0604020202020204" pitchFamily="34" charset="0"/>
              <a:buChar char="•"/>
            </a:pPr>
            <a:r>
              <a:rPr lang="ar-SA" altLang="ar-SA" sz="2400" b="1" smtClean="0">
                <a:cs typeface="Arial" panose="020B0604020202020204" pitchFamily="34" charset="0"/>
              </a:rPr>
              <a:t>ثمة أدلة علمية على أن التوحد ينجم عن تلف دماغي، أو اضطرابات بيوكيماوية .</a:t>
            </a:r>
          </a:p>
          <a:p>
            <a:pPr algn="just" rtl="1">
              <a:buFont typeface="Arial" panose="020B0604020202020204" pitchFamily="34" charset="0"/>
              <a:buChar char="•"/>
            </a:pPr>
            <a:r>
              <a:rPr lang="ar-SA" altLang="ar-SA" sz="2400" b="1" smtClean="0">
                <a:cs typeface="Arial" panose="020B0604020202020204" pitchFamily="34" charset="0"/>
              </a:rPr>
              <a:t> وعلى أي حال، فما زالت أسباب التوحد مثاراً للجدل، وما زالت حالة التوحد عموما غير مفهومة جيدا ولأن الطفل المتوحد يعاني من عجز في مظاهر النمو الاساسية كلها تقريبا، فقد اصبح التوحد يعامل حاليا بوصفه اضطرابا نمائياً شاملاً . </a:t>
            </a:r>
          </a:p>
          <a:p>
            <a:pPr algn="just" rtl="1">
              <a:buFont typeface="Arial" panose="020B0604020202020204" pitchFamily="34" charset="0"/>
              <a:buChar char="•"/>
            </a:pPr>
            <a:r>
              <a:rPr lang="ar-SA" altLang="ar-SA" sz="2400" b="1" smtClean="0">
                <a:cs typeface="Arial" panose="020B0604020202020204" pitchFamily="34" charset="0"/>
              </a:rPr>
              <a:t>التوحد هو اضطراب سلوكي شديد نادر يضطرب فيه السلوك والتواصل والتفكير ، وتظهر الخصائص المرضية للتوحد عادة قبل بلوغ الطفل الثالثة من عمره . وهناك العديد من التعريفات التي حاولت وصف هذا الاضطراب, حيث أشارت معظمها إلي المظاهر السلوكية لدي أطفال التوحد, فقد تم وصفهم بالانعزال والانسحاب, والنمو غير السوي, وعدم النجاح في إقامة علاقات مع الآخرين.</a:t>
            </a:r>
            <a:endParaRPr lang="en-US" altLang="ar-SA" sz="2400" b="1" smtClean="0">
              <a:cs typeface="Arial" panose="020B0604020202020204" pitchFamily="34" charset="0"/>
            </a:endParaRPr>
          </a:p>
          <a:p>
            <a:pPr rtl="1"/>
            <a:endParaRPr lang="ar-SA" altLang="ar-SA" sz="2400" b="1" smtClean="0">
              <a:cs typeface="Arial" panose="020B0604020202020204" pitchFamily="34" charset="0"/>
            </a:endParaRPr>
          </a:p>
        </p:txBody>
      </p:sp>
    </p:spTree>
    <p:extLst>
      <p:ext uri="{BB962C8B-B14F-4D97-AF65-F5344CB8AC3E}">
        <p14:creationId xmlns:p14="http://schemas.microsoft.com/office/powerpoint/2010/main" val="31075740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idx="4294967295"/>
          </p:nvPr>
        </p:nvSpPr>
        <p:spPr>
          <a:xfrm>
            <a:off x="502096" y="152400"/>
            <a:ext cx="8915400" cy="1143000"/>
          </a:xfrm>
          <a:prstGeom prst="rect">
            <a:avLst/>
          </a:prstGeom>
        </p:spPr>
        <p:txBody>
          <a:bodyPr/>
          <a:lstStyle/>
          <a:p>
            <a:r>
              <a:rPr lang="ar-SA" altLang="ar-SA" b="1" dirty="0" smtClean="0">
                <a:solidFill>
                  <a:srgbClr val="C00000"/>
                </a:solidFill>
                <a:latin typeface="Arial" pitchFamily="34" charset="0"/>
                <a:ea typeface="+mn-ea"/>
                <a:cs typeface="+mn-cs"/>
              </a:rPr>
              <a:t>تابع </a:t>
            </a:r>
            <a:r>
              <a:rPr lang="ar-SA" altLang="ar-SA" b="1" dirty="0">
                <a:solidFill>
                  <a:srgbClr val="C00000"/>
                </a:solidFill>
                <a:latin typeface="Arial" pitchFamily="34" charset="0"/>
                <a:ea typeface="+mn-ea"/>
                <a:cs typeface="+mn-cs"/>
              </a:rPr>
              <a:t>: تعريف التوحد</a:t>
            </a:r>
            <a:r>
              <a:rPr lang="en-US" altLang="ar-SA" b="1" dirty="0">
                <a:solidFill>
                  <a:srgbClr val="C00000"/>
                </a:solidFill>
                <a:latin typeface="Arial" pitchFamily="34" charset="0"/>
                <a:ea typeface="+mn-ea"/>
                <a:cs typeface="+mn-cs"/>
              </a:rPr>
              <a:t/>
            </a:r>
            <a:br>
              <a:rPr lang="en-US" altLang="ar-SA" b="1" dirty="0">
                <a:solidFill>
                  <a:srgbClr val="C00000"/>
                </a:solidFill>
                <a:latin typeface="Arial" pitchFamily="34" charset="0"/>
                <a:ea typeface="+mn-ea"/>
                <a:cs typeface="+mn-cs"/>
              </a:rPr>
            </a:br>
            <a:endParaRPr lang="ar-SA" altLang="ar-SA" b="1" dirty="0">
              <a:solidFill>
                <a:srgbClr val="C00000"/>
              </a:solidFill>
              <a:latin typeface="Arial" pitchFamily="34" charset="0"/>
              <a:ea typeface="+mn-ea"/>
              <a:cs typeface="+mn-cs"/>
            </a:endParaRPr>
          </a:p>
        </p:txBody>
      </p:sp>
      <p:sp>
        <p:nvSpPr>
          <p:cNvPr id="17411" name="Content Placeholder 2"/>
          <p:cNvSpPr>
            <a:spLocks noGrp="1"/>
          </p:cNvSpPr>
          <p:nvPr>
            <p:ph idx="4294967295"/>
          </p:nvPr>
        </p:nvSpPr>
        <p:spPr>
          <a:xfrm>
            <a:off x="457200" y="1524000"/>
            <a:ext cx="9144000" cy="4144963"/>
          </a:xfrm>
        </p:spPr>
        <p:txBody>
          <a:bodyPr/>
          <a:lstStyle/>
          <a:p>
            <a:pPr algn="just" rtl="1"/>
            <a:r>
              <a:rPr lang="ar-EG" altLang="ar-SA" sz="2400" b="1" smtClean="0">
                <a:cs typeface="Arial" panose="020B0604020202020204" pitchFamily="34" charset="0"/>
              </a:rPr>
              <a:t>وعموما فالاضطراب التوحدي هو نوع من الاضطرابات الارتقائية التي تظل متزامنة وتؤثر علي جميع جوانب النمو والتي قد تتحسن طرديا بدرجة الاهتمام في تعليم المهارات الاجتماعية والتواصل اللفظي وغير اللفظي والمهارات التفكيرية والتحسن قد يكون ملحوظا جدا كلما كان التدخل العلاجي مبكرا.</a:t>
            </a:r>
            <a:endParaRPr lang="ar-SA" altLang="ar-SA" sz="2400" b="1" smtClean="0">
              <a:cs typeface="Arial" panose="020B0604020202020204" pitchFamily="34" charset="0"/>
            </a:endParaRPr>
          </a:p>
          <a:p>
            <a:pPr algn="just" rtl="1"/>
            <a:r>
              <a:rPr lang="ar-SA" altLang="ar-SA" smtClean="0">
                <a:cs typeface="Arial" panose="020B0604020202020204" pitchFamily="34" charset="0"/>
              </a:rPr>
              <a:t> </a:t>
            </a:r>
            <a:r>
              <a:rPr lang="ar-SA" altLang="ar-SA" sz="2400" b="1" smtClean="0">
                <a:cs typeface="Arial" panose="020B0604020202020204" pitchFamily="34" charset="0"/>
              </a:rPr>
              <a:t>وقد عرفت الجمعية الأمريكية التوحد بأنة :” نوع من الاضطرابات التطورية التي لها دلائلها ومؤشراتها في السنوات الثلاثة الأولي نتيجة خلل ما في كيميائية الدم أو إصابة الدماغ تؤثر علي وظائف المخ، وبالتالي تؤثر علي مختلف نواحي النمو"</a:t>
            </a:r>
            <a:endParaRPr lang="ar-EG" altLang="ar-SA" sz="2400" b="1" smtClean="0">
              <a:cs typeface="Arial" panose="020B0604020202020204" pitchFamily="34" charset="0"/>
            </a:endParaRPr>
          </a:p>
          <a:p>
            <a:pPr algn="just" rtl="1"/>
            <a:r>
              <a:rPr lang="ar-EG" altLang="ar-SA" sz="2400" b="1" smtClean="0">
                <a:cs typeface="Arial" panose="020B0604020202020204" pitchFamily="34" charset="0"/>
              </a:rPr>
              <a:t>ولعل التعريف الأكثر قبولا</a:t>
            </a:r>
            <a:r>
              <a:rPr lang="ar-SA" altLang="ar-SA" sz="2400" b="1" smtClean="0">
                <a:cs typeface="Arial" panose="020B0604020202020204" pitchFamily="34" charset="0"/>
              </a:rPr>
              <a:t>ً</a:t>
            </a:r>
            <a:r>
              <a:rPr lang="ar-EG" altLang="ar-SA" sz="2400" b="1" smtClean="0">
                <a:cs typeface="Arial" panose="020B0604020202020204" pitchFamily="34" charset="0"/>
              </a:rPr>
              <a:t> في هذا المجال هو أن التوحد " إضطراب نمائي ناتج عن خلل عصبي(وظيفي) في الدماغ</a:t>
            </a:r>
            <a:r>
              <a:rPr lang="ar-SA" altLang="ar-SA" sz="2400" b="1" smtClean="0">
                <a:cs typeface="Arial" panose="020B0604020202020204" pitchFamily="34" charset="0"/>
              </a:rPr>
              <a:t>،</a:t>
            </a:r>
            <a:r>
              <a:rPr lang="ar-EG" altLang="ar-SA" sz="2400" b="1" smtClean="0">
                <a:cs typeface="Arial" panose="020B0604020202020204" pitchFamily="34" charset="0"/>
              </a:rPr>
              <a:t> غير معروف الاسباب يظهر في السنوات الثلاثة الأولي من عمر الطفل</a:t>
            </a:r>
            <a:r>
              <a:rPr lang="ar-SA" altLang="ar-SA" sz="2400" b="1" smtClean="0">
                <a:cs typeface="Arial" panose="020B0604020202020204" pitchFamily="34" charset="0"/>
              </a:rPr>
              <a:t>،</a:t>
            </a:r>
            <a:r>
              <a:rPr lang="ar-EG" altLang="ar-SA" sz="2400" b="1" smtClean="0">
                <a:cs typeface="Arial" panose="020B0604020202020204" pitchFamily="34" charset="0"/>
              </a:rPr>
              <a:t> ويتميز فية الأطفال بالفشل في التواصل مع الآخرين</a:t>
            </a:r>
            <a:r>
              <a:rPr lang="ar-SA" altLang="ar-SA" sz="2400" b="1" smtClean="0">
                <a:cs typeface="Arial" panose="020B0604020202020204" pitchFamily="34" charset="0"/>
              </a:rPr>
              <a:t>،</a:t>
            </a:r>
            <a:r>
              <a:rPr lang="ar-EG" altLang="ar-SA" sz="2400" b="1" smtClean="0">
                <a:cs typeface="Arial" panose="020B0604020202020204" pitchFamily="34" charset="0"/>
              </a:rPr>
              <a:t> وضعف واضح في التفاعل</a:t>
            </a:r>
            <a:r>
              <a:rPr lang="ar-SA" altLang="ar-SA" sz="2400" b="1" smtClean="0">
                <a:cs typeface="Arial" panose="020B0604020202020204" pitchFamily="34" charset="0"/>
              </a:rPr>
              <a:t>،</a:t>
            </a:r>
            <a:r>
              <a:rPr lang="ar-EG" altLang="ar-SA" sz="2400" b="1" smtClean="0">
                <a:cs typeface="Arial" panose="020B0604020202020204" pitchFamily="34" charset="0"/>
              </a:rPr>
              <a:t> وعدم تطور اللغة بشكل مناسب</a:t>
            </a:r>
            <a:r>
              <a:rPr lang="ar-SA" altLang="ar-SA" sz="2400" b="1" smtClean="0">
                <a:cs typeface="Arial" panose="020B0604020202020204" pitchFamily="34" charset="0"/>
              </a:rPr>
              <a:t>،</a:t>
            </a:r>
            <a:r>
              <a:rPr lang="ar-EG" altLang="ar-SA" sz="2400" b="1" smtClean="0">
                <a:cs typeface="Arial" panose="020B0604020202020204" pitchFamily="34" charset="0"/>
              </a:rPr>
              <a:t> وظهور انماط شاذة من السلوك</a:t>
            </a:r>
            <a:r>
              <a:rPr lang="ar-SA" altLang="ar-SA" sz="2400" b="1" smtClean="0">
                <a:cs typeface="Arial" panose="020B0604020202020204" pitchFamily="34" charset="0"/>
              </a:rPr>
              <a:t>،</a:t>
            </a:r>
            <a:r>
              <a:rPr lang="ar-EG" altLang="ar-SA" sz="2400" b="1" smtClean="0">
                <a:cs typeface="Arial" panose="020B0604020202020204" pitchFamily="34" charset="0"/>
              </a:rPr>
              <a:t> وضعف في اللعب التخيلي.</a:t>
            </a:r>
            <a:endParaRPr lang="en-US" altLang="ar-SA" sz="2400" b="1" smtClean="0">
              <a:cs typeface="Arial" panose="020B0604020202020204" pitchFamily="34" charset="0"/>
            </a:endParaRPr>
          </a:p>
        </p:txBody>
      </p:sp>
    </p:spTree>
    <p:extLst>
      <p:ext uri="{BB962C8B-B14F-4D97-AF65-F5344CB8AC3E}">
        <p14:creationId xmlns:p14="http://schemas.microsoft.com/office/powerpoint/2010/main" val="13811980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idx="4294967295"/>
          </p:nvPr>
        </p:nvSpPr>
        <p:spPr>
          <a:xfrm>
            <a:off x="502096" y="152400"/>
            <a:ext cx="8915400" cy="1143000"/>
          </a:xfrm>
          <a:prstGeom prst="rect">
            <a:avLst/>
          </a:prstGeom>
        </p:spPr>
        <p:txBody>
          <a:bodyPr/>
          <a:lstStyle/>
          <a:p>
            <a:r>
              <a:rPr lang="ar-SA" altLang="ar-SA" b="1">
                <a:solidFill>
                  <a:srgbClr val="C00000"/>
                </a:solidFill>
                <a:latin typeface="Arial" pitchFamily="34" charset="0"/>
                <a:ea typeface="+mn-ea"/>
                <a:cs typeface="+mn-cs"/>
              </a:rPr>
              <a:t>نسبة الانتشار </a:t>
            </a:r>
          </a:p>
        </p:txBody>
      </p:sp>
      <p:sp>
        <p:nvSpPr>
          <p:cNvPr id="18435" name="Content Placeholder 2"/>
          <p:cNvSpPr>
            <a:spLocks noGrp="1"/>
          </p:cNvSpPr>
          <p:nvPr>
            <p:ph idx="4294967295"/>
          </p:nvPr>
        </p:nvSpPr>
        <p:spPr>
          <a:xfrm>
            <a:off x="228600" y="1524000"/>
            <a:ext cx="9144000" cy="4449763"/>
          </a:xfrm>
        </p:spPr>
        <p:txBody>
          <a:bodyPr/>
          <a:lstStyle/>
          <a:p>
            <a:pPr algn="just" rtl="1">
              <a:buFont typeface="Arial" panose="020B0604020202020204" pitchFamily="34" charset="0"/>
              <a:buNone/>
            </a:pPr>
            <a:r>
              <a:rPr lang="ar-SA" altLang="ar-SA" smtClean="0">
                <a:cs typeface="Arial" panose="020B0604020202020204" pitchFamily="34" charset="0"/>
              </a:rPr>
              <a:t>   </a:t>
            </a:r>
            <a:r>
              <a:rPr lang="ar-SA" altLang="ar-SA" b="1" smtClean="0">
                <a:cs typeface="Arial" panose="020B0604020202020204" pitchFamily="34" charset="0"/>
              </a:rPr>
              <a:t>نتيجة للاهتمام المتزايد بدراسة الاضطرابات السلوكية وظهور أكثر من أداة للتشخيص لحالات التوحد، أوضحت الدراسات الخاصة  زيادة نسبة ظهور حالات التوحد بأنماطها المختلفة وأشكالها، وقد أوضحت دراسات عديدة إلي أن الإناث اللواتي يعانين من التوحد أقل من الأولاد في التعرض للاضطرابات الارتقائية بشكل عام ، والاضطراب التوحدي بشكل خاص، كما تبين ان التوحد يظهر في مختلف الطبقات الاجتماعية والمستويات الثقافية والعرقية.</a:t>
            </a:r>
            <a:r>
              <a:rPr lang="ar-SA" altLang="ar-SA" smtClean="0">
                <a:cs typeface="Arial" panose="020B0604020202020204" pitchFamily="34" charset="0"/>
              </a:rPr>
              <a:t> </a:t>
            </a:r>
            <a:endParaRPr lang="en-US" altLang="ar-SA" smtClean="0">
              <a:cs typeface="Arial" panose="020B0604020202020204" pitchFamily="34" charset="0"/>
            </a:endParaRPr>
          </a:p>
        </p:txBody>
      </p:sp>
    </p:spTree>
    <p:extLst>
      <p:ext uri="{BB962C8B-B14F-4D97-AF65-F5344CB8AC3E}">
        <p14:creationId xmlns:p14="http://schemas.microsoft.com/office/powerpoint/2010/main" val="5212264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idx="4294967295"/>
          </p:nvPr>
        </p:nvSpPr>
        <p:spPr>
          <a:xfrm>
            <a:off x="502096" y="152400"/>
            <a:ext cx="8915400" cy="1143000"/>
          </a:xfrm>
          <a:prstGeom prst="rect">
            <a:avLst/>
          </a:prstGeom>
        </p:spPr>
        <p:txBody>
          <a:bodyPr/>
          <a:lstStyle/>
          <a:p>
            <a:r>
              <a:rPr lang="ar-SA" altLang="ar-SA" b="1">
                <a:solidFill>
                  <a:srgbClr val="C00000"/>
                </a:solidFill>
                <a:latin typeface="Arial" pitchFamily="34" charset="0"/>
                <a:ea typeface="+mn-ea"/>
                <a:cs typeface="+mn-cs"/>
              </a:rPr>
              <a:t>أسباب التوحد</a:t>
            </a:r>
          </a:p>
        </p:txBody>
      </p:sp>
      <p:sp>
        <p:nvSpPr>
          <p:cNvPr id="19459" name="Content Placeholder 2"/>
          <p:cNvSpPr>
            <a:spLocks noGrp="1"/>
          </p:cNvSpPr>
          <p:nvPr>
            <p:ph idx="4294967295"/>
          </p:nvPr>
        </p:nvSpPr>
        <p:spPr>
          <a:xfrm>
            <a:off x="228600" y="1524000"/>
            <a:ext cx="9144000" cy="4144963"/>
          </a:xfrm>
        </p:spPr>
        <p:txBody>
          <a:bodyPr/>
          <a:lstStyle/>
          <a:p>
            <a:pPr algn="just" rtl="1"/>
            <a:r>
              <a:rPr lang="ar-SA" altLang="ar-SA" sz="2800" b="1" smtClean="0">
                <a:cs typeface="Arial" panose="020B0604020202020204" pitchFamily="34" charset="0"/>
              </a:rPr>
              <a:t>هناك أبحاث ودراسات عديدة ومتزايدة  لمعرفة أسباب التوحد, ويتفق غالبية العلماء والباحثين أن هناك عوامل متعددة للأسباب المؤدية لحالات التوحد التوحد نلخصها فيما يلي:</a:t>
            </a:r>
          </a:p>
          <a:p>
            <a:pPr algn="just" rtl="1"/>
            <a:r>
              <a:rPr lang="ar-SA" altLang="ar-SA" sz="2800" b="1" smtClean="0">
                <a:cs typeface="Arial" panose="020B0604020202020204" pitchFamily="34" charset="0"/>
              </a:rPr>
              <a:t>عوامل جينية - عوامل بيولوحية - عوامل نيرولوجية - عوامل نفسية - وعوامل أخري.</a:t>
            </a:r>
          </a:p>
          <a:p>
            <a:pPr algn="just" rtl="1"/>
            <a:r>
              <a:rPr lang="ar-SA" altLang="ar-SA" sz="2800" b="1" smtClean="0">
                <a:cs typeface="Arial" panose="020B0604020202020204" pitchFamily="34" charset="0"/>
              </a:rPr>
              <a:t>وتؤدي هذه العوامل  منفردة أو مجتمعة  لإصابات في المخ تؤدي إلي:  </a:t>
            </a:r>
            <a:endParaRPr lang="en-US" altLang="ar-SA" sz="2800" b="1" smtClean="0">
              <a:cs typeface="Arial" panose="020B0604020202020204" pitchFamily="34" charset="0"/>
            </a:endParaRPr>
          </a:p>
          <a:p>
            <a:pPr algn="just" rtl="1"/>
            <a:r>
              <a:rPr lang="en-US" altLang="ar-SA" sz="2800" b="1" smtClean="0">
                <a:cs typeface="Arial" panose="020B0604020202020204" pitchFamily="34" charset="0"/>
              </a:rPr>
              <a:t> </a:t>
            </a:r>
            <a:r>
              <a:rPr lang="ar-SA" altLang="ar-SA" sz="2800" b="1" smtClean="0">
                <a:cs typeface="Arial" panose="020B0604020202020204" pitchFamily="34" charset="0"/>
              </a:rPr>
              <a:t>صعوبات في التعلم - الشلل الدماغي -</a:t>
            </a:r>
            <a:r>
              <a:rPr lang="en-US" altLang="ar-SA" sz="2800" b="1" smtClean="0">
                <a:cs typeface="Arial" panose="020B0604020202020204" pitchFamily="34" charset="0"/>
              </a:rPr>
              <a:t> </a:t>
            </a:r>
            <a:r>
              <a:rPr lang="ar-SA" altLang="ar-SA" sz="2800" b="1" smtClean="0">
                <a:cs typeface="Arial" panose="020B0604020202020204" pitchFamily="34" charset="0"/>
              </a:rPr>
              <a:t>التوحد واضطرابات أخري - الإعاقة العقلية.</a:t>
            </a:r>
          </a:p>
          <a:p>
            <a:pPr algn="just" rtl="1"/>
            <a:r>
              <a:rPr lang="ar-SA" altLang="ar-SA" sz="2800" b="1" smtClean="0">
                <a:cs typeface="Arial" panose="020B0604020202020204" pitchFamily="34" charset="0"/>
              </a:rPr>
              <a:t>عوامل متعددة (قد يتفاعل عاملان أو اكثر منها).</a:t>
            </a:r>
          </a:p>
          <a:p>
            <a:pPr algn="just" rtl="1"/>
            <a:endParaRPr lang="en-US" altLang="ar-SA" sz="2800" b="1" smtClean="0">
              <a:cs typeface="Arial" panose="020B0604020202020204" pitchFamily="34" charset="0"/>
            </a:endParaRPr>
          </a:p>
        </p:txBody>
      </p:sp>
    </p:spTree>
    <p:extLst>
      <p:ext uri="{BB962C8B-B14F-4D97-AF65-F5344CB8AC3E}">
        <p14:creationId xmlns:p14="http://schemas.microsoft.com/office/powerpoint/2010/main" val="33967933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عنوان 1"/>
          <p:cNvSpPr>
            <a:spLocks noGrp="1"/>
          </p:cNvSpPr>
          <p:nvPr>
            <p:ph type="title"/>
          </p:nvPr>
        </p:nvSpPr>
        <p:spPr>
          <a:xfrm>
            <a:off x="495300" y="188640"/>
            <a:ext cx="8915400" cy="1143000"/>
          </a:xfrm>
        </p:spPr>
        <p:txBody>
          <a:bodyPr/>
          <a:lstStyle/>
          <a:p>
            <a:r>
              <a:rPr lang="ar-SA" altLang="ar-SA" b="1" dirty="0" smtClean="0">
                <a:solidFill>
                  <a:srgbClr val="C00000"/>
                </a:solidFill>
                <a:latin typeface="Arial" pitchFamily="34" charset="0"/>
                <a:ea typeface="+mn-ea"/>
                <a:cs typeface="+mn-cs"/>
              </a:rPr>
              <a:t>أعرا </a:t>
            </a:r>
            <a:r>
              <a:rPr lang="ar-SA" altLang="ar-SA" b="1" dirty="0">
                <a:solidFill>
                  <a:srgbClr val="C00000"/>
                </a:solidFill>
                <a:latin typeface="Arial" pitchFamily="34" charset="0"/>
                <a:ea typeface="+mn-ea"/>
                <a:cs typeface="+mn-cs"/>
              </a:rPr>
              <a:t>ض التوحد</a:t>
            </a:r>
            <a:r>
              <a:rPr lang="en-US" altLang="ar-SA" b="1" dirty="0">
                <a:solidFill>
                  <a:srgbClr val="C00000"/>
                </a:solidFill>
                <a:latin typeface="Arial" pitchFamily="34" charset="0"/>
                <a:ea typeface="+mn-ea"/>
                <a:cs typeface="+mn-cs"/>
              </a:rPr>
              <a:t/>
            </a:r>
            <a:br>
              <a:rPr lang="en-US" altLang="ar-SA" b="1" dirty="0">
                <a:solidFill>
                  <a:srgbClr val="C00000"/>
                </a:solidFill>
                <a:latin typeface="Arial" pitchFamily="34" charset="0"/>
                <a:ea typeface="+mn-ea"/>
                <a:cs typeface="+mn-cs"/>
              </a:rPr>
            </a:br>
            <a:endParaRPr lang="ar-SA" altLang="ar-SA" b="1" dirty="0">
              <a:solidFill>
                <a:srgbClr val="C00000"/>
              </a:solidFill>
              <a:latin typeface="Arial" pitchFamily="34" charset="0"/>
              <a:ea typeface="+mn-ea"/>
              <a:cs typeface="+mn-cs"/>
            </a:endParaRPr>
          </a:p>
        </p:txBody>
      </p:sp>
      <p:sp>
        <p:nvSpPr>
          <p:cNvPr id="20483" name="عنصر نائب للمحتوى 2"/>
          <p:cNvSpPr>
            <a:spLocks noGrp="1"/>
          </p:cNvSpPr>
          <p:nvPr>
            <p:ph idx="1"/>
          </p:nvPr>
        </p:nvSpPr>
        <p:spPr>
          <a:xfrm>
            <a:off x="533400" y="1447800"/>
            <a:ext cx="8915400" cy="4525963"/>
          </a:xfrm>
        </p:spPr>
        <p:txBody>
          <a:bodyPr/>
          <a:lstStyle/>
          <a:p>
            <a:pPr marL="609600" indent="-609600" algn="just" rtl="1"/>
            <a:r>
              <a:rPr lang="ar-SA" altLang="ar-SA" sz="2400" b="1" smtClean="0">
                <a:cs typeface="Arial" panose="020B0604020202020204" pitchFamily="34" charset="0"/>
              </a:rPr>
              <a:t>أوضحت العديد من الدراسات أن هناك العديدأهم أعراض التوحد ما يلي :</a:t>
            </a:r>
          </a:p>
          <a:p>
            <a:pPr marL="609600" indent="-609600" algn="just" rtl="1"/>
            <a:r>
              <a:rPr lang="ar-SA" altLang="ar-SA" sz="2400" b="1" smtClean="0">
                <a:cs typeface="Arial" panose="020B0604020202020204" pitchFamily="34" charset="0"/>
              </a:rPr>
              <a:t>- العجز الحسي الظاهر، فالطفل يبدو وكأنه لا يسمع ولا يرى.</a:t>
            </a:r>
          </a:p>
          <a:p>
            <a:pPr marL="609600" indent="-609600" algn="just" rtl="1"/>
            <a:r>
              <a:rPr lang="ar-SA" altLang="ar-SA" sz="2400" b="1" smtClean="0">
                <a:cs typeface="Arial" panose="020B0604020202020204" pitchFamily="34" charset="0"/>
              </a:rPr>
              <a:t>- الفشل في تطوير العلاقات الاجتماعية، فالطفل لا يبدي اهتماما بالآخرين، وكأنه لا يحس بوجودهم، كما أنه يفتقر إلى مهارات التقليد، ويعجز عن تكوين علاقات صداقة.</a:t>
            </a:r>
          </a:p>
          <a:p>
            <a:pPr marL="609600" indent="-609600" algn="just" rtl="1"/>
            <a:r>
              <a:rPr lang="ar-SA" altLang="ar-SA" sz="2400" b="1" smtClean="0">
                <a:cs typeface="Arial" panose="020B0604020202020204" pitchFamily="34" charset="0"/>
              </a:rPr>
              <a:t>- الإثارة الذاتية المفرطة.</a:t>
            </a:r>
          </a:p>
          <a:p>
            <a:pPr marL="609600" indent="-609600" algn="just" rtl="1"/>
            <a:r>
              <a:rPr lang="ar-SA" altLang="ar-SA" sz="2400" b="1" smtClean="0">
                <a:cs typeface="Arial" panose="020B0604020202020204" pitchFamily="34" charset="0"/>
              </a:rPr>
              <a:t>- نوبات الغضب وإيذاء الذات.</a:t>
            </a:r>
          </a:p>
          <a:p>
            <a:pPr marL="609600" indent="-609600" algn="just" rtl="1"/>
            <a:r>
              <a:rPr lang="ar-SA" altLang="ar-SA" sz="2400" b="1" smtClean="0">
                <a:cs typeface="Arial" panose="020B0604020202020204" pitchFamily="34" charset="0"/>
              </a:rPr>
              <a:t>- القصور النوعي في التواصل اللفظي، وغير اللفظي، فمعظم الأطفال الذين يعانون من التوحد بكم، ومن يتكلم منهم فقد يصدر أصواتا غير مفهومة، أو يظهر المصاداة اللغوية. </a:t>
            </a:r>
          </a:p>
          <a:p>
            <a:pPr marL="609600" indent="-609600" algn="just" rtl="1"/>
            <a:r>
              <a:rPr lang="ar-SA" altLang="ar-SA" sz="2400" b="1" smtClean="0">
                <a:cs typeface="Arial" panose="020B0604020202020204" pitchFamily="34" charset="0"/>
              </a:rPr>
              <a:t>- العجز السلوكي الشديد حيث يفتقر هؤلاء الأطفال إلى مهارات العناية بالذات واللعب، الخ. </a:t>
            </a:r>
          </a:p>
        </p:txBody>
      </p:sp>
    </p:spTree>
    <p:extLst>
      <p:ext uri="{BB962C8B-B14F-4D97-AF65-F5344CB8AC3E}">
        <p14:creationId xmlns:p14="http://schemas.microsoft.com/office/powerpoint/2010/main" val="27541236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عنوان 1"/>
          <p:cNvSpPr>
            <a:spLocks noGrp="1"/>
          </p:cNvSpPr>
          <p:nvPr>
            <p:ph type="title"/>
          </p:nvPr>
        </p:nvSpPr>
        <p:spPr>
          <a:xfrm>
            <a:off x="495300" y="116632"/>
            <a:ext cx="8915400" cy="1143000"/>
          </a:xfrm>
        </p:spPr>
        <p:txBody>
          <a:bodyPr/>
          <a:lstStyle/>
          <a:p>
            <a:r>
              <a:rPr lang="ar-SA" altLang="ar-SA" b="1" dirty="0" smtClean="0">
                <a:solidFill>
                  <a:srgbClr val="C00000"/>
                </a:solidFill>
                <a:latin typeface="Arial" pitchFamily="34" charset="0"/>
                <a:ea typeface="+mn-ea"/>
                <a:cs typeface="+mn-cs"/>
              </a:rPr>
              <a:t>التشخيـص </a:t>
            </a:r>
            <a:r>
              <a:rPr lang="ar-SA" altLang="ar-SA" b="1" dirty="0">
                <a:solidFill>
                  <a:srgbClr val="C00000"/>
                </a:solidFill>
                <a:latin typeface="Arial" pitchFamily="34" charset="0"/>
                <a:ea typeface="+mn-ea"/>
                <a:cs typeface="+mn-cs"/>
              </a:rPr>
              <a:t>والتقييم</a:t>
            </a:r>
            <a:r>
              <a:rPr lang="en-US" altLang="ar-SA" b="1" dirty="0">
                <a:solidFill>
                  <a:srgbClr val="C00000"/>
                </a:solidFill>
                <a:latin typeface="Arial" pitchFamily="34" charset="0"/>
                <a:ea typeface="+mn-ea"/>
                <a:cs typeface="+mn-cs"/>
              </a:rPr>
              <a:t/>
            </a:r>
            <a:br>
              <a:rPr lang="en-US" altLang="ar-SA" b="1" dirty="0">
                <a:solidFill>
                  <a:srgbClr val="C00000"/>
                </a:solidFill>
                <a:latin typeface="Arial" pitchFamily="34" charset="0"/>
                <a:ea typeface="+mn-ea"/>
                <a:cs typeface="+mn-cs"/>
              </a:rPr>
            </a:br>
            <a:endParaRPr lang="ar-SA" altLang="ar-SA" b="1" dirty="0">
              <a:solidFill>
                <a:srgbClr val="C00000"/>
              </a:solidFill>
              <a:latin typeface="Arial" pitchFamily="34" charset="0"/>
              <a:ea typeface="+mn-ea"/>
              <a:cs typeface="+mn-cs"/>
            </a:endParaRPr>
          </a:p>
        </p:txBody>
      </p:sp>
      <p:sp>
        <p:nvSpPr>
          <p:cNvPr id="21507" name="عنصر نائب للمحتوى 2"/>
          <p:cNvSpPr>
            <a:spLocks noGrp="1"/>
          </p:cNvSpPr>
          <p:nvPr>
            <p:ph idx="1"/>
          </p:nvPr>
        </p:nvSpPr>
        <p:spPr>
          <a:xfrm>
            <a:off x="495300" y="1524000"/>
            <a:ext cx="8915400" cy="4602163"/>
          </a:xfrm>
        </p:spPr>
        <p:txBody>
          <a:bodyPr/>
          <a:lstStyle/>
          <a:p>
            <a:pPr marL="609600" indent="-609600" algn="just" rtl="1"/>
            <a:r>
              <a:rPr lang="ar-SA" altLang="ar-SA" sz="2800" b="1" smtClean="0">
                <a:cs typeface="Arial" panose="020B0604020202020204" pitchFamily="34" charset="0"/>
              </a:rPr>
              <a:t>      تعتبر عملية التشخيص من أصعب المراحل التي يمر بها الطفل التوحدي، حيث أن التشخيص بحاجة إلي فريق عمل متعدد التخصصات في الجانب الطبي والنفسي والاجتماعي والتربوي والسلوكي، وهناك تطور حدث بالنسبة لأدوات التشخيص والتقييم لحالات التوحد، والتي يمكن من خلالها تغطية الجوانب المختلفة للاضطراب سواءً الطبية منها أو السلوكية والتربوية والتي تتلخص في العمليات الأربعة التالية: </a:t>
            </a:r>
          </a:p>
          <a:p>
            <a:pPr marL="609600" indent="-609600" algn="just" rtl="1">
              <a:buFont typeface="Arial" panose="020B0604020202020204" pitchFamily="34" charset="0"/>
              <a:buChar char="•"/>
            </a:pPr>
            <a:r>
              <a:rPr lang="ar-SA" altLang="ar-SA" sz="2800" b="1" smtClean="0">
                <a:cs typeface="Arial" panose="020B0604020202020204" pitchFamily="34" charset="0"/>
              </a:rPr>
              <a:t> (التشخيص الطبي - التشخيص والتقييم السلوكي والتربوي -التشخيص الفارقي- التشخيص التكاملي).</a:t>
            </a:r>
            <a:r>
              <a:rPr lang="ar-SA" altLang="ar-SA" smtClean="0">
                <a:cs typeface="Arial" panose="020B0604020202020204" pitchFamily="34" charset="0"/>
              </a:rPr>
              <a:t> </a:t>
            </a:r>
          </a:p>
        </p:txBody>
      </p:sp>
    </p:spTree>
    <p:extLst>
      <p:ext uri="{BB962C8B-B14F-4D97-AF65-F5344CB8AC3E}">
        <p14:creationId xmlns:p14="http://schemas.microsoft.com/office/powerpoint/2010/main" val="42034415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p:cNvSpPr>
          <p:nvPr>
            <p:ph type="title" idx="4294967295"/>
          </p:nvPr>
        </p:nvSpPr>
        <p:spPr>
          <a:xfrm>
            <a:off x="495300" y="274638"/>
            <a:ext cx="8915400" cy="1143000"/>
          </a:xfrm>
          <a:prstGeom prst="rect">
            <a:avLst/>
          </a:prstGeom>
        </p:spPr>
        <p:txBody>
          <a:bodyPr/>
          <a:lstStyle/>
          <a:p>
            <a:r>
              <a:rPr lang="ar-SA" altLang="ar-SA" b="1">
                <a:solidFill>
                  <a:srgbClr val="C00000"/>
                </a:solidFill>
                <a:latin typeface="Arial" pitchFamily="34" charset="0"/>
                <a:ea typeface="+mn-ea"/>
                <a:cs typeface="+mn-cs"/>
              </a:rPr>
              <a:t>التشخيص الطبي</a:t>
            </a:r>
            <a:r>
              <a:rPr lang="en-US" altLang="ar-SA" b="1">
                <a:solidFill>
                  <a:srgbClr val="C00000"/>
                </a:solidFill>
                <a:latin typeface="Arial" pitchFamily="34" charset="0"/>
                <a:ea typeface="+mn-ea"/>
                <a:cs typeface="+mn-cs"/>
              </a:rPr>
              <a:t> </a:t>
            </a:r>
          </a:p>
        </p:txBody>
      </p:sp>
      <p:sp>
        <p:nvSpPr>
          <p:cNvPr id="22531" name="Rectangle 3"/>
          <p:cNvSpPr>
            <a:spLocks noGrp="1"/>
          </p:cNvSpPr>
          <p:nvPr>
            <p:ph type="body" idx="4294967295"/>
          </p:nvPr>
        </p:nvSpPr>
        <p:spPr/>
        <p:txBody>
          <a:bodyPr/>
          <a:lstStyle/>
          <a:p>
            <a:pPr marL="609600" indent="-609600" algn="just" rtl="1">
              <a:lnSpc>
                <a:spcPct val="90000"/>
              </a:lnSpc>
              <a:buFont typeface="Arial" panose="020B0604020202020204" pitchFamily="34" charset="0"/>
              <a:buNone/>
            </a:pPr>
            <a:r>
              <a:rPr lang="ar-SA" altLang="ar-SA" sz="2400" b="1" smtClean="0">
                <a:cs typeface="Arial" panose="020B0604020202020204" pitchFamily="34" charset="0"/>
              </a:rPr>
              <a:t> يقصد به فحص حالة الطفل من جوانب متعددة تتلخص  فيما يلي:-</a:t>
            </a:r>
          </a:p>
          <a:p>
            <a:pPr marL="609600" indent="-609600" algn="just" rtl="1">
              <a:lnSpc>
                <a:spcPct val="90000"/>
              </a:lnSpc>
            </a:pPr>
            <a:r>
              <a:rPr lang="ar-SA" altLang="ar-SA" sz="2400" b="1" smtClean="0">
                <a:cs typeface="Arial" panose="020B0604020202020204" pitchFamily="34" charset="0"/>
              </a:rPr>
              <a:t>التاريخ التطوري والمرضي للأسرة والطفل حيث يشتمل هذا الجانب علي معرفة التاريخ المرضي ومتابعة عملية الحمل والولادة وتطور الطفل في مراحله الأولي, وطبيعة المشكلات التي يمكن أن يكون تعرض لها الطفل مع تحديد توقيتاتها الزمنية والاهتمام بالأصول الوراثية ومشكل التفاعل الاجتماعي.</a:t>
            </a:r>
          </a:p>
          <a:p>
            <a:pPr marL="609600" indent="-609600" algn="just" rtl="1">
              <a:lnSpc>
                <a:spcPct val="90000"/>
              </a:lnSpc>
            </a:pPr>
            <a:r>
              <a:rPr lang="ar-SA" altLang="ar-SA" sz="2400" b="1" smtClean="0">
                <a:cs typeface="Arial" panose="020B0604020202020204" pitchFamily="34" charset="0"/>
              </a:rPr>
              <a:t>الكشف السريري هو الكشف المبدئي الذي يقوم به الطبيب بشكل مباشر للتعرف علي الوضع الصحي الأول للطفل.</a:t>
            </a:r>
          </a:p>
          <a:p>
            <a:pPr marL="609600" indent="-609600" algn="just" rtl="1">
              <a:lnSpc>
                <a:spcPct val="90000"/>
              </a:lnSpc>
            </a:pPr>
            <a:r>
              <a:rPr lang="ar-SA" altLang="ar-SA" sz="2400" b="1" smtClean="0">
                <a:cs typeface="Arial" panose="020B0604020202020204" pitchFamily="34" charset="0"/>
              </a:rPr>
              <a:t>الفحوصات الطبية وتشتمل علي فحوصات متنوعة ومتعددة بهدف التأكد من وظائف الجسم والدماغ لدي الطفل وهل يوجد أي اضطراب أو خلل عضوي واضح.</a:t>
            </a:r>
          </a:p>
          <a:p>
            <a:pPr marL="609600" indent="-609600" algn="just" rtl="1">
              <a:lnSpc>
                <a:spcPct val="90000"/>
              </a:lnSpc>
            </a:pPr>
            <a:r>
              <a:rPr lang="ar-SA" altLang="ar-SA" sz="2400" b="1" smtClean="0">
                <a:cs typeface="Arial" panose="020B0604020202020204" pitchFamily="34" charset="0"/>
              </a:rPr>
              <a:t>ملاحظة الوضع العام والسلوك العام للطفل من خلال الزيارات الأولي في العيادة وإعداد دليل تشخيصي لكل طفل يمكن من خلاله تجميع المعلومات عن طريق أسرة الطفل مبدئيا. </a:t>
            </a:r>
            <a:endParaRPr lang="en-US" altLang="ar-SA" sz="2400" smtClean="0">
              <a:cs typeface="Arial" panose="020B0604020202020204" pitchFamily="34" charset="0"/>
            </a:endParaRPr>
          </a:p>
        </p:txBody>
      </p:sp>
    </p:spTree>
    <p:extLst>
      <p:ext uri="{BB962C8B-B14F-4D97-AF65-F5344CB8AC3E}">
        <p14:creationId xmlns:p14="http://schemas.microsoft.com/office/powerpoint/2010/main" val="10237582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p:cNvSpPr>
          <p:nvPr>
            <p:ph type="title" idx="4294967295"/>
          </p:nvPr>
        </p:nvSpPr>
        <p:spPr>
          <a:xfrm>
            <a:off x="495300" y="274638"/>
            <a:ext cx="8915400" cy="1143000"/>
          </a:xfrm>
          <a:prstGeom prst="rect">
            <a:avLst/>
          </a:prstGeom>
        </p:spPr>
        <p:txBody>
          <a:bodyPr/>
          <a:lstStyle/>
          <a:p>
            <a:r>
              <a:rPr lang="ar-SA" altLang="ar-SA" b="1">
                <a:solidFill>
                  <a:srgbClr val="C00000"/>
                </a:solidFill>
                <a:latin typeface="Arial" pitchFamily="34" charset="0"/>
                <a:ea typeface="+mn-ea"/>
                <a:cs typeface="+mn-cs"/>
              </a:rPr>
              <a:t>تابع : التشخيص الطبى </a:t>
            </a:r>
            <a:endParaRPr lang="en-US" altLang="ar-SA" b="1">
              <a:solidFill>
                <a:srgbClr val="C00000"/>
              </a:solidFill>
              <a:latin typeface="Arial" pitchFamily="34" charset="0"/>
              <a:ea typeface="+mn-ea"/>
              <a:cs typeface="+mn-cs"/>
            </a:endParaRPr>
          </a:p>
        </p:txBody>
      </p:sp>
      <p:sp>
        <p:nvSpPr>
          <p:cNvPr id="23555" name="Rectangle 3"/>
          <p:cNvSpPr>
            <a:spLocks noGrp="1"/>
          </p:cNvSpPr>
          <p:nvPr>
            <p:ph type="body" idx="4294967295"/>
          </p:nvPr>
        </p:nvSpPr>
        <p:spPr/>
        <p:txBody>
          <a:bodyPr/>
          <a:lstStyle/>
          <a:p>
            <a:pPr marL="609600" indent="-609600" algn="just" rtl="1">
              <a:lnSpc>
                <a:spcPct val="90000"/>
              </a:lnSpc>
              <a:buFont typeface="Arial" panose="020B0604020202020204" pitchFamily="34" charset="0"/>
              <a:buNone/>
            </a:pPr>
            <a:r>
              <a:rPr lang="ar-SA" altLang="ar-SA" sz="2400" smtClean="0">
                <a:solidFill>
                  <a:srgbClr val="0070C0"/>
                </a:solidFill>
                <a:cs typeface="Arial" panose="020B0604020202020204" pitchFamily="34" charset="0"/>
              </a:rPr>
              <a:t>       </a:t>
            </a:r>
            <a:r>
              <a:rPr lang="ar-SA" altLang="ar-SA" sz="2800" b="1" smtClean="0">
                <a:cs typeface="Arial" panose="020B0604020202020204" pitchFamily="34" charset="0"/>
              </a:rPr>
              <a:t>المشاركة في عمليه التشخيص والتشخيص الفارقي ويقصد به تحديد نوع من الاضطراب لدي الطفل التوحدي في حالة ظهور نفس الأعراض في اضطرابات ومشكلات أخري. </a:t>
            </a:r>
          </a:p>
          <a:p>
            <a:pPr marL="609600" indent="-609600" algn="just" rtl="1">
              <a:lnSpc>
                <a:spcPct val="90000"/>
              </a:lnSpc>
            </a:pPr>
            <a:r>
              <a:rPr lang="ar-SA" altLang="ar-SA" sz="2800" b="1" smtClean="0">
                <a:cs typeface="Arial" panose="020B0604020202020204" pitchFamily="34" charset="0"/>
              </a:rPr>
              <a:t>مشاركة الطبيب المعالج في فريق العمل الذي سوف يضع البرامج للطفل التوحدي. </a:t>
            </a:r>
            <a:endParaRPr lang="en-US" altLang="ar-SA" sz="2800" b="1" smtClean="0">
              <a:cs typeface="Arial" panose="020B0604020202020204" pitchFamily="34" charset="0"/>
            </a:endParaRPr>
          </a:p>
          <a:p>
            <a:pPr marL="609600" indent="-609600" algn="just" rtl="1">
              <a:lnSpc>
                <a:spcPct val="90000"/>
              </a:lnSpc>
            </a:pPr>
            <a:r>
              <a:rPr lang="ar-SA" altLang="ar-SA" sz="2800" b="1" smtClean="0">
                <a:cs typeface="Arial" panose="020B0604020202020204" pitchFamily="34" charset="0"/>
              </a:rPr>
              <a:t>وجدير بالذكر أن عملية التشخيص للجانب الطبي يمكن أن يشارك فيها أكثر من طبيب مثل طبيب الأطفال-الأعصاب- الطب النووي- اختصاصي الانف والاذن والحنجرة وذلك يتوقف علي طبيعة المشكلات الموجوده لدي الطفل ولابد من الأخذ في الاعتبار أن التشخيص الطبي يعتبر بمثابة الخطوة الأولي للتعرف علي الاضطراب الذي يعاني منه الطفل والذي يعطينا إشارات أو علامات مميزة  وخاصة باضطراب التوحد.</a:t>
            </a:r>
            <a:endParaRPr lang="en-US" altLang="ar-SA" sz="2800" b="1" smtClean="0">
              <a:cs typeface="Arial" panose="020B0604020202020204" pitchFamily="34" charset="0"/>
            </a:endParaRPr>
          </a:p>
        </p:txBody>
      </p:sp>
    </p:spTree>
    <p:extLst>
      <p:ext uri="{BB962C8B-B14F-4D97-AF65-F5344CB8AC3E}">
        <p14:creationId xmlns:p14="http://schemas.microsoft.com/office/powerpoint/2010/main" val="22252471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عنوان 1"/>
          <p:cNvSpPr>
            <a:spLocks noGrp="1"/>
          </p:cNvSpPr>
          <p:nvPr>
            <p:ph type="title"/>
          </p:nvPr>
        </p:nvSpPr>
        <p:spPr/>
        <p:txBody>
          <a:bodyPr/>
          <a:lstStyle/>
          <a:p>
            <a:r>
              <a:rPr lang="ar-SA" altLang="ar-SA" b="1">
                <a:solidFill>
                  <a:srgbClr val="C00000"/>
                </a:solidFill>
                <a:latin typeface="Arial" pitchFamily="34" charset="0"/>
                <a:ea typeface="+mn-ea"/>
                <a:cs typeface="+mn-cs"/>
              </a:rPr>
              <a:t>التشخيص والتقييم السلوكي والتربوي</a:t>
            </a:r>
            <a:r>
              <a:rPr lang="en-US" altLang="ar-SA" b="1">
                <a:solidFill>
                  <a:srgbClr val="C00000"/>
                </a:solidFill>
                <a:latin typeface="Arial" pitchFamily="34" charset="0"/>
                <a:ea typeface="+mn-ea"/>
                <a:cs typeface="+mn-cs"/>
              </a:rPr>
              <a:t> </a:t>
            </a:r>
            <a:endParaRPr lang="ar-SA" altLang="ar-SA" b="1">
              <a:solidFill>
                <a:srgbClr val="C00000"/>
              </a:solidFill>
              <a:latin typeface="Arial" pitchFamily="34" charset="0"/>
              <a:ea typeface="+mn-ea"/>
              <a:cs typeface="+mn-cs"/>
            </a:endParaRPr>
          </a:p>
        </p:txBody>
      </p:sp>
      <p:sp>
        <p:nvSpPr>
          <p:cNvPr id="24579" name="عنصر نائب للمحتوى 2"/>
          <p:cNvSpPr>
            <a:spLocks noGrp="1"/>
          </p:cNvSpPr>
          <p:nvPr>
            <p:ph idx="1"/>
          </p:nvPr>
        </p:nvSpPr>
        <p:spPr>
          <a:xfrm>
            <a:off x="609600" y="1600200"/>
            <a:ext cx="8915400" cy="4602163"/>
          </a:xfrm>
        </p:spPr>
        <p:txBody>
          <a:bodyPr/>
          <a:lstStyle/>
          <a:p>
            <a:pPr marL="609600" indent="-609600" algn="just" rtl="1"/>
            <a:r>
              <a:rPr lang="ar-SA" altLang="ar-SA" sz="2800" b="1" dirty="0" smtClean="0">
                <a:cs typeface="Arial" panose="020B0604020202020204" pitchFamily="34" charset="0"/>
              </a:rPr>
              <a:t>      للوصول إلي تشخيص تكاملي لحالة الطفل التوحدي والوقوف علي الخصائص والمشكلات المختلفة لدية لابد من التطرق إلي الجزء المكمل في عملية التشخيص وهو الجانب السلوكي والتربوي، حيث أن هناك نقاط عديدة تيسر فهم طبيعة المشكلات التي يمكن معالجتها من خلال التركيز علي الجوانب السلوكية والتربوية الموجودة لدي الطفل التوحدي</a:t>
            </a:r>
          </a:p>
          <a:p>
            <a:pPr marL="609600" indent="-609600" algn="just" rtl="1"/>
            <a:r>
              <a:rPr lang="en-US" altLang="ar-SA" sz="2800" b="1" dirty="0" smtClean="0">
                <a:cs typeface="Arial" panose="020B0604020202020204" pitchFamily="34" charset="0"/>
              </a:rPr>
              <a:t>	</a:t>
            </a:r>
            <a:r>
              <a:rPr lang="ar-SA" altLang="ar-SA" sz="2800" b="1" dirty="0" smtClean="0">
                <a:cs typeface="Arial" panose="020B0604020202020204" pitchFamily="34" charset="0"/>
              </a:rPr>
              <a:t>ومن </a:t>
            </a:r>
            <a:r>
              <a:rPr lang="ar-SA" altLang="ar-SA" sz="2800" b="1" dirty="0" smtClean="0">
                <a:cs typeface="Arial" panose="020B0604020202020204" pitchFamily="34" charset="0"/>
              </a:rPr>
              <a:t>أهم مظاهر الكشف المستخدمة للتعرف علي جوانب الاضطراب بشكل عام هي: وجود قصور أو عجز يظهر قبل ثلاث سنوات من العمر في نمو واحدة أو أكثر من "اللغة التعبيرية المستخدمة للتواصل، نمو التفاعل الاجتماعي أو التفاعل المشترك، اللعب الرمزي أو الوظيفي".</a:t>
            </a:r>
          </a:p>
        </p:txBody>
      </p:sp>
    </p:spTree>
    <p:extLst>
      <p:ext uri="{BB962C8B-B14F-4D97-AF65-F5344CB8AC3E}">
        <p14:creationId xmlns:p14="http://schemas.microsoft.com/office/powerpoint/2010/main" val="18868096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عنوان 1"/>
          <p:cNvSpPr>
            <a:spLocks noGrp="1"/>
          </p:cNvSpPr>
          <p:nvPr>
            <p:ph type="title"/>
          </p:nvPr>
        </p:nvSpPr>
        <p:spPr/>
        <p:txBody>
          <a:bodyPr/>
          <a:lstStyle/>
          <a:p>
            <a:r>
              <a:rPr lang="ar-SA" altLang="ar-SA" b="1">
                <a:solidFill>
                  <a:srgbClr val="C00000"/>
                </a:solidFill>
                <a:latin typeface="Arial" pitchFamily="34" charset="0"/>
                <a:ea typeface="+mn-ea"/>
                <a:cs typeface="+mn-cs"/>
              </a:rPr>
              <a:t>تابع: التشخيص والتقييم السلوكى والتربوى  </a:t>
            </a:r>
          </a:p>
        </p:txBody>
      </p:sp>
      <p:sp>
        <p:nvSpPr>
          <p:cNvPr id="25603" name="عنصر نائب للمحتوى 2"/>
          <p:cNvSpPr>
            <a:spLocks noGrp="1"/>
          </p:cNvSpPr>
          <p:nvPr>
            <p:ph idx="1"/>
          </p:nvPr>
        </p:nvSpPr>
        <p:spPr/>
        <p:txBody>
          <a:bodyPr/>
          <a:lstStyle/>
          <a:p>
            <a:pPr marL="609600" indent="-609600" algn="just" rtl="1">
              <a:buFont typeface="Arial" panose="020B0604020202020204" pitchFamily="34" charset="0"/>
              <a:buChar char="•"/>
            </a:pPr>
            <a:r>
              <a:rPr lang="ar-SA" altLang="ar-SA" sz="2400" b="1" u="sng" smtClean="0">
                <a:cs typeface="Arial" panose="020B0604020202020204" pitchFamily="34" charset="0"/>
              </a:rPr>
              <a:t>القصور في التفاعل الاجتماعي المشترك </a:t>
            </a:r>
            <a:r>
              <a:rPr lang="ar-SA" altLang="ar-SA" sz="2400" b="1" smtClean="0">
                <a:cs typeface="Arial" panose="020B0604020202020204" pitchFamily="34" charset="0"/>
              </a:rPr>
              <a:t>: ويمكن ملاحظة ذلك من خلال عدم القدرة في متابعة النظر لاعين الاخرين او التعبير بالوجه أو بالجسم وكذا عدم المقدرة علي تطور العلاقات التي تتضمن مشاركة الاهتمام والانشطة والمشاعر كما يمكن ملاحظتها من خلال نقص أو قصور في المتعة والسعاده المشتركة بين الطفل التوحدي والاخرين. </a:t>
            </a:r>
          </a:p>
          <a:p>
            <a:pPr marL="609600" indent="-609600" algn="just" rtl="1">
              <a:buFont typeface="Arial" panose="020B0604020202020204" pitchFamily="34" charset="0"/>
              <a:buChar char="•"/>
            </a:pPr>
            <a:r>
              <a:rPr lang="ar-SA" altLang="ar-SA" sz="2400" b="1" u="sng" smtClean="0">
                <a:cs typeface="Arial" panose="020B0604020202020204" pitchFamily="34" charset="0"/>
              </a:rPr>
              <a:t>القصور في التواصل</a:t>
            </a:r>
            <a:r>
              <a:rPr lang="ar-SA" altLang="ar-SA" sz="2400" b="1" smtClean="0">
                <a:cs typeface="Arial" panose="020B0604020202020204" pitchFamily="34" charset="0"/>
              </a:rPr>
              <a:t>: ويتم التعرف علي ذلك من خلال عدم الاستطاعة في بدء أو تكملة حوار مع شخص أو تأخر أو نقص كما في اللغة المنطوقة أو عدم ملائمة الصوت في درجة الصوت والنبرة.</a:t>
            </a:r>
          </a:p>
          <a:p>
            <a:pPr marL="609600" indent="-609600" algn="just" rtl="1">
              <a:buFont typeface="Arial" panose="020B0604020202020204" pitchFamily="34" charset="0"/>
              <a:buChar char="•"/>
            </a:pPr>
            <a:r>
              <a:rPr lang="ar-SA" altLang="ar-SA" sz="2400" b="1" u="sng" smtClean="0">
                <a:cs typeface="Arial" panose="020B0604020202020204" pitchFamily="34" charset="0"/>
              </a:rPr>
              <a:t>الأنشطة والاهتمامات</a:t>
            </a:r>
            <a:r>
              <a:rPr lang="ar-SA" altLang="ar-SA" sz="2400" b="1" smtClean="0">
                <a:cs typeface="Arial" panose="020B0604020202020204" pitchFamily="34" charset="0"/>
              </a:rPr>
              <a:t>: ويتم ملاحظاتها من خلال متابعة الطفل التوحدي في التعلق والارتباط بأشياء غير عادية، أو الانشغال بأنواع محدودة أو الاهتمام بتفاصيل صغيرة غير مهمة في البيئة المحيطة.</a:t>
            </a:r>
            <a:r>
              <a:rPr lang="ar-SA" altLang="ar-SA" smtClean="0">
                <a:cs typeface="Arial" panose="020B0604020202020204" pitchFamily="34" charset="0"/>
              </a:rPr>
              <a:t> </a:t>
            </a:r>
          </a:p>
        </p:txBody>
      </p:sp>
    </p:spTree>
    <p:extLst>
      <p:ext uri="{BB962C8B-B14F-4D97-AF65-F5344CB8AC3E}">
        <p14:creationId xmlns:p14="http://schemas.microsoft.com/office/powerpoint/2010/main" val="15736413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عنوان 1"/>
          <p:cNvSpPr>
            <a:spLocks noGrp="1"/>
          </p:cNvSpPr>
          <p:nvPr>
            <p:ph type="title"/>
          </p:nvPr>
        </p:nvSpPr>
        <p:spPr/>
        <p:txBody>
          <a:bodyPr/>
          <a:lstStyle/>
          <a:p>
            <a:r>
              <a:rPr lang="ar-SA" altLang="ar-SA" b="1">
                <a:solidFill>
                  <a:srgbClr val="C00000"/>
                </a:solidFill>
                <a:latin typeface="Arial" pitchFamily="34" charset="0"/>
                <a:ea typeface="+mn-ea"/>
                <a:cs typeface="+mn-cs"/>
              </a:rPr>
              <a:t>التشخيص الفارق</a:t>
            </a:r>
          </a:p>
        </p:txBody>
      </p:sp>
      <p:sp>
        <p:nvSpPr>
          <p:cNvPr id="26627" name="عنصر نائب للمحتوى 2"/>
          <p:cNvSpPr>
            <a:spLocks noGrp="1"/>
          </p:cNvSpPr>
          <p:nvPr>
            <p:ph idx="1"/>
          </p:nvPr>
        </p:nvSpPr>
        <p:spPr>
          <a:xfrm>
            <a:off x="495300" y="1412776"/>
            <a:ext cx="8915400" cy="4525963"/>
          </a:xfrm>
        </p:spPr>
        <p:txBody>
          <a:bodyPr/>
          <a:lstStyle/>
          <a:p>
            <a:pPr algn="just" rtl="1"/>
            <a:r>
              <a:rPr lang="ar-SA" altLang="ar-SA" sz="2800" b="1" dirty="0" smtClean="0">
                <a:cs typeface="Arial" panose="020B0604020202020204" pitchFamily="34" charset="0"/>
              </a:rPr>
              <a:t>عند تشخيص حالات التوحد يجب الأخذ في الاعتبار الاضطرابات المشابهة لحالات التوحد وذلك بسبب التشابه في الأعراض والخصائص السلوكية التي يمكن أن تظهر لدي الأطفال الذين لديهم إعاقات أخري مثل فصام الطفولة، </a:t>
            </a:r>
            <a:r>
              <a:rPr lang="ar-SA" altLang="ar-SA" sz="2800" b="1" dirty="0" err="1" smtClean="0">
                <a:cs typeface="Arial" panose="020B0604020202020204" pitchFamily="34" charset="0"/>
              </a:rPr>
              <a:t>العصاب،الإعاقة</a:t>
            </a:r>
            <a:r>
              <a:rPr lang="ar-SA" altLang="ar-SA" sz="2800" b="1" dirty="0" smtClean="0">
                <a:cs typeface="Arial" panose="020B0604020202020204" pitchFamily="34" charset="0"/>
              </a:rPr>
              <a:t> العقلية، الإعاقة الانفعالية الشديدة حيث أن مثل تلك الاضطرابات يمكن أن يظهر فيها الطفل نفس الخصائص أو بعضها بما يتشابه أعراض التوحد. والهدف الأساسي من تلك العملية ليس إعطاء تسمية لنوع الاضطراب ولكن العمل علي اختبار البرامج السلوكي والتربوي المناسب لحالة الطفل, وكذلك يمكن التطرق إلي مجالين في التشخيص الفارق، أولهما التشخيص </a:t>
            </a:r>
            <a:r>
              <a:rPr lang="ar-SA" altLang="ar-SA" sz="2800" b="1" dirty="0" err="1" smtClean="0">
                <a:cs typeface="Arial" panose="020B0604020202020204" pitchFamily="34" charset="0"/>
              </a:rPr>
              <a:t>الفارقي</a:t>
            </a:r>
            <a:r>
              <a:rPr lang="ar-SA" altLang="ar-SA" sz="2800" b="1" dirty="0" smtClean="0">
                <a:cs typeface="Arial" panose="020B0604020202020204" pitchFamily="34" charset="0"/>
              </a:rPr>
              <a:t> لاضطراب التوحد وما يسمى حاليا باضطراب طيف التوحد </a:t>
            </a:r>
            <a:r>
              <a:rPr lang="ar-EG" altLang="ar-SA" sz="2800" b="1" dirty="0" smtClean="0">
                <a:cs typeface="Arial" panose="020B0604020202020204" pitchFamily="34" charset="0"/>
              </a:rPr>
              <a:t>حيث </a:t>
            </a:r>
            <a:r>
              <a:rPr lang="ar-SA" altLang="ar-SA" sz="2800" b="1" dirty="0" smtClean="0">
                <a:cs typeface="Arial" panose="020B0604020202020204" pitchFamily="34" charset="0"/>
              </a:rPr>
              <a:t>أ</a:t>
            </a:r>
            <a:r>
              <a:rPr lang="ar-EG" altLang="ar-SA" sz="2800" b="1" dirty="0" smtClean="0">
                <a:cs typeface="Arial" panose="020B0604020202020204" pitchFamily="34" charset="0"/>
              </a:rPr>
              <a:t>نه يتكون من </a:t>
            </a:r>
            <a:r>
              <a:rPr lang="ar-EG" altLang="ar-SA" sz="2800" b="1" u="sng" dirty="0" smtClean="0">
                <a:cs typeface="Arial" panose="020B0604020202020204" pitchFamily="34" charset="0"/>
              </a:rPr>
              <a:t>خمسة </a:t>
            </a:r>
            <a:r>
              <a:rPr lang="ar-SA" altLang="ar-SA" sz="2800" b="1" u="sng" dirty="0" smtClean="0">
                <a:cs typeface="Arial" panose="020B0604020202020204" pitchFamily="34" charset="0"/>
              </a:rPr>
              <a:t>أ</a:t>
            </a:r>
            <a:r>
              <a:rPr lang="ar-EG" altLang="ar-SA" sz="2800" b="1" u="sng" dirty="0" smtClean="0">
                <a:cs typeface="Arial" panose="020B0604020202020204" pitchFamily="34" charset="0"/>
              </a:rPr>
              <a:t>نماط </a:t>
            </a:r>
            <a:r>
              <a:rPr lang="ar-EG" altLang="ar-SA" sz="2800" b="1" dirty="0" smtClean="0">
                <a:cs typeface="Arial" panose="020B0604020202020204" pitchFamily="34" charset="0"/>
              </a:rPr>
              <a:t>يمكن </a:t>
            </a:r>
            <a:r>
              <a:rPr lang="ar-SA" altLang="ar-SA" sz="2800" b="1" dirty="0" smtClean="0">
                <a:cs typeface="Arial" panose="020B0604020202020204" pitchFamily="34" charset="0"/>
              </a:rPr>
              <a:t>أ</a:t>
            </a:r>
            <a:r>
              <a:rPr lang="ar-EG" altLang="ar-SA" sz="2800" b="1" dirty="0" smtClean="0">
                <a:cs typeface="Arial" panose="020B0604020202020204" pitchFamily="34" charset="0"/>
              </a:rPr>
              <a:t>ن يظهر فيها الاضطراب وهي </a:t>
            </a:r>
            <a:r>
              <a:rPr lang="ar-SA" altLang="ar-SA" sz="2800" b="1" dirty="0" smtClean="0">
                <a:cs typeface="Arial" panose="020B0604020202020204" pitchFamily="34" charset="0"/>
              </a:rPr>
              <a:t>:</a:t>
            </a:r>
          </a:p>
        </p:txBody>
      </p:sp>
    </p:spTree>
    <p:extLst>
      <p:ext uri="{BB962C8B-B14F-4D97-AF65-F5344CB8AC3E}">
        <p14:creationId xmlns:p14="http://schemas.microsoft.com/office/powerpoint/2010/main" val="5816086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عنوان 1"/>
          <p:cNvSpPr>
            <a:spLocks noGrp="1"/>
          </p:cNvSpPr>
          <p:nvPr>
            <p:ph type="title"/>
          </p:nvPr>
        </p:nvSpPr>
        <p:spPr/>
        <p:txBody>
          <a:bodyPr/>
          <a:lstStyle/>
          <a:p>
            <a:r>
              <a:rPr lang="ar-SA" altLang="ar-SA" b="1">
                <a:solidFill>
                  <a:srgbClr val="C00000"/>
                </a:solidFill>
                <a:latin typeface="Arial" pitchFamily="34" charset="0"/>
                <a:ea typeface="+mn-ea"/>
                <a:cs typeface="+mn-cs"/>
              </a:rPr>
              <a:t>تابع: التشخيص الفارق</a:t>
            </a:r>
          </a:p>
        </p:txBody>
      </p:sp>
      <p:sp>
        <p:nvSpPr>
          <p:cNvPr id="27651" name="عنصر نائب للمحتوى 2"/>
          <p:cNvSpPr>
            <a:spLocks noGrp="1"/>
          </p:cNvSpPr>
          <p:nvPr>
            <p:ph idx="1"/>
          </p:nvPr>
        </p:nvSpPr>
        <p:spPr>
          <a:xfrm>
            <a:off x="457200" y="1524000"/>
            <a:ext cx="8915400" cy="4525963"/>
          </a:xfrm>
        </p:spPr>
        <p:txBody>
          <a:bodyPr/>
          <a:lstStyle/>
          <a:p>
            <a:pPr marL="609600" indent="-609600" algn="just" rtl="1"/>
            <a:r>
              <a:rPr lang="ar-SA" altLang="ar-SA" b="1" smtClean="0">
                <a:cs typeface="Arial" panose="020B0604020202020204" pitchFamily="34" charset="0"/>
              </a:rPr>
              <a:t>1- </a:t>
            </a:r>
            <a:r>
              <a:rPr lang="ar-EG" altLang="ar-SA" b="1" smtClean="0">
                <a:cs typeface="Arial" panose="020B0604020202020204" pitchFamily="34" charset="0"/>
              </a:rPr>
              <a:t>التوحد التقليدي </a:t>
            </a:r>
            <a:r>
              <a:rPr lang="ar-SA" altLang="ar-SA" sz="1800" b="1" smtClean="0">
                <a:cs typeface="Arial" panose="020B0604020202020204" pitchFamily="34" charset="0"/>
              </a:rPr>
              <a:t>(</a:t>
            </a:r>
            <a:r>
              <a:rPr lang="en-US" altLang="ar-SA" sz="1800" b="1" smtClean="0">
                <a:cs typeface="Arial" panose="020B0604020202020204" pitchFamily="34" charset="0"/>
              </a:rPr>
              <a:t>Autism</a:t>
            </a:r>
            <a:r>
              <a:rPr lang="ar-SA" altLang="ar-SA" sz="1800" b="1" smtClean="0">
                <a:cs typeface="Arial" panose="020B0604020202020204" pitchFamily="34" charset="0"/>
              </a:rPr>
              <a:t>)</a:t>
            </a:r>
            <a:r>
              <a:rPr lang="ar-EG" altLang="ar-SA" sz="2800" b="1" smtClean="0">
                <a:cs typeface="Arial" panose="020B0604020202020204" pitchFamily="34" charset="0"/>
              </a:rPr>
              <a:t> وهو ما يظهر لدي ال</a:t>
            </a:r>
            <a:r>
              <a:rPr lang="ar-SA" altLang="ar-SA" sz="2800" b="1" smtClean="0">
                <a:cs typeface="Arial" panose="020B0604020202020204" pitchFamily="34" charset="0"/>
              </a:rPr>
              <a:t>أ</a:t>
            </a:r>
            <a:r>
              <a:rPr lang="ar-EG" altLang="ar-SA" sz="2800" b="1" smtClean="0">
                <a:cs typeface="Arial" panose="020B0604020202020204" pitchFamily="34" charset="0"/>
              </a:rPr>
              <a:t>طفال في السنوات الثلاثة الأولي حيث يكون لديهم مشكلات في التفاعل الاجتماعي والتواصل واللعب والسلوك.</a:t>
            </a:r>
          </a:p>
          <a:p>
            <a:pPr marL="609600" indent="-609600" algn="just" rtl="1">
              <a:buFont typeface="Arial" panose="020B0604020202020204" pitchFamily="34" charset="0"/>
              <a:buChar char="•"/>
            </a:pPr>
            <a:r>
              <a:rPr lang="ar-EG" altLang="ar-SA" sz="2800" b="1" smtClean="0">
                <a:cs typeface="Arial" panose="020B0604020202020204" pitchFamily="34" charset="0"/>
              </a:rPr>
              <a:t>اضطراب ما يسمي بطيف التوحد </a:t>
            </a:r>
            <a:r>
              <a:rPr lang="ar-SA" altLang="ar-SA" sz="1800" b="1" smtClean="0">
                <a:cs typeface="Arial" panose="020B0604020202020204" pitchFamily="34" charset="0"/>
              </a:rPr>
              <a:t>( </a:t>
            </a:r>
            <a:r>
              <a:rPr lang="en-US" altLang="ar-SA" sz="1800" b="1" smtClean="0">
                <a:cs typeface="Arial" panose="020B0604020202020204" pitchFamily="34" charset="0"/>
              </a:rPr>
              <a:t>ACD</a:t>
            </a:r>
            <a:r>
              <a:rPr lang="ar-SA" altLang="ar-SA" sz="1800" b="1" smtClean="0">
                <a:cs typeface="Arial" panose="020B0604020202020204" pitchFamily="34" charset="0"/>
              </a:rPr>
              <a:t>)</a:t>
            </a:r>
            <a:r>
              <a:rPr lang="ar-EG" altLang="ar-SA" sz="2800" b="1" smtClean="0">
                <a:cs typeface="Arial" panose="020B0604020202020204" pitchFamily="34" charset="0"/>
              </a:rPr>
              <a:t> وتشتمل علي:</a:t>
            </a:r>
            <a:endParaRPr lang="ar-SA" altLang="ar-SA" sz="2800" b="1" smtClean="0">
              <a:cs typeface="Arial" panose="020B0604020202020204" pitchFamily="34" charset="0"/>
            </a:endParaRPr>
          </a:p>
          <a:p>
            <a:pPr marL="609600" indent="-609600" algn="just" rtl="1"/>
            <a:r>
              <a:rPr lang="ar-SA" altLang="ar-SA" sz="2800" b="1" smtClean="0">
                <a:cs typeface="Arial" panose="020B0604020202020204" pitchFamily="34" charset="0"/>
              </a:rPr>
              <a:t>2- </a:t>
            </a:r>
            <a:r>
              <a:rPr lang="ar-EG" altLang="ar-SA" sz="2800" b="1" u="sng" smtClean="0">
                <a:cs typeface="Arial" panose="020B0604020202020204" pitchFamily="34" charset="0"/>
              </a:rPr>
              <a:t>اضطراب النمو الشامل غير المحدد</a:t>
            </a:r>
            <a:r>
              <a:rPr lang="ar-SA" altLang="ar-SA" sz="2800" b="1" smtClean="0">
                <a:cs typeface="Arial" panose="020B0604020202020204" pitchFamily="34" charset="0"/>
              </a:rPr>
              <a:t>: </a:t>
            </a:r>
            <a:r>
              <a:rPr lang="ar-EG" altLang="ar-SA" sz="2800" b="1" smtClean="0">
                <a:cs typeface="Arial" panose="020B0604020202020204" pitchFamily="34" charset="0"/>
              </a:rPr>
              <a:t>ويش</a:t>
            </a:r>
            <a:r>
              <a:rPr lang="ar-SA" altLang="ar-SA" sz="2800" b="1" smtClean="0">
                <a:cs typeface="Arial" panose="020B0604020202020204" pitchFamily="34" charset="0"/>
              </a:rPr>
              <a:t>ت</a:t>
            </a:r>
            <a:r>
              <a:rPr lang="ar-EG" altLang="ar-SA" sz="2800" b="1" smtClean="0">
                <a:cs typeface="Arial" panose="020B0604020202020204" pitchFamily="34" charset="0"/>
              </a:rPr>
              <a:t>مل علي العديد من مظاهر التوحد ولكن في ال</a:t>
            </a:r>
            <a:r>
              <a:rPr lang="ar-SA" altLang="ar-SA" sz="2800" b="1" smtClean="0">
                <a:cs typeface="Arial" panose="020B0604020202020204" pitchFamily="34" charset="0"/>
              </a:rPr>
              <a:t>أ</a:t>
            </a:r>
            <a:r>
              <a:rPr lang="ar-EG" altLang="ar-SA" sz="2800" b="1" smtClean="0">
                <a:cs typeface="Arial" panose="020B0604020202020204" pitchFamily="34" charset="0"/>
              </a:rPr>
              <a:t>غلب يكون من الدرجة البسيطة وليس الشديدة </a:t>
            </a:r>
            <a:r>
              <a:rPr lang="ar-SA" altLang="ar-SA" sz="2800" b="1" smtClean="0">
                <a:cs typeface="Arial" panose="020B0604020202020204" pitchFamily="34" charset="0"/>
              </a:rPr>
              <a:t>أ</a:t>
            </a:r>
            <a:r>
              <a:rPr lang="ar-EG" altLang="ar-SA" sz="2800" b="1" smtClean="0">
                <a:cs typeface="Arial" panose="020B0604020202020204" pitchFamily="34" charset="0"/>
              </a:rPr>
              <a:t>و الشاملة لكل جوانب الاضطراب, و</a:t>
            </a:r>
            <a:r>
              <a:rPr lang="ar-SA" altLang="ar-SA" sz="2800" b="1" smtClean="0">
                <a:cs typeface="Arial" panose="020B0604020202020204" pitchFamily="34" charset="0"/>
              </a:rPr>
              <a:t>أ</a:t>
            </a:r>
            <a:r>
              <a:rPr lang="ar-EG" altLang="ar-SA" sz="2800" b="1" smtClean="0">
                <a:cs typeface="Arial" panose="020B0604020202020204" pitchFamily="34" charset="0"/>
              </a:rPr>
              <a:t>هم الجوانب التي يظهر فيها هذ</a:t>
            </a:r>
            <a:r>
              <a:rPr lang="ar-SA" altLang="ar-SA" sz="2800" b="1" smtClean="0">
                <a:cs typeface="Arial" panose="020B0604020202020204" pitchFamily="34" charset="0"/>
              </a:rPr>
              <a:t>ا</a:t>
            </a:r>
            <a:r>
              <a:rPr lang="ar-EG" altLang="ar-SA" sz="2800" b="1" smtClean="0">
                <a:cs typeface="Arial" panose="020B0604020202020204" pitchFamily="34" charset="0"/>
              </a:rPr>
              <a:t> الاضطراب لدي هؤلاء ال</a:t>
            </a:r>
            <a:r>
              <a:rPr lang="ar-SA" altLang="ar-SA" sz="2800" b="1" smtClean="0">
                <a:cs typeface="Arial" panose="020B0604020202020204" pitchFamily="34" charset="0"/>
              </a:rPr>
              <a:t>أ</a:t>
            </a:r>
            <a:r>
              <a:rPr lang="ar-EG" altLang="ar-SA" sz="2800" b="1" smtClean="0">
                <a:cs typeface="Arial" panose="020B0604020202020204" pitchFamily="34" charset="0"/>
              </a:rPr>
              <a:t>طفال هي الجوانب الاجتماعية والتفاعل الاجتماعي فضلا</a:t>
            </a:r>
            <a:r>
              <a:rPr lang="ar-SA" altLang="ar-SA" sz="2800" b="1" smtClean="0">
                <a:cs typeface="Arial" panose="020B0604020202020204" pitchFamily="34" charset="0"/>
              </a:rPr>
              <a:t>ً</a:t>
            </a:r>
            <a:r>
              <a:rPr lang="ar-EG" altLang="ar-SA" sz="2800" b="1" smtClean="0">
                <a:cs typeface="Arial" panose="020B0604020202020204" pitchFamily="34" charset="0"/>
              </a:rPr>
              <a:t> عن ضعف واضح في المهارات اللفظية وغير اللفظية.</a:t>
            </a:r>
            <a:endParaRPr lang="ar-SA" altLang="ar-SA" sz="2800" b="1" smtClean="0">
              <a:cs typeface="Arial" panose="020B0604020202020204" pitchFamily="34" charset="0"/>
            </a:endParaRPr>
          </a:p>
        </p:txBody>
      </p:sp>
    </p:spTree>
    <p:extLst>
      <p:ext uri="{BB962C8B-B14F-4D97-AF65-F5344CB8AC3E}">
        <p14:creationId xmlns:p14="http://schemas.microsoft.com/office/powerpoint/2010/main" val="38817873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p:cNvSpPr>
          <p:nvPr>
            <p:ph type="title" idx="4294967295"/>
          </p:nvPr>
        </p:nvSpPr>
        <p:spPr>
          <a:xfrm>
            <a:off x="495300" y="274638"/>
            <a:ext cx="8915400" cy="1143000"/>
          </a:xfrm>
          <a:prstGeom prst="rect">
            <a:avLst/>
          </a:prstGeom>
        </p:spPr>
        <p:txBody>
          <a:bodyPr/>
          <a:lstStyle/>
          <a:p>
            <a:r>
              <a:rPr lang="ar-SA" altLang="ar-SA" b="1">
                <a:solidFill>
                  <a:srgbClr val="C00000"/>
                </a:solidFill>
                <a:latin typeface="Arial" pitchFamily="34" charset="0"/>
                <a:ea typeface="+mn-ea"/>
                <a:cs typeface="+mn-cs"/>
              </a:rPr>
              <a:t>تابع : التشخيص الفارق</a:t>
            </a:r>
            <a:endParaRPr lang="en-US" altLang="ar-SA" b="1">
              <a:solidFill>
                <a:srgbClr val="C00000"/>
              </a:solidFill>
              <a:latin typeface="Arial" pitchFamily="34" charset="0"/>
              <a:ea typeface="+mn-ea"/>
              <a:cs typeface="+mn-cs"/>
            </a:endParaRPr>
          </a:p>
        </p:txBody>
      </p:sp>
      <p:sp>
        <p:nvSpPr>
          <p:cNvPr id="28675" name="Rectangle 3"/>
          <p:cNvSpPr>
            <a:spLocks noGrp="1"/>
          </p:cNvSpPr>
          <p:nvPr>
            <p:ph type="body" idx="4294967295"/>
          </p:nvPr>
        </p:nvSpPr>
        <p:spPr>
          <a:xfrm>
            <a:off x="533400" y="1371600"/>
            <a:ext cx="8915400" cy="4754563"/>
          </a:xfrm>
        </p:spPr>
        <p:txBody>
          <a:bodyPr/>
          <a:lstStyle/>
          <a:p>
            <a:pPr algn="just" rtl="1">
              <a:buFont typeface="Arial" panose="020B0604020202020204" pitchFamily="34" charset="0"/>
              <a:buNone/>
            </a:pPr>
            <a:r>
              <a:rPr lang="ar-SA" altLang="ar-SA" sz="2400" b="1" smtClean="0">
                <a:cs typeface="Arial" panose="020B0604020202020204" pitchFamily="34" charset="0"/>
              </a:rPr>
              <a:t>3- </a:t>
            </a:r>
            <a:r>
              <a:rPr lang="ar-EG" altLang="ar-SA" sz="2800" b="1" u="sng" smtClean="0">
                <a:cs typeface="Arial" panose="020B0604020202020204" pitchFamily="34" charset="0"/>
              </a:rPr>
              <a:t>متلازمة اسبيرجر</a:t>
            </a:r>
            <a:r>
              <a:rPr lang="ar-SA" altLang="ar-SA" sz="2800" b="1" smtClean="0">
                <a:cs typeface="Arial" panose="020B0604020202020204" pitchFamily="34" charset="0"/>
              </a:rPr>
              <a:t>: </a:t>
            </a:r>
            <a:r>
              <a:rPr lang="ar-EG" altLang="ar-SA" sz="2800" b="1" smtClean="0">
                <a:cs typeface="Arial" panose="020B0604020202020204" pitchFamily="34" charset="0"/>
              </a:rPr>
              <a:t>حيث يكون لدي الطفل ضعف نوعي في التفاعل الاجتماعي ولدية سلوكيات نمطية وتكرارية وفي المقابل لا</a:t>
            </a:r>
            <a:r>
              <a:rPr lang="ar-SA" altLang="ar-SA" sz="2800" b="1" smtClean="0">
                <a:cs typeface="Arial" panose="020B0604020202020204" pitchFamily="34" charset="0"/>
              </a:rPr>
              <a:t> </a:t>
            </a:r>
            <a:r>
              <a:rPr lang="ar-EG" altLang="ar-SA" sz="2800" b="1" smtClean="0">
                <a:cs typeface="Arial" panose="020B0604020202020204" pitchFamily="34" charset="0"/>
              </a:rPr>
              <a:t>يوجد تأخر في اللغة أو التطور المعرفي أو مهارات العناية الذاتية</a:t>
            </a:r>
            <a:r>
              <a:rPr lang="ar-SA" altLang="ar-SA" sz="2800" b="1" smtClean="0">
                <a:cs typeface="Arial" panose="020B0604020202020204" pitchFamily="34" charset="0"/>
              </a:rPr>
              <a:t>،</a:t>
            </a:r>
            <a:r>
              <a:rPr lang="ar-EG" altLang="ar-SA" sz="2800" b="1" smtClean="0">
                <a:cs typeface="Arial" panose="020B0604020202020204" pitchFamily="34" charset="0"/>
              </a:rPr>
              <a:t> وتظهر</a:t>
            </a:r>
            <a:r>
              <a:rPr lang="ar-SA" altLang="ar-SA" sz="2800" b="1" smtClean="0">
                <a:cs typeface="Arial" panose="020B0604020202020204" pitchFamily="34" charset="0"/>
              </a:rPr>
              <a:t> </a:t>
            </a:r>
            <a:r>
              <a:rPr lang="ar-EG" altLang="ar-SA" sz="2800" b="1" smtClean="0">
                <a:cs typeface="Arial" panose="020B0604020202020204" pitchFamily="34" charset="0"/>
              </a:rPr>
              <a:t>ال</a:t>
            </a:r>
            <a:r>
              <a:rPr lang="ar-SA" altLang="ar-SA" sz="2800" b="1" smtClean="0">
                <a:cs typeface="Arial" panose="020B0604020202020204" pitchFamily="34" charset="0"/>
              </a:rPr>
              <a:t>مش</a:t>
            </a:r>
            <a:r>
              <a:rPr lang="ar-EG" altLang="ar-SA" sz="2800" b="1" smtClean="0">
                <a:cs typeface="Arial" panose="020B0604020202020204" pitchFamily="34" charset="0"/>
              </a:rPr>
              <a:t>كلات بشكل واضح حيث يكون مشكلات في التفاعل وإظهار الانفعالات مع الأقران.</a:t>
            </a:r>
          </a:p>
          <a:p>
            <a:pPr algn="just" rtl="1">
              <a:buFont typeface="Arial" panose="020B0604020202020204" pitchFamily="34" charset="0"/>
              <a:buNone/>
            </a:pPr>
            <a:r>
              <a:rPr lang="ar-SA" altLang="ar-SA" sz="2400" b="1" smtClean="0">
                <a:cs typeface="Arial" panose="020B0604020202020204" pitchFamily="34" charset="0"/>
              </a:rPr>
              <a:t>4- </a:t>
            </a:r>
            <a:r>
              <a:rPr lang="ar-EG" altLang="ar-SA" sz="2800" b="1" u="sng" smtClean="0">
                <a:cs typeface="Arial" panose="020B0604020202020204" pitchFamily="34" charset="0"/>
              </a:rPr>
              <a:t>متلازمة ريت</a:t>
            </a:r>
            <a:r>
              <a:rPr lang="ar-EG" altLang="ar-SA" sz="2800" b="1" smtClean="0">
                <a:cs typeface="Arial" panose="020B0604020202020204" pitchFamily="34" charset="0"/>
              </a:rPr>
              <a:t> </a:t>
            </a:r>
            <a:r>
              <a:rPr lang="ar-EG" altLang="ar-SA" sz="1800" b="1" smtClean="0">
                <a:cs typeface="Arial" panose="020B0604020202020204" pitchFamily="34" charset="0"/>
              </a:rPr>
              <a:t>(</a:t>
            </a:r>
            <a:r>
              <a:rPr lang="en-US" altLang="ar-SA" sz="1800" b="1" smtClean="0">
                <a:cs typeface="Arial" panose="020B0604020202020204" pitchFamily="34" charset="0"/>
              </a:rPr>
              <a:t>Rett Syndrome</a:t>
            </a:r>
            <a:r>
              <a:rPr lang="ar-EG" altLang="ar-SA" sz="1800" b="1" smtClean="0">
                <a:cs typeface="Arial" panose="020B0604020202020204" pitchFamily="34" charset="0"/>
              </a:rPr>
              <a:t>)</a:t>
            </a:r>
            <a:r>
              <a:rPr lang="ar-SA" altLang="ar-SA" sz="2800" b="1" smtClean="0">
                <a:cs typeface="Arial" panose="020B0604020202020204" pitchFamily="34" charset="0"/>
              </a:rPr>
              <a:t> </a:t>
            </a:r>
            <a:r>
              <a:rPr lang="ar-EG" altLang="ar-SA" sz="2800" b="1" smtClean="0">
                <a:cs typeface="Arial" panose="020B0604020202020204" pitchFamily="34" charset="0"/>
              </a:rPr>
              <a:t>يكون النمو في البداية طبيعيا من حيث الجوانب الحركية ومحيط الرأس</a:t>
            </a:r>
            <a:r>
              <a:rPr lang="ar-SA" altLang="ar-SA" sz="2800" b="1" smtClean="0">
                <a:cs typeface="Arial" panose="020B0604020202020204" pitchFamily="34" charset="0"/>
              </a:rPr>
              <a:t>،</a:t>
            </a:r>
            <a:r>
              <a:rPr lang="ar-EG" altLang="ar-SA" sz="2800" b="1" smtClean="0">
                <a:cs typeface="Arial" panose="020B0604020202020204" pitchFamily="34" charset="0"/>
              </a:rPr>
              <a:t> ثم يظهر بعد ذلك بطئ في نمو الرأس بين (5- 48 شهرا) مع فقدان للقدرت مثل استخدام اليدين بطريقة </a:t>
            </a:r>
            <a:r>
              <a:rPr lang="ar-EG" altLang="ar-SA" sz="2400" b="1" smtClean="0">
                <a:cs typeface="Arial" panose="020B0604020202020204" pitchFamily="34" charset="0"/>
              </a:rPr>
              <a:t>غير صحيحة,</a:t>
            </a:r>
            <a:r>
              <a:rPr lang="ar-SA" altLang="ar-SA" sz="2400" b="1" smtClean="0">
                <a:cs typeface="Arial" panose="020B0604020202020204" pitchFamily="34" charset="0"/>
              </a:rPr>
              <a:t> </a:t>
            </a:r>
            <a:r>
              <a:rPr lang="ar-EG" altLang="ar-SA" sz="2400" b="1" smtClean="0">
                <a:cs typeface="Arial" panose="020B0604020202020204" pitchFamily="34" charset="0"/>
              </a:rPr>
              <a:t>وفقدان الترابط الاجتماعي</a:t>
            </a:r>
            <a:r>
              <a:rPr lang="ar-SA" altLang="ar-SA" sz="2400" b="1" smtClean="0">
                <a:cs typeface="Arial" panose="020B0604020202020204" pitchFamily="34" charset="0"/>
              </a:rPr>
              <a:t>، </a:t>
            </a:r>
            <a:r>
              <a:rPr lang="ar-EG" altLang="ar-SA" sz="2400" b="1" smtClean="0">
                <a:cs typeface="Arial" panose="020B0604020202020204" pitchFamily="34" charset="0"/>
              </a:rPr>
              <a:t>وعدم السيطرة علي حركاته مثل المشي الصحيح وكذا فقدان في الجانب اللغوي سواء الاستيعابي </a:t>
            </a:r>
            <a:r>
              <a:rPr lang="ar-SA" altLang="ar-SA" sz="2400" b="1" smtClean="0">
                <a:cs typeface="Arial" panose="020B0604020202020204" pitchFamily="34" charset="0"/>
              </a:rPr>
              <a:t>أ</a:t>
            </a:r>
            <a:r>
              <a:rPr lang="ar-EG" altLang="ar-SA" sz="2400" b="1" smtClean="0">
                <a:cs typeface="Arial" panose="020B0604020202020204" pitchFamily="34" charset="0"/>
              </a:rPr>
              <a:t>و التعبيري</a:t>
            </a:r>
            <a:r>
              <a:rPr lang="ar-SA" altLang="ar-SA" sz="2400" b="1" smtClean="0">
                <a:cs typeface="Arial" panose="020B0604020202020204" pitchFamily="34" charset="0"/>
              </a:rPr>
              <a:t>،</a:t>
            </a:r>
            <a:r>
              <a:rPr lang="ar-EG" altLang="ar-SA" sz="2400" b="1" smtClean="0">
                <a:cs typeface="Arial" panose="020B0604020202020204" pitchFamily="34" charset="0"/>
              </a:rPr>
              <a:t> و</a:t>
            </a:r>
            <a:r>
              <a:rPr lang="ar-SA" altLang="ar-SA" sz="2400" b="1" smtClean="0">
                <a:cs typeface="Arial" panose="020B0604020202020204" pitchFamily="34" charset="0"/>
              </a:rPr>
              <a:t>ي</a:t>
            </a:r>
            <a:r>
              <a:rPr lang="ar-EG" altLang="ar-SA" sz="2400" b="1" smtClean="0">
                <a:cs typeface="Arial" panose="020B0604020202020204" pitchFamily="34" charset="0"/>
              </a:rPr>
              <a:t>صاحبة مشكلات عصبية</a:t>
            </a:r>
            <a:r>
              <a:rPr lang="ar-SA" altLang="ar-SA" sz="2400" b="1" smtClean="0">
                <a:cs typeface="Arial" panose="020B0604020202020204" pitchFamily="34" charset="0"/>
              </a:rPr>
              <a:t>،</a:t>
            </a:r>
            <a:r>
              <a:rPr lang="ar-EG" altLang="ar-SA" sz="2400" b="1" smtClean="0">
                <a:cs typeface="Arial" panose="020B0604020202020204" pitchFamily="34" charset="0"/>
              </a:rPr>
              <a:t> وإعاقة عقلية شديدة</a:t>
            </a:r>
            <a:r>
              <a:rPr lang="ar-SA" altLang="ar-SA" sz="2400" b="1" smtClean="0">
                <a:cs typeface="Arial" panose="020B0604020202020204" pitchFamily="34" charset="0"/>
              </a:rPr>
              <a:t>،</a:t>
            </a:r>
            <a:r>
              <a:rPr lang="ar-EG" altLang="ar-SA" sz="2400" b="1" smtClean="0">
                <a:cs typeface="Arial" panose="020B0604020202020204" pitchFamily="34" charset="0"/>
              </a:rPr>
              <a:t> وتدهور في الحالة بتقدم العمر</a:t>
            </a:r>
            <a:r>
              <a:rPr lang="ar-SA" altLang="ar-SA" sz="2400" b="1" smtClean="0">
                <a:cs typeface="Arial" panose="020B0604020202020204" pitchFamily="34" charset="0"/>
              </a:rPr>
              <a:t>، وهى تصيب البنات</a:t>
            </a:r>
            <a:r>
              <a:rPr lang="ar-EG" altLang="ar-SA" sz="2400" b="1" smtClean="0">
                <a:cs typeface="Arial" panose="020B0604020202020204" pitchFamily="34" charset="0"/>
              </a:rPr>
              <a:t>.</a:t>
            </a:r>
          </a:p>
        </p:txBody>
      </p:sp>
    </p:spTree>
    <p:extLst>
      <p:ext uri="{BB962C8B-B14F-4D97-AF65-F5344CB8AC3E}">
        <p14:creationId xmlns:p14="http://schemas.microsoft.com/office/powerpoint/2010/main" val="23124756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p:cNvSpPr>
          <p:nvPr>
            <p:ph type="title" idx="4294967295"/>
          </p:nvPr>
        </p:nvSpPr>
        <p:spPr>
          <a:xfrm>
            <a:off x="495300" y="274638"/>
            <a:ext cx="8915400" cy="1143000"/>
          </a:xfrm>
          <a:prstGeom prst="rect">
            <a:avLst/>
          </a:prstGeom>
        </p:spPr>
        <p:txBody>
          <a:bodyPr/>
          <a:lstStyle/>
          <a:p>
            <a:r>
              <a:rPr lang="ar-SA" altLang="ar-SA" b="1">
                <a:solidFill>
                  <a:srgbClr val="C00000"/>
                </a:solidFill>
                <a:latin typeface="Arial" pitchFamily="34" charset="0"/>
                <a:ea typeface="+mn-ea"/>
                <a:cs typeface="+mn-cs"/>
              </a:rPr>
              <a:t>تابع : التشخيص الفارق</a:t>
            </a:r>
            <a:endParaRPr lang="en-US" altLang="ar-SA" b="1">
              <a:solidFill>
                <a:srgbClr val="C00000"/>
              </a:solidFill>
              <a:latin typeface="Arial" pitchFamily="34" charset="0"/>
              <a:ea typeface="+mn-ea"/>
              <a:cs typeface="+mn-cs"/>
            </a:endParaRPr>
          </a:p>
        </p:txBody>
      </p:sp>
      <p:sp>
        <p:nvSpPr>
          <p:cNvPr id="29699" name="Rectangle 3"/>
          <p:cNvSpPr>
            <a:spLocks noGrp="1"/>
          </p:cNvSpPr>
          <p:nvPr>
            <p:ph type="body" idx="4294967295"/>
          </p:nvPr>
        </p:nvSpPr>
        <p:spPr/>
        <p:txBody>
          <a:bodyPr/>
          <a:lstStyle/>
          <a:p>
            <a:pPr algn="just" rtl="1">
              <a:buFont typeface="Arial" panose="020B0604020202020204" pitchFamily="34" charset="0"/>
              <a:buNone/>
            </a:pPr>
            <a:r>
              <a:rPr lang="ar-SA" altLang="ar-SA" sz="2800" b="1" smtClean="0">
                <a:cs typeface="Arial" panose="020B0604020202020204" pitchFamily="34" charset="0"/>
              </a:rPr>
              <a:t>5- </a:t>
            </a:r>
            <a:r>
              <a:rPr lang="ar-EG" altLang="ar-SA" sz="2800" b="1" smtClean="0">
                <a:cs typeface="Arial" panose="020B0604020202020204" pitchFamily="34" charset="0"/>
              </a:rPr>
              <a:t>اضطراب الطفولة التحللي </a:t>
            </a:r>
            <a:r>
              <a:rPr lang="ar-EG" altLang="ar-SA" sz="2000" b="1" smtClean="0">
                <a:cs typeface="Arial" panose="020B0604020202020204" pitchFamily="34" charset="0"/>
              </a:rPr>
              <a:t>(</a:t>
            </a:r>
            <a:r>
              <a:rPr lang="en-US" altLang="ar-SA" sz="2000" b="1" smtClean="0">
                <a:cs typeface="Arial" panose="020B0604020202020204" pitchFamily="34" charset="0"/>
              </a:rPr>
              <a:t>(Childhood Disintegrative Disorder</a:t>
            </a:r>
            <a:r>
              <a:rPr lang="ar-SA" altLang="ar-SA" sz="2000" b="1" smtClean="0">
                <a:cs typeface="Arial" panose="020B0604020202020204" pitchFamily="34" charset="0"/>
              </a:rPr>
              <a:t> </a:t>
            </a:r>
            <a:r>
              <a:rPr lang="ar-EG" altLang="ar-SA" sz="2800" b="1" smtClean="0">
                <a:cs typeface="Arial" panose="020B0604020202020204" pitchFamily="34" charset="0"/>
              </a:rPr>
              <a:t>عاده لا يظهر هذا الاضطراب إلا بعد سنتين من عمر الطفل حيث يبدأ بفقدان المهارات الأساسية وتصبح لدية حركات غير عادية مع مواجهته بمشاكل في اللغة الاستيعابية والتعبيرية وتظهر المشكلات في المهارت الاجتماعية والسلوك التكيفي وعدم القدرة علي تطوير علاقات صداقة مع الأقران ومشكلات في التواصل من خلال فقدان </a:t>
            </a:r>
            <a:r>
              <a:rPr lang="ar-SA" altLang="ar-SA" sz="2800" b="1" smtClean="0">
                <a:cs typeface="Arial" panose="020B0604020202020204" pitchFamily="34" charset="0"/>
              </a:rPr>
              <a:t>أ</a:t>
            </a:r>
            <a:r>
              <a:rPr lang="ar-EG" altLang="ar-SA" sz="2800" b="1" smtClean="0">
                <a:cs typeface="Arial" panose="020B0604020202020204" pitchFamily="34" charset="0"/>
              </a:rPr>
              <a:t>و ضعف في اللغة المنطوقة ولدي الطفل سلوكيات نمطية وتكرار للنشاطات ويصاحبه عادة تخلف عقلي شديد</a:t>
            </a:r>
            <a:r>
              <a:rPr lang="ar-SA" altLang="ar-SA" sz="2800" b="1" smtClean="0">
                <a:cs typeface="Arial" panose="020B0604020202020204" pitchFamily="34" charset="0"/>
              </a:rPr>
              <a:t>،</a:t>
            </a:r>
            <a:r>
              <a:rPr lang="ar-EG" altLang="ar-SA" sz="2800" b="1" smtClean="0">
                <a:cs typeface="Arial" panose="020B0604020202020204" pitchFamily="34" charset="0"/>
              </a:rPr>
              <a:t> ولا يوجد لدي الطفل مشاكل عصبية.</a:t>
            </a:r>
            <a:endParaRPr lang="en-US" altLang="ar-SA" sz="2800" b="1" smtClean="0">
              <a:cs typeface="Arial" panose="020B0604020202020204" pitchFamily="34" charset="0"/>
            </a:endParaRPr>
          </a:p>
        </p:txBody>
      </p:sp>
    </p:spTree>
    <p:extLst>
      <p:ext uri="{BB962C8B-B14F-4D97-AF65-F5344CB8AC3E}">
        <p14:creationId xmlns:p14="http://schemas.microsoft.com/office/powerpoint/2010/main" val="32626901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p:cNvSpPr>
          <p:nvPr>
            <p:ph type="title" idx="4294967295"/>
          </p:nvPr>
        </p:nvSpPr>
        <p:spPr>
          <a:xfrm>
            <a:off x="495300" y="274638"/>
            <a:ext cx="8915400" cy="1143000"/>
          </a:xfrm>
          <a:prstGeom prst="rect">
            <a:avLst/>
          </a:prstGeom>
        </p:spPr>
        <p:txBody>
          <a:bodyPr/>
          <a:lstStyle/>
          <a:p>
            <a:r>
              <a:rPr lang="ar-SA" altLang="ar-SA" b="1">
                <a:solidFill>
                  <a:srgbClr val="C00000"/>
                </a:solidFill>
                <a:latin typeface="Arial" pitchFamily="34" charset="0"/>
                <a:ea typeface="+mn-ea"/>
                <a:cs typeface="+mn-cs"/>
              </a:rPr>
              <a:t>التشخيص التكاملى </a:t>
            </a:r>
            <a:endParaRPr lang="en-US" altLang="ar-SA" b="1">
              <a:solidFill>
                <a:srgbClr val="C00000"/>
              </a:solidFill>
              <a:latin typeface="Arial" pitchFamily="34" charset="0"/>
              <a:ea typeface="+mn-ea"/>
              <a:cs typeface="+mn-cs"/>
            </a:endParaRPr>
          </a:p>
        </p:txBody>
      </p:sp>
      <p:sp>
        <p:nvSpPr>
          <p:cNvPr id="30723" name="Rectangle 3"/>
          <p:cNvSpPr>
            <a:spLocks noGrp="1"/>
          </p:cNvSpPr>
          <p:nvPr>
            <p:ph type="body" idx="4294967295"/>
          </p:nvPr>
        </p:nvSpPr>
        <p:spPr>
          <a:xfrm>
            <a:off x="533400" y="1600200"/>
            <a:ext cx="8915400" cy="4525963"/>
          </a:xfrm>
        </p:spPr>
        <p:txBody>
          <a:bodyPr/>
          <a:lstStyle/>
          <a:p>
            <a:pPr marL="609600" indent="-609600" algn="just" rtl="1">
              <a:buFont typeface="Arial" panose="020B0604020202020204" pitchFamily="34" charset="0"/>
              <a:buNone/>
            </a:pPr>
            <a:r>
              <a:rPr lang="ar-SA" altLang="ar-SA" smtClean="0">
                <a:cs typeface="Arial" panose="020B0604020202020204" pitchFamily="34" charset="0"/>
              </a:rPr>
              <a:t>     </a:t>
            </a:r>
            <a:r>
              <a:rPr lang="ar-EG" altLang="ar-SA" sz="2800" b="1" smtClean="0">
                <a:cs typeface="Arial" panose="020B0604020202020204" pitchFamily="34" charset="0"/>
              </a:rPr>
              <a:t>عملية التشخيص التكاملي عملية صعبة ومعقدة بحيث تشتمل علي </a:t>
            </a:r>
            <a:r>
              <a:rPr lang="ar-SA" altLang="ar-SA" sz="2800" b="1" smtClean="0">
                <a:cs typeface="Arial" panose="020B0604020202020204" pitchFamily="34" charset="0"/>
              </a:rPr>
              <a:t>أ</a:t>
            </a:r>
            <a:r>
              <a:rPr lang="ar-EG" altLang="ar-SA" sz="2800" b="1" smtClean="0">
                <a:cs typeface="Arial" panose="020B0604020202020204" pitchFamily="34" charset="0"/>
              </a:rPr>
              <a:t>كثر من جانب وتحتاج </a:t>
            </a:r>
            <a:r>
              <a:rPr lang="ar-SA" altLang="ar-SA" sz="2800" b="1" smtClean="0">
                <a:cs typeface="Arial" panose="020B0604020202020204" pitchFamily="34" charset="0"/>
              </a:rPr>
              <a:t>إ</a:t>
            </a:r>
            <a:r>
              <a:rPr lang="ar-EG" altLang="ar-SA" sz="2800" b="1" smtClean="0">
                <a:cs typeface="Arial" panose="020B0604020202020204" pitchFamily="34" charset="0"/>
              </a:rPr>
              <a:t>لي العديد من المتخصصين للقيام بها</a:t>
            </a:r>
            <a:r>
              <a:rPr lang="ar-SA" altLang="ar-SA" sz="2800" b="1" smtClean="0">
                <a:cs typeface="Arial" panose="020B0604020202020204" pitchFamily="34" charset="0"/>
              </a:rPr>
              <a:t>،</a:t>
            </a:r>
            <a:r>
              <a:rPr lang="ar-EG" altLang="ar-SA" sz="2800" b="1" smtClean="0">
                <a:cs typeface="Arial" panose="020B0604020202020204" pitchFamily="34" charset="0"/>
              </a:rPr>
              <a:t> ولعل ذلك يساعد بشكل مباشر علي الوصول </a:t>
            </a:r>
            <a:r>
              <a:rPr lang="ar-SA" altLang="ar-SA" sz="2800" b="1" smtClean="0">
                <a:cs typeface="Arial" panose="020B0604020202020204" pitchFamily="34" charset="0"/>
              </a:rPr>
              <a:t>إ</a:t>
            </a:r>
            <a:r>
              <a:rPr lang="ar-EG" altLang="ar-SA" sz="2800" b="1" smtClean="0">
                <a:cs typeface="Arial" panose="020B0604020202020204" pitchFamily="34" charset="0"/>
              </a:rPr>
              <a:t>لي التشخيص الدقيق من جهة ومن جهة أخري يسمح لنا التعرف علي طبيعة الخصائص السلوكية والتربوية والشخصية التي يتصف بها الطفل التوحدي قبل البدء في </a:t>
            </a:r>
            <a:r>
              <a:rPr lang="ar-SA" altLang="ar-SA" sz="2800" b="1" smtClean="0">
                <a:cs typeface="Arial" panose="020B0604020202020204" pitchFamily="34" charset="0"/>
              </a:rPr>
              <a:t>إ</a:t>
            </a:r>
            <a:r>
              <a:rPr lang="ar-EG" altLang="ar-SA" sz="2800" b="1" smtClean="0">
                <a:cs typeface="Arial" panose="020B0604020202020204" pitchFamily="34" charset="0"/>
              </a:rPr>
              <a:t>عداد البرامج السلوكية والتربوية التي سوف يتم العمل بها معا</a:t>
            </a:r>
            <a:r>
              <a:rPr lang="ar-SA" altLang="ar-SA" sz="2800" b="1" smtClean="0">
                <a:cs typeface="Arial" panose="020B0604020202020204" pitchFamily="34" charset="0"/>
              </a:rPr>
              <a:t>ً</a:t>
            </a:r>
            <a:r>
              <a:rPr lang="ar-EG" altLang="ar-SA" sz="2800" b="1" smtClean="0">
                <a:cs typeface="Arial" panose="020B0604020202020204" pitchFamily="34" charset="0"/>
              </a:rPr>
              <a:t> ويساعد ذلك جراء علي ضمان تحقيق القدر الأكبر من الاستفادة بالنسبة للطفل التوحدي والمختصين العاملين معه وكذلك الأسرة.</a:t>
            </a:r>
            <a:endParaRPr lang="en-US" altLang="ar-SA" sz="2800" b="1" smtClean="0">
              <a:cs typeface="Arial" panose="020B0604020202020204" pitchFamily="34" charset="0"/>
            </a:endParaRPr>
          </a:p>
        </p:txBody>
      </p:sp>
    </p:spTree>
    <p:extLst>
      <p:ext uri="{BB962C8B-B14F-4D97-AF65-F5344CB8AC3E}">
        <p14:creationId xmlns:p14="http://schemas.microsoft.com/office/powerpoint/2010/main" val="36448900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p:cNvSpPr>
          <p:nvPr>
            <p:ph type="title" idx="4294967295"/>
          </p:nvPr>
        </p:nvSpPr>
        <p:spPr>
          <a:xfrm>
            <a:off x="495300" y="274638"/>
            <a:ext cx="8915400" cy="1143000"/>
          </a:xfrm>
          <a:prstGeom prst="rect">
            <a:avLst/>
          </a:prstGeom>
        </p:spPr>
        <p:txBody>
          <a:bodyPr/>
          <a:lstStyle/>
          <a:p>
            <a:r>
              <a:rPr lang="ar-SA" altLang="ar-SA" b="1">
                <a:solidFill>
                  <a:srgbClr val="C00000"/>
                </a:solidFill>
                <a:latin typeface="Arial" pitchFamily="34" charset="0"/>
                <a:ea typeface="+mn-ea"/>
                <a:cs typeface="+mn-cs"/>
              </a:rPr>
              <a:t>البرامج العلاجية</a:t>
            </a:r>
            <a:endParaRPr lang="en-US" altLang="ar-SA" b="1">
              <a:solidFill>
                <a:srgbClr val="C00000"/>
              </a:solidFill>
              <a:latin typeface="Arial" pitchFamily="34" charset="0"/>
              <a:ea typeface="+mn-ea"/>
              <a:cs typeface="+mn-cs"/>
            </a:endParaRPr>
          </a:p>
        </p:txBody>
      </p:sp>
      <p:sp>
        <p:nvSpPr>
          <p:cNvPr id="31747" name="Rectangle 3"/>
          <p:cNvSpPr>
            <a:spLocks noGrp="1"/>
          </p:cNvSpPr>
          <p:nvPr>
            <p:ph type="body" idx="4294967295"/>
          </p:nvPr>
        </p:nvSpPr>
        <p:spPr/>
        <p:txBody>
          <a:bodyPr/>
          <a:lstStyle/>
          <a:p>
            <a:pPr algn="just" rtl="1">
              <a:lnSpc>
                <a:spcPct val="80000"/>
              </a:lnSpc>
            </a:pPr>
            <a:r>
              <a:rPr lang="ar-EG" altLang="ar-SA" sz="2800" b="1" smtClean="0">
                <a:cs typeface="Arial" panose="020B0604020202020204" pitchFamily="34" charset="0"/>
              </a:rPr>
              <a:t>هناك العديد من البرامج العلاجية التي تم تطويرها للعمل مع أطفال التوحد منها ما يختص بالعلاج الطبي والبيولوجي ويستند هذا الجانب علي وجود أساليب عضوية محتملة يمكن </a:t>
            </a:r>
            <a:r>
              <a:rPr lang="ar-SA" altLang="ar-SA" sz="2800" b="1" smtClean="0">
                <a:cs typeface="Arial" panose="020B0604020202020204" pitchFamily="34" charset="0"/>
              </a:rPr>
              <a:t>أ</a:t>
            </a:r>
            <a:r>
              <a:rPr lang="ar-EG" altLang="ar-SA" sz="2800" b="1" smtClean="0">
                <a:cs typeface="Arial" panose="020B0604020202020204" pitchFamily="34" charset="0"/>
              </a:rPr>
              <a:t>ن تكون مسببة للاضطراب ومنها ما يعتمد علي استثارة الحواس لدي الأطفال التوحديين ومنها ما يختص بالجوانب السلوكية والتربوية كأساس يتم من خلاله تقديم البرامج العلاجية .</a:t>
            </a:r>
            <a:endParaRPr lang="ar-EG" altLang="ar-SA" sz="2800" b="1" u="sng" smtClean="0">
              <a:cs typeface="Arial" panose="020B0604020202020204" pitchFamily="34" charset="0"/>
            </a:endParaRPr>
          </a:p>
          <a:p>
            <a:pPr algn="just" rtl="1">
              <a:lnSpc>
                <a:spcPct val="80000"/>
              </a:lnSpc>
              <a:buFont typeface="Arial" panose="020B0604020202020204" pitchFamily="34" charset="0"/>
              <a:buNone/>
            </a:pPr>
            <a:r>
              <a:rPr lang="ar-SA" altLang="ar-SA" sz="2800" b="1" u="sng" smtClean="0">
                <a:cs typeface="Arial" panose="020B0604020202020204" pitchFamily="34" charset="0"/>
              </a:rPr>
              <a:t>1- </a:t>
            </a:r>
            <a:r>
              <a:rPr lang="ar-EG" altLang="ar-SA" sz="2800" b="1" u="sng" smtClean="0">
                <a:cs typeface="Arial" panose="020B0604020202020204" pitchFamily="34" charset="0"/>
              </a:rPr>
              <a:t>المنحي الطبي والجسمي :</a:t>
            </a:r>
            <a:endParaRPr lang="en-US" altLang="ar-SA" sz="2800" b="1" smtClean="0">
              <a:cs typeface="Arial" panose="020B0604020202020204" pitchFamily="34" charset="0"/>
            </a:endParaRPr>
          </a:p>
          <a:p>
            <a:pPr algn="just" rtl="1">
              <a:lnSpc>
                <a:spcPct val="80000"/>
              </a:lnSpc>
            </a:pPr>
            <a:r>
              <a:rPr lang="ar-EG" altLang="ar-SA" sz="2800" b="1" smtClean="0">
                <a:cs typeface="Arial" panose="020B0604020202020204" pitchFamily="34" charset="0"/>
              </a:rPr>
              <a:t>لم تتفق الدراسات التي </a:t>
            </a:r>
            <a:r>
              <a:rPr lang="ar-SA" altLang="ar-SA" sz="2800" b="1" smtClean="0">
                <a:cs typeface="Arial" panose="020B0604020202020204" pitchFamily="34" charset="0"/>
              </a:rPr>
              <a:t>أ</a:t>
            </a:r>
            <a:r>
              <a:rPr lang="ar-EG" altLang="ar-SA" sz="2800" b="1" smtClean="0">
                <a:cs typeface="Arial" panose="020B0604020202020204" pitchFamily="34" charset="0"/>
              </a:rPr>
              <a:t>جريت حتي ال</a:t>
            </a:r>
            <a:r>
              <a:rPr lang="ar-SA" altLang="ar-SA" sz="2800" b="1" smtClean="0">
                <a:cs typeface="Arial" panose="020B0604020202020204" pitchFamily="34" charset="0"/>
              </a:rPr>
              <a:t>آ</a:t>
            </a:r>
            <a:r>
              <a:rPr lang="ar-EG" altLang="ar-SA" sz="2800" b="1" smtClean="0">
                <a:cs typeface="Arial" panose="020B0604020202020204" pitchFamily="34" charset="0"/>
              </a:rPr>
              <a:t>ن تأكيد</a:t>
            </a:r>
            <a:r>
              <a:rPr lang="ar-SA" altLang="ar-SA" sz="2800" b="1" smtClean="0">
                <a:cs typeface="Arial" panose="020B0604020202020204" pitchFamily="34" charset="0"/>
              </a:rPr>
              <a:t>اً</a:t>
            </a:r>
            <a:r>
              <a:rPr lang="ar-EG" altLang="ar-SA" sz="2800" b="1" smtClean="0">
                <a:cs typeface="Arial" panose="020B0604020202020204" pitchFamily="34" charset="0"/>
              </a:rPr>
              <a:t> علي ما يتعلق بالجانب الطبي والجسمي ونجاح استخدامه مع كل ال</a:t>
            </a:r>
            <a:r>
              <a:rPr lang="ar-SA" altLang="ar-SA" sz="2800" b="1" smtClean="0">
                <a:cs typeface="Arial" panose="020B0604020202020204" pitchFamily="34" charset="0"/>
              </a:rPr>
              <a:t>أ</a:t>
            </a:r>
            <a:r>
              <a:rPr lang="ar-EG" altLang="ar-SA" sz="2800" b="1" smtClean="0">
                <a:cs typeface="Arial" panose="020B0604020202020204" pitchFamily="34" charset="0"/>
              </a:rPr>
              <a:t>طفال الذين تم تعريضهم لبعض أنواع العلاج الطبي</a:t>
            </a:r>
            <a:r>
              <a:rPr lang="ar-SA" altLang="ar-SA" sz="2800" b="1" smtClean="0">
                <a:cs typeface="Arial" panose="020B0604020202020204" pitchFamily="34" charset="0"/>
              </a:rPr>
              <a:t>، </a:t>
            </a:r>
            <a:r>
              <a:rPr lang="ar-EG" altLang="ar-SA" sz="2800" b="1" smtClean="0">
                <a:cs typeface="Arial" panose="020B0604020202020204" pitchFamily="34" charset="0"/>
              </a:rPr>
              <a:t>وذلك بالرغم من ظهور تحسن في مستوي اداء بعض الأطفال التوحد</a:t>
            </a:r>
            <a:r>
              <a:rPr lang="ar-SA" altLang="ar-SA" sz="2800" b="1" smtClean="0">
                <a:cs typeface="Arial" panose="020B0604020202020204" pitchFamily="34" charset="0"/>
              </a:rPr>
              <a:t>ي</a:t>
            </a:r>
            <a:r>
              <a:rPr lang="ar-EG" altLang="ar-SA" sz="2800" b="1" smtClean="0">
                <a:cs typeface="Arial" panose="020B0604020202020204" pitchFamily="34" charset="0"/>
              </a:rPr>
              <a:t>ين الذين عولجو</a:t>
            </a:r>
            <a:r>
              <a:rPr lang="ar-SA" altLang="ar-SA" sz="2800" b="1" smtClean="0">
                <a:cs typeface="Arial" panose="020B0604020202020204" pitchFamily="34" charset="0"/>
              </a:rPr>
              <a:t>ا</a:t>
            </a:r>
            <a:r>
              <a:rPr lang="ar-EG" altLang="ar-SA" sz="2800" b="1" smtClean="0">
                <a:cs typeface="Arial" panose="020B0604020202020204" pitchFamily="34" charset="0"/>
              </a:rPr>
              <a:t> بجرعات من الأدوية</a:t>
            </a:r>
            <a:r>
              <a:rPr lang="ar-SA" altLang="ar-SA" sz="2800" b="1" smtClean="0">
                <a:cs typeface="Arial" panose="020B0604020202020204" pitchFamily="34" charset="0"/>
              </a:rPr>
              <a:t>،</a:t>
            </a:r>
            <a:r>
              <a:rPr lang="ar-EG" altLang="ar-SA" sz="2800" b="1" smtClean="0">
                <a:cs typeface="Arial" panose="020B0604020202020204" pitchFamily="34" charset="0"/>
              </a:rPr>
              <a:t> وتجدر ال</a:t>
            </a:r>
            <a:r>
              <a:rPr lang="ar-SA" altLang="ar-SA" sz="2800" b="1" smtClean="0">
                <a:cs typeface="Arial" panose="020B0604020202020204" pitchFamily="34" charset="0"/>
              </a:rPr>
              <a:t>إ</a:t>
            </a:r>
            <a:r>
              <a:rPr lang="ar-EG" altLang="ar-SA" sz="2800" b="1" smtClean="0">
                <a:cs typeface="Arial" panose="020B0604020202020204" pitchFamily="34" charset="0"/>
              </a:rPr>
              <a:t>شارة </a:t>
            </a:r>
            <a:r>
              <a:rPr lang="ar-SA" altLang="ar-SA" sz="2800" b="1" smtClean="0">
                <a:cs typeface="Arial" panose="020B0604020202020204" pitchFamily="34" charset="0"/>
              </a:rPr>
              <a:t>إ</a:t>
            </a:r>
            <a:r>
              <a:rPr lang="ar-EG" altLang="ar-SA" sz="2800" b="1" smtClean="0">
                <a:cs typeface="Arial" panose="020B0604020202020204" pitchFamily="34" charset="0"/>
              </a:rPr>
              <a:t>لي </a:t>
            </a:r>
            <a:r>
              <a:rPr lang="ar-SA" altLang="ar-SA" sz="2800" b="1" smtClean="0">
                <a:cs typeface="Arial" panose="020B0604020202020204" pitchFamily="34" charset="0"/>
              </a:rPr>
              <a:t>أ</a:t>
            </a:r>
            <a:r>
              <a:rPr lang="ar-EG" altLang="ar-SA" sz="2800" b="1" smtClean="0">
                <a:cs typeface="Arial" panose="020B0604020202020204" pitchFamily="34" charset="0"/>
              </a:rPr>
              <a:t>همية اقتران مثل هذا العلاج الطبي بشكل مباشر مع البرامج السلوكية والتربوية الخاصة ل</a:t>
            </a:r>
            <a:r>
              <a:rPr lang="ar-SA" altLang="ar-SA" sz="2800" b="1" smtClean="0">
                <a:cs typeface="Arial" panose="020B0604020202020204" pitchFamily="34" charset="0"/>
              </a:rPr>
              <a:t>أ</a:t>
            </a:r>
            <a:r>
              <a:rPr lang="ar-EG" altLang="ar-SA" sz="2800" b="1" smtClean="0">
                <a:cs typeface="Arial" panose="020B0604020202020204" pitchFamily="34" charset="0"/>
              </a:rPr>
              <a:t>طفال التوحد.</a:t>
            </a:r>
            <a:endParaRPr lang="en-US" altLang="ar-SA" sz="2800" b="1" smtClean="0">
              <a:cs typeface="Arial" panose="020B0604020202020204" pitchFamily="34" charset="0"/>
            </a:endParaRPr>
          </a:p>
        </p:txBody>
      </p:sp>
    </p:spTree>
    <p:extLst>
      <p:ext uri="{BB962C8B-B14F-4D97-AF65-F5344CB8AC3E}">
        <p14:creationId xmlns:p14="http://schemas.microsoft.com/office/powerpoint/2010/main" val="10475454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p:cNvSpPr>
          <p:nvPr>
            <p:ph type="title" idx="4294967295"/>
          </p:nvPr>
        </p:nvSpPr>
        <p:spPr>
          <a:xfrm>
            <a:off x="495300" y="274638"/>
            <a:ext cx="8915400" cy="1143000"/>
          </a:xfrm>
          <a:prstGeom prst="rect">
            <a:avLst/>
          </a:prstGeom>
        </p:spPr>
        <p:txBody>
          <a:bodyPr/>
          <a:lstStyle/>
          <a:p>
            <a:r>
              <a:rPr lang="ar-SA" altLang="ar-SA" b="1">
                <a:solidFill>
                  <a:srgbClr val="C00000"/>
                </a:solidFill>
                <a:latin typeface="Arial" pitchFamily="34" charset="0"/>
                <a:ea typeface="+mn-ea"/>
                <a:cs typeface="+mn-cs"/>
              </a:rPr>
              <a:t>تابع البرامج العلاجية</a:t>
            </a:r>
            <a:endParaRPr lang="en-US" altLang="ar-SA" b="1">
              <a:solidFill>
                <a:srgbClr val="C00000"/>
              </a:solidFill>
              <a:latin typeface="Arial" pitchFamily="34" charset="0"/>
              <a:ea typeface="+mn-ea"/>
              <a:cs typeface="+mn-cs"/>
            </a:endParaRPr>
          </a:p>
        </p:txBody>
      </p:sp>
      <p:sp>
        <p:nvSpPr>
          <p:cNvPr id="32771" name="Rectangle 3"/>
          <p:cNvSpPr>
            <a:spLocks noGrp="1"/>
          </p:cNvSpPr>
          <p:nvPr>
            <p:ph type="body" idx="4294967295"/>
          </p:nvPr>
        </p:nvSpPr>
        <p:spPr/>
        <p:txBody>
          <a:bodyPr/>
          <a:lstStyle/>
          <a:p>
            <a:pPr algn="just" rtl="1">
              <a:lnSpc>
                <a:spcPct val="90000"/>
              </a:lnSpc>
              <a:buFont typeface="Arial" panose="020B0604020202020204" pitchFamily="34" charset="0"/>
              <a:buNone/>
            </a:pPr>
            <a:r>
              <a:rPr lang="ar-SA" altLang="ar-SA" sz="2800" b="1" u="sng" smtClean="0">
                <a:cs typeface="Arial" panose="020B0604020202020204" pitchFamily="34" charset="0"/>
              </a:rPr>
              <a:t>2- </a:t>
            </a:r>
            <a:r>
              <a:rPr lang="ar-EG" altLang="ar-SA" sz="2800" b="1" u="sng" smtClean="0">
                <a:cs typeface="Arial" panose="020B0604020202020204" pitchFamily="34" charset="0"/>
              </a:rPr>
              <a:t>المنحني الحسي( التكامل الحسي):</a:t>
            </a:r>
            <a:r>
              <a:rPr lang="ar-EG" altLang="ar-SA" sz="2800" u="sng" smtClean="0">
                <a:cs typeface="Arial" panose="020B0604020202020204" pitchFamily="34" charset="0"/>
              </a:rPr>
              <a:t> </a:t>
            </a:r>
            <a:r>
              <a:rPr lang="ar-EG" altLang="ar-SA" sz="2800" b="1" smtClean="0">
                <a:cs typeface="Arial" panose="020B0604020202020204" pitchFamily="34" charset="0"/>
              </a:rPr>
              <a:t>هناك العديد من الأساليب والطرق العلاجية والتي لا يمكن وصفها بأنها عملية وتستند إلي ثوابت محددة في العمل مع أطفال التوحد ولكنها لاقت اهتماما بالغا من بعض الباحثين وال</a:t>
            </a:r>
            <a:r>
              <a:rPr lang="ar-SA" altLang="ar-SA" sz="2800" b="1" smtClean="0">
                <a:cs typeface="Arial" panose="020B0604020202020204" pitchFamily="34" charset="0"/>
              </a:rPr>
              <a:t>م</a:t>
            </a:r>
            <a:r>
              <a:rPr lang="ar-EG" altLang="ar-SA" sz="2800" b="1" smtClean="0">
                <a:cs typeface="Arial" panose="020B0604020202020204" pitchFamily="34" charset="0"/>
              </a:rPr>
              <a:t>عل</a:t>
            </a:r>
            <a:r>
              <a:rPr lang="ar-SA" altLang="ar-SA" sz="2800" b="1" smtClean="0">
                <a:cs typeface="Arial" panose="020B0604020202020204" pitchFamily="34" charset="0"/>
              </a:rPr>
              <a:t>م</a:t>
            </a:r>
            <a:r>
              <a:rPr lang="ar-EG" altLang="ar-SA" sz="2800" b="1" smtClean="0">
                <a:cs typeface="Arial" panose="020B0604020202020204" pitchFamily="34" charset="0"/>
              </a:rPr>
              <a:t>ين في المجال مثل العلاج بالتكامل الحسي</a:t>
            </a:r>
            <a:r>
              <a:rPr lang="ar-SA" altLang="ar-SA" sz="2800" b="1" smtClean="0">
                <a:cs typeface="Arial" panose="020B0604020202020204" pitchFamily="34" charset="0"/>
              </a:rPr>
              <a:t>، </a:t>
            </a:r>
            <a:r>
              <a:rPr lang="ar-EG" altLang="ar-SA" sz="2800" b="1" smtClean="0">
                <a:cs typeface="Arial" panose="020B0604020202020204" pitchFamily="34" charset="0"/>
              </a:rPr>
              <a:t>والعلاج الحسي الحركي.</a:t>
            </a:r>
          </a:p>
          <a:p>
            <a:pPr algn="just" rtl="1">
              <a:lnSpc>
                <a:spcPct val="90000"/>
              </a:lnSpc>
              <a:buFont typeface="Arial" panose="020B0604020202020204" pitchFamily="34" charset="0"/>
              <a:buNone/>
            </a:pPr>
            <a:r>
              <a:rPr lang="ar-SA" altLang="ar-SA" sz="2800" b="1" smtClean="0">
                <a:cs typeface="Arial" panose="020B0604020202020204" pitchFamily="34" charset="0"/>
              </a:rPr>
              <a:t>   </a:t>
            </a:r>
            <a:r>
              <a:rPr lang="ar-EG" altLang="ar-SA" sz="2800" b="1" smtClean="0">
                <a:cs typeface="Arial" panose="020B0604020202020204" pitchFamily="34" charset="0"/>
              </a:rPr>
              <a:t>وتعتبر مثل هذه الطرق غير رسمية ولا يمكن الاعتماد عليها بشكل غير مباشر في وضع البرامج العلاجية والتربوية والسلوكية لدي أطفال التوحد وهي بحاجة إلي العديد من الخصائص لدي الطفل التوحدي قبل بداية تطبيقها مثل الانتباه</a:t>
            </a:r>
            <a:r>
              <a:rPr lang="ar-SA" altLang="ar-SA" sz="2800" b="1" smtClean="0">
                <a:cs typeface="Arial" panose="020B0604020202020204" pitchFamily="34" charset="0"/>
              </a:rPr>
              <a:t>،</a:t>
            </a:r>
            <a:r>
              <a:rPr lang="ar-EG" altLang="ar-SA" sz="2800" b="1" smtClean="0">
                <a:cs typeface="Arial" panose="020B0604020202020204" pitchFamily="34" charset="0"/>
              </a:rPr>
              <a:t> القدرة علي استخدام اللغة</a:t>
            </a:r>
            <a:r>
              <a:rPr lang="ar-SA" altLang="ar-SA" sz="2800" b="1" smtClean="0">
                <a:cs typeface="Arial" panose="020B0604020202020204" pitchFamily="34" charset="0"/>
              </a:rPr>
              <a:t>،</a:t>
            </a:r>
            <a:r>
              <a:rPr lang="ar-EG" altLang="ar-SA" sz="2800" b="1" smtClean="0">
                <a:cs typeface="Arial" panose="020B0604020202020204" pitchFamily="34" charset="0"/>
              </a:rPr>
              <a:t> والتواصل</a:t>
            </a:r>
            <a:r>
              <a:rPr lang="ar-SA" altLang="ar-SA" sz="2800" b="1" smtClean="0">
                <a:cs typeface="Arial" panose="020B0604020202020204" pitchFamily="34" charset="0"/>
              </a:rPr>
              <a:t>،</a:t>
            </a:r>
            <a:r>
              <a:rPr lang="ar-EG" altLang="ar-SA" sz="2800" b="1" smtClean="0">
                <a:cs typeface="Arial" panose="020B0604020202020204" pitchFamily="34" charset="0"/>
              </a:rPr>
              <a:t> وعادة ما لا</a:t>
            </a:r>
            <a:r>
              <a:rPr lang="ar-SA" altLang="ar-SA" sz="2800" b="1" smtClean="0">
                <a:cs typeface="Arial" panose="020B0604020202020204" pitchFamily="34" charset="0"/>
              </a:rPr>
              <a:t> </a:t>
            </a:r>
            <a:r>
              <a:rPr lang="ar-EG" altLang="ar-SA" sz="2800" b="1" smtClean="0">
                <a:cs typeface="Arial" panose="020B0604020202020204" pitchFamily="34" charset="0"/>
              </a:rPr>
              <a:t>تكون مثل هذه الصفات موجود</a:t>
            </a:r>
            <a:r>
              <a:rPr lang="ar-SA" altLang="ar-SA" sz="2800" b="1" smtClean="0">
                <a:cs typeface="Arial" panose="020B0604020202020204" pitchFamily="34" charset="0"/>
              </a:rPr>
              <a:t>ة</a:t>
            </a:r>
            <a:r>
              <a:rPr lang="ar-EG" altLang="ar-SA" sz="2800" b="1" smtClean="0">
                <a:cs typeface="Arial" panose="020B0604020202020204" pitchFamily="34" charset="0"/>
              </a:rPr>
              <a:t> لدي معظم الأطفال التوحدي</a:t>
            </a:r>
            <a:r>
              <a:rPr lang="ar-SA" altLang="ar-SA" sz="2800" b="1" smtClean="0">
                <a:cs typeface="Arial" panose="020B0604020202020204" pitchFamily="34" charset="0"/>
              </a:rPr>
              <a:t>ي</a:t>
            </a:r>
            <a:r>
              <a:rPr lang="ar-EG" altLang="ar-SA" sz="2800" b="1" smtClean="0">
                <a:cs typeface="Arial" panose="020B0604020202020204" pitchFamily="34" charset="0"/>
              </a:rPr>
              <a:t>ن في بداية تطبيق البرنامج العلاجي.</a:t>
            </a:r>
            <a:endParaRPr lang="en-US" altLang="ar-SA" sz="2800" b="1" smtClean="0">
              <a:cs typeface="Arial" panose="020B0604020202020204" pitchFamily="34" charset="0"/>
            </a:endParaRPr>
          </a:p>
        </p:txBody>
      </p:sp>
    </p:spTree>
    <p:extLst>
      <p:ext uri="{BB962C8B-B14F-4D97-AF65-F5344CB8AC3E}">
        <p14:creationId xmlns:p14="http://schemas.microsoft.com/office/powerpoint/2010/main" val="26689329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p:cNvSpPr>
          <p:nvPr>
            <p:ph type="title" idx="4294967295"/>
          </p:nvPr>
        </p:nvSpPr>
        <p:spPr>
          <a:xfrm>
            <a:off x="495300" y="274638"/>
            <a:ext cx="8915400" cy="1143000"/>
          </a:xfrm>
          <a:prstGeom prst="rect">
            <a:avLst/>
          </a:prstGeom>
        </p:spPr>
        <p:txBody>
          <a:bodyPr/>
          <a:lstStyle/>
          <a:p>
            <a:r>
              <a:rPr lang="ar-SA" altLang="ar-SA" b="1">
                <a:solidFill>
                  <a:srgbClr val="C00000"/>
                </a:solidFill>
                <a:latin typeface="Arial" pitchFamily="34" charset="0"/>
                <a:ea typeface="+mn-ea"/>
                <a:cs typeface="+mn-cs"/>
              </a:rPr>
              <a:t>تابع: البرامج العلاجية</a:t>
            </a:r>
            <a:endParaRPr lang="en-US" altLang="ar-SA" b="1">
              <a:solidFill>
                <a:srgbClr val="C00000"/>
              </a:solidFill>
              <a:latin typeface="Arial" pitchFamily="34" charset="0"/>
              <a:ea typeface="+mn-ea"/>
              <a:cs typeface="+mn-cs"/>
            </a:endParaRPr>
          </a:p>
        </p:txBody>
      </p:sp>
      <p:sp>
        <p:nvSpPr>
          <p:cNvPr id="33795" name="Rectangle 3"/>
          <p:cNvSpPr>
            <a:spLocks noGrp="1"/>
          </p:cNvSpPr>
          <p:nvPr>
            <p:ph type="body" idx="4294967295"/>
          </p:nvPr>
        </p:nvSpPr>
        <p:spPr>
          <a:xfrm>
            <a:off x="533400" y="1447800"/>
            <a:ext cx="8915400" cy="4525963"/>
          </a:xfrm>
        </p:spPr>
        <p:txBody>
          <a:bodyPr/>
          <a:lstStyle/>
          <a:p>
            <a:pPr algn="just" rtl="1">
              <a:lnSpc>
                <a:spcPct val="90000"/>
              </a:lnSpc>
              <a:buFont typeface="Arial" panose="020B0604020202020204" pitchFamily="34" charset="0"/>
              <a:buNone/>
            </a:pPr>
            <a:r>
              <a:rPr lang="ar-SA" altLang="ar-SA" sz="2800" b="1" smtClean="0">
                <a:cs typeface="Arial" panose="020B0604020202020204" pitchFamily="34" charset="0"/>
              </a:rPr>
              <a:t>3- </a:t>
            </a:r>
            <a:r>
              <a:rPr lang="ar-EG" altLang="ar-SA" sz="2800" b="1" u="sng" smtClean="0">
                <a:cs typeface="Arial" panose="020B0604020202020204" pitchFamily="34" charset="0"/>
              </a:rPr>
              <a:t>المنحني السلوكي والتربوي</a:t>
            </a:r>
            <a:r>
              <a:rPr lang="ar-EG" altLang="ar-SA" sz="2800" b="1" smtClean="0">
                <a:cs typeface="Arial" panose="020B0604020202020204" pitchFamily="34" charset="0"/>
              </a:rPr>
              <a:t>:</a:t>
            </a:r>
            <a:r>
              <a:rPr lang="ar-SA" altLang="ar-SA" sz="2800" b="1" smtClean="0">
                <a:cs typeface="Arial" panose="020B0604020202020204" pitchFamily="34" charset="0"/>
              </a:rPr>
              <a:t> </a:t>
            </a:r>
            <a:r>
              <a:rPr lang="ar-EG" altLang="ar-SA" sz="2800" b="1" smtClean="0">
                <a:cs typeface="Arial" panose="020B0604020202020204" pitchFamily="34" charset="0"/>
              </a:rPr>
              <a:t>يمكن وصف البرامج العلاجية السلوكية والتربوية بأنها عملية رسمية يمكن استخدامها مع أطفال التوحد بغض النظر عن مستوي الآداء الحالي للطفل في الجوانب السلوكية والتربوية المختلفة ومن هذه البرامج:</a:t>
            </a:r>
          </a:p>
          <a:p>
            <a:pPr algn="just" rtl="1">
              <a:lnSpc>
                <a:spcPct val="90000"/>
              </a:lnSpc>
            </a:pPr>
            <a:r>
              <a:rPr lang="ar-EG" altLang="ar-SA" sz="2800" b="1" smtClean="0">
                <a:cs typeface="Arial" panose="020B0604020202020204" pitchFamily="34" charset="0"/>
              </a:rPr>
              <a:t>برنامج المهارات السلوكية والتربوية للأطفال التوحدي</a:t>
            </a:r>
            <a:r>
              <a:rPr lang="ar-SA" altLang="ar-SA" sz="2800" b="1" smtClean="0">
                <a:cs typeface="Arial" panose="020B0604020202020204" pitchFamily="34" charset="0"/>
              </a:rPr>
              <a:t>ي</a:t>
            </a:r>
            <a:r>
              <a:rPr lang="ar-EG" altLang="ar-SA" sz="2800" b="1" smtClean="0">
                <a:cs typeface="Arial" panose="020B0604020202020204" pitchFamily="34" charset="0"/>
              </a:rPr>
              <a:t>ن</a:t>
            </a:r>
            <a:r>
              <a:rPr lang="ar-SA" altLang="ar-SA" sz="2400" b="1" smtClean="0">
                <a:cs typeface="Arial" panose="020B0604020202020204" pitchFamily="34" charset="0"/>
              </a:rPr>
              <a:t>:</a:t>
            </a:r>
            <a:r>
              <a:rPr lang="ar-EG" altLang="ar-SA" sz="2400" b="1" smtClean="0">
                <a:cs typeface="Arial" panose="020B0604020202020204" pitchFamily="34" charset="0"/>
              </a:rPr>
              <a:t> ويتميز</a:t>
            </a:r>
            <a:r>
              <a:rPr lang="ar-SA" altLang="ar-SA" sz="2400" b="1" smtClean="0">
                <a:cs typeface="Arial" panose="020B0604020202020204" pitchFamily="34" charset="0"/>
              </a:rPr>
              <a:t> </a:t>
            </a:r>
            <a:r>
              <a:rPr lang="ar-EG" altLang="ar-SA" sz="2400" b="1" smtClean="0">
                <a:cs typeface="Arial" panose="020B0604020202020204" pitchFamily="34" charset="0"/>
              </a:rPr>
              <a:t>هذا البرنامج بشموليته وتغطي</a:t>
            </a:r>
            <a:r>
              <a:rPr lang="ar-SA" altLang="ar-SA" sz="2400" b="1" smtClean="0">
                <a:cs typeface="Arial" panose="020B0604020202020204" pitchFamily="34" charset="0"/>
              </a:rPr>
              <a:t>ت</a:t>
            </a:r>
            <a:r>
              <a:rPr lang="ar-EG" altLang="ar-SA" sz="2400" b="1" smtClean="0">
                <a:cs typeface="Arial" panose="020B0604020202020204" pitchFamily="34" charset="0"/>
              </a:rPr>
              <a:t>ة للعديد من الجوانب الحياتية والنشاطات والمهارات المعرفية والاجتماعية..الخ من خلال الفقرات التي تستند كذلك إلي التطور النمائي في مجملها والتي تساعد الطفل التوحدي علي تحس</a:t>
            </a:r>
            <a:r>
              <a:rPr lang="ar-SA" altLang="ar-SA" sz="2400" b="1" smtClean="0">
                <a:cs typeface="Arial" panose="020B0604020202020204" pitchFamily="34" charset="0"/>
              </a:rPr>
              <a:t>ي</a:t>
            </a:r>
            <a:r>
              <a:rPr lang="ar-EG" altLang="ar-SA" sz="2400" b="1" smtClean="0">
                <a:cs typeface="Arial" panose="020B0604020202020204" pitchFamily="34" charset="0"/>
              </a:rPr>
              <a:t>ن نقاط الضعف لدية بشكل متسلسل ومنظم</a:t>
            </a:r>
            <a:r>
              <a:rPr lang="ar-SA" altLang="ar-SA" sz="2400" b="1" smtClean="0">
                <a:cs typeface="Arial" panose="020B0604020202020204" pitchFamily="34" charset="0"/>
              </a:rPr>
              <a:t>.</a:t>
            </a:r>
            <a:r>
              <a:rPr lang="ar-EG" altLang="ar-SA" sz="2400" b="1" smtClean="0">
                <a:cs typeface="Arial" panose="020B0604020202020204" pitchFamily="34" charset="0"/>
              </a:rPr>
              <a:t> </a:t>
            </a:r>
          </a:p>
          <a:p>
            <a:pPr algn="just" rtl="1">
              <a:lnSpc>
                <a:spcPct val="90000"/>
              </a:lnSpc>
            </a:pPr>
            <a:r>
              <a:rPr lang="ar-EG" altLang="ar-SA" sz="2800" b="1" smtClean="0">
                <a:cs typeface="Arial" panose="020B0604020202020204" pitchFamily="34" charset="0"/>
              </a:rPr>
              <a:t>برنامج تعديل السلوك والتحليل السلوكي التطبيقي: </a:t>
            </a:r>
            <a:r>
              <a:rPr lang="ar-EG" altLang="ar-SA" sz="2400" b="1" smtClean="0">
                <a:cs typeface="Arial" panose="020B0604020202020204" pitchFamily="34" charset="0"/>
              </a:rPr>
              <a:t>يعتمد هذا البرنامج علي أهمية استخدام إجراءات تعديل</a:t>
            </a:r>
            <a:r>
              <a:rPr lang="ar-SA" altLang="ar-SA" sz="2400" b="1" smtClean="0">
                <a:cs typeface="Arial" panose="020B0604020202020204" pitchFamily="34" charset="0"/>
              </a:rPr>
              <a:t> </a:t>
            </a:r>
            <a:r>
              <a:rPr lang="ar-EG" altLang="ar-SA" sz="2400" b="1" smtClean="0">
                <a:cs typeface="Arial" panose="020B0604020202020204" pitchFamily="34" charset="0"/>
              </a:rPr>
              <a:t>السلوك وتناسبها مع المواقف لتعليمية وذلك من خلال بعض الطرق التي يمكن من خلالها زيادة وتطوير المهارات السلوكية والتربوية لدي أطفال </a:t>
            </a:r>
            <a:r>
              <a:rPr lang="ar-SA" altLang="ar-SA" sz="2400" b="1" smtClean="0">
                <a:cs typeface="Arial" panose="020B0604020202020204" pitchFamily="34" charset="0"/>
              </a:rPr>
              <a:t>ا</a:t>
            </a:r>
            <a:r>
              <a:rPr lang="ar-EG" altLang="ar-SA" sz="2400" b="1" smtClean="0">
                <a:cs typeface="Arial" panose="020B0604020202020204" pitchFamily="34" charset="0"/>
              </a:rPr>
              <a:t>لتوحد من خلال تعديل السلوك.</a:t>
            </a:r>
            <a:endParaRPr lang="en-US" altLang="ar-SA" sz="2400" b="1" smtClean="0">
              <a:cs typeface="Arial" panose="020B0604020202020204" pitchFamily="34" charset="0"/>
            </a:endParaRPr>
          </a:p>
        </p:txBody>
      </p:sp>
    </p:spTree>
    <p:extLst>
      <p:ext uri="{BB962C8B-B14F-4D97-AF65-F5344CB8AC3E}">
        <p14:creationId xmlns:p14="http://schemas.microsoft.com/office/powerpoint/2010/main" val="15485420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p:cNvSpPr>
          <p:nvPr>
            <p:ph type="title" idx="4294967295"/>
          </p:nvPr>
        </p:nvSpPr>
        <p:spPr>
          <a:xfrm>
            <a:off x="495300" y="274638"/>
            <a:ext cx="8915400" cy="1143000"/>
          </a:xfrm>
          <a:prstGeom prst="rect">
            <a:avLst/>
          </a:prstGeom>
        </p:spPr>
        <p:txBody>
          <a:bodyPr/>
          <a:lstStyle/>
          <a:p>
            <a:r>
              <a:rPr lang="ar-SA" altLang="ar-SA" b="1">
                <a:solidFill>
                  <a:srgbClr val="C00000"/>
                </a:solidFill>
                <a:latin typeface="Arial" pitchFamily="34" charset="0"/>
                <a:ea typeface="+mn-ea"/>
                <a:cs typeface="+mn-cs"/>
              </a:rPr>
              <a:t>بعض الفنيات السلوكية لتعديل سلوك التوحديين</a:t>
            </a:r>
            <a:endParaRPr lang="en-US" altLang="ar-SA" b="1">
              <a:solidFill>
                <a:srgbClr val="C00000"/>
              </a:solidFill>
              <a:latin typeface="Arial" pitchFamily="34" charset="0"/>
              <a:ea typeface="+mn-ea"/>
              <a:cs typeface="+mn-cs"/>
            </a:endParaRPr>
          </a:p>
        </p:txBody>
      </p:sp>
      <p:sp>
        <p:nvSpPr>
          <p:cNvPr id="34819" name="Rectangle 3"/>
          <p:cNvSpPr>
            <a:spLocks noGrp="1"/>
          </p:cNvSpPr>
          <p:nvPr>
            <p:ph type="body" idx="4294967295"/>
          </p:nvPr>
        </p:nvSpPr>
        <p:spPr>
          <a:xfrm>
            <a:off x="533400" y="1524000"/>
            <a:ext cx="8915400" cy="4525963"/>
          </a:xfrm>
        </p:spPr>
        <p:txBody>
          <a:bodyPr/>
          <a:lstStyle/>
          <a:p>
            <a:pPr algn="just" rtl="1">
              <a:lnSpc>
                <a:spcPct val="80000"/>
              </a:lnSpc>
              <a:buFont typeface="Arial" panose="020B0604020202020204" pitchFamily="34" charset="0"/>
              <a:buNone/>
            </a:pPr>
            <a:r>
              <a:rPr lang="ar-EG" altLang="ar-SA" sz="2800" b="1" smtClean="0">
                <a:cs typeface="Arial" panose="020B0604020202020204" pitchFamily="34" charset="0"/>
              </a:rPr>
              <a:t>ومن أهم الطرق التي يمكن من خلالها زيادة وتطوير المهارات السلوكية والتربوية لدي أطفال التوحد من خلال تعديل السلوك:- </a:t>
            </a:r>
          </a:p>
          <a:p>
            <a:pPr algn="just" rtl="1">
              <a:lnSpc>
                <a:spcPct val="80000"/>
              </a:lnSpc>
            </a:pPr>
            <a:r>
              <a:rPr lang="ar-EG" altLang="ar-SA" sz="2800" b="1" u="sng" smtClean="0">
                <a:cs typeface="Arial" panose="020B0604020202020204" pitchFamily="34" charset="0"/>
              </a:rPr>
              <a:t>التعزيز</a:t>
            </a:r>
            <a:r>
              <a:rPr lang="ar-SA" altLang="ar-SA" sz="2800" b="1" smtClean="0">
                <a:cs typeface="Arial" panose="020B0604020202020204" pitchFamily="34" charset="0"/>
              </a:rPr>
              <a:t>: </a:t>
            </a:r>
            <a:r>
              <a:rPr lang="ar-EG" altLang="ar-SA" sz="2800" b="1" smtClean="0">
                <a:cs typeface="Arial" panose="020B0604020202020204" pitchFamily="34" charset="0"/>
              </a:rPr>
              <a:t>ويمكن تعريفة بأنة ال</a:t>
            </a:r>
            <a:r>
              <a:rPr lang="ar-SA" altLang="ar-SA" sz="2800" b="1" smtClean="0">
                <a:cs typeface="Arial" panose="020B0604020202020204" pitchFamily="34" charset="0"/>
              </a:rPr>
              <a:t>إ</a:t>
            </a:r>
            <a:r>
              <a:rPr lang="ar-EG" altLang="ar-SA" sz="2800" b="1" smtClean="0">
                <a:cs typeface="Arial" panose="020B0604020202020204" pitchFamily="34" charset="0"/>
              </a:rPr>
              <a:t>جراء الذي يؤدي فيه حدوث السلوك </a:t>
            </a:r>
            <a:r>
              <a:rPr lang="ar-SA" altLang="ar-SA" sz="2800" b="1" smtClean="0">
                <a:cs typeface="Arial" panose="020B0604020202020204" pitchFamily="34" charset="0"/>
              </a:rPr>
              <a:t>إ</a:t>
            </a:r>
            <a:r>
              <a:rPr lang="ar-EG" altLang="ar-SA" sz="2800" b="1" smtClean="0">
                <a:cs typeface="Arial" panose="020B0604020202020204" pitchFamily="34" charset="0"/>
              </a:rPr>
              <a:t>لي توابع ايجابية أو إلي توابع سلبية مما يترتب علية زيادة احتمال حدوث السلوك في المستقبل في المواقف المماثلة , وعادة ما يتم استخدام التعزيز الايجابي في المواقف التعليمية المختلفة للطفل من خلال </a:t>
            </a:r>
            <a:r>
              <a:rPr lang="ar-SA" altLang="ar-SA" sz="2800" b="1" smtClean="0">
                <a:cs typeface="Arial" panose="020B0604020202020204" pitchFamily="34" charset="0"/>
              </a:rPr>
              <a:t>أ</a:t>
            </a:r>
            <a:r>
              <a:rPr lang="ar-EG" altLang="ar-SA" sz="2800" b="1" smtClean="0">
                <a:cs typeface="Arial" panose="020B0604020202020204" pitchFamily="34" charset="0"/>
              </a:rPr>
              <a:t>شكال مختلفة للتعزيز منها المادية والرمزية والاجتماعية</a:t>
            </a:r>
            <a:r>
              <a:rPr lang="ar-SA" altLang="ar-SA" sz="2800" b="1" smtClean="0">
                <a:cs typeface="Arial" panose="020B0604020202020204" pitchFamily="34" charset="0"/>
              </a:rPr>
              <a:t>.</a:t>
            </a:r>
            <a:r>
              <a:rPr lang="ar-EG" altLang="ar-SA" sz="2800" b="1" smtClean="0">
                <a:cs typeface="Arial" panose="020B0604020202020204" pitchFamily="34" charset="0"/>
              </a:rPr>
              <a:t> </a:t>
            </a:r>
          </a:p>
          <a:p>
            <a:pPr algn="just" rtl="1">
              <a:lnSpc>
                <a:spcPct val="80000"/>
              </a:lnSpc>
            </a:pPr>
            <a:r>
              <a:rPr lang="ar-EG" altLang="ar-SA" sz="2800" b="1" u="sng" smtClean="0">
                <a:cs typeface="Arial" panose="020B0604020202020204" pitchFamily="34" charset="0"/>
              </a:rPr>
              <a:t>التلقين</a:t>
            </a:r>
            <a:r>
              <a:rPr lang="ar-SA" altLang="ar-SA" sz="2400" smtClean="0">
                <a:cs typeface="Arial" panose="020B0604020202020204" pitchFamily="34" charset="0"/>
              </a:rPr>
              <a:t>: </a:t>
            </a:r>
            <a:r>
              <a:rPr lang="ar-EG" altLang="ar-SA" sz="2800" b="1" smtClean="0">
                <a:cs typeface="Arial" panose="020B0604020202020204" pitchFamily="34" charset="0"/>
              </a:rPr>
              <a:t>وهو إجراء يشمل علي استخدام مؤقت لمثيرات تميزية بهدف زيادة احتمال </a:t>
            </a:r>
            <a:r>
              <a:rPr lang="ar-SA" altLang="ar-SA" sz="2800" b="1" smtClean="0">
                <a:cs typeface="Arial" panose="020B0604020202020204" pitchFamily="34" charset="0"/>
              </a:rPr>
              <a:t>ت</a:t>
            </a:r>
            <a:r>
              <a:rPr lang="ar-EG" altLang="ar-SA" sz="2800" b="1" smtClean="0">
                <a:cs typeface="Arial" panose="020B0604020202020204" pitchFamily="34" charset="0"/>
              </a:rPr>
              <a:t>ادية الفرد للسلوك المستهدف</a:t>
            </a:r>
            <a:r>
              <a:rPr lang="ar-SA" altLang="ar-SA" sz="2800" b="1" smtClean="0">
                <a:cs typeface="Arial" panose="020B0604020202020204" pitchFamily="34" charset="0"/>
              </a:rPr>
              <a:t>،</a:t>
            </a:r>
            <a:r>
              <a:rPr lang="ar-EG" altLang="ar-SA" sz="2800" b="1" smtClean="0">
                <a:cs typeface="Arial" panose="020B0604020202020204" pitchFamily="34" charset="0"/>
              </a:rPr>
              <a:t> حيث انه يتضمن حث الفرد علي أن يسلك علي نحو معين والتلميح له بأنه سيعزز.</a:t>
            </a:r>
            <a:endParaRPr lang="en-US" altLang="ar-SA" sz="2800" b="1" smtClean="0">
              <a:cs typeface="Arial" panose="020B0604020202020204" pitchFamily="34" charset="0"/>
            </a:endParaRPr>
          </a:p>
        </p:txBody>
      </p:sp>
    </p:spTree>
    <p:extLst>
      <p:ext uri="{BB962C8B-B14F-4D97-AF65-F5344CB8AC3E}">
        <p14:creationId xmlns:p14="http://schemas.microsoft.com/office/powerpoint/2010/main" val="18751444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p:cNvSpPr>
          <p:nvPr>
            <p:ph type="title" idx="4294967295"/>
          </p:nvPr>
        </p:nvSpPr>
        <p:spPr>
          <a:xfrm>
            <a:off x="495300" y="274638"/>
            <a:ext cx="8915400" cy="1143000"/>
          </a:xfrm>
          <a:prstGeom prst="rect">
            <a:avLst/>
          </a:prstGeom>
        </p:spPr>
        <p:txBody>
          <a:bodyPr/>
          <a:lstStyle/>
          <a:p>
            <a:r>
              <a:rPr lang="ar-SA" altLang="ar-SA" b="1">
                <a:solidFill>
                  <a:srgbClr val="C00000"/>
                </a:solidFill>
                <a:latin typeface="Arial" pitchFamily="34" charset="0"/>
                <a:ea typeface="+mn-ea"/>
                <a:cs typeface="+mn-cs"/>
              </a:rPr>
              <a:t>تابع : الفنيات السلوكية</a:t>
            </a:r>
            <a:endParaRPr lang="en-US" altLang="ar-SA" b="1">
              <a:solidFill>
                <a:srgbClr val="C00000"/>
              </a:solidFill>
              <a:latin typeface="Arial" pitchFamily="34" charset="0"/>
              <a:ea typeface="+mn-ea"/>
              <a:cs typeface="+mn-cs"/>
            </a:endParaRPr>
          </a:p>
        </p:txBody>
      </p:sp>
      <p:sp>
        <p:nvSpPr>
          <p:cNvPr id="35843" name="Rectangle 3"/>
          <p:cNvSpPr>
            <a:spLocks noGrp="1"/>
          </p:cNvSpPr>
          <p:nvPr>
            <p:ph type="body" idx="4294967295"/>
          </p:nvPr>
        </p:nvSpPr>
        <p:spPr/>
        <p:txBody>
          <a:bodyPr/>
          <a:lstStyle/>
          <a:p>
            <a:pPr marL="609600" indent="-609600" algn="just" rtl="1">
              <a:lnSpc>
                <a:spcPct val="90000"/>
              </a:lnSpc>
              <a:buFont typeface="Arial" panose="020B0604020202020204" pitchFamily="34" charset="0"/>
              <a:buNone/>
            </a:pPr>
            <a:r>
              <a:rPr lang="ar-EG" altLang="ar-SA" sz="2800" b="1" u="sng" smtClean="0">
                <a:cs typeface="Arial" panose="020B0604020202020204" pitchFamily="34" charset="0"/>
              </a:rPr>
              <a:t>التسلسل </a:t>
            </a:r>
            <a:r>
              <a:rPr lang="ar-EG" altLang="ar-SA" sz="2800" b="1" smtClean="0">
                <a:cs typeface="Arial" panose="020B0604020202020204" pitchFamily="34" charset="0"/>
              </a:rPr>
              <a:t>:اجراء يساعد الفرد علي تادية سلسلة سلوكية بتعزيزة عند قيامه بمجموعة الحلقات التي تتكون منها السلسلة علي نحو متتالي ويتضح ذلك في تحليل المهارة في الخطة التعليمية الفردية حيث ينتقل الفرد من الهدف الفرعي ال</a:t>
            </a:r>
            <a:r>
              <a:rPr lang="ar-SA" altLang="ar-SA" sz="2800" b="1" smtClean="0">
                <a:cs typeface="Arial" panose="020B0604020202020204" pitchFamily="34" charset="0"/>
              </a:rPr>
              <a:t>أ</a:t>
            </a:r>
            <a:r>
              <a:rPr lang="ar-EG" altLang="ar-SA" sz="2800" b="1" smtClean="0">
                <a:cs typeface="Arial" panose="020B0604020202020204" pitchFamily="34" charset="0"/>
              </a:rPr>
              <a:t>ول </a:t>
            </a:r>
            <a:r>
              <a:rPr lang="ar-SA" altLang="ar-SA" sz="2800" b="1" smtClean="0">
                <a:cs typeface="Arial" panose="020B0604020202020204" pitchFamily="34" charset="0"/>
              </a:rPr>
              <a:t>إ</a:t>
            </a:r>
            <a:r>
              <a:rPr lang="ar-EG" altLang="ar-SA" sz="2800" b="1" smtClean="0">
                <a:cs typeface="Arial" panose="020B0604020202020204" pitchFamily="34" charset="0"/>
              </a:rPr>
              <a:t>لي الثاني فالثالث حتي الوصول للهدف الاخير الذي يمكن وصفه بالهدف التعليمي الفردي الذي وضع للطفل</a:t>
            </a:r>
            <a:r>
              <a:rPr lang="ar-SA" altLang="ar-SA" sz="2800" b="1" smtClean="0">
                <a:cs typeface="Arial" panose="020B0604020202020204" pitchFamily="34" charset="0"/>
              </a:rPr>
              <a:t>.</a:t>
            </a:r>
            <a:endParaRPr lang="ar-EG" altLang="ar-SA" sz="2800" b="1" smtClean="0">
              <a:cs typeface="Arial" panose="020B0604020202020204" pitchFamily="34" charset="0"/>
            </a:endParaRPr>
          </a:p>
          <a:p>
            <a:pPr marL="609600" indent="-609600" algn="just" rtl="1">
              <a:lnSpc>
                <a:spcPct val="90000"/>
              </a:lnSpc>
              <a:buFont typeface="Arial" panose="020B0604020202020204" pitchFamily="34" charset="0"/>
              <a:buNone/>
            </a:pPr>
            <a:r>
              <a:rPr lang="ar-EG" altLang="ar-SA" sz="2800" b="1" u="sng" smtClean="0">
                <a:cs typeface="Arial" panose="020B0604020202020204" pitchFamily="34" charset="0"/>
              </a:rPr>
              <a:t>النم</a:t>
            </a:r>
            <a:r>
              <a:rPr lang="ar-SA" altLang="ar-SA" sz="2800" b="1" u="sng" smtClean="0">
                <a:cs typeface="Arial" panose="020B0604020202020204" pitchFamily="34" charset="0"/>
              </a:rPr>
              <a:t>ذ</a:t>
            </a:r>
            <a:r>
              <a:rPr lang="ar-EG" altLang="ar-SA" sz="2800" b="1" u="sng" smtClean="0">
                <a:cs typeface="Arial" panose="020B0604020202020204" pitchFamily="34" charset="0"/>
              </a:rPr>
              <a:t>جة</a:t>
            </a:r>
            <a:r>
              <a:rPr lang="ar-EG" altLang="ar-SA" sz="2800" b="1" smtClean="0">
                <a:cs typeface="Arial" panose="020B0604020202020204" pitchFamily="34" charset="0"/>
              </a:rPr>
              <a:t>:</a:t>
            </a:r>
            <a:r>
              <a:rPr lang="ar-SA" altLang="ar-SA" sz="2800" b="1" smtClean="0">
                <a:cs typeface="Arial" panose="020B0604020202020204" pitchFamily="34" charset="0"/>
              </a:rPr>
              <a:t> </a:t>
            </a:r>
            <a:r>
              <a:rPr lang="ar-EG" altLang="ar-SA" sz="2800" b="1" smtClean="0">
                <a:cs typeface="Arial" panose="020B0604020202020204" pitchFamily="34" charset="0"/>
              </a:rPr>
              <a:t>وتعرف علي أنها تغير في سلوك الفرد الذي ينتج عن ملاحظته لسلوك ال</a:t>
            </a:r>
            <a:r>
              <a:rPr lang="ar-SA" altLang="ar-SA" sz="2800" b="1" smtClean="0">
                <a:cs typeface="Arial" panose="020B0604020202020204" pitchFamily="34" charset="0"/>
              </a:rPr>
              <a:t>آ</a:t>
            </a:r>
            <a:r>
              <a:rPr lang="ar-EG" altLang="ar-SA" sz="2800" b="1" smtClean="0">
                <a:cs typeface="Arial" panose="020B0604020202020204" pitchFamily="34" charset="0"/>
              </a:rPr>
              <a:t>خرين ويطلق علي هذا الإجراء مسميات مثل التعلم بالملاحظة </a:t>
            </a:r>
            <a:r>
              <a:rPr lang="ar-SA" altLang="ar-SA" sz="2800" b="1" smtClean="0">
                <a:cs typeface="Arial" panose="020B0604020202020204" pitchFamily="34" charset="0"/>
              </a:rPr>
              <a:t>،</a:t>
            </a:r>
            <a:r>
              <a:rPr lang="ar-EG" altLang="ar-SA" sz="2800" b="1" smtClean="0">
                <a:cs typeface="Arial" panose="020B0604020202020204" pitchFamily="34" charset="0"/>
              </a:rPr>
              <a:t>التعلم الاجتماعي,التقليد.</a:t>
            </a:r>
            <a:r>
              <a:rPr lang="ar-SA" altLang="ar-SA" sz="2800" b="1" smtClean="0">
                <a:cs typeface="Arial" panose="020B0604020202020204" pitchFamily="34" charset="0"/>
              </a:rPr>
              <a:t>.</a:t>
            </a:r>
            <a:r>
              <a:rPr lang="ar-EG" altLang="ar-SA" sz="2800" b="1" smtClean="0">
                <a:cs typeface="Arial" panose="020B0604020202020204" pitchFamily="34" charset="0"/>
              </a:rPr>
              <a:t>الخ .والنمذجة </a:t>
            </a:r>
            <a:r>
              <a:rPr lang="ar-SA" altLang="ar-SA" sz="2800" b="1" smtClean="0">
                <a:cs typeface="Arial" panose="020B0604020202020204" pitchFamily="34" charset="0"/>
              </a:rPr>
              <a:t>إ</a:t>
            </a:r>
            <a:r>
              <a:rPr lang="ar-EG" altLang="ar-SA" sz="2800" b="1" smtClean="0">
                <a:cs typeface="Arial" panose="020B0604020202020204" pitchFamily="34" charset="0"/>
              </a:rPr>
              <a:t>ما </a:t>
            </a:r>
            <a:r>
              <a:rPr lang="ar-SA" altLang="ar-SA" sz="2800" b="1" smtClean="0">
                <a:cs typeface="Arial" panose="020B0604020202020204" pitchFamily="34" charset="0"/>
              </a:rPr>
              <a:t>أ</a:t>
            </a:r>
            <a:r>
              <a:rPr lang="ar-EG" altLang="ar-SA" sz="2800" b="1" smtClean="0">
                <a:cs typeface="Arial" panose="020B0604020202020204" pitchFamily="34" charset="0"/>
              </a:rPr>
              <a:t>ن تكون عفوية او موجهة ومنظمة نحو هدف معين حيث يمكن </a:t>
            </a:r>
            <a:r>
              <a:rPr lang="ar-SA" altLang="ar-SA" sz="2800" b="1" smtClean="0">
                <a:cs typeface="Arial" panose="020B0604020202020204" pitchFamily="34" charset="0"/>
              </a:rPr>
              <a:t>أ</a:t>
            </a:r>
            <a:r>
              <a:rPr lang="ar-EG" altLang="ar-SA" sz="2800" b="1" smtClean="0">
                <a:cs typeface="Arial" panose="020B0604020202020204" pitchFamily="34" charset="0"/>
              </a:rPr>
              <a:t>ن يكتسب الطفل من خلال هذ</a:t>
            </a:r>
            <a:r>
              <a:rPr lang="ar-SA" altLang="ar-SA" sz="2800" b="1" smtClean="0">
                <a:cs typeface="Arial" panose="020B0604020202020204" pitchFamily="34" charset="0"/>
              </a:rPr>
              <a:t>ا </a:t>
            </a:r>
            <a:r>
              <a:rPr lang="ar-EG" altLang="ar-SA" sz="2800" b="1" smtClean="0">
                <a:cs typeface="Arial" panose="020B0604020202020204" pitchFamily="34" charset="0"/>
              </a:rPr>
              <a:t>الأجراء سلوكيات جديدة </a:t>
            </a:r>
            <a:r>
              <a:rPr lang="ar-SA" altLang="ar-SA" sz="2800" b="1" smtClean="0">
                <a:cs typeface="Arial" panose="020B0604020202020204" pitchFamily="34" charset="0"/>
              </a:rPr>
              <a:t>أ</a:t>
            </a:r>
            <a:r>
              <a:rPr lang="ar-EG" altLang="ar-SA" sz="2800" b="1" smtClean="0">
                <a:cs typeface="Arial" panose="020B0604020202020204" pitchFamily="34" charset="0"/>
              </a:rPr>
              <a:t>و </a:t>
            </a:r>
            <a:r>
              <a:rPr lang="ar-SA" altLang="ar-SA" sz="2800" b="1" smtClean="0">
                <a:cs typeface="Arial" panose="020B0604020202020204" pitchFamily="34" charset="0"/>
              </a:rPr>
              <a:t>أ</a:t>
            </a:r>
            <a:r>
              <a:rPr lang="ar-EG" altLang="ar-SA" sz="2800" b="1" smtClean="0">
                <a:cs typeface="Arial" panose="020B0604020202020204" pitchFamily="34" charset="0"/>
              </a:rPr>
              <a:t>ن تقل </a:t>
            </a:r>
            <a:r>
              <a:rPr lang="ar-SA" altLang="ar-SA" sz="2800" b="1" smtClean="0">
                <a:cs typeface="Arial" panose="020B0604020202020204" pitchFamily="34" charset="0"/>
              </a:rPr>
              <a:t>أ</a:t>
            </a:r>
            <a:r>
              <a:rPr lang="ar-EG" altLang="ar-SA" sz="2800" b="1" smtClean="0">
                <a:cs typeface="Arial" panose="020B0604020202020204" pitchFamily="34" charset="0"/>
              </a:rPr>
              <a:t>و تزيد سلوكيات موجوده لدية </a:t>
            </a:r>
            <a:r>
              <a:rPr lang="ar-SA" altLang="ar-SA" sz="2800" b="1" smtClean="0">
                <a:cs typeface="Arial" panose="020B0604020202020204" pitchFamily="34" charset="0"/>
              </a:rPr>
              <a:t>أ</a:t>
            </a:r>
            <a:r>
              <a:rPr lang="ar-EG" altLang="ar-SA" sz="2800" b="1" smtClean="0">
                <a:cs typeface="Arial" panose="020B0604020202020204" pitchFamily="34" charset="0"/>
              </a:rPr>
              <a:t>صلا</a:t>
            </a:r>
            <a:r>
              <a:rPr lang="ar-SA" altLang="ar-SA" sz="2800" b="1" smtClean="0">
                <a:cs typeface="Arial" panose="020B0604020202020204" pitchFamily="34" charset="0"/>
              </a:rPr>
              <a:t>.</a:t>
            </a:r>
            <a:endParaRPr lang="en-US" altLang="ar-SA" sz="2800" b="1" smtClean="0">
              <a:cs typeface="Arial" panose="020B0604020202020204" pitchFamily="34" charset="0"/>
            </a:endParaRPr>
          </a:p>
        </p:txBody>
      </p:sp>
    </p:spTree>
    <p:extLst>
      <p:ext uri="{BB962C8B-B14F-4D97-AF65-F5344CB8AC3E}">
        <p14:creationId xmlns:p14="http://schemas.microsoft.com/office/powerpoint/2010/main" val="5789131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p:cNvSpPr>
          <p:nvPr>
            <p:ph type="title" idx="4294967295"/>
          </p:nvPr>
        </p:nvSpPr>
        <p:spPr>
          <a:xfrm>
            <a:off x="495300" y="274638"/>
            <a:ext cx="8915400" cy="1143000"/>
          </a:xfrm>
          <a:prstGeom prst="rect">
            <a:avLst/>
          </a:prstGeom>
        </p:spPr>
        <p:txBody>
          <a:bodyPr/>
          <a:lstStyle/>
          <a:p>
            <a:r>
              <a:rPr lang="ar-SA" altLang="ar-SA" b="1">
                <a:solidFill>
                  <a:srgbClr val="C00000"/>
                </a:solidFill>
                <a:latin typeface="Arial" pitchFamily="34" charset="0"/>
                <a:ea typeface="+mn-ea"/>
                <a:cs typeface="+mn-cs"/>
              </a:rPr>
              <a:t>تابع: الفنيات السلوكية </a:t>
            </a:r>
            <a:endParaRPr lang="en-US" altLang="ar-SA" b="1">
              <a:solidFill>
                <a:srgbClr val="C00000"/>
              </a:solidFill>
              <a:latin typeface="Arial" pitchFamily="34" charset="0"/>
              <a:ea typeface="+mn-ea"/>
              <a:cs typeface="+mn-cs"/>
            </a:endParaRPr>
          </a:p>
        </p:txBody>
      </p:sp>
      <p:sp>
        <p:nvSpPr>
          <p:cNvPr id="36867" name="Rectangle 3"/>
          <p:cNvSpPr>
            <a:spLocks noGrp="1"/>
          </p:cNvSpPr>
          <p:nvPr>
            <p:ph type="body" idx="4294967295"/>
          </p:nvPr>
        </p:nvSpPr>
        <p:spPr/>
        <p:txBody>
          <a:bodyPr/>
          <a:lstStyle/>
          <a:p>
            <a:pPr algn="just" rtl="1">
              <a:lnSpc>
                <a:spcPct val="90000"/>
              </a:lnSpc>
              <a:buFont typeface="Arial" panose="020B0604020202020204" pitchFamily="34" charset="0"/>
              <a:buNone/>
            </a:pPr>
            <a:r>
              <a:rPr lang="ar-SA" altLang="ar-SA" sz="2800" b="1" smtClean="0">
                <a:cs typeface="Arial" panose="020B0604020202020204" pitchFamily="34" charset="0"/>
              </a:rPr>
              <a:t> </a:t>
            </a:r>
            <a:r>
              <a:rPr lang="ar-EG" altLang="ar-SA" sz="2800" b="1" smtClean="0">
                <a:cs typeface="Arial" panose="020B0604020202020204" pitchFamily="34" charset="0"/>
              </a:rPr>
              <a:t>التشكيل:</a:t>
            </a:r>
            <a:r>
              <a:rPr lang="ar-SA" altLang="ar-SA" sz="2800" b="1" smtClean="0">
                <a:cs typeface="Arial" panose="020B0604020202020204" pitchFamily="34" charset="0"/>
              </a:rPr>
              <a:t> </a:t>
            </a:r>
            <a:r>
              <a:rPr lang="ar-EG" altLang="ar-SA" sz="2800" b="1" smtClean="0">
                <a:cs typeface="Arial" panose="020B0604020202020204" pitchFamily="34" charset="0"/>
              </a:rPr>
              <a:t>وهو ال</a:t>
            </a:r>
            <a:r>
              <a:rPr lang="ar-SA" altLang="ar-SA" sz="2800" b="1" smtClean="0">
                <a:cs typeface="Arial" panose="020B0604020202020204" pitchFamily="34" charset="0"/>
              </a:rPr>
              <a:t>إ</a:t>
            </a:r>
            <a:r>
              <a:rPr lang="ar-EG" altLang="ar-SA" sz="2800" b="1" smtClean="0">
                <a:cs typeface="Arial" panose="020B0604020202020204" pitchFamily="34" charset="0"/>
              </a:rPr>
              <a:t>جراء الذي يشتمل علي التعزيز الايجابي المنظم للاستجابات التي تقترب تدريجيا من السلوك النهائي بهدف إحداث سلوك غير موجود ويأتي دور الأخصائي في اختيار وانتقاء السلوكيات القريبة من السلوك المراد تعليمة ليستطيع تحقيق الهدف المطلوب منه</a:t>
            </a:r>
            <a:r>
              <a:rPr lang="ar-SA" altLang="ar-SA" sz="2800" b="1" smtClean="0">
                <a:cs typeface="Arial" panose="020B0604020202020204" pitchFamily="34" charset="0"/>
              </a:rPr>
              <a:t>.</a:t>
            </a:r>
            <a:endParaRPr lang="ar-EG" altLang="ar-SA" sz="2800" b="1" u="sng" smtClean="0">
              <a:cs typeface="Arial" panose="020B0604020202020204" pitchFamily="34" charset="0"/>
            </a:endParaRPr>
          </a:p>
          <a:p>
            <a:pPr algn="just" rtl="1">
              <a:lnSpc>
                <a:spcPct val="90000"/>
              </a:lnSpc>
              <a:buFont typeface="Arial" panose="020B0604020202020204" pitchFamily="34" charset="0"/>
              <a:buNone/>
            </a:pPr>
            <a:r>
              <a:rPr lang="ar-EG" altLang="ar-SA" sz="2800" b="1" smtClean="0">
                <a:cs typeface="Arial" panose="020B0604020202020204" pitchFamily="34" charset="0"/>
              </a:rPr>
              <a:t>والاستخدام الفعال لسلوك التشكيل يتم من خلال:</a:t>
            </a:r>
            <a:endParaRPr lang="ar-EG" altLang="ar-SA" sz="2800" smtClean="0">
              <a:cs typeface="Arial" panose="020B0604020202020204" pitchFamily="34" charset="0"/>
            </a:endParaRPr>
          </a:p>
          <a:p>
            <a:pPr algn="just" rtl="1">
              <a:lnSpc>
                <a:spcPct val="90000"/>
              </a:lnSpc>
            </a:pPr>
            <a:r>
              <a:rPr lang="ar-EG" altLang="ar-SA" sz="2800" b="1" smtClean="0">
                <a:cs typeface="Arial" panose="020B0604020202020204" pitchFamily="34" charset="0"/>
              </a:rPr>
              <a:t>تحديد وتعريف السلوك المستهدف</a:t>
            </a:r>
            <a:r>
              <a:rPr lang="ar-SA" altLang="ar-SA" sz="2800" b="1" smtClean="0">
                <a:cs typeface="Arial" panose="020B0604020202020204" pitchFamily="34" charset="0"/>
              </a:rPr>
              <a:t>.</a:t>
            </a:r>
            <a:endParaRPr lang="ar-EG" altLang="ar-SA" sz="2800" b="1" smtClean="0">
              <a:cs typeface="Arial" panose="020B0604020202020204" pitchFamily="34" charset="0"/>
            </a:endParaRPr>
          </a:p>
          <a:p>
            <a:pPr algn="just" rtl="1">
              <a:lnSpc>
                <a:spcPct val="90000"/>
              </a:lnSpc>
            </a:pPr>
            <a:r>
              <a:rPr lang="ar-EG" altLang="ar-SA" sz="2800" b="1" smtClean="0">
                <a:cs typeface="Arial" panose="020B0604020202020204" pitchFamily="34" charset="0"/>
              </a:rPr>
              <a:t>تحديد وتعريف معززات فعالة</a:t>
            </a:r>
            <a:r>
              <a:rPr lang="ar-SA" altLang="ar-SA" sz="2800" b="1" smtClean="0">
                <a:cs typeface="Arial" panose="020B0604020202020204" pitchFamily="34" charset="0"/>
              </a:rPr>
              <a:t>.</a:t>
            </a:r>
            <a:r>
              <a:rPr lang="ar-EG" altLang="ar-SA" sz="2800" b="1" smtClean="0">
                <a:cs typeface="Arial" panose="020B0604020202020204" pitchFamily="34" charset="0"/>
              </a:rPr>
              <a:t> </a:t>
            </a:r>
          </a:p>
          <a:p>
            <a:pPr algn="just" rtl="1">
              <a:lnSpc>
                <a:spcPct val="90000"/>
              </a:lnSpc>
            </a:pPr>
            <a:r>
              <a:rPr lang="ar-EG" altLang="ar-SA" sz="2800" b="1" smtClean="0">
                <a:cs typeface="Arial" panose="020B0604020202020204" pitchFamily="34" charset="0"/>
              </a:rPr>
              <a:t>اختيار معززات فعاله</a:t>
            </a:r>
            <a:r>
              <a:rPr lang="ar-SA" altLang="ar-SA" sz="2800" b="1" smtClean="0">
                <a:cs typeface="Arial" panose="020B0604020202020204" pitchFamily="34" charset="0"/>
              </a:rPr>
              <a:t>.</a:t>
            </a:r>
            <a:r>
              <a:rPr lang="ar-EG" altLang="ar-SA" sz="2800" b="1" smtClean="0">
                <a:cs typeface="Arial" panose="020B0604020202020204" pitchFamily="34" charset="0"/>
              </a:rPr>
              <a:t> </a:t>
            </a:r>
          </a:p>
          <a:p>
            <a:pPr algn="just" rtl="1">
              <a:lnSpc>
                <a:spcPct val="90000"/>
              </a:lnSpc>
            </a:pPr>
            <a:r>
              <a:rPr lang="ar-EG" altLang="ar-SA" sz="2800" b="1" smtClean="0">
                <a:cs typeface="Arial" panose="020B0604020202020204" pitchFamily="34" charset="0"/>
              </a:rPr>
              <a:t>الانتقال التدريجي من مستوي </a:t>
            </a:r>
            <a:r>
              <a:rPr lang="ar-SA" altLang="ar-SA" sz="2800" b="1" smtClean="0">
                <a:cs typeface="Arial" panose="020B0604020202020204" pitchFamily="34" charset="0"/>
              </a:rPr>
              <a:t>إ</a:t>
            </a:r>
            <a:r>
              <a:rPr lang="ar-EG" altLang="ar-SA" sz="2800" b="1" smtClean="0">
                <a:cs typeface="Arial" panose="020B0604020202020204" pitchFamily="34" charset="0"/>
              </a:rPr>
              <a:t>لي </a:t>
            </a:r>
            <a:r>
              <a:rPr lang="ar-SA" altLang="ar-SA" sz="2800" b="1" smtClean="0">
                <a:cs typeface="Arial" panose="020B0604020202020204" pitchFamily="34" charset="0"/>
              </a:rPr>
              <a:t>آ</a:t>
            </a:r>
            <a:r>
              <a:rPr lang="ar-EG" altLang="ar-SA" sz="2800" b="1" smtClean="0">
                <a:cs typeface="Arial" panose="020B0604020202020204" pitchFamily="34" charset="0"/>
              </a:rPr>
              <a:t>خر.</a:t>
            </a:r>
            <a:endParaRPr lang="ar-SA" altLang="ar-SA" sz="2800" b="1" smtClean="0">
              <a:cs typeface="Arial" panose="020B0604020202020204" pitchFamily="34" charset="0"/>
            </a:endParaRPr>
          </a:p>
          <a:p>
            <a:pPr algn="just" rtl="1">
              <a:lnSpc>
                <a:spcPct val="90000"/>
              </a:lnSpc>
              <a:buFont typeface="Arial" panose="020B0604020202020204" pitchFamily="34" charset="0"/>
              <a:buNone/>
            </a:pPr>
            <a:r>
              <a:rPr lang="ar-SA" altLang="ar-SA" sz="2800" b="1" smtClean="0">
                <a:cs typeface="Arial" panose="020B0604020202020204" pitchFamily="34" charset="0"/>
              </a:rPr>
              <a:t>                                  *****************</a:t>
            </a:r>
            <a:endParaRPr lang="en-US" altLang="ar-SA" sz="2800" b="1" smtClean="0">
              <a:cs typeface="Arial" panose="020B0604020202020204" pitchFamily="34" charset="0"/>
            </a:endParaRPr>
          </a:p>
        </p:txBody>
      </p:sp>
    </p:spTree>
    <p:extLst>
      <p:ext uri="{BB962C8B-B14F-4D97-AF65-F5344CB8AC3E}">
        <p14:creationId xmlns:p14="http://schemas.microsoft.com/office/powerpoint/2010/main" val="27513629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E478A"/>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Education-template-final.potx" id="{50722CDD-1A13-41D8-9D8C-2503D9AB5DBC}" vid="{5C5B72B4-40E5-4193-B686-CC05489C30E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28</TotalTime>
  <Words>2373</Words>
  <Application>Microsoft Office PowerPoint</Application>
  <PresentationFormat>A4 Paper (210x297 mm)</PresentationFormat>
  <Paragraphs>108</Paragraphs>
  <Slides>25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ae_AlMateen</vt:lpstr>
      <vt:lpstr>Arial</vt:lpstr>
      <vt:lpstr>AYM Wadiy S_U normal.</vt:lpstr>
      <vt:lpstr>Calibri</vt:lpstr>
      <vt:lpstr>Times New Roman</vt:lpstr>
      <vt:lpstr>Office Theme</vt:lpstr>
      <vt:lpstr>PowerPoint Presentation</vt:lpstr>
      <vt:lpstr>المحاضرة الثامنة</vt:lpstr>
      <vt:lpstr> :عناصر المحاضرة</vt:lpstr>
      <vt:lpstr>تعريف التوحد   </vt:lpstr>
      <vt:lpstr>تابع : تعريف التوحد </vt:lpstr>
      <vt:lpstr>نسبة الانتشار </vt:lpstr>
      <vt:lpstr>أسباب التوحد</vt:lpstr>
      <vt:lpstr>أعرا ض التوحد </vt:lpstr>
      <vt:lpstr>التشخيـص والتقييم </vt:lpstr>
      <vt:lpstr>التشخيص الطبي </vt:lpstr>
      <vt:lpstr>تابع : التشخيص الطبى </vt:lpstr>
      <vt:lpstr>التشخيص والتقييم السلوكي والتربوي </vt:lpstr>
      <vt:lpstr>تابع: التشخيص والتقييم السلوكى والتربوى  </vt:lpstr>
      <vt:lpstr>التشخيص الفارق</vt:lpstr>
      <vt:lpstr>تابع: التشخيص الفارق</vt:lpstr>
      <vt:lpstr>تابع : التشخيص الفارق</vt:lpstr>
      <vt:lpstr>تابع : التشخيص الفارق</vt:lpstr>
      <vt:lpstr>التشخيص التكاملى </vt:lpstr>
      <vt:lpstr>البرامج العلاجية</vt:lpstr>
      <vt:lpstr>تابع البرامج العلاجية</vt:lpstr>
      <vt:lpstr>تابع: البرامج العلاجية</vt:lpstr>
      <vt:lpstr>بعض الفنيات السلوكية لتعديل سلوك التوحديين</vt:lpstr>
      <vt:lpstr>تابع : الفنيات السلوكية</vt:lpstr>
      <vt:lpstr>تابع: الفنيات السلوكية </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Muhammad Waqas Riaz</cp:lastModifiedBy>
  <cp:revision>13</cp:revision>
  <dcterms:created xsi:type="dcterms:W3CDTF">2014-09-02T09:45:20Z</dcterms:created>
  <dcterms:modified xsi:type="dcterms:W3CDTF">2015-11-08T08:03:42Z</dcterms:modified>
</cp:coreProperties>
</file>