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10" r:id="rId3"/>
    <p:sldId id="321" r:id="rId4"/>
    <p:sldId id="322" r:id="rId5"/>
    <p:sldId id="323"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39"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التاسعة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متلازمة داون </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tLang="ar-SA" b="1" dirty="0">
                <a:solidFill>
                  <a:srgbClr val="C00000"/>
                </a:solidFill>
                <a:latin typeface="Arial" pitchFamily="34" charset="0"/>
                <a:ea typeface="+mn-ea"/>
                <a:cs typeface="+mn-cs"/>
              </a:rPr>
              <a:t> :</a:t>
            </a:r>
            <a:r>
              <a:rPr lang="ar-SA" altLang="ar-SA" b="1" dirty="0">
                <a:solidFill>
                  <a:srgbClr val="C00000"/>
                </a:solidFill>
                <a:latin typeface="Arial" pitchFamily="34" charset="0"/>
                <a:ea typeface="+mn-ea"/>
                <a:cs typeface="+mn-cs"/>
              </a:rPr>
              <a:t>عناصر المحاضرة</a:t>
            </a:r>
            <a:endParaRPr lang="en-US" altLang="ar-SA" b="1" dirty="0">
              <a:solidFill>
                <a:srgbClr val="C00000"/>
              </a:solidFill>
              <a:latin typeface="Arial" pitchFamily="34" charset="0"/>
              <a:ea typeface="+mn-ea"/>
              <a:cs typeface="+mn-cs"/>
            </a:endParaRPr>
          </a:p>
        </p:txBody>
      </p:sp>
      <p:sp>
        <p:nvSpPr>
          <p:cNvPr id="15363" name="Text Placeholder 5"/>
          <p:cNvSpPr>
            <a:spLocks noGrp="1"/>
          </p:cNvSpPr>
          <p:nvPr>
            <p:ph idx="1"/>
          </p:nvPr>
        </p:nvSpPr>
        <p:spPr>
          <a:xfrm>
            <a:off x="533400" y="1447800"/>
            <a:ext cx="8915400" cy="4525963"/>
          </a:xfrm>
        </p:spPr>
        <p:txBody>
          <a:bodyPr/>
          <a:lstStyle/>
          <a:p>
            <a:r>
              <a:rPr lang="ar-SA" altLang="ar-SA" sz="2800" b="1" smtClean="0">
                <a:cs typeface="Arial" panose="020B0604020202020204" pitchFamily="34" charset="0"/>
              </a:rPr>
              <a:t>*مقدمة   </a:t>
            </a:r>
            <a:endParaRPr lang="en-US" altLang="ar-SA" sz="2800" b="1" smtClean="0">
              <a:cs typeface="Arial" panose="020B0604020202020204" pitchFamily="34" charset="0"/>
            </a:endParaRPr>
          </a:p>
          <a:p>
            <a:r>
              <a:rPr lang="ar-SA" altLang="ar-SA" sz="2800" b="1" smtClean="0">
                <a:cs typeface="Arial" panose="020B0604020202020204" pitchFamily="34" charset="0"/>
              </a:rPr>
              <a:t>* أنواع متلازمة داون </a:t>
            </a:r>
            <a:endParaRPr lang="en-US" altLang="ar-SA" sz="2800" b="1" smtClean="0">
              <a:cs typeface="Arial" panose="020B0604020202020204" pitchFamily="34" charset="0"/>
            </a:endParaRPr>
          </a:p>
          <a:p>
            <a:r>
              <a:rPr lang="ar-SA" altLang="ar-SA" sz="2800" b="1" smtClean="0">
                <a:cs typeface="Arial" panose="020B0604020202020204" pitchFamily="34" charset="0"/>
              </a:rPr>
              <a:t>* أسباب حدوث متلازمة داون. </a:t>
            </a:r>
            <a:r>
              <a:rPr lang="en-US" altLang="ar-SA" sz="2800" b="1" smtClean="0">
                <a:cs typeface="Arial" panose="020B0604020202020204" pitchFamily="34" charset="0"/>
              </a:rPr>
              <a:t> </a:t>
            </a:r>
          </a:p>
          <a:p>
            <a:pPr rtl="1">
              <a:buFontTx/>
              <a:buChar char="•"/>
            </a:pPr>
            <a:r>
              <a:rPr lang="ar-SA" altLang="ar-SA" sz="2800" b="1" smtClean="0">
                <a:cs typeface="Arial" panose="020B0604020202020204" pitchFamily="34" charset="0"/>
              </a:rPr>
              <a:t>الخصائص الأساسية للمصابين بمتلازمة داون. </a:t>
            </a:r>
          </a:p>
          <a:p>
            <a:pPr rtl="1">
              <a:buFontTx/>
              <a:buChar char="•"/>
            </a:pPr>
            <a:r>
              <a:rPr lang="ar-SA" altLang="ar-SA" sz="2800" b="1" smtClean="0">
                <a:cs typeface="Arial" panose="020B0604020202020204" pitchFamily="34" charset="0"/>
              </a:rPr>
              <a:t>اكتشاف طفل الداون أثناء الحمل.</a:t>
            </a:r>
          </a:p>
          <a:p>
            <a:pPr rtl="1">
              <a:buFontTx/>
              <a:buChar char="•"/>
            </a:pPr>
            <a:r>
              <a:rPr lang="ar-SA" altLang="ar-SA" sz="2800" b="1" smtClean="0">
                <a:cs typeface="Arial" panose="020B0604020202020204" pitchFamily="34" charset="0"/>
              </a:rPr>
              <a:t>الرعاية الصحية لطفل الداون. </a:t>
            </a:r>
          </a:p>
          <a:p>
            <a:pPr rtl="1">
              <a:buFontTx/>
              <a:buChar char="•"/>
            </a:pPr>
            <a:r>
              <a:rPr lang="ar-SA" altLang="ar-SA" sz="2800" b="1" smtClean="0">
                <a:cs typeface="Arial" panose="020B0604020202020204" pitchFamily="34" charset="0"/>
              </a:rPr>
              <a:t>الوقاية من حدوث متلازمة داون. </a:t>
            </a:r>
          </a:p>
          <a:p>
            <a:pPr rtl="1">
              <a:buFontTx/>
              <a:buChar char="•"/>
            </a:pPr>
            <a:r>
              <a:rPr lang="ar-SA" altLang="ar-SA" sz="2800" b="1" smtClean="0">
                <a:cs typeface="Arial" panose="020B0604020202020204" pitchFamily="34" charset="0"/>
              </a:rPr>
              <a:t>التدخل المبكر مع حالات متلازمة داون. </a:t>
            </a:r>
          </a:p>
          <a:p>
            <a:pPr rtl="1">
              <a:buFontTx/>
              <a:buChar char="•"/>
            </a:pPr>
            <a:r>
              <a:rPr lang="ar-SA" altLang="ar-SA" sz="2800" b="1" smtClean="0">
                <a:cs typeface="Arial" panose="020B0604020202020204" pitchFamily="34" charset="0"/>
              </a:rPr>
              <a:t>الخدمات التعليمية والفرص المهنية المتاحة لحالات داون.</a:t>
            </a:r>
            <a:r>
              <a:rPr lang="en-GB" altLang="ar-SA" b="1" smtClean="0">
                <a:cs typeface="Arial" panose="020B0604020202020204" pitchFamily="34" charset="0"/>
              </a:rPr>
              <a:t>  </a:t>
            </a:r>
            <a:r>
              <a:rPr lang="en-US" altLang="ar-SA" b="1" smtClean="0">
                <a:cs typeface="Arial" panose="020B0604020202020204" pitchFamily="34" charset="0"/>
              </a:rPr>
              <a:t>     </a:t>
            </a:r>
            <a:r>
              <a:rPr lang="en-GB" altLang="ar-SA" b="1" smtClean="0">
                <a:cs typeface="Arial" panose="020B0604020202020204" pitchFamily="34" charset="0"/>
              </a:rPr>
              <a:t>     </a:t>
            </a:r>
            <a:endParaRPr lang="ar-EG" altLang="ar-SA" b="1" smtClean="0">
              <a:cs typeface="Arial" panose="020B0604020202020204" pitchFamily="34" charset="0"/>
            </a:endParaRPr>
          </a:p>
        </p:txBody>
      </p:sp>
    </p:spTree>
    <p:extLst>
      <p:ext uri="{BB962C8B-B14F-4D97-AF65-F5344CB8AC3E}">
        <p14:creationId xmlns:p14="http://schemas.microsoft.com/office/powerpoint/2010/main" val="3343848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مقدمة</a:t>
            </a:r>
            <a:endParaRPr lang="en-GB" altLang="ar-SA" b="1">
              <a:solidFill>
                <a:srgbClr val="C00000"/>
              </a:solidFill>
              <a:latin typeface="Arial" pitchFamily="34" charset="0"/>
              <a:ea typeface="+mn-ea"/>
              <a:cs typeface="+mn-cs"/>
            </a:endParaRPr>
          </a:p>
        </p:txBody>
      </p:sp>
      <p:sp>
        <p:nvSpPr>
          <p:cNvPr id="56323" name="Rectangle 3"/>
          <p:cNvSpPr>
            <a:spLocks noGrp="1"/>
          </p:cNvSpPr>
          <p:nvPr>
            <p:ph type="body" idx="4294967295"/>
          </p:nvPr>
        </p:nvSpPr>
        <p:spPr/>
        <p:txBody>
          <a:bodyPr/>
          <a:lstStyle/>
          <a:p>
            <a:pPr algn="just" rtl="1">
              <a:lnSpc>
                <a:spcPct val="90000"/>
              </a:lnSpc>
            </a:pPr>
            <a:r>
              <a:rPr lang="ar-SA" altLang="ar-SA" sz="2800" b="1" smtClean="0">
                <a:cs typeface="Arial" panose="020B0604020202020204" pitchFamily="34" charset="0"/>
              </a:rPr>
              <a:t>"متلازمة داون" عبارة عن شذوذ خلقي مركب شائع في الكروموسوم 21 نتيجة اختلال في تقسيم الخلية, ويكون مصاحب لتخلف عقلي والشخص المصاب بمتلازمة داون لدية خلل في الجينات الوراثية يتمثل في زيادة عدد المورثات الصبغية عند الشخص المصاب، بحيث يكون إجمالي المورثات الصبغية لدى الشخص 47 كروموزوم، بينما يكون العدد الطبيعي للشخص العادي هو 46 كروموزوم.</a:t>
            </a:r>
          </a:p>
          <a:p>
            <a:pPr algn="just" rtl="1">
              <a:lnSpc>
                <a:spcPct val="90000"/>
              </a:lnSpc>
            </a:pPr>
            <a:r>
              <a:rPr lang="ar-SA" altLang="ar-SA" sz="2800" b="1" smtClean="0">
                <a:cs typeface="Arial" panose="020B0604020202020204" pitchFamily="34" charset="0"/>
              </a:rPr>
              <a:t>ويُنسب هذا المرض إلى أول من اكتشفه وهو الطبيب البريطاني "جون لانجدون داون" وكان ذلك عام 1966حيث لاحظ هذا الطبيب أن أغلبية الأطفال في مركز الإعاقة الذي يعمل به يشبهون بعضهم البعض في ملامح الوجه وخصوصا في العين التي تمتد إلى أعلى فأطلق عليهم اسم المنغوليين نسبة إلى العرق الأصفر المنغولي.</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449141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أنواع متلازمة داون</a:t>
            </a:r>
            <a:endParaRPr lang="en-GB" altLang="ar-SA" b="1">
              <a:solidFill>
                <a:srgbClr val="C00000"/>
              </a:solidFill>
              <a:latin typeface="Arial" pitchFamily="34" charset="0"/>
              <a:ea typeface="+mn-ea"/>
              <a:cs typeface="+mn-cs"/>
            </a:endParaRPr>
          </a:p>
        </p:txBody>
      </p:sp>
      <p:sp>
        <p:nvSpPr>
          <p:cNvPr id="63491" name="Rectangle 3"/>
          <p:cNvSpPr>
            <a:spLocks noGrp="1"/>
          </p:cNvSpPr>
          <p:nvPr>
            <p:ph type="body" idx="4294967295"/>
          </p:nvPr>
        </p:nvSpPr>
        <p:spPr/>
        <p:txBody>
          <a:bodyPr/>
          <a:lstStyle/>
          <a:p>
            <a:pPr algn="just" rtl="1">
              <a:lnSpc>
                <a:spcPct val="90000"/>
              </a:lnSpc>
            </a:pPr>
            <a:r>
              <a:rPr lang="ar-SA" altLang="ar-SA" sz="2800" b="1" u="sng" smtClean="0">
                <a:cs typeface="Arial" panose="020B0604020202020204" pitchFamily="34" charset="0"/>
              </a:rPr>
              <a:t>الحالة الأولي</a:t>
            </a:r>
            <a:r>
              <a:rPr lang="ar-SA" altLang="ar-SA" sz="2800" b="1" smtClean="0">
                <a:cs typeface="Arial" panose="020B0604020202020204" pitchFamily="34" charset="0"/>
              </a:rPr>
              <a:t>: "التلازم الثلاثي" </a:t>
            </a:r>
          </a:p>
          <a:p>
            <a:pPr algn="just" rtl="1">
              <a:lnSpc>
                <a:spcPct val="90000"/>
              </a:lnSpc>
            </a:pPr>
            <a:r>
              <a:rPr lang="ar-SA" altLang="ar-SA" sz="2800" b="1" smtClean="0">
                <a:cs typeface="Arial" panose="020B0604020202020204" pitchFamily="34" charset="0"/>
              </a:rPr>
              <a:t>وهو الأكثر انتشارا بين المرضى حيث يحدث في 90% من الحالات وبكثرة بين الحوامل كبيرات السن بزيادة عدد صبغية واحدة كاملة (47 كروموزوم في الخلية بدلا من 46 كروموزوم).</a:t>
            </a:r>
            <a:endParaRPr lang="ar-SA" altLang="ar-SA" sz="2800" b="1" u="sng" smtClean="0">
              <a:cs typeface="Arial" panose="020B0604020202020204" pitchFamily="34" charset="0"/>
            </a:endParaRPr>
          </a:p>
          <a:p>
            <a:pPr algn="just" rtl="1">
              <a:lnSpc>
                <a:spcPct val="90000"/>
              </a:lnSpc>
            </a:pPr>
            <a:r>
              <a:rPr lang="ar-SA" altLang="ar-SA" sz="2800" b="1" u="sng" smtClean="0">
                <a:cs typeface="Arial" panose="020B0604020202020204" pitchFamily="34" charset="0"/>
              </a:rPr>
              <a:t>الحالة الثانية</a:t>
            </a:r>
            <a:r>
              <a:rPr lang="ar-SA" altLang="ar-SA" sz="2800" b="1" smtClean="0">
                <a:cs typeface="Arial" panose="020B0604020202020204" pitchFamily="34" charset="0"/>
              </a:rPr>
              <a:t> : (الانتقالي"تبدل وضعية الكروموزوم") </a:t>
            </a:r>
            <a:endParaRPr lang="en-US" altLang="ar-SA" sz="2800" b="1" smtClean="0">
              <a:cs typeface="Arial" panose="020B0604020202020204" pitchFamily="34" charset="0"/>
            </a:endParaRPr>
          </a:p>
          <a:p>
            <a:pPr algn="just" rtl="1">
              <a:lnSpc>
                <a:spcPct val="90000"/>
              </a:lnSpc>
            </a:pPr>
            <a:r>
              <a:rPr lang="ar-SA" altLang="ar-SA" sz="2800" b="1" smtClean="0">
                <a:cs typeface="Arial" panose="020B0604020202020204" pitchFamily="34" charset="0"/>
              </a:rPr>
              <a:t>وهذا النوع يحدث في 4% من المصابين نتيجة زيادة في المادة الصبغية، وهذا النوع قد ينتقل وراثيا حيث يكون لدى أحد الوالدين خلل في صبغيات 21، مما يؤدي إلى إصابة واحد من بين كل ثلاثة أطفال ينجبون قبلهم</a:t>
            </a:r>
            <a:r>
              <a:rPr lang="en-GB" altLang="ar-SA" sz="2800" b="1" smtClean="0">
                <a:cs typeface="Arial" panose="020B0604020202020204" pitchFamily="34" charset="0"/>
              </a:rPr>
              <a:t>.</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r>
            <a:br>
              <a:rPr lang="en-US" altLang="ar-SA" sz="2800" b="1" smtClean="0">
                <a:cs typeface="Arial" panose="020B0604020202020204" pitchFamily="34" charset="0"/>
              </a:rPr>
            </a:b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73076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انواع متلازمة داون </a:t>
            </a:r>
            <a:endParaRPr lang="en-US" altLang="ar-SA" b="1">
              <a:solidFill>
                <a:srgbClr val="C00000"/>
              </a:solidFill>
              <a:latin typeface="Arial" pitchFamily="34" charset="0"/>
              <a:ea typeface="+mn-ea"/>
              <a:cs typeface="+mn-cs"/>
            </a:endParaRPr>
          </a:p>
        </p:txBody>
      </p:sp>
      <p:sp>
        <p:nvSpPr>
          <p:cNvPr id="62467" name="Rectangle 3"/>
          <p:cNvSpPr>
            <a:spLocks noGrp="1"/>
          </p:cNvSpPr>
          <p:nvPr>
            <p:ph type="body" idx="4294967295"/>
          </p:nvPr>
        </p:nvSpPr>
        <p:spPr/>
        <p:txBody>
          <a:bodyPr/>
          <a:lstStyle/>
          <a:p>
            <a:pPr algn="just" rtl="1"/>
            <a:r>
              <a:rPr lang="ar-SA" altLang="ar-SA" b="1" u="sng" smtClean="0">
                <a:cs typeface="Arial" panose="020B0604020202020204" pitchFamily="34" charset="0"/>
              </a:rPr>
              <a:t>الحالة الثالثة</a:t>
            </a:r>
            <a:r>
              <a:rPr lang="ar-SA" altLang="ar-SA" b="1" smtClean="0">
                <a:cs typeface="Arial" panose="020B0604020202020204" pitchFamily="34" charset="0"/>
              </a:rPr>
              <a:t>  ( الفسيفسائي"موزاييك") </a:t>
            </a:r>
          </a:p>
          <a:p>
            <a:pPr algn="just" rtl="1"/>
            <a:r>
              <a:rPr lang="ar-SA" altLang="ar-SA" b="1" smtClean="0">
                <a:cs typeface="Arial" panose="020B0604020202020204" pitchFamily="34" charset="0"/>
              </a:rPr>
              <a:t>وهو نوع نادر حيث يحدث في حوالي 1% فقط من الحالات، وهو ينتج عن خلل جيني يؤدي إلى حدوث الزيادة الجينية في بعض خلايا الطفل بينما البعض الآخر يكون بدون أي زيادة، لذا يكون لدى المصاب نوعان من الخلايا أحدهما طبيعي (46 كروموزوم) والآخر غير طبيعي (47 كروموزوم).</a:t>
            </a:r>
            <a:endParaRPr lang="en-GB" altLang="ar-SA" b="1" smtClean="0">
              <a:cs typeface="Arial" panose="020B0604020202020204" pitchFamily="34" charset="0"/>
            </a:endParaRPr>
          </a:p>
        </p:txBody>
      </p:sp>
    </p:spTree>
    <p:extLst>
      <p:ext uri="{BB962C8B-B14F-4D97-AF65-F5344CB8AC3E}">
        <p14:creationId xmlns:p14="http://schemas.microsoft.com/office/powerpoint/2010/main" val="675030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اسباب حدوث متلازمة داون</a:t>
            </a:r>
            <a:endParaRPr lang="en-GB" altLang="ar-SA" b="1">
              <a:solidFill>
                <a:srgbClr val="C00000"/>
              </a:solidFill>
              <a:latin typeface="Arial" pitchFamily="34" charset="0"/>
              <a:ea typeface="+mn-ea"/>
              <a:cs typeface="+mn-cs"/>
            </a:endParaRPr>
          </a:p>
        </p:txBody>
      </p:sp>
      <p:sp>
        <p:nvSpPr>
          <p:cNvPr id="61443"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b="1" smtClean="0">
                <a:cs typeface="Arial" panose="020B0604020202020204" pitchFamily="34" charset="0"/>
              </a:rPr>
              <a:t>بالرغم من تطور العديد من النظريات إلا أنة لم يعرف السبب الحقيقي لمتلازمة داون, ولكن يمكن تحديد بعض العوامل المسببة لمتلازمة داون بتقسيمها الي عوامل وراثية وعوامل بيئية وذلك فيما يلي:</a:t>
            </a:r>
            <a:endParaRPr lang="ar-SA" altLang="ar-SA" sz="2800" b="1" u="sng" smtClean="0">
              <a:cs typeface="Arial" panose="020B0604020202020204" pitchFamily="34" charset="0"/>
            </a:endParaRPr>
          </a:p>
          <a:p>
            <a:pPr algn="just" rtl="1">
              <a:lnSpc>
                <a:spcPct val="90000"/>
              </a:lnSpc>
            </a:pPr>
            <a:r>
              <a:rPr lang="ar-SA" altLang="ar-SA" sz="2800" b="1" u="sng" smtClean="0">
                <a:cs typeface="Arial" panose="020B0604020202020204" pitchFamily="34" charset="0"/>
              </a:rPr>
              <a:t>العوامل الوراثية وتتمثل في :</a:t>
            </a:r>
            <a:endParaRPr lang="ar-SA" altLang="ar-SA" sz="2800" b="1" smtClean="0">
              <a:cs typeface="Arial" panose="020B0604020202020204" pitchFamily="34" charset="0"/>
            </a:endParaRPr>
          </a:p>
          <a:p>
            <a:pPr algn="just" rtl="1">
              <a:lnSpc>
                <a:spcPct val="90000"/>
              </a:lnSpc>
            </a:pPr>
            <a:r>
              <a:rPr lang="ar-SA" altLang="ar-SA" sz="2800" b="1" smtClean="0">
                <a:cs typeface="Arial" panose="020B0604020202020204" pitchFamily="34" charset="0"/>
              </a:rPr>
              <a:t>وراثة خاصية التخلف العقلي.</a:t>
            </a:r>
          </a:p>
          <a:p>
            <a:pPr algn="just" rtl="1">
              <a:lnSpc>
                <a:spcPct val="90000"/>
              </a:lnSpc>
            </a:pPr>
            <a:r>
              <a:rPr lang="ar-SA" altLang="ar-SA" sz="2800" b="1" smtClean="0">
                <a:cs typeface="Arial" panose="020B0604020202020204" pitchFamily="34" charset="0"/>
              </a:rPr>
              <a:t>انتقال خصائص وراثية شاذة (شذوذ الكروماسات- شذوذ الجينات)</a:t>
            </a:r>
          </a:p>
          <a:p>
            <a:pPr algn="just" rtl="1">
              <a:lnSpc>
                <a:spcPct val="90000"/>
              </a:lnSpc>
            </a:pPr>
            <a:r>
              <a:rPr lang="ar-SA" altLang="ar-SA" sz="2800" b="1" smtClean="0">
                <a:cs typeface="Arial" panose="020B0604020202020204" pitchFamily="34" charset="0"/>
              </a:rPr>
              <a:t>عوامل بيولوجية اخري مثل عامل الريزومي </a:t>
            </a:r>
            <a:r>
              <a:rPr lang="en-US" altLang="ar-SA" sz="2800" b="1" smtClean="0">
                <a:cs typeface="Arial" panose="020B0604020202020204" pitchFamily="34" charset="0"/>
              </a:rPr>
              <a:t>(RH)</a:t>
            </a:r>
            <a:r>
              <a:rPr lang="ar-EG" altLang="ar-SA" sz="2800" b="1" smtClean="0">
                <a:cs typeface="Arial" panose="020B0604020202020204" pitchFamily="34" charset="0"/>
              </a:rPr>
              <a:t> اضطرابات الغدد الصماء ( تضخم الغدة الدرقية</a:t>
            </a:r>
            <a:r>
              <a:rPr lang="ar-SA" altLang="ar-SA" sz="2800" b="1" smtClean="0">
                <a:cs typeface="Arial" panose="020B0604020202020204" pitchFamily="34" charset="0"/>
              </a:rPr>
              <a:t> </a:t>
            </a:r>
            <a:r>
              <a:rPr lang="ar-EG" altLang="ar-SA" sz="2800" b="1" smtClean="0">
                <a:cs typeface="Arial" panose="020B0604020202020204" pitchFamily="34" charset="0"/>
              </a:rPr>
              <a:t>- ضمور الغدة التيموسية)</a:t>
            </a:r>
          </a:p>
          <a:p>
            <a:pPr algn="just" rtl="1">
              <a:lnSpc>
                <a:spcPct val="90000"/>
              </a:lnSpc>
            </a:pPr>
            <a:r>
              <a:rPr lang="ar-EG" altLang="ar-SA" sz="2800" b="1" smtClean="0">
                <a:cs typeface="Arial" panose="020B0604020202020204" pitchFamily="34" charset="0"/>
              </a:rPr>
              <a:t>التشوهات الخلقية</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90000"/>
              </a:lnSpc>
            </a:pPr>
            <a:r>
              <a:rPr lang="ar-EG" altLang="ar-SA" sz="2800" b="1" smtClean="0">
                <a:cs typeface="Arial" panose="020B0604020202020204" pitchFamily="34" charset="0"/>
              </a:rPr>
              <a:t>عوامل بيوكيميائية (طفرة جينية)</a:t>
            </a:r>
            <a:r>
              <a:rPr lang="ar-SA" altLang="ar-SA" sz="2800" b="1" smtClean="0">
                <a:cs typeface="Arial" panose="020B0604020202020204" pitchFamily="34" charset="0"/>
              </a:rPr>
              <a:t>.</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146114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الأسباب</a:t>
            </a:r>
            <a:endParaRPr lang="en-US" altLang="ar-SA" b="1">
              <a:solidFill>
                <a:srgbClr val="C00000"/>
              </a:solidFill>
              <a:latin typeface="Arial" pitchFamily="34" charset="0"/>
              <a:ea typeface="+mn-ea"/>
              <a:cs typeface="+mn-cs"/>
            </a:endParaRPr>
          </a:p>
        </p:txBody>
      </p:sp>
      <p:sp>
        <p:nvSpPr>
          <p:cNvPr id="60419" name="Rectangle 3"/>
          <p:cNvSpPr>
            <a:spLocks noGrp="1"/>
          </p:cNvSpPr>
          <p:nvPr>
            <p:ph type="body" idx="4294967295"/>
          </p:nvPr>
        </p:nvSpPr>
        <p:spPr/>
        <p:txBody>
          <a:bodyPr/>
          <a:lstStyle/>
          <a:p>
            <a:pPr algn="just" rtl="1">
              <a:lnSpc>
                <a:spcPct val="90000"/>
              </a:lnSpc>
            </a:pPr>
            <a:r>
              <a:rPr lang="ar-SA" altLang="ar-SA" sz="2800" b="1" smtClean="0">
                <a:cs typeface="Arial" panose="020B0604020202020204" pitchFamily="34" charset="0"/>
              </a:rPr>
              <a:t>العوامل البيئية وتتمثل في:</a:t>
            </a:r>
          </a:p>
          <a:p>
            <a:pPr algn="just" rtl="1">
              <a:lnSpc>
                <a:spcPct val="90000"/>
              </a:lnSpc>
            </a:pPr>
            <a:r>
              <a:rPr lang="ar-SA" altLang="ar-SA" sz="2800" b="1" u="sng" smtClean="0">
                <a:cs typeface="Arial" panose="020B0604020202020204" pitchFamily="34" charset="0"/>
              </a:rPr>
              <a:t>عوامل قبل الولادة</a:t>
            </a:r>
            <a:r>
              <a:rPr lang="ar-SA" altLang="ar-SA" sz="2800" b="1" smtClean="0">
                <a:cs typeface="Arial" panose="020B0604020202020204" pitchFamily="34" charset="0"/>
              </a:rPr>
              <a:t>: مثل تعرض الجنين للعدوي الفيروسية, البكتيرية, الاشعاعات, الاستخدام السيئ للأدوية, سوء تغذية الأم الحامل, التدخين أثناء الحمل, إدمان الكحوليات.</a:t>
            </a:r>
            <a:endParaRPr lang="ar-SA" altLang="ar-SA" sz="2800" b="1" u="sng" smtClean="0">
              <a:cs typeface="Arial" panose="020B0604020202020204" pitchFamily="34" charset="0"/>
            </a:endParaRPr>
          </a:p>
          <a:p>
            <a:pPr algn="just" rtl="1">
              <a:lnSpc>
                <a:spcPct val="90000"/>
              </a:lnSpc>
            </a:pPr>
            <a:r>
              <a:rPr lang="ar-SA" altLang="ar-SA" sz="2800" b="1" u="sng" smtClean="0">
                <a:cs typeface="Arial" panose="020B0604020202020204" pitchFamily="34" charset="0"/>
              </a:rPr>
              <a:t>عوامل اثناء الولادة</a:t>
            </a:r>
            <a:r>
              <a:rPr lang="ar-SA" altLang="ar-SA" sz="2800" b="1" smtClean="0">
                <a:cs typeface="Arial" panose="020B0604020202020204" pitchFamily="34" charset="0"/>
              </a:rPr>
              <a:t>: الولادة العسرة, وضع المشيمة, استخدام الجفت في الولادة.  </a:t>
            </a:r>
            <a:r>
              <a:rPr lang="ar-SA" altLang="ar-SA" sz="2400" b="1" smtClean="0">
                <a:cs typeface="Arial" panose="020B0604020202020204" pitchFamily="34" charset="0"/>
              </a:rPr>
              <a:t>(أسباب ليست جوهرية)</a:t>
            </a:r>
            <a:r>
              <a:rPr lang="ar-SA" altLang="ar-SA" sz="2800" b="1" smtClean="0">
                <a:cs typeface="Arial" panose="020B0604020202020204" pitchFamily="34" charset="0"/>
              </a:rPr>
              <a:t> </a:t>
            </a:r>
            <a:endParaRPr lang="ar-SA" altLang="ar-SA" sz="2800" b="1" u="sng" smtClean="0">
              <a:cs typeface="Arial" panose="020B0604020202020204" pitchFamily="34" charset="0"/>
            </a:endParaRPr>
          </a:p>
          <a:p>
            <a:pPr algn="just" rtl="1">
              <a:lnSpc>
                <a:spcPct val="90000"/>
              </a:lnSpc>
            </a:pPr>
            <a:r>
              <a:rPr lang="ar-SA" altLang="ar-SA" sz="2800" b="1" u="sng" smtClean="0">
                <a:cs typeface="Arial" panose="020B0604020202020204" pitchFamily="34" charset="0"/>
              </a:rPr>
              <a:t>عوامل بعد الولادة</a:t>
            </a:r>
            <a:r>
              <a:rPr lang="ar-SA" altLang="ar-SA" sz="2800" b="1" smtClean="0">
                <a:cs typeface="Arial" panose="020B0604020202020204" pitchFamily="34" charset="0"/>
              </a:rPr>
              <a:t> : سوء التغذية, التهاب المخ, شلل المخ, أمراض الغدد, امراض الطفولةالعادية ,الحوادث, الحرمان من الأم, الحرمان الثقافي.</a:t>
            </a:r>
          </a:p>
          <a:p>
            <a:pPr algn="just" rtl="1">
              <a:lnSpc>
                <a:spcPct val="90000"/>
              </a:lnSpc>
            </a:pPr>
            <a:r>
              <a:rPr lang="ar-SA" altLang="ar-SA" sz="2800" b="1" smtClean="0">
                <a:cs typeface="Arial" panose="020B0604020202020204" pitchFamily="34" charset="0"/>
              </a:rPr>
              <a:t>وتبين من الدراسات أن حمل المرأة في سن متقدمة يعرضها لخطر إنجاب طفل مصاب بمتلازمة داون, لذا ينصح المتخصصون أن المرأة  الحامل في سن 35 عاما أو أكثر يجب ان تجري فحوصات قبل الحمل.</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4277705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الخصائص الأساسية للمصابين بمتلازمة داون</a:t>
            </a:r>
            <a:endParaRPr lang="en-GB" altLang="ar-SA" b="1">
              <a:solidFill>
                <a:srgbClr val="C00000"/>
              </a:solidFill>
              <a:latin typeface="Arial" pitchFamily="34" charset="0"/>
              <a:ea typeface="+mn-ea"/>
              <a:cs typeface="+mn-cs"/>
            </a:endParaRPr>
          </a:p>
        </p:txBody>
      </p:sp>
      <p:sp>
        <p:nvSpPr>
          <p:cNvPr id="59395" name="Rectangle 3"/>
          <p:cNvSpPr>
            <a:spLocks noGrp="1"/>
          </p:cNvSpPr>
          <p:nvPr>
            <p:ph type="body" idx="4294967295"/>
          </p:nvPr>
        </p:nvSpPr>
        <p:spPr>
          <a:xfrm>
            <a:off x="533400" y="1447800"/>
            <a:ext cx="8915400" cy="4525963"/>
          </a:xfrm>
        </p:spPr>
        <p:txBody>
          <a:bodyPr/>
          <a:lstStyle/>
          <a:p>
            <a:pPr algn="just" rtl="1">
              <a:lnSpc>
                <a:spcPct val="80000"/>
              </a:lnSpc>
              <a:buFont typeface="Arial" panose="020B0604020202020204" pitchFamily="34" charset="0"/>
              <a:buNone/>
            </a:pPr>
            <a:r>
              <a:rPr lang="ar-SA" altLang="ar-SA" sz="2400" b="1" smtClean="0">
                <a:cs typeface="Arial" panose="020B0604020202020204" pitchFamily="34" charset="0"/>
              </a:rPr>
              <a:t>الخصائص الجسمية والاكلينيكية: </a:t>
            </a:r>
            <a:r>
              <a:rPr lang="ar-SA" altLang="ar-SA" sz="2800" b="1" smtClean="0">
                <a:cs typeface="Arial" panose="020B0604020202020204" pitchFamily="34" charset="0"/>
              </a:rPr>
              <a:t>الافراد الدوان لهم خصائص جسمية مميزة الا انهم متشابهين عموما بالنسبة للشخص العادي في اكثر من كونهم مختلفين وليس لكل الاطفال الدوان كل الخصائص فبعض منهم لديه قليل منها والبعض لدية معظم خصائص الدوان وتتضمن الخصائص الاتي:  </a:t>
            </a:r>
          </a:p>
          <a:p>
            <a:pPr algn="just" rtl="1">
              <a:lnSpc>
                <a:spcPct val="80000"/>
              </a:lnSpc>
              <a:buFont typeface="Arial" panose="020B0604020202020204" pitchFamily="34" charset="0"/>
              <a:buNone/>
            </a:pPr>
            <a:r>
              <a:rPr lang="ar-SA" altLang="ar-SA" sz="2400" b="1" smtClean="0">
                <a:cs typeface="Arial" panose="020B0604020202020204" pitchFamily="34" charset="0"/>
              </a:rPr>
              <a:t>- انبساط في مؤخرة الرأس- رقبة عريضة قصيرة </a:t>
            </a:r>
          </a:p>
          <a:p>
            <a:pPr lvl="1" algn="just" rtl="1">
              <a:lnSpc>
                <a:spcPct val="80000"/>
              </a:lnSpc>
            </a:pPr>
            <a:r>
              <a:rPr lang="ar-SA" altLang="ar-SA" sz="2400" b="1" smtClean="0">
                <a:cs typeface="Arial" panose="020B0604020202020204" pitchFamily="34" charset="0"/>
              </a:rPr>
              <a:t>قوام قصير واطراف قصيرة ومتضخمة - انبساط الوجه </a:t>
            </a:r>
          </a:p>
          <a:p>
            <a:pPr lvl="1" algn="just" rtl="1">
              <a:lnSpc>
                <a:spcPct val="80000"/>
              </a:lnSpc>
            </a:pPr>
            <a:r>
              <a:rPr lang="ar-SA" altLang="ar-SA" sz="2400" b="1" smtClean="0">
                <a:cs typeface="Arial" panose="020B0604020202020204" pitchFamily="34" charset="0"/>
              </a:rPr>
              <a:t>وجود ثناية لحمية زائدة في مؤخرة العنق - صغر حجم الانف.</a:t>
            </a:r>
          </a:p>
          <a:p>
            <a:pPr algn="just" rtl="1">
              <a:lnSpc>
                <a:spcPct val="80000"/>
              </a:lnSpc>
            </a:pPr>
            <a:r>
              <a:rPr lang="ar-SA" altLang="ar-SA" sz="2400" b="1" smtClean="0">
                <a:cs typeface="Arial" panose="020B0604020202020204" pitchFamily="34" charset="0"/>
              </a:rPr>
              <a:t>ميل وانحدار في العينين يصاحبه مصاعب في حدة الابصار</a:t>
            </a:r>
          </a:p>
          <a:p>
            <a:pPr algn="just" rtl="1">
              <a:lnSpc>
                <a:spcPct val="80000"/>
              </a:lnSpc>
            </a:pPr>
            <a:r>
              <a:rPr lang="ar-SA" altLang="ar-SA" sz="2400" b="1" smtClean="0">
                <a:cs typeface="Arial" panose="020B0604020202020204" pitchFamily="34" charset="0"/>
              </a:rPr>
              <a:t>لسان عريض سميك ومشقق - صغر حجم الجمجمة في كل الاعمار</a:t>
            </a:r>
          </a:p>
          <a:p>
            <a:pPr algn="just" rtl="1">
              <a:lnSpc>
                <a:spcPct val="80000"/>
              </a:lnSpc>
            </a:pPr>
            <a:r>
              <a:rPr lang="ar-SA" altLang="ar-SA" sz="2400" b="1" smtClean="0">
                <a:cs typeface="Arial" panose="020B0604020202020204" pitchFamily="34" charset="0"/>
              </a:rPr>
              <a:t>تأخر عقلي او نقص في النمو الادراكي - تأخر في النمو الحركي</a:t>
            </a:r>
          </a:p>
          <a:p>
            <a:pPr algn="just" rtl="1">
              <a:lnSpc>
                <a:spcPct val="80000"/>
              </a:lnSpc>
            </a:pPr>
            <a:r>
              <a:rPr lang="ar-SA" altLang="ar-SA" sz="2400" b="1" smtClean="0">
                <a:cs typeface="Arial" panose="020B0604020202020204" pitchFamily="34" charset="0"/>
              </a:rPr>
              <a:t>تأخر في الكلام - نمو غير طبيعي للأسنان- قصر اليد وعرضها وامتداد او زياده عدد الاصابع - وجود مسافة بين اصبع القدم الكبير وما يليه- صعوبات في التنفس وفي وظائف الرئتين.</a:t>
            </a:r>
          </a:p>
          <a:p>
            <a:pPr algn="just" rtl="1">
              <a:lnSpc>
                <a:spcPct val="80000"/>
              </a:lnSpc>
            </a:pPr>
            <a:endParaRPr lang="en-GB" altLang="ar-SA" sz="2400" b="1" smtClean="0">
              <a:cs typeface="Arial" panose="020B0604020202020204" pitchFamily="34" charset="0"/>
            </a:endParaRPr>
          </a:p>
        </p:txBody>
      </p:sp>
    </p:spTree>
    <p:extLst>
      <p:ext uri="{BB962C8B-B14F-4D97-AF65-F5344CB8AC3E}">
        <p14:creationId xmlns:p14="http://schemas.microsoft.com/office/powerpoint/2010/main" val="205806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خصائص النمو للداون </a:t>
            </a:r>
            <a:endParaRPr lang="en-GB" altLang="ar-SA" b="1">
              <a:solidFill>
                <a:srgbClr val="C00000"/>
              </a:solidFill>
              <a:latin typeface="Arial" pitchFamily="34" charset="0"/>
              <a:ea typeface="+mn-ea"/>
              <a:cs typeface="+mn-cs"/>
            </a:endParaRPr>
          </a:p>
        </p:txBody>
      </p:sp>
      <p:sp>
        <p:nvSpPr>
          <p:cNvPr id="58371" name="Rectangle 3"/>
          <p:cNvSpPr>
            <a:spLocks noGrp="1"/>
          </p:cNvSpPr>
          <p:nvPr>
            <p:ph type="body" idx="4294967295"/>
          </p:nvPr>
        </p:nvSpPr>
        <p:spPr/>
        <p:txBody>
          <a:bodyPr/>
          <a:lstStyle/>
          <a:p>
            <a:pPr marL="609600" indent="-609600" algn="just" rtl="1">
              <a:lnSpc>
                <a:spcPct val="90000"/>
              </a:lnSpc>
              <a:buFont typeface="Arial" panose="020B0604020202020204" pitchFamily="34" charset="0"/>
              <a:buNone/>
            </a:pPr>
            <a:r>
              <a:rPr lang="ar-SA" altLang="ar-SA" sz="2400" smtClean="0">
                <a:cs typeface="Arial" panose="020B0604020202020204" pitchFamily="34" charset="0"/>
              </a:rPr>
              <a:t>       </a:t>
            </a:r>
            <a:r>
              <a:rPr lang="ar-SA" altLang="ar-SA" sz="2400" b="1" smtClean="0">
                <a:cs typeface="Arial" panose="020B0604020202020204" pitchFamily="34" charset="0"/>
              </a:rPr>
              <a:t>فيما يتعلق بالنمو لا تظهر اي فروق بين الاطفال المصابين بمتلازمة داون وغيرهم من الاطفال العاديين خلال السنتين الاولي والثانية وبالرغم من ان منحني النمو للاطفال الدوان عادتتا ادني من منحني النمو للاطفال العاديين وذلك في مختلف سنوات العمر وتؤكد دراسات علي وجود فروق بين الاطفال الدوان بعضهم وبعض في اكتساب المهارات الاساسية للنمو الا ان هذه الفروق تبدأ في الظهور مع تقدم العمر وخاصا في سن الرابعة والخامسة, ووالاطفال الداون يعانون من المشكلات النمائية التالية :-</a:t>
            </a:r>
          </a:p>
          <a:p>
            <a:pPr marL="609600" indent="-609600" algn="just" rtl="1">
              <a:lnSpc>
                <a:spcPct val="90000"/>
              </a:lnSpc>
            </a:pPr>
            <a:r>
              <a:rPr lang="ar-SA" altLang="ar-SA" sz="2400" b="1" smtClean="0">
                <a:cs typeface="Arial" panose="020B0604020202020204" pitchFamily="34" charset="0"/>
              </a:rPr>
              <a:t>صعوبات في الحواس المختلفة وخاصا حاستي اللمس والسمع.</a:t>
            </a:r>
          </a:p>
          <a:p>
            <a:pPr marL="609600" indent="-609600" algn="just" rtl="1">
              <a:lnSpc>
                <a:spcPct val="90000"/>
              </a:lnSpc>
            </a:pPr>
            <a:r>
              <a:rPr lang="ar-SA" altLang="ar-SA" sz="2400" b="1" smtClean="0">
                <a:cs typeface="Arial" panose="020B0604020202020204" pitchFamily="34" charset="0"/>
              </a:rPr>
              <a:t>صعوبات في الادراك اللمسي والادراك السمعي.</a:t>
            </a:r>
          </a:p>
          <a:p>
            <a:pPr marL="609600" indent="-609600" algn="just" rtl="1">
              <a:lnSpc>
                <a:spcPct val="90000"/>
              </a:lnSpc>
            </a:pPr>
            <a:r>
              <a:rPr lang="ar-SA" altLang="ar-SA" sz="2400" b="1" smtClean="0">
                <a:cs typeface="Arial" panose="020B0604020202020204" pitchFamily="34" charset="0"/>
              </a:rPr>
              <a:t>صعوبات في التفكير المجرد وكذلك في الفهم والاستيعاب.</a:t>
            </a:r>
          </a:p>
          <a:p>
            <a:pPr marL="609600" indent="-609600" algn="just" rtl="1">
              <a:lnSpc>
                <a:spcPct val="90000"/>
              </a:lnSpc>
            </a:pPr>
            <a:r>
              <a:rPr lang="ar-SA" altLang="ar-SA" sz="2400" b="1" smtClean="0">
                <a:cs typeface="Arial" panose="020B0604020202020204" pitchFamily="34" charset="0"/>
              </a:rPr>
              <a:t>صعوبة الانتقال من مرحلة الي أخري في النمو الحسركي.</a:t>
            </a:r>
          </a:p>
          <a:p>
            <a:pPr marL="609600" indent="-609600" algn="just" rtl="1">
              <a:lnSpc>
                <a:spcPct val="90000"/>
              </a:lnSpc>
            </a:pPr>
            <a:r>
              <a:rPr lang="ar-SA" altLang="ar-SA" sz="2400" b="1" smtClean="0">
                <a:cs typeface="Arial" panose="020B0604020202020204" pitchFamily="34" charset="0"/>
              </a:rPr>
              <a:t>الذاكرة طويلة المدي جيدة. </a:t>
            </a:r>
            <a:endParaRPr lang="en-GB" altLang="ar-SA" sz="2400" b="1" smtClean="0">
              <a:cs typeface="Arial" panose="020B0604020202020204" pitchFamily="34" charset="0"/>
            </a:endParaRPr>
          </a:p>
        </p:txBody>
      </p:sp>
    </p:spTree>
    <p:extLst>
      <p:ext uri="{BB962C8B-B14F-4D97-AF65-F5344CB8AC3E}">
        <p14:creationId xmlns:p14="http://schemas.microsoft.com/office/powerpoint/2010/main" val="2498426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الخصائص السلوكية والاجتماعية</a:t>
            </a:r>
            <a:endParaRPr lang="en-GB" altLang="ar-SA" b="1">
              <a:solidFill>
                <a:srgbClr val="C00000"/>
              </a:solidFill>
              <a:latin typeface="Arial" pitchFamily="34" charset="0"/>
              <a:ea typeface="+mn-ea"/>
              <a:cs typeface="+mn-cs"/>
            </a:endParaRPr>
          </a:p>
        </p:txBody>
      </p:sp>
      <p:sp>
        <p:nvSpPr>
          <p:cNvPr id="57347" name="Rectangle 3"/>
          <p:cNvSpPr>
            <a:spLocks noGrp="1"/>
          </p:cNvSpPr>
          <p:nvPr>
            <p:ph type="body" idx="4294967295"/>
          </p:nvPr>
        </p:nvSpPr>
        <p:spPr/>
        <p:txBody>
          <a:bodyPr/>
          <a:lstStyle/>
          <a:p>
            <a:pPr marL="609600" indent="-609600" algn="just" rtl="1"/>
            <a:r>
              <a:rPr lang="ar-SA" altLang="ar-SA" b="1" smtClean="0">
                <a:cs typeface="Arial" panose="020B0604020202020204" pitchFamily="34" charset="0"/>
              </a:rPr>
              <a:t>يتميز الاطفال المصابين بمتلازمة داون بالخصائص السلوكية والاجتماعية التالية : </a:t>
            </a:r>
          </a:p>
          <a:p>
            <a:pPr marL="609600" indent="-609600" algn="just" rtl="1"/>
            <a:r>
              <a:rPr lang="ar-SA" altLang="ar-SA" b="1" smtClean="0">
                <a:cs typeface="Arial" panose="020B0604020202020204" pitchFamily="34" charset="0"/>
              </a:rPr>
              <a:t>يبدون المرح والسرور باستمرار.</a:t>
            </a:r>
          </a:p>
          <a:p>
            <a:pPr marL="609600" indent="-609600" algn="just" rtl="1"/>
            <a:r>
              <a:rPr lang="ar-SA" altLang="ar-SA" b="1" smtClean="0">
                <a:cs typeface="Arial" panose="020B0604020202020204" pitchFamily="34" charset="0"/>
              </a:rPr>
              <a:t>قله المشاكل السلوكية لديهم لانهم لا يغضبوا اذا ما اثتثيروا إلا أن هذه الخاصية ترجع إلى اختلاف الظروف الأسرية والبيئية من طفل غلى آخر. </a:t>
            </a:r>
          </a:p>
          <a:p>
            <a:pPr marL="609600" indent="-609600" algn="just" rtl="1"/>
            <a:r>
              <a:rPr lang="ar-SA" altLang="ar-SA" b="1" smtClean="0">
                <a:cs typeface="Arial" panose="020B0604020202020204" pitchFamily="34" charset="0"/>
              </a:rPr>
              <a:t>ودودون من الناحية الاجتماعية ويقبلون علي الاخرين ويحبون مصافحة الايدي ويألفون الغرباء.</a:t>
            </a:r>
            <a:endParaRPr lang="en-GB" altLang="ar-SA" b="1" smtClean="0">
              <a:cs typeface="Arial" panose="020B0604020202020204" pitchFamily="34" charset="0"/>
            </a:endParaRPr>
          </a:p>
        </p:txBody>
      </p:sp>
    </p:spTree>
    <p:extLst>
      <p:ext uri="{BB962C8B-B14F-4D97-AF65-F5344CB8AC3E}">
        <p14:creationId xmlns:p14="http://schemas.microsoft.com/office/powerpoint/2010/main" val="302547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كيفية التعرف علي خطر الحمل في طفل داون </a:t>
            </a:r>
            <a:endParaRPr lang="en-GB" altLang="ar-SA" b="1">
              <a:solidFill>
                <a:srgbClr val="C00000"/>
              </a:solidFill>
              <a:latin typeface="Arial" pitchFamily="34" charset="0"/>
              <a:ea typeface="+mn-ea"/>
              <a:cs typeface="+mn-cs"/>
            </a:endParaRPr>
          </a:p>
        </p:txBody>
      </p:sp>
      <p:sp>
        <p:nvSpPr>
          <p:cNvPr id="64515" name="Rectangle 3"/>
          <p:cNvSpPr>
            <a:spLocks noGrp="1"/>
          </p:cNvSpPr>
          <p:nvPr>
            <p:ph type="body" idx="4294967295"/>
          </p:nvPr>
        </p:nvSpPr>
        <p:spPr>
          <a:xfrm>
            <a:off x="533400" y="1447800"/>
            <a:ext cx="8915400" cy="4525963"/>
          </a:xfrm>
        </p:spPr>
        <p:txBody>
          <a:bodyPr/>
          <a:lstStyle/>
          <a:p>
            <a:pPr marL="609600" indent="-609600" algn="just" rtl="1">
              <a:lnSpc>
                <a:spcPct val="90000"/>
              </a:lnSpc>
            </a:pPr>
            <a:r>
              <a:rPr lang="ar-SA" altLang="ar-SA" sz="2800" b="1" smtClean="0">
                <a:cs typeface="Arial" panose="020B0604020202020204" pitchFamily="34" charset="0"/>
              </a:rPr>
              <a:t>التحاليل التشخيصية لمتلازمة داون: </a:t>
            </a:r>
          </a:p>
          <a:p>
            <a:pPr marL="609600" indent="-609600" algn="just" rtl="1">
              <a:lnSpc>
                <a:spcPct val="90000"/>
              </a:lnSpc>
            </a:pPr>
            <a:r>
              <a:rPr lang="ar-SA" altLang="ar-SA" sz="2800" b="1" u="sng" smtClean="0">
                <a:cs typeface="Arial" panose="020B0604020202020204" pitchFamily="34" charset="0"/>
              </a:rPr>
              <a:t>عينة من السائل المحيط بالجنين : </a:t>
            </a:r>
            <a:r>
              <a:rPr lang="ar-EG" altLang="ar-SA" sz="2800" b="1" smtClean="0">
                <a:cs typeface="Arial" panose="020B0604020202020204" pitchFamily="34" charset="0"/>
              </a:rPr>
              <a:t>يتم </a:t>
            </a:r>
            <a:r>
              <a:rPr lang="ar-SA" altLang="ar-SA" sz="2800" b="1" smtClean="0">
                <a:cs typeface="Arial" panose="020B0604020202020204" pitchFamily="34" charset="0"/>
              </a:rPr>
              <a:t>سحب عينة من السائل المحيط بالجنين بواسطة إبرة خاصة وتكون فيها مخاطر التعرض للإجهاض قليلة وتتم هذه العملية عند اكتمال 14 الي 18 أسبوع من الحمل وتأخذ عادة وقت لفحص الخلايا الموجودة في هذا السائل لمعرفة اذا كانت الخلايا تحتوي علي مواد أكثر من كروموسوم.</a:t>
            </a:r>
          </a:p>
          <a:p>
            <a:pPr marL="609600" indent="-609600" algn="just" rtl="1">
              <a:lnSpc>
                <a:spcPct val="90000"/>
              </a:lnSpc>
            </a:pPr>
            <a:r>
              <a:rPr lang="ar-SA" altLang="ar-SA" sz="2800" b="1" u="sng" smtClean="0">
                <a:cs typeface="Arial" panose="020B0604020202020204" pitchFamily="34" charset="0"/>
              </a:rPr>
              <a:t>عينة من  دم الحبل السري عن طريق الجلد : </a:t>
            </a:r>
            <a:r>
              <a:rPr lang="ar-EG" altLang="ar-SA" sz="2800" b="1" smtClean="0">
                <a:cs typeface="Arial" panose="020B0604020202020204" pitchFamily="34" charset="0"/>
              </a:rPr>
              <a:t>من أدق الطرق ويمكن استخدامها لتأكيد نتائج عينة المشيمة أو عينة  السائل الأمنيوسي ولكن عينة الدم من الحبل السري لا يمكن إجرائها الا بعد الحمل وخلال الفترة من 18 الي 22 أسبوع ويكون خطر التعرض للإجهاض في هذه الطريقة كبير</a:t>
            </a:r>
            <a:r>
              <a:rPr lang="ar-SA" altLang="ar-SA" sz="2800" b="1" smtClean="0">
                <a:cs typeface="Arial" panose="020B0604020202020204" pitchFamily="34" charset="0"/>
              </a:rPr>
              <a:t>اً</a:t>
            </a:r>
            <a:r>
              <a:rPr lang="ar-EG" altLang="ar-SA" sz="2800" b="1" smtClean="0">
                <a:cs typeface="Arial" panose="020B0604020202020204" pitchFamily="34" charset="0"/>
              </a:rPr>
              <a:t>.</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2922260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كيفية التعرف </a:t>
            </a:r>
            <a:endParaRPr lang="en-US" altLang="ar-SA" b="1">
              <a:solidFill>
                <a:srgbClr val="C00000"/>
              </a:solidFill>
              <a:latin typeface="Arial" pitchFamily="34" charset="0"/>
              <a:ea typeface="+mn-ea"/>
              <a:cs typeface="+mn-cs"/>
            </a:endParaRPr>
          </a:p>
        </p:txBody>
      </p:sp>
      <p:sp>
        <p:nvSpPr>
          <p:cNvPr id="67587" name="Rectangle 3"/>
          <p:cNvSpPr>
            <a:spLocks noGrp="1"/>
          </p:cNvSpPr>
          <p:nvPr>
            <p:ph type="body" idx="4294967295"/>
          </p:nvPr>
        </p:nvSpPr>
        <p:spPr/>
        <p:txBody>
          <a:bodyPr/>
          <a:lstStyle/>
          <a:p>
            <a:pPr algn="just" rtl="1"/>
            <a:r>
              <a:rPr lang="ar-EG" altLang="ar-SA" sz="2800" b="1" smtClean="0">
                <a:cs typeface="Arial" panose="020B0604020202020204" pitchFamily="34" charset="0"/>
              </a:rPr>
              <a:t>وتتطور طرق الفحص قبل الحل, كما تقوم بعض الجهات بتدعيم تطويرها. وفي العديد من البلاد يتم عمل مسح شامل قبل الولادة لخطر التعرض لإنجاب طفل مصاب بمتلازمة داون وغالبا تكون الإجراءات روتينية في هذا الموضوع.</a:t>
            </a:r>
          </a:p>
          <a:p>
            <a:pPr algn="just" rtl="1"/>
            <a:r>
              <a:rPr lang="ar-EG" altLang="ar-SA" sz="2800" b="1" u="sng" smtClean="0">
                <a:cs typeface="Arial" panose="020B0604020202020204" pitchFamily="34" charset="0"/>
              </a:rPr>
              <a:t>عينة من المشيمة</a:t>
            </a:r>
            <a:r>
              <a:rPr lang="ar-EG" altLang="ar-SA" sz="2800" b="1" smtClean="0">
                <a:cs typeface="Arial" panose="020B0604020202020204" pitchFamily="34" charset="0"/>
              </a:rPr>
              <a:t> </a:t>
            </a:r>
            <a:r>
              <a:rPr lang="en-US" altLang="ar-SA" sz="1800" b="1" smtClean="0">
                <a:cs typeface="Arial" panose="020B0604020202020204" pitchFamily="34" charset="0"/>
              </a:rPr>
              <a:t>Chorionic Vills Sambling (CVS)</a:t>
            </a:r>
            <a:r>
              <a:rPr lang="ar-SA" altLang="ar-SA" sz="1800" b="1" smtClean="0">
                <a:cs typeface="Arial" panose="020B0604020202020204" pitchFamily="34" charset="0"/>
              </a:rPr>
              <a:t> </a:t>
            </a:r>
            <a:r>
              <a:rPr lang="ar-EG" altLang="ar-SA" sz="2800" b="1" smtClean="0">
                <a:cs typeface="Arial" panose="020B0604020202020204" pitchFamily="34" charset="0"/>
              </a:rPr>
              <a:t>يتم سحب عينة من المشيمة في الفترة بين 9 الي 11 أسبوع من الحمل وهي تتطلب أخذ مثقال ذرة من المشيمة وبالتحديد من النسيج الداخلي الذي سيتطور الي مشيمة ويتم فحص النسيج لمعرفة وجود مواد زائدة من كروموسوم 21 ويمكن أخذ العينة من عنق الرحم في هذا النوع يكون التعرض لخطر الاجهاض من  1- 2%.</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3611947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a:xfrm>
            <a:off x="495300" y="274638"/>
            <a:ext cx="8915400" cy="1143000"/>
          </a:xfrm>
          <a:prstGeom prst="rect">
            <a:avLst/>
          </a:prstGeom>
        </p:spPr>
        <p:txBody>
          <a:bodyPr/>
          <a:lstStyle/>
          <a:p>
            <a:r>
              <a:rPr lang="ar-EG" altLang="ar-SA" sz="4000" b="1">
                <a:solidFill>
                  <a:srgbClr val="C00000"/>
                </a:solidFill>
                <a:latin typeface="Arial" pitchFamily="34" charset="0"/>
                <a:ea typeface="+mn-ea"/>
                <a:cs typeface="+mn-cs"/>
              </a:rPr>
              <a:t>الرعاية الصحية للأطفال المصابين بمتلازمة دازن</a:t>
            </a:r>
            <a:endParaRPr lang="en-GB" altLang="ar-SA" sz="4000" b="1">
              <a:solidFill>
                <a:srgbClr val="C00000"/>
              </a:solidFill>
              <a:latin typeface="Arial" pitchFamily="34" charset="0"/>
              <a:ea typeface="+mn-ea"/>
              <a:cs typeface="+mn-cs"/>
            </a:endParaRPr>
          </a:p>
        </p:txBody>
      </p:sp>
      <p:sp>
        <p:nvSpPr>
          <p:cNvPr id="65539" name="Rectangle 3"/>
          <p:cNvSpPr>
            <a:spLocks noGrp="1"/>
          </p:cNvSpPr>
          <p:nvPr>
            <p:ph type="body" idx="4294967295"/>
          </p:nvPr>
        </p:nvSpPr>
        <p:spPr/>
        <p:txBody>
          <a:bodyPr/>
          <a:lstStyle/>
          <a:p>
            <a:pPr algn="just" rtl="1">
              <a:lnSpc>
                <a:spcPct val="80000"/>
              </a:lnSpc>
              <a:buFont typeface="Arial" panose="020B0604020202020204" pitchFamily="34" charset="0"/>
              <a:buNone/>
            </a:pPr>
            <a:r>
              <a:rPr lang="ar-SA" altLang="ar-SA" sz="2800" smtClean="0">
                <a:cs typeface="Arial" panose="020B0604020202020204" pitchFamily="34" charset="0"/>
              </a:rPr>
              <a:t>   </a:t>
            </a:r>
            <a:r>
              <a:rPr lang="ar-EG" altLang="ar-SA" sz="2800" b="1" smtClean="0">
                <a:cs typeface="Arial" panose="020B0604020202020204" pitchFamily="34" charset="0"/>
              </a:rPr>
              <a:t>الطفل المصاب بمتلازمة داون يحتاج نفس الرعاية الصحية التي يحتاجها اي طفل اخر وطبيب الاطفال يجب ان يمد الأسرة بإرشادات عامة عن الصحة, والتحصين  ضد الامراض, وادوية الطوارئ التي يجب ان تكون موجوده بالمنزل وتقديم الدعم والاستشارات للأسرة الا ان هناك بعض المواقف التي يحتاج فيها الطفل المصاب بمتلازمة داون لرعاية خاصة ومنها ما يلي:</a:t>
            </a:r>
          </a:p>
          <a:p>
            <a:pPr algn="just" rtl="1">
              <a:lnSpc>
                <a:spcPct val="80000"/>
              </a:lnSpc>
            </a:pPr>
            <a:r>
              <a:rPr lang="ar-EG" altLang="ar-SA" sz="2800" b="1" smtClean="0">
                <a:cs typeface="Arial" panose="020B0604020202020204" pitchFamily="34" charset="0"/>
              </a:rPr>
              <a:t>حوالي 60 -80 % من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المصابين بمتلازمة داون يعانون من خلل في السمع, لذلك فالكشف علي السمع في سن مبكرة وعمل اختبارات متابعه للسمع هام جدا.</a:t>
            </a:r>
          </a:p>
          <a:p>
            <a:pPr algn="just" rtl="1">
              <a:lnSpc>
                <a:spcPct val="80000"/>
              </a:lnSpc>
            </a:pPr>
            <a:r>
              <a:rPr lang="ar-EG" altLang="ar-SA" sz="2800" b="1" smtClean="0">
                <a:cs typeface="Arial" panose="020B0604020202020204" pitchFamily="34" charset="0"/>
              </a:rPr>
              <a:t>اضطرابات ال</a:t>
            </a:r>
            <a:r>
              <a:rPr lang="ar-SA" altLang="ar-SA" sz="2800" b="1" smtClean="0">
                <a:cs typeface="Arial" panose="020B0604020202020204" pitchFamily="34" charset="0"/>
              </a:rPr>
              <a:t>أ</a:t>
            </a:r>
            <a:r>
              <a:rPr lang="ar-EG" altLang="ar-SA" sz="2800" b="1" smtClean="0">
                <a:cs typeface="Arial" panose="020B0604020202020204" pitchFamily="34" charset="0"/>
              </a:rPr>
              <a:t>معاء تحدث </a:t>
            </a:r>
            <a:r>
              <a:rPr lang="ar-SA" altLang="ar-SA" sz="2800" b="1" smtClean="0">
                <a:cs typeface="Arial" panose="020B0604020202020204" pitchFamily="34" charset="0"/>
              </a:rPr>
              <a:t>أ</a:t>
            </a:r>
            <a:r>
              <a:rPr lang="ar-EG" altLang="ar-SA" sz="2800" b="1" smtClean="0">
                <a:cs typeface="Arial" panose="020B0604020202020204" pitchFamily="34" charset="0"/>
              </a:rPr>
              <a:t>يضا بنسبة كبيرة في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الداون ومنها انسداد المرئ وال</a:t>
            </a:r>
            <a:r>
              <a:rPr lang="ar-SA" altLang="ar-SA" sz="2800" b="1" smtClean="0">
                <a:cs typeface="Arial" panose="020B0604020202020204" pitchFamily="34" charset="0"/>
              </a:rPr>
              <a:t>أ</a:t>
            </a:r>
            <a:r>
              <a:rPr lang="ar-EG" altLang="ar-SA" sz="2800" b="1" smtClean="0">
                <a:cs typeface="Arial" panose="020B0604020202020204" pitchFamily="34" charset="0"/>
              </a:rPr>
              <a:t>معاء الدقيقة والاثني عشر.</a:t>
            </a:r>
          </a:p>
          <a:p>
            <a:pPr algn="just" rtl="1">
              <a:lnSpc>
                <a:spcPct val="80000"/>
              </a:lnSpc>
            </a:pPr>
            <a:r>
              <a:rPr lang="ar-EG" altLang="ar-SA" sz="2800" b="1" smtClean="0">
                <a:cs typeface="Arial" panose="020B0604020202020204" pitchFamily="34" charset="0"/>
              </a:rPr>
              <a:t>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الداون يعانون من مشكلات في العين </a:t>
            </a:r>
            <a:r>
              <a:rPr lang="ar-SA" altLang="ar-SA" sz="2800" b="1" smtClean="0">
                <a:cs typeface="Arial" panose="020B0604020202020204" pitchFamily="34" charset="0"/>
              </a:rPr>
              <a:t>أ</a:t>
            </a:r>
            <a:r>
              <a:rPr lang="ar-EG" altLang="ar-SA" sz="2800" b="1" smtClean="0">
                <a:cs typeface="Arial" panose="020B0604020202020204" pitchFamily="34" charset="0"/>
              </a:rPr>
              <a:t>كثر من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الطبيعيين.</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2878852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idx="4294967295"/>
          </p:nvPr>
        </p:nvSpPr>
        <p:spPr>
          <a:xfrm>
            <a:off x="495300" y="274638"/>
            <a:ext cx="8915400" cy="1143000"/>
          </a:xfrm>
          <a:prstGeom prst="rect">
            <a:avLst/>
          </a:prstGeom>
        </p:spPr>
        <p:txBody>
          <a:bodyPr/>
          <a:lstStyle/>
          <a:p>
            <a:r>
              <a:rPr lang="ar-SA" altLang="ar-SA" sz="4000" b="1">
                <a:solidFill>
                  <a:srgbClr val="C00000"/>
                </a:solidFill>
                <a:latin typeface="Arial" pitchFamily="34" charset="0"/>
                <a:ea typeface="+mn-ea"/>
                <a:cs typeface="+mn-cs"/>
              </a:rPr>
              <a:t>تابع: الرعاية الصحية..</a:t>
            </a:r>
            <a:endParaRPr lang="en-GB" altLang="ar-SA" sz="4000" b="1">
              <a:solidFill>
                <a:srgbClr val="C00000"/>
              </a:solidFill>
              <a:latin typeface="Arial" pitchFamily="34" charset="0"/>
              <a:ea typeface="+mn-ea"/>
              <a:cs typeface="+mn-cs"/>
            </a:endParaRPr>
          </a:p>
        </p:txBody>
      </p:sp>
      <p:sp>
        <p:nvSpPr>
          <p:cNvPr id="66563" name="Rectangle 3"/>
          <p:cNvSpPr>
            <a:spLocks noGrp="1"/>
          </p:cNvSpPr>
          <p:nvPr>
            <p:ph type="body" idx="4294967295"/>
          </p:nvPr>
        </p:nvSpPr>
        <p:spPr>
          <a:xfrm>
            <a:off x="533400" y="1524000"/>
            <a:ext cx="8915400" cy="4754563"/>
          </a:xfrm>
        </p:spPr>
        <p:txBody>
          <a:bodyPr/>
          <a:lstStyle/>
          <a:p>
            <a:pPr marL="609600" indent="-609600" algn="just" rtl="1">
              <a:lnSpc>
                <a:spcPct val="90000"/>
              </a:lnSpc>
            </a:pPr>
            <a:r>
              <a:rPr lang="ar-SA" altLang="ar-SA" sz="2800" b="1" smtClean="0">
                <a:cs typeface="Arial" panose="020B0604020202020204" pitchFamily="34" charset="0"/>
              </a:rPr>
              <a:t>أ</a:t>
            </a:r>
            <a:r>
              <a:rPr lang="ar-EG" altLang="ar-SA" sz="2800" b="1" smtClean="0">
                <a:cs typeface="Arial" panose="020B0604020202020204" pitchFamily="34" charset="0"/>
              </a:rPr>
              <a:t>ما بالنسبة للتغذية ففي مرحلة الطفولة تظهر مشكلات التغذية ونقص الوزن عند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الداون.</a:t>
            </a:r>
          </a:p>
          <a:p>
            <a:pPr marL="609600" indent="-609600" algn="just" rtl="1">
              <a:lnSpc>
                <a:spcPct val="90000"/>
              </a:lnSpc>
            </a:pPr>
            <a:r>
              <a:rPr lang="ar-EG" altLang="ar-SA" sz="2800" b="1" smtClean="0">
                <a:cs typeface="Arial" panose="020B0604020202020204" pitchFamily="34" charset="0"/>
              </a:rPr>
              <a:t>كما </a:t>
            </a:r>
            <a:r>
              <a:rPr lang="ar-SA" altLang="ar-SA" sz="2800" b="1" smtClean="0">
                <a:cs typeface="Arial" panose="020B0604020202020204" pitchFamily="34" charset="0"/>
              </a:rPr>
              <a:t>أ</a:t>
            </a:r>
            <a:r>
              <a:rPr lang="ar-EG" altLang="ar-SA" sz="2800" b="1" smtClean="0">
                <a:cs typeface="Arial" panose="020B0604020202020204" pitchFamily="34" charset="0"/>
              </a:rPr>
              <a:t>ن بعض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الداون خاصة الذين يعانون من مشكلات خطيرة بالقلب لا ينمون في مرحلة الطفولة بالصورة المطلوبة ومن ناحية </a:t>
            </a:r>
            <a:r>
              <a:rPr lang="ar-SA" altLang="ar-SA" sz="2800" b="1" smtClean="0">
                <a:cs typeface="Arial" panose="020B0604020202020204" pitchFamily="34" charset="0"/>
              </a:rPr>
              <a:t>أ</a:t>
            </a:r>
            <a:r>
              <a:rPr lang="ar-EG" altLang="ar-SA" sz="2800" b="1" smtClean="0">
                <a:cs typeface="Arial" panose="020B0604020202020204" pitchFamily="34" charset="0"/>
              </a:rPr>
              <a:t>خري فالبدا</a:t>
            </a:r>
            <a:r>
              <a:rPr lang="ar-SA" altLang="ar-SA" sz="2800" b="1" smtClean="0">
                <a:cs typeface="Arial" panose="020B0604020202020204" pitchFamily="34" charset="0"/>
              </a:rPr>
              <a:t>ن</a:t>
            </a:r>
            <a:r>
              <a:rPr lang="ar-EG" altLang="ar-SA" sz="2800" b="1" smtClean="0">
                <a:cs typeface="Arial" panose="020B0604020202020204" pitchFamily="34" charset="0"/>
              </a:rPr>
              <a:t>ة مل</a:t>
            </a:r>
            <a:r>
              <a:rPr lang="ar-SA" altLang="ar-SA" sz="2800" b="1" smtClean="0">
                <a:cs typeface="Arial" panose="020B0604020202020204" pitchFamily="34" charset="0"/>
              </a:rPr>
              <a:t>حوظة </a:t>
            </a:r>
            <a:r>
              <a:rPr lang="ar-EG" altLang="ar-SA" sz="2800" b="1" smtClean="0">
                <a:cs typeface="Arial" panose="020B0604020202020204" pitchFamily="34" charset="0"/>
              </a:rPr>
              <a:t>في مرحلة المراهقة والبلوغ نتيجة زيادة مخزون الدهون. </a:t>
            </a:r>
          </a:p>
          <a:p>
            <a:pPr marL="609600" indent="-609600" algn="just" rtl="1">
              <a:lnSpc>
                <a:spcPct val="90000"/>
              </a:lnSpc>
            </a:pPr>
            <a:r>
              <a:rPr lang="ar-EG" altLang="ar-SA" sz="2800" b="1" smtClean="0">
                <a:cs typeface="Arial" panose="020B0604020202020204" pitchFamily="34" charset="0"/>
              </a:rPr>
              <a:t> الاختلال في وظيفة الغدة الدرقية شائع بين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الطبيعيين</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marL="609600" indent="-609600" algn="just" rtl="1">
              <a:lnSpc>
                <a:spcPct val="90000"/>
              </a:lnSpc>
            </a:pPr>
            <a:r>
              <a:rPr lang="ar-EG" altLang="ar-SA" sz="2800" b="1" smtClean="0">
                <a:cs typeface="Arial" panose="020B0604020202020204" pitchFamily="34" charset="0"/>
              </a:rPr>
              <a:t>جانب </a:t>
            </a:r>
            <a:r>
              <a:rPr lang="ar-SA" altLang="ar-SA" sz="2800" b="1" smtClean="0">
                <a:cs typeface="Arial" panose="020B0604020202020204" pitchFamily="34" charset="0"/>
              </a:rPr>
              <a:t>آ</a:t>
            </a:r>
            <a:r>
              <a:rPr lang="ar-EG" altLang="ar-SA" sz="2800" b="1" smtClean="0">
                <a:cs typeface="Arial" panose="020B0604020202020204" pitchFamily="34" charset="0"/>
              </a:rPr>
              <a:t>خر يحتاج لرعاية طبية علاجية في متلازمة</a:t>
            </a:r>
            <a:r>
              <a:rPr lang="ar-SA" altLang="ar-SA" sz="2800" b="1" smtClean="0">
                <a:cs typeface="Arial" panose="020B0604020202020204" pitchFamily="34" charset="0"/>
              </a:rPr>
              <a:t> </a:t>
            </a:r>
            <a:r>
              <a:rPr lang="ar-EG" altLang="ar-SA" sz="2800" b="1" smtClean="0">
                <a:cs typeface="Arial" panose="020B0604020202020204" pitchFamily="34" charset="0"/>
              </a:rPr>
              <a:t> داون يتضمن </a:t>
            </a:r>
            <a:r>
              <a:rPr lang="ar-SA" altLang="ar-SA" sz="2800" b="1" smtClean="0">
                <a:cs typeface="Arial" panose="020B0604020202020204" pitchFamily="34" charset="0"/>
              </a:rPr>
              <a:t>أ</a:t>
            </a:r>
            <a:r>
              <a:rPr lang="ar-EG" altLang="ar-SA" sz="2800" b="1" smtClean="0">
                <a:cs typeface="Arial" panose="020B0604020202020204" pitchFamily="34" charset="0"/>
              </a:rPr>
              <a:t>مراض المناعة, اللوكيميا, اختلال التوازن, الصرع,انقطاع النفس اثناء النوم,..الخ.</a:t>
            </a:r>
            <a:r>
              <a:rPr lang="ar-SA" altLang="ar-SA" sz="2800" b="1" smtClean="0">
                <a:cs typeface="Arial" panose="020B0604020202020204" pitchFamily="34" charset="0"/>
              </a:rPr>
              <a:t> </a:t>
            </a:r>
            <a:r>
              <a:rPr lang="ar-EG" altLang="ar-SA" sz="2800" b="1" smtClean="0">
                <a:cs typeface="Arial" panose="020B0604020202020204" pitchFamily="34" charset="0"/>
              </a:rPr>
              <a:t>كل هذا يتطلب الاهتمام بالعرض علي اخصائيين في المجالات المتخصصة.</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3524362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a:xfrm>
            <a:off x="495300" y="274638"/>
            <a:ext cx="8915400" cy="1143000"/>
          </a:xfrm>
          <a:prstGeom prst="rect">
            <a:avLst/>
          </a:prstGeom>
        </p:spPr>
        <p:txBody>
          <a:bodyPr/>
          <a:lstStyle/>
          <a:p>
            <a:r>
              <a:rPr lang="ar-EG" altLang="ar-SA" sz="4000" b="1">
                <a:solidFill>
                  <a:srgbClr val="C00000"/>
                </a:solidFill>
                <a:latin typeface="Arial" pitchFamily="34" charset="0"/>
                <a:ea typeface="+mn-ea"/>
                <a:cs typeface="+mn-cs"/>
              </a:rPr>
              <a:t>الوقاية من حدوث متلازمة داون</a:t>
            </a:r>
            <a:endParaRPr lang="en-GB" altLang="ar-SA" sz="4000" b="1">
              <a:solidFill>
                <a:srgbClr val="C00000"/>
              </a:solidFill>
              <a:latin typeface="Arial" pitchFamily="34" charset="0"/>
              <a:ea typeface="+mn-ea"/>
              <a:cs typeface="+mn-cs"/>
            </a:endParaRPr>
          </a:p>
        </p:txBody>
      </p:sp>
      <p:sp>
        <p:nvSpPr>
          <p:cNvPr id="70659" name="Rectangle 3"/>
          <p:cNvSpPr>
            <a:spLocks noGrp="1"/>
          </p:cNvSpPr>
          <p:nvPr>
            <p:ph type="body" idx="4294967295"/>
          </p:nvPr>
        </p:nvSpPr>
        <p:spPr>
          <a:xfrm>
            <a:off x="381000" y="1447800"/>
            <a:ext cx="8915400" cy="4525963"/>
          </a:xfrm>
        </p:spPr>
        <p:txBody>
          <a:bodyPr/>
          <a:lstStyle/>
          <a:p>
            <a:pPr algn="just" rtl="1">
              <a:lnSpc>
                <a:spcPct val="80000"/>
              </a:lnSpc>
              <a:buFont typeface="Arial" panose="020B0604020202020204" pitchFamily="34" charset="0"/>
              <a:buNone/>
            </a:pPr>
            <a:r>
              <a:rPr lang="ar-SA" altLang="ar-SA" sz="1800" b="1" smtClean="0">
                <a:cs typeface="Arial" panose="020B0604020202020204" pitchFamily="34" charset="0"/>
              </a:rPr>
              <a:t>  </a:t>
            </a:r>
            <a:r>
              <a:rPr lang="ar-SA" altLang="ar-SA" sz="2400" b="1" smtClean="0">
                <a:cs typeface="Arial" panose="020B0604020202020204" pitchFamily="34" charset="0"/>
              </a:rPr>
              <a:t>*</a:t>
            </a:r>
            <a:r>
              <a:rPr lang="ar-SA" altLang="ar-SA" sz="1800" b="1" smtClean="0">
                <a:cs typeface="Arial" panose="020B0604020202020204" pitchFamily="34" charset="0"/>
              </a:rPr>
              <a:t>  </a:t>
            </a:r>
            <a:r>
              <a:rPr lang="ar-EG" altLang="ar-SA" sz="2800" b="1" smtClean="0">
                <a:cs typeface="Arial" panose="020B0604020202020204" pitchFamily="34" charset="0"/>
              </a:rPr>
              <a:t>ترتبط حالات متلازمة داون في انتشارها طرديا مع تقدم الام في العمر, وال</a:t>
            </a:r>
            <a:r>
              <a:rPr lang="ar-SA" altLang="ar-SA" sz="2800" b="1" smtClean="0">
                <a:cs typeface="Arial" panose="020B0604020202020204" pitchFamily="34" charset="0"/>
              </a:rPr>
              <a:t>أ</a:t>
            </a:r>
            <a:r>
              <a:rPr lang="ar-EG" altLang="ar-SA" sz="2800" b="1" smtClean="0">
                <a:cs typeface="Arial" panose="020B0604020202020204" pitchFamily="34" charset="0"/>
              </a:rPr>
              <a:t>مهات في أعماره</a:t>
            </a:r>
            <a:r>
              <a:rPr lang="ar-SA" altLang="ar-SA" sz="2800" b="1" smtClean="0">
                <a:cs typeface="Arial" panose="020B0604020202020204" pitchFamily="34" charset="0"/>
              </a:rPr>
              <a:t>ن</a:t>
            </a:r>
            <a:r>
              <a:rPr lang="ar-EG" altLang="ar-SA" sz="2800" b="1" smtClean="0">
                <a:cs typeface="Arial" panose="020B0604020202020204" pitchFamily="34" charset="0"/>
              </a:rPr>
              <a:t> </a:t>
            </a:r>
            <a:r>
              <a:rPr lang="ar-SA" altLang="ar-SA" sz="2800" b="1" smtClean="0">
                <a:cs typeface="Arial" panose="020B0604020202020204" pitchFamily="34" charset="0"/>
              </a:rPr>
              <a:t>أ</a:t>
            </a:r>
            <a:r>
              <a:rPr lang="ar-EG" altLang="ar-SA" sz="2800" b="1" smtClean="0">
                <a:cs typeface="Arial" panose="020B0604020202020204" pitchFamily="34" charset="0"/>
              </a:rPr>
              <a:t>كبر من 35 سنة هن الاكثر عرضه لإنجاب أطفال مصابين بمتلازمة داون ويزداد هذا التوقع أكثر بعد سن الاربعين ويزداد كثيرا بعد سن الخامسة والاربعين</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يلزم عمل تحليل للكروموسومات للمتزوجين قبل حدوث الحمل للتعرف علي خطر إنجاب أطفال لديهم أمراض وراثية كإجراء وقائي للحد من انتشار الأمراض الوراثية.</a:t>
            </a:r>
            <a:endParaRPr lang="ar-SA"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إجراء الفحوصات الطبية وطلب الاستشارة في حالة حدوث حمل لدي ال</a:t>
            </a:r>
            <a:r>
              <a:rPr lang="ar-SA" altLang="ar-SA" sz="2800" b="1" smtClean="0">
                <a:cs typeface="Arial" panose="020B0604020202020204" pitchFamily="34" charset="0"/>
              </a:rPr>
              <a:t>أ</a:t>
            </a:r>
            <a:r>
              <a:rPr lang="ar-EG" altLang="ar-SA" sz="2800" b="1" smtClean="0">
                <a:cs typeface="Arial" panose="020B0604020202020204" pitchFamily="34" charset="0"/>
              </a:rPr>
              <a:t>م التي سبق و</a:t>
            </a:r>
            <a:r>
              <a:rPr lang="ar-SA" altLang="ar-SA" sz="2800" b="1" smtClean="0">
                <a:cs typeface="Arial" panose="020B0604020202020204" pitchFamily="34" charset="0"/>
              </a:rPr>
              <a:t>أ</a:t>
            </a:r>
            <a:r>
              <a:rPr lang="ar-EG" altLang="ar-SA" sz="2800" b="1" smtClean="0">
                <a:cs typeface="Arial" panose="020B0604020202020204" pitchFamily="34" charset="0"/>
              </a:rPr>
              <a:t>ن انجبت طفلا</a:t>
            </a:r>
            <a:r>
              <a:rPr lang="ar-SA" altLang="ar-SA" sz="2800" b="1" smtClean="0">
                <a:cs typeface="Arial" panose="020B0604020202020204" pitchFamily="34" charset="0"/>
              </a:rPr>
              <a:t>ً</a:t>
            </a:r>
            <a:r>
              <a:rPr lang="ar-EG" altLang="ar-SA" sz="2800" b="1" smtClean="0">
                <a:cs typeface="Arial" panose="020B0604020202020204" pitchFamily="34" charset="0"/>
              </a:rPr>
              <a:t> مصاب بمتلازمة داون </a:t>
            </a:r>
            <a:r>
              <a:rPr lang="ar-SA" altLang="ar-SA" sz="2800" b="1" smtClean="0">
                <a:cs typeface="Arial" panose="020B0604020202020204" pitchFamily="34" charset="0"/>
              </a:rPr>
              <a:t>إ</a:t>
            </a:r>
            <a:r>
              <a:rPr lang="ar-EG" altLang="ar-SA" sz="2800" b="1" smtClean="0">
                <a:cs typeface="Arial" panose="020B0604020202020204" pitchFamily="34" charset="0"/>
              </a:rPr>
              <a:t>ذ ان ال</a:t>
            </a:r>
            <a:r>
              <a:rPr lang="ar-SA" altLang="ar-SA" sz="2800" b="1" smtClean="0">
                <a:cs typeface="Arial" panose="020B0604020202020204" pitchFamily="34" charset="0"/>
              </a:rPr>
              <a:t>إ</a:t>
            </a:r>
            <a:r>
              <a:rPr lang="ar-EG" altLang="ar-SA" sz="2800" b="1" smtClean="0">
                <a:cs typeface="Arial" panose="020B0604020202020204" pitchFamily="34" charset="0"/>
              </a:rPr>
              <a:t>جراءات التشخيصية المبكرة مفيدة حيث يتم تشخيص هذه الحالات اثناء الحمل</a:t>
            </a:r>
            <a:r>
              <a:rPr lang="ar-SA" altLang="ar-SA" sz="2800" b="1" smtClean="0">
                <a:cs typeface="Arial" panose="020B0604020202020204" pitchFamily="34" charset="0"/>
              </a:rPr>
              <a:t>.</a:t>
            </a:r>
            <a:r>
              <a:rPr lang="ar-EG" altLang="ar-SA" sz="2800" b="1" smtClean="0">
                <a:cs typeface="Arial" panose="020B0604020202020204" pitchFamily="34" charset="0"/>
              </a:rPr>
              <a:t> </a:t>
            </a:r>
          </a:p>
          <a:p>
            <a:pPr algn="just" rtl="1">
              <a:lnSpc>
                <a:spcPct val="80000"/>
              </a:lnSpc>
            </a:pPr>
            <a:r>
              <a:rPr lang="ar-EG" altLang="ar-SA" sz="2800" b="1" smtClean="0">
                <a:cs typeface="Arial" panose="020B0604020202020204" pitchFamily="34" charset="0"/>
              </a:rPr>
              <a:t>كما </a:t>
            </a:r>
            <a:r>
              <a:rPr lang="ar-SA" altLang="ar-SA" sz="2800" b="1" smtClean="0">
                <a:cs typeface="Arial" panose="020B0604020202020204" pitchFamily="34" charset="0"/>
              </a:rPr>
              <a:t>أ</a:t>
            </a:r>
            <a:r>
              <a:rPr lang="ar-EG" altLang="ar-SA" sz="2800" b="1" smtClean="0">
                <a:cs typeface="Arial" panose="020B0604020202020204" pitchFamily="34" charset="0"/>
              </a:rPr>
              <a:t>ن ال</a:t>
            </a:r>
            <a:r>
              <a:rPr lang="ar-SA" altLang="ar-SA" sz="2800" b="1" smtClean="0">
                <a:cs typeface="Arial" panose="020B0604020202020204" pitchFamily="34" charset="0"/>
              </a:rPr>
              <a:t>آ</a:t>
            </a:r>
            <a:r>
              <a:rPr lang="ar-EG" altLang="ar-SA" sz="2800" b="1" smtClean="0">
                <a:cs typeface="Arial" panose="020B0604020202020204" pitchFamily="34" charset="0"/>
              </a:rPr>
              <a:t>باء الذين انجب</a:t>
            </a:r>
            <a:r>
              <a:rPr lang="ar-SA" altLang="ar-SA" sz="2800" b="1" smtClean="0">
                <a:cs typeface="Arial" panose="020B0604020202020204" pitchFamily="34" charset="0"/>
              </a:rPr>
              <a:t>وا</a:t>
            </a:r>
            <a:r>
              <a:rPr lang="ar-EG" altLang="ar-SA" sz="2800" b="1" smtClean="0">
                <a:cs typeface="Arial" panose="020B0604020202020204" pitchFamily="34" charset="0"/>
              </a:rPr>
              <a:t> طفل لدية حالة متلازمة داون عليهم ان يستشيروا متخصصين في الوراثة لإجراء الفحوص </a:t>
            </a:r>
            <a:r>
              <a:rPr lang="ar-SA" altLang="ar-SA" sz="2800" b="1" smtClean="0">
                <a:cs typeface="Arial" panose="020B0604020202020204" pitchFamily="34" charset="0"/>
              </a:rPr>
              <a:t>ا</a:t>
            </a:r>
            <a:r>
              <a:rPr lang="ar-EG" altLang="ar-SA" sz="2800" b="1" smtClean="0">
                <a:cs typeface="Arial" panose="020B0604020202020204" pitchFamily="34" charset="0"/>
              </a:rPr>
              <a:t>للازمة لمعرفة توقع انجاب اطفال </a:t>
            </a:r>
            <a:r>
              <a:rPr lang="ar-SA" altLang="ar-SA" sz="2800" b="1" smtClean="0">
                <a:cs typeface="Arial" panose="020B0604020202020204" pitchFamily="34" charset="0"/>
              </a:rPr>
              <a:t>آ</a:t>
            </a:r>
            <a:r>
              <a:rPr lang="ar-EG" altLang="ar-SA" sz="2800" b="1" smtClean="0">
                <a:cs typeface="Arial" panose="020B0604020202020204" pitchFamily="34" charset="0"/>
              </a:rPr>
              <a:t>خرين لديهم هذه الحالات.</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3438694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a:xfrm>
            <a:off x="495300" y="274638"/>
            <a:ext cx="8915400" cy="1143000"/>
          </a:xfrm>
          <a:prstGeom prst="rect">
            <a:avLst/>
          </a:prstGeom>
        </p:spPr>
        <p:txBody>
          <a:bodyPr/>
          <a:lstStyle/>
          <a:p>
            <a:r>
              <a:rPr lang="ar-EG" altLang="ar-SA" sz="4000" b="1">
                <a:solidFill>
                  <a:srgbClr val="C00000"/>
                </a:solidFill>
                <a:latin typeface="Arial" pitchFamily="34" charset="0"/>
                <a:ea typeface="+mn-ea"/>
                <a:cs typeface="+mn-cs"/>
              </a:rPr>
              <a:t>التدخل المبكر مع حالات متلازمة داون</a:t>
            </a:r>
            <a:endParaRPr lang="en-GB" altLang="ar-SA" sz="4000" b="1">
              <a:solidFill>
                <a:srgbClr val="C00000"/>
              </a:solidFill>
              <a:latin typeface="Arial" pitchFamily="34" charset="0"/>
              <a:ea typeface="+mn-ea"/>
              <a:cs typeface="+mn-cs"/>
            </a:endParaRPr>
          </a:p>
        </p:txBody>
      </p:sp>
      <p:sp>
        <p:nvSpPr>
          <p:cNvPr id="71683" name="Rectangle 3"/>
          <p:cNvSpPr>
            <a:spLocks noGrp="1"/>
          </p:cNvSpPr>
          <p:nvPr>
            <p:ph type="body" idx="4294967295"/>
          </p:nvPr>
        </p:nvSpPr>
        <p:spPr/>
        <p:txBody>
          <a:bodyPr/>
          <a:lstStyle/>
          <a:p>
            <a:pPr algn="just" rtl="1">
              <a:lnSpc>
                <a:spcPct val="90000"/>
              </a:lnSpc>
            </a:pPr>
            <a:r>
              <a:rPr lang="ar-EG" altLang="ar-SA" sz="2400" b="1" smtClean="0">
                <a:cs typeface="Arial" panose="020B0604020202020204" pitchFamily="34" charset="0"/>
              </a:rPr>
              <a:t>يعد التدخل المبكر حاليا من أفضل الوسائل الموظفة للعلاج بصفة عامة والاستراتيجيات الوقاية. فكل ما كتب عن تأثيرات التخدل المبكر علي الاطفال المعوقين في النمو والمعرضين لخطر الاعاقة متشعب ومتعدد ومتطور باستمرار. </a:t>
            </a:r>
            <a:endParaRPr lang="ar-SA" altLang="ar-SA" sz="2400" b="1" smtClean="0">
              <a:cs typeface="Arial" panose="020B0604020202020204" pitchFamily="34" charset="0"/>
            </a:endParaRPr>
          </a:p>
          <a:p>
            <a:pPr algn="just" rtl="1">
              <a:lnSpc>
                <a:spcPct val="90000"/>
              </a:lnSpc>
            </a:pPr>
            <a:r>
              <a:rPr lang="ar-EG" altLang="ar-SA" sz="2400" b="1" smtClean="0">
                <a:cs typeface="Arial" panose="020B0604020202020204" pitchFamily="34" charset="0"/>
              </a:rPr>
              <a:t>ومن الملاحظ انه كان سيتعذر الحصول علي مكاسب طويلة  المدي اذا لم يتم تخطيط نتائج برامج التدخل المبكر بدقة, وبالاضافة الي ذلك, هناك الكثير من التاُثيرات الايجابية المباشرة وغير المباشرة التي تحققت للاطفال وأسرهم من خلال إتباع برنامج التدخل المبكر التعليمي الشامل لمرحلة الطفولة.</a:t>
            </a:r>
          </a:p>
          <a:p>
            <a:pPr algn="just" rtl="1">
              <a:lnSpc>
                <a:spcPct val="90000"/>
              </a:lnSpc>
            </a:pPr>
            <a:r>
              <a:rPr lang="ar-EG" altLang="ar-SA" sz="2400" b="1" smtClean="0">
                <a:cs typeface="Arial" panose="020B0604020202020204" pitchFamily="34" charset="0"/>
              </a:rPr>
              <a:t>وتقوم برامج التدخل المبكر علي أهمية وضع الوالدين والقائمين برعاية الطفل في الاعتبار عند تحديد مستوي نمو الطفل, حيث يشترك أعضاء الاسرة مع الاخصائيين في تحديد ال</a:t>
            </a:r>
            <a:r>
              <a:rPr lang="ar-SA" altLang="ar-SA" sz="2400" b="1" smtClean="0">
                <a:cs typeface="Arial" panose="020B0604020202020204" pitchFamily="34" charset="0"/>
              </a:rPr>
              <a:t>أ</a:t>
            </a:r>
            <a:r>
              <a:rPr lang="ar-EG" altLang="ar-SA" sz="2400" b="1" smtClean="0">
                <a:cs typeface="Arial" panose="020B0604020202020204" pitchFamily="34" charset="0"/>
              </a:rPr>
              <a:t>هداف وتقييم الانشطة التي يمكن ادائها من البداية للنهاية وعلاقتها باقرانهم الطبيعين لتحديد المهام والانشطة المناسبة لعمر الطفل والتي سيتم تدريبة علي اكتسابها.</a:t>
            </a:r>
            <a:endParaRPr lang="en-GB" altLang="ar-SA" sz="2400" b="1" smtClean="0">
              <a:cs typeface="Arial" panose="020B0604020202020204" pitchFamily="34" charset="0"/>
            </a:endParaRPr>
          </a:p>
        </p:txBody>
      </p:sp>
    </p:spTree>
    <p:extLst>
      <p:ext uri="{BB962C8B-B14F-4D97-AF65-F5344CB8AC3E}">
        <p14:creationId xmlns:p14="http://schemas.microsoft.com/office/powerpoint/2010/main" val="1074184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a:xfrm>
            <a:off x="495300" y="274638"/>
            <a:ext cx="8915400" cy="1143000"/>
          </a:xfrm>
          <a:prstGeom prst="rect">
            <a:avLst/>
          </a:prstGeom>
        </p:spPr>
        <p:txBody>
          <a:bodyPr/>
          <a:lstStyle/>
          <a:p>
            <a:r>
              <a:rPr lang="ar-EG" altLang="ar-SA" sz="4000" b="1">
                <a:solidFill>
                  <a:srgbClr val="C00000"/>
                </a:solidFill>
                <a:latin typeface="Arial" pitchFamily="34" charset="0"/>
                <a:ea typeface="+mn-ea"/>
                <a:cs typeface="+mn-cs"/>
              </a:rPr>
              <a:t>أهداف التدخل المبكر مع حالات متلازمة داون</a:t>
            </a:r>
            <a:endParaRPr lang="en-GB" altLang="ar-SA" sz="4000" b="1">
              <a:solidFill>
                <a:srgbClr val="C00000"/>
              </a:solidFill>
              <a:latin typeface="Arial" pitchFamily="34" charset="0"/>
              <a:ea typeface="+mn-ea"/>
              <a:cs typeface="+mn-cs"/>
            </a:endParaRPr>
          </a:p>
        </p:txBody>
      </p:sp>
      <p:sp>
        <p:nvSpPr>
          <p:cNvPr id="73731" name="Rectangle 3"/>
          <p:cNvSpPr>
            <a:spLocks noGrp="1"/>
          </p:cNvSpPr>
          <p:nvPr>
            <p:ph type="body" idx="4294967295"/>
          </p:nvPr>
        </p:nvSpPr>
        <p:spPr/>
        <p:txBody>
          <a:bodyPr/>
          <a:lstStyle/>
          <a:p>
            <a:pPr algn="just" rtl="1">
              <a:lnSpc>
                <a:spcPct val="80000"/>
              </a:lnSpc>
            </a:pPr>
            <a:r>
              <a:rPr lang="ar-EG" altLang="ar-SA" sz="2400" b="1" smtClean="0">
                <a:cs typeface="Arial" panose="020B0604020202020204" pitchFamily="34" charset="0"/>
              </a:rPr>
              <a:t>مساندة الاسرة لتحقيق أهدافها وتعزيز التفاعل بين الاطفال واسرهم</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80000"/>
              </a:lnSpc>
            </a:pPr>
            <a:r>
              <a:rPr lang="ar-EG" altLang="ar-SA" sz="2400" b="1" smtClean="0">
                <a:cs typeface="Arial" panose="020B0604020202020204" pitchFamily="34" charset="0"/>
              </a:rPr>
              <a:t>حث الطفل علي الالتزام, الاعتماد علي النفس والنجاح</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80000"/>
              </a:lnSpc>
            </a:pPr>
            <a:r>
              <a:rPr lang="ar-EG" altLang="ar-SA" sz="2400" b="1" smtClean="0">
                <a:cs typeface="Arial" panose="020B0604020202020204" pitchFamily="34" charset="0"/>
              </a:rPr>
              <a:t>استثارة النمو</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80000"/>
              </a:lnSpc>
            </a:pPr>
            <a:r>
              <a:rPr lang="ar-EG" altLang="ar-SA" sz="2400" b="1" smtClean="0">
                <a:cs typeface="Arial" panose="020B0604020202020204" pitchFamily="34" charset="0"/>
              </a:rPr>
              <a:t>بناء ودعم الكفاية الاجتماعية للاطفال</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80000"/>
              </a:lnSpc>
            </a:pPr>
            <a:r>
              <a:rPr lang="ar-EG" altLang="ar-SA" sz="2400" b="1" smtClean="0">
                <a:cs typeface="Arial" panose="020B0604020202020204" pitchFamily="34" charset="0"/>
              </a:rPr>
              <a:t>إمدادهم بخبرات الحياه العادية وإعدادهم لها </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80000"/>
              </a:lnSpc>
            </a:pPr>
            <a:r>
              <a:rPr lang="ar-EG" altLang="ar-SA" sz="2400" b="1" smtClean="0">
                <a:cs typeface="Arial" panose="020B0604020202020204" pitchFamily="34" charset="0"/>
              </a:rPr>
              <a:t>منع ظهور المشكلات المستقبلية الخاصة بالاعاقة</a:t>
            </a:r>
            <a:r>
              <a:rPr lang="ar-SA" altLang="ar-SA" sz="2400" b="1" smtClean="0">
                <a:cs typeface="Arial" panose="020B0604020202020204" pitchFamily="34" charset="0"/>
              </a:rPr>
              <a:t>.</a:t>
            </a:r>
            <a:r>
              <a:rPr lang="ar-EG" altLang="ar-SA" sz="2400" b="1" smtClean="0">
                <a:cs typeface="Arial" panose="020B0604020202020204" pitchFamily="34" charset="0"/>
              </a:rPr>
              <a:t> </a:t>
            </a:r>
          </a:p>
          <a:p>
            <a:pPr algn="just" rtl="1">
              <a:lnSpc>
                <a:spcPct val="80000"/>
              </a:lnSpc>
            </a:pPr>
            <a:r>
              <a:rPr lang="ar-EG" altLang="ar-SA" sz="2400" b="1" smtClean="0">
                <a:cs typeface="Arial" panose="020B0604020202020204" pitchFamily="34" charset="0"/>
              </a:rPr>
              <a:t>زيادة وعي الاسرة بالبرامج الاجتماعية الاخري.</a:t>
            </a:r>
          </a:p>
          <a:p>
            <a:pPr algn="just" rtl="1">
              <a:lnSpc>
                <a:spcPct val="80000"/>
              </a:lnSpc>
            </a:pPr>
            <a:r>
              <a:rPr lang="ar-EG" altLang="ar-SA" sz="2400" b="1" smtClean="0">
                <a:cs typeface="Arial" panose="020B0604020202020204" pitchFamily="34" charset="0"/>
              </a:rPr>
              <a:t>ويجب التأكيد علي ان مجهودات التدخل المبكر قامت علي اساس توجيه الاطر الخارجية في حياه الطفل وليس فقط الاهتمام بمعدلات الذكاء لديه, كما اعتمد التدخل المبكر علي الرعاية اليومية لهؤلاء الأطفال ومساعدتهم علي الاعتماد علي النفس</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80000"/>
              </a:lnSpc>
            </a:pPr>
            <a:r>
              <a:rPr lang="ar-EG" altLang="ar-SA" sz="2400" b="1" smtClean="0">
                <a:cs typeface="Arial" panose="020B0604020202020204" pitchFamily="34" charset="0"/>
              </a:rPr>
              <a:t>ويتم تطبيق برامج التدخل المبكر علي ال</a:t>
            </a:r>
            <a:r>
              <a:rPr lang="ar-SA" altLang="ar-SA" sz="2400" b="1" smtClean="0">
                <a:cs typeface="Arial" panose="020B0604020202020204" pitchFamily="34" charset="0"/>
              </a:rPr>
              <a:t>أ</a:t>
            </a:r>
            <a:r>
              <a:rPr lang="ar-EG" altLang="ar-SA" sz="2400" b="1" smtClean="0">
                <a:cs typeface="Arial" panose="020B0604020202020204" pitchFamily="34" charset="0"/>
              </a:rPr>
              <a:t>طفال وفقا للمظاهر السلوكية المميزة لكل مرض, فعلي سبيل المثال هناك </a:t>
            </a:r>
            <a:r>
              <a:rPr lang="ar-SA" altLang="ar-SA" sz="2400" b="1" smtClean="0">
                <a:cs typeface="Arial" panose="020B0604020202020204" pitchFamily="34" charset="0"/>
              </a:rPr>
              <a:t>أ</a:t>
            </a:r>
            <a:r>
              <a:rPr lang="ar-EG" altLang="ar-SA" sz="2400" b="1" smtClean="0">
                <a:cs typeface="Arial" panose="020B0604020202020204" pitchFamily="34" charset="0"/>
              </a:rPr>
              <a:t>مراض جينية مثل هشاشة كروموسوم (</a:t>
            </a:r>
            <a:r>
              <a:rPr lang="en-US" altLang="ar-SA" sz="2400" b="1" smtClean="0">
                <a:cs typeface="Arial" panose="020B0604020202020204" pitchFamily="34" charset="0"/>
              </a:rPr>
              <a:t>X</a:t>
            </a:r>
            <a:r>
              <a:rPr lang="ar-EG" altLang="ar-SA" sz="2400" b="1" smtClean="0">
                <a:cs typeface="Arial" panose="020B0604020202020204" pitchFamily="34" charset="0"/>
              </a:rPr>
              <a:t>) ومتلازمة داون وغيرها لها القدرة علي إظهار صور سلوكية مختلفة.</a:t>
            </a:r>
            <a:endParaRPr lang="en-GB" altLang="ar-SA" sz="2400" b="1" smtClean="0">
              <a:cs typeface="Arial" panose="020B0604020202020204" pitchFamily="34" charset="0"/>
            </a:endParaRPr>
          </a:p>
        </p:txBody>
      </p:sp>
    </p:spTree>
    <p:extLst>
      <p:ext uri="{BB962C8B-B14F-4D97-AF65-F5344CB8AC3E}">
        <p14:creationId xmlns:p14="http://schemas.microsoft.com/office/powerpoint/2010/main" val="1286589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idx="4294967295"/>
          </p:nvPr>
        </p:nvSpPr>
        <p:spPr>
          <a:xfrm>
            <a:off x="495300" y="274638"/>
            <a:ext cx="8915400" cy="1143000"/>
          </a:xfrm>
          <a:prstGeom prst="rect">
            <a:avLst/>
          </a:prstGeom>
        </p:spPr>
        <p:txBody>
          <a:bodyPr/>
          <a:lstStyle/>
          <a:p>
            <a:r>
              <a:rPr lang="ar-EG" altLang="ar-SA" sz="4000" b="1">
                <a:solidFill>
                  <a:srgbClr val="C00000"/>
                </a:solidFill>
                <a:latin typeface="Arial" pitchFamily="34" charset="0"/>
                <a:ea typeface="+mn-ea"/>
                <a:cs typeface="+mn-cs"/>
              </a:rPr>
              <a:t>فعالية التدخل المبكر مع الاطفال الداون</a:t>
            </a:r>
            <a:endParaRPr lang="en-GB" altLang="ar-SA" sz="4000" b="1">
              <a:solidFill>
                <a:srgbClr val="C00000"/>
              </a:solidFill>
              <a:latin typeface="Arial" pitchFamily="34" charset="0"/>
              <a:ea typeface="+mn-ea"/>
              <a:cs typeface="+mn-cs"/>
            </a:endParaRPr>
          </a:p>
        </p:txBody>
      </p:sp>
      <p:sp>
        <p:nvSpPr>
          <p:cNvPr id="72707" name="Rectangle 3"/>
          <p:cNvSpPr>
            <a:spLocks noGrp="1"/>
          </p:cNvSpPr>
          <p:nvPr>
            <p:ph type="body" idx="4294967295"/>
          </p:nvPr>
        </p:nvSpPr>
        <p:spPr>
          <a:xfrm>
            <a:off x="495300" y="1447800"/>
            <a:ext cx="8915400" cy="4678363"/>
          </a:xfrm>
        </p:spPr>
        <p:txBody>
          <a:bodyPr/>
          <a:lstStyle/>
          <a:p>
            <a:pPr algn="just" rtl="1">
              <a:lnSpc>
                <a:spcPct val="90000"/>
              </a:lnSpc>
            </a:pPr>
            <a:r>
              <a:rPr lang="ar-EG" altLang="ar-SA" sz="2800" b="1" smtClean="0">
                <a:cs typeface="Arial" panose="020B0604020202020204" pitchFamily="34" charset="0"/>
              </a:rPr>
              <a:t>هناك العدي</a:t>
            </a:r>
            <a:r>
              <a:rPr lang="ar-SA" altLang="ar-SA" sz="2800" b="1" smtClean="0">
                <a:cs typeface="Arial" panose="020B0604020202020204" pitchFamily="34" charset="0"/>
              </a:rPr>
              <a:t>د </a:t>
            </a:r>
            <a:r>
              <a:rPr lang="ar-EG" altLang="ar-SA" sz="2800" b="1" smtClean="0">
                <a:cs typeface="Arial" panose="020B0604020202020204" pitchFamily="34" charset="0"/>
              </a:rPr>
              <a:t>من الابحاث والدراسات التي تمت لمعرفة فعالية التدخل المبكر مع الاطفال المصابين بمتلازمة داون, ففي بحث تعامل مع قضية التأثير بعيد المدي للتدخل المبكر لمعرفة مدي اختلاف الاطفال المقيدين في التدخل المبكر عن المشتركين في أنشطة التدخل المبكر من ناحية تأثيرة ونتائجة عليهم, وجد البحث ان التدخل المبكر له مجهودات واضحة ومفيدة.</a:t>
            </a:r>
          </a:p>
          <a:p>
            <a:pPr algn="just" rtl="1">
              <a:lnSpc>
                <a:spcPct val="90000"/>
              </a:lnSpc>
            </a:pPr>
            <a:r>
              <a:rPr lang="ar-EG" altLang="ar-SA" sz="2800" b="1" smtClean="0">
                <a:cs typeface="Arial" panose="020B0604020202020204" pitchFamily="34" charset="0"/>
              </a:rPr>
              <a:t>وفي معظم حالات متلازمة داون لا يكون المخ تالفا</a:t>
            </a:r>
            <a:r>
              <a:rPr lang="ar-SA" altLang="ar-SA" sz="2800" b="1" smtClean="0">
                <a:cs typeface="Arial" panose="020B0604020202020204" pitchFamily="34" charset="0"/>
              </a:rPr>
              <a:t>ً</a:t>
            </a:r>
            <a:r>
              <a:rPr lang="ar-EG" altLang="ar-SA" sz="2800" b="1" smtClean="0">
                <a:cs typeface="Arial" panose="020B0604020202020204" pitchFamily="34" charset="0"/>
              </a:rPr>
              <a:t> ولكن ال</a:t>
            </a:r>
            <a:r>
              <a:rPr lang="ar-SA" altLang="ar-SA" sz="2800" b="1" smtClean="0">
                <a:cs typeface="Arial" panose="020B0604020202020204" pitchFamily="34" charset="0"/>
              </a:rPr>
              <a:t>أ</a:t>
            </a:r>
            <a:r>
              <a:rPr lang="ar-EG" altLang="ar-SA" sz="2800" b="1" smtClean="0">
                <a:cs typeface="Arial" panose="020B0604020202020204" pitchFamily="34" charset="0"/>
              </a:rPr>
              <a:t>عصاب التي تحمل المعلومات من خلية عصبية </a:t>
            </a:r>
            <a:r>
              <a:rPr lang="ar-SA" altLang="ar-SA" sz="2800" b="1" smtClean="0">
                <a:cs typeface="Arial" panose="020B0604020202020204" pitchFamily="34" charset="0"/>
              </a:rPr>
              <a:t>إ</a:t>
            </a:r>
            <a:r>
              <a:rPr lang="ar-EG" altLang="ar-SA" sz="2800" b="1" smtClean="0">
                <a:cs typeface="Arial" panose="020B0604020202020204" pitchFamily="34" charset="0"/>
              </a:rPr>
              <a:t>لي </a:t>
            </a:r>
            <a:r>
              <a:rPr lang="ar-SA" altLang="ar-SA" sz="2800" b="1" smtClean="0">
                <a:cs typeface="Arial" panose="020B0604020202020204" pitchFamily="34" charset="0"/>
              </a:rPr>
              <a:t>أ</a:t>
            </a:r>
            <a:r>
              <a:rPr lang="ar-EG" altLang="ar-SA" sz="2800" b="1" smtClean="0">
                <a:cs typeface="Arial" panose="020B0604020202020204" pitchFamily="34" charset="0"/>
              </a:rPr>
              <a:t>خري تكون رديئة ولا تحمل الرسالة بالسرعة التي تعمل بها ال</a:t>
            </a:r>
            <a:r>
              <a:rPr lang="ar-SA" altLang="ar-SA" sz="2800" b="1" smtClean="0">
                <a:cs typeface="Arial" panose="020B0604020202020204" pitchFamily="34" charset="0"/>
              </a:rPr>
              <a:t>أ</a:t>
            </a:r>
            <a:r>
              <a:rPr lang="ar-EG" altLang="ar-SA" sz="2800" b="1" smtClean="0">
                <a:cs typeface="Arial" panose="020B0604020202020204" pitchFamily="34" charset="0"/>
              </a:rPr>
              <a:t>عصاب في الطفل العادي, وتكون هناك تشبكات عصبية كثيرة, وتكون ال</a:t>
            </a:r>
            <a:r>
              <a:rPr lang="ar-SA" altLang="ar-SA" sz="2800" b="1" smtClean="0">
                <a:cs typeface="Arial" panose="020B0604020202020204" pitchFamily="34" charset="0"/>
              </a:rPr>
              <a:t>أ</a:t>
            </a:r>
            <a:r>
              <a:rPr lang="ar-EG" altLang="ar-SA" sz="2800" b="1" smtClean="0">
                <a:cs typeface="Arial" panose="020B0604020202020204" pitchFamily="34" charset="0"/>
              </a:rPr>
              <a:t>جهزة الحسية هي الوسيلة لالتقاط المعلومات من البيئة المحيطة. لهذا فالطفل الداون يحتاج </a:t>
            </a:r>
            <a:r>
              <a:rPr lang="ar-SA" altLang="ar-SA" sz="2800" b="1" smtClean="0">
                <a:cs typeface="Arial" panose="020B0604020202020204" pitchFamily="34" charset="0"/>
              </a:rPr>
              <a:t>إ</a:t>
            </a:r>
            <a:r>
              <a:rPr lang="ar-EG" altLang="ar-SA" sz="2800" b="1" smtClean="0">
                <a:cs typeface="Arial" panose="020B0604020202020204" pitchFamily="34" charset="0"/>
              </a:rPr>
              <a:t>لي كثير من ال</a:t>
            </a:r>
            <a:r>
              <a:rPr lang="ar-SA" altLang="ar-SA" sz="2800" b="1" smtClean="0">
                <a:cs typeface="Arial" panose="020B0604020202020204" pitchFamily="34" charset="0"/>
              </a:rPr>
              <a:t>إ</a:t>
            </a:r>
            <a:r>
              <a:rPr lang="ar-EG" altLang="ar-SA" sz="2800" b="1" smtClean="0">
                <a:cs typeface="Arial" panose="020B0604020202020204" pitchFamily="34" charset="0"/>
              </a:rPr>
              <a:t>ثارة والتنبية خصوصا</a:t>
            </a:r>
            <a:r>
              <a:rPr lang="ar-SA" altLang="ar-SA" sz="2800" b="1" smtClean="0">
                <a:cs typeface="Arial" panose="020B0604020202020204" pitchFamily="34" charset="0"/>
              </a:rPr>
              <a:t>ً</a:t>
            </a:r>
            <a:r>
              <a:rPr lang="ar-EG" altLang="ar-SA" sz="2800" b="1" smtClean="0">
                <a:cs typeface="Arial" panose="020B0604020202020204" pitchFamily="34" charset="0"/>
              </a:rPr>
              <a:t> في السنوات ال</a:t>
            </a:r>
            <a:r>
              <a:rPr lang="ar-SA" altLang="ar-SA" sz="2800" b="1" smtClean="0">
                <a:cs typeface="Arial" panose="020B0604020202020204" pitchFamily="34" charset="0"/>
              </a:rPr>
              <a:t>أ</a:t>
            </a:r>
            <a:r>
              <a:rPr lang="ar-EG" altLang="ar-SA" sz="2800" b="1" smtClean="0">
                <a:cs typeface="Arial" panose="020B0604020202020204" pitchFamily="34" charset="0"/>
              </a:rPr>
              <a:t>ولي من العمر.</a:t>
            </a:r>
            <a:endParaRPr lang="en-GB" altLang="ar-SA" sz="2800" b="1" smtClean="0">
              <a:cs typeface="Arial" panose="020B0604020202020204" pitchFamily="34" charset="0"/>
            </a:endParaRPr>
          </a:p>
        </p:txBody>
      </p:sp>
    </p:spTree>
    <p:extLst>
      <p:ext uri="{BB962C8B-B14F-4D97-AF65-F5344CB8AC3E}">
        <p14:creationId xmlns:p14="http://schemas.microsoft.com/office/powerpoint/2010/main" val="239443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a:xfrm>
            <a:off x="495300" y="274638"/>
            <a:ext cx="8915400" cy="1143000"/>
          </a:xfrm>
          <a:prstGeom prst="rect">
            <a:avLst/>
          </a:prstGeom>
        </p:spPr>
        <p:txBody>
          <a:bodyPr/>
          <a:lstStyle/>
          <a:p>
            <a:r>
              <a:rPr lang="ar-SA" altLang="ar-SA" sz="4000" b="1">
                <a:solidFill>
                  <a:srgbClr val="C00000"/>
                </a:solidFill>
                <a:latin typeface="Arial" pitchFamily="34" charset="0"/>
                <a:ea typeface="+mn-ea"/>
                <a:cs typeface="+mn-cs"/>
              </a:rPr>
              <a:t>تابع : فعالية التدخل المبكر..</a:t>
            </a:r>
            <a:endParaRPr lang="en-US" altLang="ar-SA" sz="4000" b="1">
              <a:solidFill>
                <a:srgbClr val="C00000"/>
              </a:solidFill>
              <a:latin typeface="Arial" pitchFamily="34" charset="0"/>
              <a:ea typeface="+mn-ea"/>
              <a:cs typeface="+mn-cs"/>
            </a:endParaRPr>
          </a:p>
        </p:txBody>
      </p:sp>
      <p:sp>
        <p:nvSpPr>
          <p:cNvPr id="74755" name="Rectangle 3"/>
          <p:cNvSpPr>
            <a:spLocks noGrp="1"/>
          </p:cNvSpPr>
          <p:nvPr>
            <p:ph type="body" idx="4294967295"/>
          </p:nvPr>
        </p:nvSpPr>
        <p:spPr/>
        <p:txBody>
          <a:bodyPr/>
          <a:lstStyle/>
          <a:p>
            <a:pPr algn="just" rtl="1">
              <a:lnSpc>
                <a:spcPct val="90000"/>
              </a:lnSpc>
            </a:pPr>
            <a:r>
              <a:rPr lang="ar-EG" altLang="ar-SA" sz="2400" b="1" smtClean="0">
                <a:cs typeface="Arial" panose="020B0604020202020204" pitchFamily="34" charset="0"/>
              </a:rPr>
              <a:t>ويجب التأكيد علي أهمية التركيز علي تنمية المهارات الإدراكية ومهارات الاتصال في برامج التدخل المبكر حيث وجدت دراسات عديدة ان ال</a:t>
            </a:r>
            <a:r>
              <a:rPr lang="ar-SA" altLang="ar-SA" sz="2400" b="1" smtClean="0">
                <a:cs typeface="Arial" panose="020B0604020202020204" pitchFamily="34" charset="0"/>
              </a:rPr>
              <a:t>أ</a:t>
            </a:r>
            <a:r>
              <a:rPr lang="ar-EG" altLang="ar-SA" sz="2400" b="1" smtClean="0">
                <a:cs typeface="Arial" panose="020B0604020202020204" pitchFamily="34" charset="0"/>
              </a:rPr>
              <a:t>طفال الداون لديهم قصور في الناحية ال</a:t>
            </a:r>
            <a:r>
              <a:rPr lang="ar-SA" altLang="ar-SA" sz="2400" b="1" smtClean="0">
                <a:cs typeface="Arial" panose="020B0604020202020204" pitchFamily="34" charset="0"/>
              </a:rPr>
              <a:t>إ</a:t>
            </a:r>
            <a:r>
              <a:rPr lang="ar-EG" altLang="ar-SA" sz="2400" b="1" smtClean="0">
                <a:cs typeface="Arial" panose="020B0604020202020204" pitchFamily="34" charset="0"/>
              </a:rPr>
              <a:t>دراكية ومهارات الاتصال </a:t>
            </a:r>
            <a:r>
              <a:rPr lang="ar-SA" altLang="ar-SA" sz="2400" b="1" smtClean="0">
                <a:cs typeface="Arial" panose="020B0604020202020204" pitchFamily="34" charset="0"/>
              </a:rPr>
              <a:t>أ</a:t>
            </a:r>
            <a:r>
              <a:rPr lang="ar-EG" altLang="ar-SA" sz="2400" b="1" smtClean="0">
                <a:cs typeface="Arial" panose="020B0604020202020204" pitchFamily="34" charset="0"/>
              </a:rPr>
              <a:t>كثر من المهارات الشخصية والاجتماعية والسلوك التكيفي.</a:t>
            </a:r>
          </a:p>
          <a:p>
            <a:pPr algn="just" rtl="1">
              <a:lnSpc>
                <a:spcPct val="90000"/>
              </a:lnSpc>
            </a:pPr>
            <a:r>
              <a:rPr lang="ar-EG" altLang="ar-SA" sz="2400" b="1" smtClean="0">
                <a:cs typeface="Arial" panose="020B0604020202020204" pitchFamily="34" charset="0"/>
              </a:rPr>
              <a:t>كما لاحظت دراسات اخري عن النمو اللغوي للأطفال الداون وجود فروق فردية في اكتساب اللغة وتأخر في اكتساب عدد المفردات, ومع التقدم في العمر يصبح القصور في المهارات اللغوية أكثر وضوحا حيث تؤكد التقارير وجود تشابه في العلامات اللغوية المستخدمة في المفردات المبكرة للأطفال الداون, لذلك توصي الدراسات بأهمية التركيز علي اهمية تنمية المهارات اللغوية للأطفال الداون.</a:t>
            </a:r>
          </a:p>
          <a:p>
            <a:pPr algn="just" rtl="1">
              <a:lnSpc>
                <a:spcPct val="90000"/>
              </a:lnSpc>
            </a:pPr>
            <a:r>
              <a:rPr lang="ar-EG" altLang="ar-SA" sz="2400" b="1" smtClean="0">
                <a:cs typeface="Arial" panose="020B0604020202020204" pitchFamily="34" charset="0"/>
              </a:rPr>
              <a:t>والبيانات المتعددة والمتنوعة المتاحة حاليا عن برامج التنبيه والتدخل المبكر التي تمدنا بالتعرف علي البرامج التعليمية الخاصة بالاطفال الداون تؤكد علي وجود تأثيرات إيجابية للتدخل المبكر مع الاطفال الداون</a:t>
            </a:r>
            <a:r>
              <a:rPr lang="ar-SA" altLang="ar-SA" sz="2400" b="1" smtClean="0">
                <a:cs typeface="Arial" panose="020B0604020202020204" pitchFamily="34" charset="0"/>
              </a:rPr>
              <a:t>.</a:t>
            </a:r>
            <a:r>
              <a:rPr lang="ar-EG" altLang="ar-SA" sz="2400" smtClean="0">
                <a:cs typeface="Arial" panose="020B0604020202020204" pitchFamily="34" charset="0"/>
              </a:rPr>
              <a:t> </a:t>
            </a:r>
            <a:endParaRPr lang="en-GB" altLang="ar-SA" sz="2400" smtClean="0">
              <a:cs typeface="Arial" panose="020B0604020202020204" pitchFamily="34" charset="0"/>
            </a:endParaRPr>
          </a:p>
        </p:txBody>
      </p:sp>
    </p:spTree>
    <p:extLst>
      <p:ext uri="{BB962C8B-B14F-4D97-AF65-F5344CB8AC3E}">
        <p14:creationId xmlns:p14="http://schemas.microsoft.com/office/powerpoint/2010/main" val="241144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idx="4294967295"/>
          </p:nvPr>
        </p:nvSpPr>
        <p:spPr>
          <a:xfrm>
            <a:off x="495300" y="274638"/>
            <a:ext cx="8915400" cy="1143000"/>
          </a:xfrm>
          <a:prstGeom prst="rect">
            <a:avLst/>
          </a:prstGeom>
        </p:spPr>
        <p:txBody>
          <a:bodyPr/>
          <a:lstStyle/>
          <a:p>
            <a:r>
              <a:rPr lang="ar-EG" altLang="ar-SA" sz="4000" b="1">
                <a:solidFill>
                  <a:srgbClr val="C00000"/>
                </a:solidFill>
                <a:latin typeface="Arial" pitchFamily="34" charset="0"/>
                <a:ea typeface="+mn-ea"/>
                <a:cs typeface="+mn-cs"/>
              </a:rPr>
              <a:t>معوقات التدخل المبكر </a:t>
            </a:r>
            <a:r>
              <a:rPr lang="ar-SA" altLang="ar-SA" sz="4000" b="1">
                <a:solidFill>
                  <a:srgbClr val="C00000"/>
                </a:solidFill>
                <a:latin typeface="Arial" pitchFamily="34" charset="0"/>
                <a:ea typeface="+mn-ea"/>
                <a:cs typeface="+mn-cs"/>
              </a:rPr>
              <a:t>للأطفال </a:t>
            </a:r>
            <a:r>
              <a:rPr lang="ar-EG" altLang="ar-SA" sz="4000" b="1">
                <a:solidFill>
                  <a:srgbClr val="C00000"/>
                </a:solidFill>
                <a:latin typeface="Arial" pitchFamily="34" charset="0"/>
                <a:ea typeface="+mn-ea"/>
                <a:cs typeface="+mn-cs"/>
              </a:rPr>
              <a:t>الداون</a:t>
            </a:r>
            <a:endParaRPr lang="en-GB" altLang="ar-SA" sz="4000" b="1">
              <a:solidFill>
                <a:srgbClr val="C00000"/>
              </a:solidFill>
              <a:latin typeface="Arial" pitchFamily="34" charset="0"/>
              <a:ea typeface="+mn-ea"/>
              <a:cs typeface="+mn-cs"/>
            </a:endParaRPr>
          </a:p>
        </p:txBody>
      </p:sp>
      <p:sp>
        <p:nvSpPr>
          <p:cNvPr id="75779" name="Rectangle 3"/>
          <p:cNvSpPr>
            <a:spLocks noGrp="1"/>
          </p:cNvSpPr>
          <p:nvPr>
            <p:ph type="body" idx="4294967295"/>
          </p:nvPr>
        </p:nvSpPr>
        <p:spPr/>
        <p:txBody>
          <a:bodyPr/>
          <a:lstStyle/>
          <a:p>
            <a:pPr algn="just" rtl="1">
              <a:lnSpc>
                <a:spcPct val="90000"/>
              </a:lnSpc>
            </a:pPr>
            <a:r>
              <a:rPr lang="ar-EG" altLang="ar-SA" sz="2400" b="1" smtClean="0">
                <a:cs typeface="Arial" panose="020B0604020202020204" pitchFamily="34" charset="0"/>
              </a:rPr>
              <a:t>عدم وعي الوالدين بالفروق بين ال</a:t>
            </a:r>
            <a:r>
              <a:rPr lang="ar-SA" altLang="ar-SA" sz="2400" b="1" smtClean="0">
                <a:cs typeface="Arial" panose="020B0604020202020204" pitchFamily="34" charset="0"/>
              </a:rPr>
              <a:t>أ</a:t>
            </a:r>
            <a:r>
              <a:rPr lang="ar-EG" altLang="ar-SA" sz="2400" b="1" smtClean="0">
                <a:cs typeface="Arial" panose="020B0604020202020204" pitchFamily="34" charset="0"/>
              </a:rPr>
              <a:t>طفال العاديين وال</a:t>
            </a:r>
            <a:r>
              <a:rPr lang="ar-SA" altLang="ar-SA" sz="2400" b="1" smtClean="0">
                <a:cs typeface="Arial" panose="020B0604020202020204" pitchFamily="34" charset="0"/>
              </a:rPr>
              <a:t>أ</a:t>
            </a:r>
            <a:r>
              <a:rPr lang="ar-EG" altLang="ar-SA" sz="2400" b="1" smtClean="0">
                <a:cs typeface="Arial" panose="020B0604020202020204" pitchFamily="34" charset="0"/>
              </a:rPr>
              <a:t>طفال الداون في مجالات النمو.</a:t>
            </a:r>
          </a:p>
          <a:p>
            <a:pPr algn="just" rtl="1">
              <a:lnSpc>
                <a:spcPct val="90000"/>
              </a:lnSpc>
            </a:pPr>
            <a:r>
              <a:rPr lang="ar-EG" altLang="ar-SA" sz="2400" b="1" smtClean="0">
                <a:cs typeface="Arial" panose="020B0604020202020204" pitchFamily="34" charset="0"/>
              </a:rPr>
              <a:t>معظم اختبارات التقييم الخاص بالطفولة خاصة بال</a:t>
            </a:r>
            <a:r>
              <a:rPr lang="ar-SA" altLang="ar-SA" sz="2400" b="1" smtClean="0">
                <a:cs typeface="Arial" panose="020B0604020202020204" pitchFamily="34" charset="0"/>
              </a:rPr>
              <a:t>أ</a:t>
            </a:r>
            <a:r>
              <a:rPr lang="ar-EG" altLang="ar-SA" sz="2400" b="1" smtClean="0">
                <a:cs typeface="Arial" panose="020B0604020202020204" pitchFamily="34" charset="0"/>
              </a:rPr>
              <a:t>طفال الطبيعيين هذا الي جانب نقص وسائل الفحص والاختبارات الخاصة بالاطفال المعوقين ذهنيا.</a:t>
            </a:r>
          </a:p>
          <a:p>
            <a:pPr algn="just" rtl="1">
              <a:lnSpc>
                <a:spcPct val="90000"/>
              </a:lnSpc>
            </a:pPr>
            <a:r>
              <a:rPr lang="ar-EG" altLang="ar-SA" sz="2400" b="1" smtClean="0">
                <a:cs typeface="Arial" panose="020B0604020202020204" pitchFamily="34" charset="0"/>
              </a:rPr>
              <a:t>تزايد عدد الاطفال ال</a:t>
            </a:r>
            <a:r>
              <a:rPr lang="ar-SA" altLang="ar-SA" sz="2400" b="1" smtClean="0">
                <a:cs typeface="Arial" panose="020B0604020202020204" pitchFamily="34" charset="0"/>
              </a:rPr>
              <a:t>ذين</a:t>
            </a:r>
            <a:r>
              <a:rPr lang="ar-EG" altLang="ar-SA" sz="2400" b="1" smtClean="0">
                <a:cs typeface="Arial" panose="020B0604020202020204" pitchFamily="34" charset="0"/>
              </a:rPr>
              <a:t> تقدم لهم الخدمة</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90000"/>
              </a:lnSpc>
            </a:pPr>
            <a:r>
              <a:rPr lang="ar-EG" altLang="ar-SA" sz="2400" b="1" smtClean="0">
                <a:cs typeface="Arial" panose="020B0604020202020204" pitchFamily="34" charset="0"/>
              </a:rPr>
              <a:t>التركيز علي </a:t>
            </a:r>
            <a:r>
              <a:rPr lang="ar-SA" altLang="ar-SA" sz="2400" b="1" smtClean="0">
                <a:cs typeface="Arial" panose="020B0604020202020204" pitchFamily="34" charset="0"/>
              </a:rPr>
              <a:t>أح</a:t>
            </a:r>
            <a:r>
              <a:rPr lang="ar-EG" altLang="ar-SA" sz="2400" b="1" smtClean="0">
                <a:cs typeface="Arial" panose="020B0604020202020204" pitchFamily="34" charset="0"/>
              </a:rPr>
              <a:t>د جوانب النمو فحسب بدلا</a:t>
            </a:r>
            <a:r>
              <a:rPr lang="ar-SA" altLang="ar-SA" sz="2400" b="1" smtClean="0">
                <a:cs typeface="Arial" panose="020B0604020202020204" pitchFamily="34" charset="0"/>
              </a:rPr>
              <a:t>ً</a:t>
            </a:r>
            <a:r>
              <a:rPr lang="ar-EG" altLang="ar-SA" sz="2400" b="1" smtClean="0">
                <a:cs typeface="Arial" panose="020B0604020202020204" pitchFamily="34" charset="0"/>
              </a:rPr>
              <a:t> من النظرة الكلية لأولويات الأسرة وحاجات الطفل.</a:t>
            </a:r>
          </a:p>
          <a:p>
            <a:pPr algn="just" rtl="1">
              <a:lnSpc>
                <a:spcPct val="90000"/>
              </a:lnSpc>
            </a:pPr>
            <a:r>
              <a:rPr lang="ar-EG" altLang="ar-SA" sz="2400" b="1" smtClean="0">
                <a:cs typeface="Arial" panose="020B0604020202020204" pitchFamily="34" charset="0"/>
              </a:rPr>
              <a:t>نقص ال</a:t>
            </a:r>
            <a:r>
              <a:rPr lang="ar-SA" altLang="ar-SA" sz="2400" b="1" smtClean="0">
                <a:cs typeface="Arial" panose="020B0604020202020204" pitchFamily="34" charset="0"/>
              </a:rPr>
              <a:t>أ</a:t>
            </a:r>
            <a:r>
              <a:rPr lang="ar-EG" altLang="ar-SA" sz="2400" b="1" smtClean="0">
                <a:cs typeface="Arial" panose="020B0604020202020204" pitchFamily="34" charset="0"/>
              </a:rPr>
              <a:t>جهزة والمباني والموارد</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lnSpc>
                <a:spcPct val="90000"/>
              </a:lnSpc>
            </a:pPr>
            <a:r>
              <a:rPr lang="ar-EG" altLang="ar-SA" sz="2400" b="1" smtClean="0">
                <a:cs typeface="Arial" panose="020B0604020202020204" pitchFamily="34" charset="0"/>
              </a:rPr>
              <a:t>مشكلات تعود </a:t>
            </a:r>
            <a:r>
              <a:rPr lang="ar-SA" altLang="ar-SA" sz="2400" b="1" smtClean="0">
                <a:cs typeface="Arial" panose="020B0604020202020204" pitchFamily="34" charset="0"/>
              </a:rPr>
              <a:t>إ</a:t>
            </a:r>
            <a:r>
              <a:rPr lang="ar-EG" altLang="ar-SA" sz="2400" b="1" smtClean="0">
                <a:cs typeface="Arial" panose="020B0604020202020204" pitchFamily="34" charset="0"/>
              </a:rPr>
              <a:t>لي حداثه فريق التدخل المبكر وقل</a:t>
            </a:r>
            <a:r>
              <a:rPr lang="ar-SA" altLang="ar-SA" sz="2400" b="1" smtClean="0">
                <a:cs typeface="Arial" panose="020B0604020202020204" pitchFamily="34" charset="0"/>
              </a:rPr>
              <a:t>ة</a:t>
            </a:r>
            <a:r>
              <a:rPr lang="ar-EG" altLang="ar-SA" sz="2400" b="1" smtClean="0">
                <a:cs typeface="Arial" panose="020B0604020202020204" pitchFamily="34" charset="0"/>
              </a:rPr>
              <a:t> خبرة أعضائة في هذا المجال.</a:t>
            </a:r>
          </a:p>
          <a:p>
            <a:pPr algn="just" rtl="1">
              <a:lnSpc>
                <a:spcPct val="90000"/>
              </a:lnSpc>
            </a:pPr>
            <a:r>
              <a:rPr lang="ar-EG" altLang="ar-SA" sz="2400" b="1" smtClean="0">
                <a:cs typeface="Arial" panose="020B0604020202020204" pitchFamily="34" charset="0"/>
              </a:rPr>
              <a:t>الظروف البيئية الفقيرة للأسرة وعدم تفهمهم قيمة وطريقة المشاركة والعمل في فريق.</a:t>
            </a:r>
            <a:r>
              <a:rPr lang="ar-SA" altLang="ar-SA" sz="2400" b="1" smtClean="0">
                <a:cs typeface="Arial" panose="020B0604020202020204" pitchFamily="34" charset="0"/>
              </a:rPr>
              <a:t>                          </a:t>
            </a:r>
          </a:p>
          <a:p>
            <a:pPr algn="just" rtl="1">
              <a:lnSpc>
                <a:spcPct val="90000"/>
              </a:lnSpc>
              <a:buFont typeface="Arial" panose="020B0604020202020204" pitchFamily="34" charset="0"/>
              <a:buNone/>
            </a:pPr>
            <a:r>
              <a:rPr lang="ar-SA" altLang="ar-SA" sz="2400" b="1" smtClean="0">
                <a:cs typeface="Arial" panose="020B0604020202020204" pitchFamily="34" charset="0"/>
              </a:rPr>
              <a:t>                                    *******************</a:t>
            </a:r>
            <a:endParaRPr lang="en-GB" altLang="ar-SA" sz="2400" b="1" smtClean="0">
              <a:cs typeface="Arial" panose="020B0604020202020204" pitchFamily="34" charset="0"/>
            </a:endParaRPr>
          </a:p>
        </p:txBody>
      </p:sp>
    </p:spTree>
    <p:extLst>
      <p:ext uri="{BB962C8B-B14F-4D97-AF65-F5344CB8AC3E}">
        <p14:creationId xmlns:p14="http://schemas.microsoft.com/office/powerpoint/2010/main" val="2663293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2206</Words>
  <Application>Microsoft Office PowerPoint</Application>
  <PresentationFormat>A4 Paper (210x297 mm)</PresentationFormat>
  <Paragraphs>125</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ae_AlMateen</vt:lpstr>
      <vt:lpstr>Arial</vt:lpstr>
      <vt:lpstr>AYM Wadiy S_U normal.</vt:lpstr>
      <vt:lpstr>Calibri</vt:lpstr>
      <vt:lpstr>Times New Roman</vt:lpstr>
      <vt:lpstr>Office Theme</vt:lpstr>
      <vt:lpstr>PowerPoint Presentation</vt:lpstr>
      <vt:lpstr>المحاضرة التاسعة</vt:lpstr>
      <vt:lpstr> :عناصر المحاضرة</vt:lpstr>
      <vt:lpstr>مقدمة</vt:lpstr>
      <vt:lpstr>أنواع متلازمة داون</vt:lpstr>
      <vt:lpstr>تابع : انواع متلازمة داون </vt:lpstr>
      <vt:lpstr>اسباب حدوث متلازمة داون</vt:lpstr>
      <vt:lpstr>تابع : الأسباب</vt:lpstr>
      <vt:lpstr>الخصائص الأساسية للمصابين بمتلازمة داون</vt:lpstr>
      <vt:lpstr>خصائص النمو للداون </vt:lpstr>
      <vt:lpstr>الخصائص السلوكية والاجتماعية</vt:lpstr>
      <vt:lpstr>كيفية التعرف علي خطر الحمل في طفل داون </vt:lpstr>
      <vt:lpstr>تابع : كيفية التعرف </vt:lpstr>
      <vt:lpstr>الرعاية الصحية للأطفال المصابين بمتلازمة دازن</vt:lpstr>
      <vt:lpstr>تابع: الرعاية الصحية..</vt:lpstr>
      <vt:lpstr>الوقاية من حدوث متلازمة داون</vt:lpstr>
      <vt:lpstr>التدخل المبكر مع حالات متلازمة داون</vt:lpstr>
      <vt:lpstr>أهداف التدخل المبكر مع حالات متلازمة داون</vt:lpstr>
      <vt:lpstr>فعالية التدخل المبكر مع الاطفال الداون</vt:lpstr>
      <vt:lpstr>تابع : فعالية التدخل المبكر..</vt:lpstr>
      <vt:lpstr>معوقات التدخل المبكر للأطفال الداون</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14</cp:revision>
  <dcterms:created xsi:type="dcterms:W3CDTF">2014-09-02T09:45:20Z</dcterms:created>
  <dcterms:modified xsi:type="dcterms:W3CDTF">2015-11-08T08:05:09Z</dcterms:modified>
</cp:coreProperties>
</file>