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310" r:id="rId3"/>
    <p:sldId id="322" r:id="rId4"/>
    <p:sldId id="323" r:id="rId5"/>
    <p:sldId id="324" r:id="rId6"/>
    <p:sldId id="325" r:id="rId7"/>
    <p:sldId id="326" r:id="rId8"/>
    <p:sldId id="327" r:id="rId9"/>
    <p:sldId id="328" r:id="rId10"/>
    <p:sldId id="329" r:id="rId11"/>
    <p:sldId id="330" r:id="rId12"/>
    <p:sldId id="331" r:id="rId13"/>
    <p:sldId id="332" r:id="rId14"/>
    <p:sldId id="333" r:id="rId15"/>
    <p:sldId id="334" r:id="rId16"/>
    <p:sldId id="335" r:id="rId17"/>
    <p:sldId id="336" r:id="rId18"/>
    <p:sldId id="337" r:id="rId19"/>
    <p:sldId id="338" r:id="rId20"/>
    <p:sldId id="266" r:id="rId2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478A"/>
    <a:srgbClr val="81AA52"/>
    <a:srgbClr val="ECA02F"/>
    <a:srgbClr val="D52D26"/>
    <a:srgbClr val="013E36"/>
    <a:srgbClr val="D9791B"/>
    <a:srgbClr val="AB1A25"/>
    <a:srgbClr val="00263A"/>
    <a:srgbClr val="009900"/>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414" autoAdjust="0"/>
    <p:restoredTop sz="94664" autoAdjust="0"/>
  </p:normalViewPr>
  <p:slideViewPr>
    <p:cSldViewPr>
      <p:cViewPr varScale="1">
        <p:scale>
          <a:sx n="60" d="100"/>
          <a:sy n="60" d="100"/>
        </p:scale>
        <p:origin x="84" y="744"/>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08-Nov-15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742950" cy="1447800"/>
          </a:xfrm>
          <a:prstGeom prst="rect">
            <a:avLst/>
          </a:prstGeom>
          <a:solidFill>
            <a:srgbClr val="0E478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E478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81AA5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0E478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Rectangle 8"/>
          <p:cNvSpPr/>
          <p:nvPr userDrawn="1"/>
        </p:nvSpPr>
        <p:spPr>
          <a:xfrm>
            <a:off x="4876801"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a:xfrm>
            <a:off x="495300" y="274638"/>
            <a:ext cx="8915400" cy="1143000"/>
          </a:xfrm>
          <a:prstGeom prst="rect">
            <a:avLst/>
          </a:prstGeom>
        </p:spPr>
        <p:txBody>
          <a:bodyPr/>
          <a:lstStyle>
            <a:lvl1pPr algn="r">
              <a:defRPr baseline="0">
                <a:solidFill>
                  <a:srgbClr val="81AA52"/>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E478A"/>
                </a:solidFill>
              </a:defRPr>
            </a:lvl1pPr>
            <a:lvl2pPr algn="r">
              <a:buFont typeface="Arial" pitchFamily="34" charset="0"/>
              <a:buNone/>
              <a:defRPr>
                <a:solidFill>
                  <a:srgbClr val="0E478A"/>
                </a:solidFill>
              </a:defRPr>
            </a:lvl2pPr>
            <a:lvl3pPr algn="r">
              <a:buFont typeface="Arial" pitchFamily="34" charset="0"/>
              <a:buNone/>
              <a:defRPr>
                <a:solidFill>
                  <a:srgbClr val="0E478A"/>
                </a:solidFill>
              </a:defRPr>
            </a:lvl3pPr>
            <a:lvl4pPr algn="r">
              <a:buFont typeface="Arial" pitchFamily="34" charset="0"/>
              <a:buNone/>
              <a:defRPr>
                <a:solidFill>
                  <a:srgbClr val="0E478A"/>
                </a:solidFill>
              </a:defRPr>
            </a:lvl4pPr>
            <a:lvl5pPr algn="r">
              <a:buFont typeface="Arial" pitchFamily="34" charset="0"/>
              <a:buNone/>
              <a:defRPr>
                <a:solidFill>
                  <a:srgbClr val="0E478A"/>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10" name="Rectangle 9"/>
          <p:cNvSpPr/>
          <p:nvPr userDrawn="1"/>
        </p:nvSpPr>
        <p:spPr>
          <a:xfrm>
            <a:off x="4876801"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Rectangle 12"/>
          <p:cNvSpPr/>
          <p:nvPr/>
        </p:nvSpPr>
        <p:spPr>
          <a:xfrm>
            <a:off x="9424988" y="0"/>
            <a:ext cx="304800" cy="301625"/>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
        <p:nvSpPr>
          <p:cNvPr id="14" name="Rectangle 9"/>
          <p:cNvSpPr/>
          <p:nvPr userDrawn="1"/>
        </p:nvSpPr>
        <p:spPr>
          <a:xfrm>
            <a:off x="9424988" y="280988"/>
            <a:ext cx="304800" cy="55572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5"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E478A"/>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2" name="Rectangle 11"/>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0" eaLnBrk="1" fontAlgn="base" hangingPunct="1">
        <a:spcBef>
          <a:spcPct val="0"/>
        </a:spcBef>
        <a:spcAft>
          <a:spcPct val="0"/>
        </a:spcAft>
        <a:defRPr sz="4400" kern="1200">
          <a:solidFill>
            <a:srgbClr val="81AA52"/>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E478A"/>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E478A"/>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E478A"/>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E478A"/>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E478A"/>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4294967295"/>
          </p:nvPr>
        </p:nvSpPr>
        <p:spPr bwMode="auto">
          <a:xfrm>
            <a:off x="4974456" y="6356350"/>
            <a:ext cx="482600" cy="365125"/>
          </a:xfrm>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E478A"/>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81AA52"/>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81AA52"/>
                </a:solidFill>
                <a:latin typeface="Calibri" pitchFamily="34" charset="0"/>
              </a:rPr>
              <a:t>عمادة التعلم الإلكتروني والتعليم عن بعد</a:t>
            </a:r>
            <a:endParaRPr lang="en-US" sz="2400" b="1" dirty="0">
              <a:solidFill>
                <a:srgbClr val="81AA52"/>
              </a:solidFill>
              <a:latin typeface="Calibri" pitchFamily="34" charset="0"/>
            </a:endParaRPr>
          </a:p>
          <a:p>
            <a:pPr algn="ctr" rtl="0">
              <a:spcBef>
                <a:spcPct val="20000"/>
              </a:spcBef>
              <a:buFont typeface="Arial" pitchFamily="34" charset="0"/>
              <a:buNone/>
            </a:pPr>
            <a:r>
              <a:rPr lang="ar-SA" sz="2400" dirty="0" smtClean="0">
                <a:solidFill>
                  <a:srgbClr val="81AA52"/>
                </a:solidFill>
                <a:latin typeface="Calibri" pitchFamily="34" charset="0"/>
              </a:rPr>
              <a:t>	</a:t>
            </a:r>
            <a:endParaRPr lang="en-US" sz="2400" dirty="0">
              <a:solidFill>
                <a:srgbClr val="81AA52"/>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81AA52"/>
                </a:solidFill>
                <a:latin typeface="AYM Wadiy S_U normal."/>
                <a:cs typeface="Times New Roman" pitchFamily="18" charset="0"/>
              </a:rPr>
              <a:t>اسم </a:t>
            </a:r>
            <a:r>
              <a:rPr lang="ar-EG" sz="3700" b="1" dirty="0" smtClean="0">
                <a:solidFill>
                  <a:srgbClr val="81AA52"/>
                </a:solidFill>
                <a:latin typeface="AYM Wadiy S_U normal."/>
                <a:cs typeface="Times New Roman" pitchFamily="18" charset="0"/>
              </a:rPr>
              <a:t>المقرر</a:t>
            </a:r>
            <a:endParaRPr lang="ar-SA" sz="3700" b="1" dirty="0" smtClean="0">
              <a:solidFill>
                <a:srgbClr val="81AA52"/>
              </a:solidFill>
              <a:latin typeface="AYM Wadiy S_U normal."/>
              <a:cs typeface="Times New Roman" pitchFamily="18" charset="0"/>
            </a:endParaRPr>
          </a:p>
          <a:p>
            <a:pPr algn="ctr"/>
            <a:r>
              <a:rPr lang="ar-SA" sz="2800" b="1" dirty="0">
                <a:solidFill>
                  <a:srgbClr val="0E478A"/>
                </a:solidFill>
                <a:latin typeface="Calibri" pitchFamily="34" charset="0"/>
                <a:cs typeface="Times New Roman" pitchFamily="18" charset="0"/>
              </a:rPr>
              <a:t>الإعاقات المتعددة</a:t>
            </a:r>
          </a:p>
          <a:p>
            <a:pPr algn="ctr"/>
            <a:r>
              <a:rPr lang="ar-SA" sz="3700" b="1" dirty="0" smtClean="0">
                <a:solidFill>
                  <a:srgbClr val="81AA52"/>
                </a:solidFill>
                <a:latin typeface="AYM Wadiy S_U normal."/>
                <a:cs typeface="Times New Roman" pitchFamily="18" charset="0"/>
              </a:rPr>
              <a:t>استاذ </a:t>
            </a:r>
            <a:r>
              <a:rPr lang="ar-SA" sz="3700" b="1" dirty="0">
                <a:solidFill>
                  <a:srgbClr val="81AA52"/>
                </a:solidFill>
                <a:latin typeface="AYM Wadiy S_U normal."/>
                <a:cs typeface="Times New Roman" pitchFamily="18" charset="0"/>
              </a:rPr>
              <a:t>المقرر</a:t>
            </a:r>
          </a:p>
          <a:p>
            <a:pPr algn="ctr"/>
            <a:r>
              <a:rPr lang="ar-SA" sz="2800" b="1" dirty="0" smtClean="0">
                <a:solidFill>
                  <a:srgbClr val="0E478A"/>
                </a:solidFill>
                <a:latin typeface="Calibri" pitchFamily="34" charset="0"/>
                <a:cs typeface="Times New Roman" pitchFamily="18" charset="0"/>
              </a:rPr>
              <a:t>د/ </a:t>
            </a:r>
            <a:r>
              <a:rPr lang="ar-SA" sz="2800" b="1" dirty="0">
                <a:solidFill>
                  <a:srgbClr val="0E478A"/>
                </a:solidFill>
                <a:latin typeface="Calibri" pitchFamily="34" charset="0"/>
                <a:cs typeface="Times New Roman" pitchFamily="18" charset="0"/>
              </a:rPr>
              <a:t>خالد عوض حسين </a:t>
            </a:r>
            <a:r>
              <a:rPr lang="ar-SA" sz="2800" b="1" dirty="0" err="1" smtClean="0">
                <a:solidFill>
                  <a:srgbClr val="0E478A"/>
                </a:solidFill>
                <a:latin typeface="Calibri" pitchFamily="34" charset="0"/>
                <a:cs typeface="Times New Roman" pitchFamily="18" charset="0"/>
              </a:rPr>
              <a:t>البلاح</a:t>
            </a:r>
            <a:endParaRPr lang="ar-SA" sz="2800" b="1" dirty="0">
              <a:solidFill>
                <a:srgbClr val="0E478A"/>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900290"/>
            <a:ext cx="4083050" cy="519337"/>
          </a:xfrm>
          <a:prstGeom prst="rect">
            <a:avLst/>
          </a:prstGeom>
          <a:noFill/>
          <a:ln w="9525">
            <a:noFill/>
            <a:miter lim="800000"/>
            <a:headEnd/>
            <a:tailEnd/>
          </a:ln>
        </p:spPr>
        <p:txBody>
          <a:bodyPr/>
          <a:lstStyle/>
          <a:p>
            <a:pPr algn="ctr" rtl="0">
              <a:spcBef>
                <a:spcPct val="20000"/>
              </a:spcBef>
              <a:buFont typeface="Arial" pitchFamily="34" charset="0"/>
              <a:buNone/>
            </a:pPr>
            <a:r>
              <a:rPr lang="ar-SA" sz="2400" b="1" u="sng" dirty="0" smtClean="0">
                <a:solidFill>
                  <a:srgbClr val="0E478A"/>
                </a:solidFill>
                <a:effectLst>
                  <a:outerShdw blurRad="38100" dist="38100" dir="2700000" algn="tl">
                    <a:srgbClr val="000000">
                      <a:alpha val="43137"/>
                    </a:srgbClr>
                  </a:outerShdw>
                </a:effectLst>
                <a:latin typeface="Calibri" pitchFamily="34" charset="0"/>
              </a:rPr>
              <a:t>كلية التربية</a:t>
            </a:r>
            <a:endParaRPr lang="en-US" sz="2400" b="1" u="sng" dirty="0">
              <a:solidFill>
                <a:srgbClr val="0E478A"/>
              </a:solidFill>
              <a:effectLst>
                <a:outerShdw blurRad="38100" dist="38100" dir="2700000" algn="tl">
                  <a:srgbClr val="000000">
                    <a:alpha val="43137"/>
                  </a:srgbClr>
                </a:outerShdw>
              </a:effectLst>
              <a:latin typeface="Calibri" pitchFamily="34" charset="0"/>
            </a:endParaRPr>
          </a:p>
        </p:txBody>
      </p:sp>
      <p:sp>
        <p:nvSpPr>
          <p:cNvPr id="15" name="Rectangle 14"/>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a:t>
            </a:r>
            <a:r>
              <a:rPr lang="ar-SA" b="1" dirty="0">
                <a:effectLst>
                  <a:outerShdw blurRad="38100" dist="38100" dir="2700000" algn="tl">
                    <a:srgbClr val="000000">
                      <a:alpha val="43137"/>
                    </a:srgbClr>
                  </a:outerShdw>
                </a:effectLst>
                <a:cs typeface="Arial" pitchFamily="34" charset="0"/>
              </a:rPr>
              <a:t>العاشرة </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rPr>
              <a:t>متلازمة اضطراب ضعف الانتباه والنشاط الزائد وصعوبات التعلم </a:t>
            </a:r>
          </a:p>
        </p:txBody>
      </p:sp>
    </p:spTree>
    <p:extLst>
      <p:ext uri="{BB962C8B-B14F-4D97-AF65-F5344CB8AC3E}">
        <p14:creationId xmlns:p14="http://schemas.microsoft.com/office/powerpoint/2010/main" val="30537772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altLang="ar-SA" b="1" dirty="0">
                <a:solidFill>
                  <a:srgbClr val="C00000"/>
                </a:solidFill>
                <a:latin typeface="Arial" pitchFamily="34" charset="0"/>
                <a:ea typeface="+mn-ea"/>
                <a:cs typeface="+mn-cs"/>
              </a:rPr>
              <a:t> :</a:t>
            </a:r>
            <a:r>
              <a:rPr lang="ar-SA" altLang="ar-SA" b="1" dirty="0">
                <a:solidFill>
                  <a:srgbClr val="C00000"/>
                </a:solidFill>
                <a:latin typeface="Arial" pitchFamily="34" charset="0"/>
                <a:ea typeface="+mn-ea"/>
                <a:cs typeface="+mn-cs"/>
              </a:rPr>
              <a:t>عناصر المحاضرة</a:t>
            </a:r>
            <a:endParaRPr lang="en-US" altLang="ar-SA" b="1" dirty="0">
              <a:solidFill>
                <a:srgbClr val="C00000"/>
              </a:solidFill>
              <a:latin typeface="Arial" pitchFamily="34" charset="0"/>
              <a:ea typeface="+mn-ea"/>
              <a:cs typeface="+mn-cs"/>
            </a:endParaRPr>
          </a:p>
        </p:txBody>
      </p:sp>
      <p:sp>
        <p:nvSpPr>
          <p:cNvPr id="15363" name="Text Placeholder 5"/>
          <p:cNvSpPr>
            <a:spLocks noGrp="1"/>
          </p:cNvSpPr>
          <p:nvPr>
            <p:ph idx="1"/>
          </p:nvPr>
        </p:nvSpPr>
        <p:spPr/>
        <p:txBody>
          <a:bodyPr/>
          <a:lstStyle/>
          <a:p>
            <a:r>
              <a:rPr lang="ar-SA" altLang="ar-SA" b="1" smtClean="0">
                <a:cs typeface="Arial" panose="020B0604020202020204" pitchFamily="34" charset="0"/>
              </a:rPr>
              <a:t>*مقدمة  </a:t>
            </a:r>
            <a:endParaRPr lang="en-US" altLang="ar-SA" smtClean="0">
              <a:cs typeface="Arial" panose="020B0604020202020204" pitchFamily="34" charset="0"/>
            </a:endParaRPr>
          </a:p>
          <a:p>
            <a:r>
              <a:rPr lang="ar-SA" altLang="ar-SA" b="1" smtClean="0">
                <a:cs typeface="Arial" panose="020B0604020202020204" pitchFamily="34" charset="0"/>
              </a:rPr>
              <a:t>* اضطراب ضعف الانتباه والنشاط الزائد </a:t>
            </a:r>
            <a:endParaRPr lang="en-US" altLang="ar-SA" smtClean="0">
              <a:cs typeface="Arial" panose="020B0604020202020204" pitchFamily="34" charset="0"/>
            </a:endParaRPr>
          </a:p>
          <a:p>
            <a:r>
              <a:rPr lang="ar-SA" altLang="ar-SA" b="1" smtClean="0">
                <a:cs typeface="Arial" panose="020B0604020202020204" pitchFamily="34" charset="0"/>
              </a:rPr>
              <a:t>* طبيعة الصعوبات التعليمية المرتبطة باضطراب الانتباه والنشاط الزائد (الصعوبات اللغوية-الرياضيات-الصعوبات النمائية)</a:t>
            </a:r>
            <a:r>
              <a:rPr lang="en-US" altLang="ar-SA" b="1" smtClean="0">
                <a:cs typeface="Arial" panose="020B0604020202020204" pitchFamily="34" charset="0"/>
              </a:rPr>
              <a:t> </a:t>
            </a:r>
          </a:p>
          <a:p>
            <a:pPr rtl="1"/>
            <a:endParaRPr lang="ar-EG" altLang="ar-SA" b="1" smtClean="0">
              <a:cs typeface="Arial" panose="020B0604020202020204" pitchFamily="34" charset="0"/>
            </a:endParaRPr>
          </a:p>
        </p:txBody>
      </p:sp>
    </p:spTree>
    <p:extLst>
      <p:ext uri="{BB962C8B-B14F-4D97-AF65-F5344CB8AC3E}">
        <p14:creationId xmlns:p14="http://schemas.microsoft.com/office/powerpoint/2010/main" val="20058678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ar-SA" altLang="ar-SA" b="1" dirty="0" smtClean="0">
                <a:solidFill>
                  <a:srgbClr val="C00000"/>
                </a:solidFill>
                <a:latin typeface="Arial" pitchFamily="34" charset="0"/>
                <a:ea typeface="+mn-ea"/>
                <a:cs typeface="+mn-cs"/>
              </a:rPr>
              <a:t> </a:t>
            </a:r>
            <a:r>
              <a:rPr lang="ar-SA" altLang="ar-SA" b="1" dirty="0">
                <a:solidFill>
                  <a:srgbClr val="C00000"/>
                </a:solidFill>
                <a:latin typeface="Arial" pitchFamily="34" charset="0"/>
                <a:ea typeface="+mn-ea"/>
                <a:cs typeface="+mn-cs"/>
              </a:rPr>
              <a:t>مقدمة</a:t>
            </a:r>
            <a:r>
              <a:rPr lang="en-US" altLang="ar-SA" b="1" dirty="0">
                <a:solidFill>
                  <a:srgbClr val="C00000"/>
                </a:solidFill>
                <a:latin typeface="Arial" pitchFamily="34" charset="0"/>
                <a:ea typeface="+mn-ea"/>
                <a:cs typeface="+mn-cs"/>
              </a:rPr>
              <a:t/>
            </a:r>
            <a:br>
              <a:rPr lang="en-US" altLang="ar-SA" b="1" dirty="0">
                <a:solidFill>
                  <a:srgbClr val="C00000"/>
                </a:solidFill>
                <a:latin typeface="Arial" pitchFamily="34" charset="0"/>
                <a:ea typeface="+mn-ea"/>
                <a:cs typeface="+mn-cs"/>
              </a:rPr>
            </a:br>
            <a:endParaRPr lang="ar-SA" altLang="ar-SA" b="1" dirty="0">
              <a:solidFill>
                <a:srgbClr val="C00000"/>
              </a:solidFill>
              <a:latin typeface="Arial" pitchFamily="34" charset="0"/>
              <a:ea typeface="+mn-ea"/>
              <a:cs typeface="+mn-cs"/>
            </a:endParaRPr>
          </a:p>
        </p:txBody>
      </p:sp>
      <p:sp>
        <p:nvSpPr>
          <p:cNvPr id="16387" name="Content Placeholder 2"/>
          <p:cNvSpPr>
            <a:spLocks noGrp="1"/>
          </p:cNvSpPr>
          <p:nvPr>
            <p:ph idx="1"/>
          </p:nvPr>
        </p:nvSpPr>
        <p:spPr>
          <a:xfrm>
            <a:off x="304800" y="1447800"/>
            <a:ext cx="9144000" cy="4449763"/>
          </a:xfrm>
        </p:spPr>
        <p:txBody>
          <a:bodyPr/>
          <a:lstStyle/>
          <a:p>
            <a:pPr algn="just" rtl="1"/>
            <a:r>
              <a:rPr lang="ar-SA" altLang="ar-SA" sz="2800" b="1" smtClean="0">
                <a:cs typeface="Arial" panose="020B0604020202020204" pitchFamily="34" charset="0"/>
              </a:rPr>
              <a:t>   تناولت العديد من البحوث موضوع التحصيل الأكاديمى للطلاب الذين يعانون من اضطراب ضعف الانتباه والنشاط الزائد فى صوره المتعددة، حيث ارتبطت خصائص هذا الاضطراب بمظاهر صعوبات التعلم، وتقع صعوبات الانتباه موقعا مركزيا بين صعوبات التعلم المختلفة. مثل صعوبات القراءة والفهم القرائى،والصعوبات المتعلقة بالذاكرة، والصعوبات المتعلقة بالحساب، وبالإضافة لصعوبات التآزر الحركى والصعوبات الإدراكية بشكل عام. </a:t>
            </a:r>
          </a:p>
          <a:p>
            <a:pPr algn="just" rtl="1"/>
            <a:r>
              <a:rPr lang="ar-SA" altLang="ar-SA" sz="2800" b="1" smtClean="0">
                <a:cs typeface="Arial" panose="020B0604020202020204" pitchFamily="34" charset="0"/>
              </a:rPr>
              <a:t>   وهذه المحاضرة تحاول توضيح المعلومات حول الصعوبات التعليمية المرتبط بضعف الانتباه والنشاط الزائد. وتحديد الاستراتيجيات التعليمية المناسبة للتعامل مع صعوبات التعلم الناتجة عن اضطراب ضعف الانتباه والنشاط الزائد. </a:t>
            </a:r>
          </a:p>
        </p:txBody>
      </p:sp>
    </p:spTree>
    <p:extLst>
      <p:ext uri="{BB962C8B-B14F-4D97-AF65-F5344CB8AC3E}">
        <p14:creationId xmlns:p14="http://schemas.microsoft.com/office/powerpoint/2010/main" val="15731377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02096" y="152400"/>
            <a:ext cx="8915400" cy="1143000"/>
          </a:xfrm>
          <a:prstGeom prst="rect">
            <a:avLst/>
          </a:prstGeom>
        </p:spPr>
        <p:txBody>
          <a:bodyPr/>
          <a:lstStyle/>
          <a:p>
            <a:r>
              <a:rPr lang="ar-SA" altLang="ar-SA" b="1">
                <a:solidFill>
                  <a:srgbClr val="C00000"/>
                </a:solidFill>
                <a:latin typeface="Arial" pitchFamily="34" charset="0"/>
                <a:ea typeface="+mn-ea"/>
                <a:cs typeface="+mn-cs"/>
              </a:rPr>
              <a:t>المفاهيم الأساسية </a:t>
            </a:r>
          </a:p>
        </p:txBody>
      </p:sp>
      <p:sp>
        <p:nvSpPr>
          <p:cNvPr id="18435" name="Content Placeholder 2"/>
          <p:cNvSpPr>
            <a:spLocks noGrp="1"/>
          </p:cNvSpPr>
          <p:nvPr>
            <p:ph idx="4294967295"/>
          </p:nvPr>
        </p:nvSpPr>
        <p:spPr>
          <a:xfrm>
            <a:off x="228600" y="1524000"/>
            <a:ext cx="9144000" cy="4449763"/>
          </a:xfrm>
        </p:spPr>
        <p:txBody>
          <a:bodyPr/>
          <a:lstStyle/>
          <a:p>
            <a:pPr algn="just" rtl="1">
              <a:buFontTx/>
              <a:buChar char="•"/>
            </a:pPr>
            <a:r>
              <a:rPr lang="ar-SA" altLang="ar-SA" sz="2600" b="1" u="sng" smtClean="0">
                <a:cs typeface="Arial" panose="020B0604020202020204" pitchFamily="34" charset="0"/>
              </a:rPr>
              <a:t>اضطراب ضعف الانتباه والنشاط الزائد</a:t>
            </a:r>
            <a:r>
              <a:rPr lang="ar-SA" altLang="ar-SA" sz="2600" b="1" smtClean="0">
                <a:cs typeface="Arial" panose="020B0604020202020204" pitchFamily="34" charset="0"/>
              </a:rPr>
              <a:t> : عرف الدليل الإحصائى والتشخيصى الرابع للاضطرابات العقلية هذا الاضطراب ”على أنه </a:t>
            </a:r>
            <a:r>
              <a:rPr lang="ar-SA" altLang="ar-SA" sz="2600" b="1" u="sng" smtClean="0">
                <a:cs typeface="Arial" panose="020B0604020202020204" pitchFamily="34" charset="0"/>
              </a:rPr>
              <a:t>اضطراب نمائى</a:t>
            </a:r>
            <a:r>
              <a:rPr lang="ar-SA" altLang="ar-SA" sz="2600" b="1" smtClean="0">
                <a:cs typeface="Arial" panose="020B0604020202020204" pitchFamily="34" charset="0"/>
              </a:rPr>
              <a:t> يظهر خلال مرحلة الطفولة وفى كثير من الحالات قبل عمر 7 سنوات“ . وحتى يتم تشخيص الطفل على أنه لديه هذا الاضطراب فلابد أن تكون أعراضه قد تركت أثرا سلبيا على واحدة أو أكثر من جوانب الحياة كالعلاقات الاجتماعية والأهداف الأكاديمية أو المهنية إضافة إلى الوظائف التكيفية والمعرفية، ويمكن أن يستمر هذا الاضطراب إلى سن المراهقة أو سن الرشد.   </a:t>
            </a:r>
          </a:p>
          <a:p>
            <a:pPr algn="just" rtl="1">
              <a:buFontTx/>
              <a:buChar char="•"/>
            </a:pPr>
            <a:r>
              <a:rPr lang="ar-SA" altLang="ar-SA" sz="2600" b="1" u="sng" smtClean="0">
                <a:cs typeface="Arial" panose="020B0604020202020204" pitchFamily="34" charset="0"/>
              </a:rPr>
              <a:t>صعوبات التعلم</a:t>
            </a:r>
            <a:r>
              <a:rPr lang="ar-SA" altLang="ar-SA" sz="2600" b="1" smtClean="0">
                <a:cs typeface="Arial" panose="020B0604020202020204" pitchFamily="34" charset="0"/>
              </a:rPr>
              <a:t> : يقصد بها الصعوبات التى تواجه التلاميذ فى تعلم مادة أو أكثر كالقراءة والكتابة والحساب والهجاء والإملاء والرياضيات أو الصعوبات النمائية المرتبطة بالذاكرة والانتباه والفهم والاستيعاب والتفكير والعمليات العقلية المختلفة. </a:t>
            </a:r>
            <a:endParaRPr lang="en-US" altLang="ar-SA" sz="2600" b="1" smtClean="0">
              <a:cs typeface="Arial" panose="020B0604020202020204" pitchFamily="34" charset="0"/>
            </a:endParaRPr>
          </a:p>
        </p:txBody>
      </p:sp>
    </p:spTree>
    <p:extLst>
      <p:ext uri="{BB962C8B-B14F-4D97-AF65-F5344CB8AC3E}">
        <p14:creationId xmlns:p14="http://schemas.microsoft.com/office/powerpoint/2010/main" val="227248098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381000" y="152400"/>
            <a:ext cx="8915400" cy="1143000"/>
          </a:xfrm>
          <a:prstGeom prst="rect">
            <a:avLst/>
          </a:prstGeom>
        </p:spPr>
        <p:txBody>
          <a:bodyPr/>
          <a:lstStyle/>
          <a:p>
            <a:r>
              <a:rPr lang="ar-SA" altLang="ar-SA" sz="3600" b="1" dirty="0" smtClean="0">
                <a:solidFill>
                  <a:srgbClr val="C00000"/>
                </a:solidFill>
                <a:latin typeface="Arial" pitchFamily="34" charset="0"/>
                <a:ea typeface="+mn-ea"/>
                <a:cs typeface="+mn-cs"/>
              </a:rPr>
              <a:t>الخصائص </a:t>
            </a:r>
            <a:r>
              <a:rPr lang="ar-SA" altLang="ar-SA" sz="3600" b="1" dirty="0">
                <a:solidFill>
                  <a:srgbClr val="C00000"/>
                </a:solidFill>
                <a:latin typeface="Arial" pitchFamily="34" charset="0"/>
                <a:ea typeface="+mn-ea"/>
                <a:cs typeface="+mn-cs"/>
              </a:rPr>
              <a:t>التعليمية لذوى اضطراب الانتباه والنشاط الزائد</a:t>
            </a:r>
            <a:r>
              <a:rPr lang="en-US" altLang="ar-SA" sz="3600" b="1" dirty="0">
                <a:solidFill>
                  <a:srgbClr val="C00000"/>
                </a:solidFill>
                <a:latin typeface="Arial" pitchFamily="34" charset="0"/>
                <a:ea typeface="+mn-ea"/>
                <a:cs typeface="+mn-cs"/>
              </a:rPr>
              <a:t/>
            </a:r>
            <a:br>
              <a:rPr lang="en-US" altLang="ar-SA" sz="3600" b="1" dirty="0">
                <a:solidFill>
                  <a:srgbClr val="C00000"/>
                </a:solidFill>
                <a:latin typeface="Arial" pitchFamily="34" charset="0"/>
                <a:ea typeface="+mn-ea"/>
                <a:cs typeface="+mn-cs"/>
              </a:rPr>
            </a:br>
            <a:endParaRPr lang="ar-SA" altLang="ar-SA" sz="3600" b="1" dirty="0">
              <a:solidFill>
                <a:srgbClr val="C00000"/>
              </a:solidFill>
              <a:latin typeface="Arial" pitchFamily="34" charset="0"/>
              <a:ea typeface="+mn-ea"/>
              <a:cs typeface="+mn-cs"/>
            </a:endParaRPr>
          </a:p>
        </p:txBody>
      </p:sp>
      <p:sp>
        <p:nvSpPr>
          <p:cNvPr id="19459" name="Content Placeholder 2"/>
          <p:cNvSpPr>
            <a:spLocks noGrp="1"/>
          </p:cNvSpPr>
          <p:nvPr>
            <p:ph idx="4294967295"/>
          </p:nvPr>
        </p:nvSpPr>
        <p:spPr>
          <a:xfrm>
            <a:off x="228600" y="1524000"/>
            <a:ext cx="9144000" cy="4449763"/>
          </a:xfrm>
        </p:spPr>
        <p:txBody>
          <a:bodyPr/>
          <a:lstStyle/>
          <a:p>
            <a:pPr algn="just" rtl="1">
              <a:buFont typeface="Arial" panose="020B0604020202020204" pitchFamily="34" charset="0"/>
              <a:buNone/>
            </a:pPr>
            <a:r>
              <a:rPr lang="ar-SA" altLang="ar-SA" b="1" smtClean="0">
                <a:cs typeface="Arial" panose="020B0604020202020204" pitchFamily="34" charset="0"/>
              </a:rPr>
              <a:t>   </a:t>
            </a:r>
            <a:r>
              <a:rPr lang="ar-SA" altLang="ar-SA" sz="2800" b="1" smtClean="0">
                <a:cs typeface="Arial" panose="020B0604020202020204" pitchFamily="34" charset="0"/>
              </a:rPr>
              <a:t>يظهر اضطراب </a:t>
            </a:r>
            <a:r>
              <a:rPr lang="en-US" altLang="ar-SA" sz="2400" b="1" smtClean="0">
                <a:cs typeface="Arial" panose="020B0604020202020204" pitchFamily="34" charset="0"/>
              </a:rPr>
              <a:t>ADHD</a:t>
            </a:r>
            <a:r>
              <a:rPr lang="ar-SA" altLang="ar-SA" sz="2800" b="1" smtClean="0">
                <a:cs typeface="Arial" panose="020B0604020202020204" pitchFamily="34" charset="0"/>
              </a:rPr>
              <a:t> بدرجات مختلفة فقد تكون حالة الطفل بسيطة ويمكن التعامل بسهولة معها أو قد تكون أعراض الاضطراب شديدة وتحتاج إلى جهد كبير للتحكم بها، كما أن هذا الاضطراب تتباين أعراضه يوما بعد يوم ومن مكان لآخر، فهو غير ثابت فى مظاهره وتختلف هذه المظاهر حسب المزاج والمواقف، وقد تؤثر عوامل أخرى فى تلك التقلبات التى تظهر على الأطفال المصابين به، وحسب ما جاء فى رأى باركلى فإن 80% من الأطفال المصابين به ستستمر لديهم أعراض الاضطراب حتى سن المراهقة والبعض ستبقى لديه حتى الرشد. وسنعرض لمظاهر الاضطراب فى كل مرحلة فيما يلى : </a:t>
            </a:r>
          </a:p>
        </p:txBody>
      </p:sp>
    </p:spTree>
    <p:extLst>
      <p:ext uri="{BB962C8B-B14F-4D97-AF65-F5344CB8AC3E}">
        <p14:creationId xmlns:p14="http://schemas.microsoft.com/office/powerpoint/2010/main" val="4652536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p:cNvSpPr>
          <p:nvPr>
            <p:ph type="title" idx="4294967295"/>
          </p:nvPr>
        </p:nvSpPr>
        <p:spPr>
          <a:xfrm>
            <a:off x="495300" y="274638"/>
            <a:ext cx="8915400" cy="1143000"/>
          </a:xfrm>
          <a:prstGeom prst="rect">
            <a:avLst/>
          </a:prstGeom>
        </p:spPr>
        <p:txBody>
          <a:bodyPr/>
          <a:lstStyle/>
          <a:p>
            <a:r>
              <a:rPr lang="ar-SA" altLang="ar-SA" b="1">
                <a:solidFill>
                  <a:srgbClr val="C00000"/>
                </a:solidFill>
                <a:latin typeface="Arial" pitchFamily="34" charset="0"/>
                <a:ea typeface="+mn-ea"/>
                <a:cs typeface="+mn-cs"/>
              </a:rPr>
              <a:t>مظاهر الاضطراب فى سن ما قبل المدرسة </a:t>
            </a:r>
            <a:endParaRPr lang="en-GB" altLang="ar-SA" b="1">
              <a:solidFill>
                <a:srgbClr val="C00000"/>
              </a:solidFill>
              <a:latin typeface="Arial" pitchFamily="34" charset="0"/>
              <a:ea typeface="+mn-ea"/>
              <a:cs typeface="+mn-cs"/>
            </a:endParaRPr>
          </a:p>
        </p:txBody>
      </p:sp>
      <p:sp>
        <p:nvSpPr>
          <p:cNvPr id="44035" name="Rectangle 3"/>
          <p:cNvSpPr>
            <a:spLocks noGrp="1"/>
          </p:cNvSpPr>
          <p:nvPr>
            <p:ph type="body" idx="4294967295"/>
          </p:nvPr>
        </p:nvSpPr>
        <p:spPr/>
        <p:txBody>
          <a:bodyPr/>
          <a:lstStyle/>
          <a:p>
            <a:pPr algn="just" rtl="1"/>
            <a:r>
              <a:rPr lang="ar-SA" altLang="ar-SA" b="1" u="sng" smtClean="0">
                <a:cs typeface="Arial" panose="020B0604020202020204" pitchFamily="34" charset="0"/>
              </a:rPr>
              <a:t>مرحلة ما قبل المدرسة</a:t>
            </a:r>
            <a:r>
              <a:rPr lang="ar-SA" altLang="ar-SA" b="1" smtClean="0">
                <a:cs typeface="Arial" panose="020B0604020202020204" pitchFamily="34" charset="0"/>
              </a:rPr>
              <a:t>: يبدى العديد من الأطفال ذوى ضعف الانتباه والنشاط الزائد سلوكيات حركية نشطة تخلو من الراحة وتغيرات كبيرة فى المزاج ونوبات الغضب وإرهاق ناتج عن نقص النوم كما يبدون معرضين للاحباط أكثر من غيرهم، وزمن الانتباه لديهم قصير جدا كما يظهرون مشكلات فى اللغة والكلام والتهور، وقد يبون سلوكيات عدوانية فلا يندمجون فى النشاط الجماعى فى الروضة.  </a:t>
            </a:r>
            <a:endParaRPr lang="en-GB" altLang="ar-SA" b="1" smtClean="0">
              <a:cs typeface="Arial" panose="020B0604020202020204" pitchFamily="34" charset="0"/>
            </a:endParaRPr>
          </a:p>
        </p:txBody>
      </p:sp>
    </p:spTree>
    <p:extLst>
      <p:ext uri="{BB962C8B-B14F-4D97-AF65-F5344CB8AC3E}">
        <p14:creationId xmlns:p14="http://schemas.microsoft.com/office/powerpoint/2010/main" val="39985672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p:cNvSpPr>
          <p:nvPr>
            <p:ph type="title" idx="4294967295"/>
          </p:nvPr>
        </p:nvSpPr>
        <p:spPr>
          <a:xfrm>
            <a:off x="495300" y="274638"/>
            <a:ext cx="8915400" cy="1143000"/>
          </a:xfrm>
          <a:prstGeom prst="rect">
            <a:avLst/>
          </a:prstGeom>
        </p:spPr>
        <p:txBody>
          <a:bodyPr/>
          <a:lstStyle/>
          <a:p>
            <a:r>
              <a:rPr lang="ar-SA" altLang="ar-SA" b="1" dirty="0">
                <a:solidFill>
                  <a:srgbClr val="C00000"/>
                </a:solidFill>
                <a:latin typeface="Arial" pitchFamily="34" charset="0"/>
                <a:ea typeface="+mn-ea"/>
                <a:cs typeface="+mn-cs"/>
              </a:rPr>
              <a:t>مظاهر الاضطراب </a:t>
            </a:r>
            <a:r>
              <a:rPr lang="ar-SA" altLang="ar-SA" b="1" dirty="0" err="1">
                <a:solidFill>
                  <a:srgbClr val="C00000"/>
                </a:solidFill>
                <a:latin typeface="Arial" pitchFamily="34" charset="0"/>
                <a:ea typeface="+mn-ea"/>
                <a:cs typeface="+mn-cs"/>
              </a:rPr>
              <a:t>فى</a:t>
            </a:r>
            <a:r>
              <a:rPr lang="ar-SA" altLang="ar-SA" b="1" dirty="0">
                <a:solidFill>
                  <a:srgbClr val="C00000"/>
                </a:solidFill>
                <a:latin typeface="Arial" pitchFamily="34" charset="0"/>
                <a:ea typeface="+mn-ea"/>
                <a:cs typeface="+mn-cs"/>
              </a:rPr>
              <a:t> سن المدرسة</a:t>
            </a:r>
            <a:endParaRPr lang="en-GB" altLang="ar-SA" b="1" dirty="0">
              <a:solidFill>
                <a:srgbClr val="C00000"/>
              </a:solidFill>
              <a:latin typeface="Arial" pitchFamily="34" charset="0"/>
              <a:ea typeface="+mn-ea"/>
              <a:cs typeface="+mn-cs"/>
            </a:endParaRPr>
          </a:p>
        </p:txBody>
      </p:sp>
      <p:sp>
        <p:nvSpPr>
          <p:cNvPr id="45059" name="Rectangle 3"/>
          <p:cNvSpPr>
            <a:spLocks noGrp="1"/>
          </p:cNvSpPr>
          <p:nvPr>
            <p:ph type="body" idx="4294967295"/>
          </p:nvPr>
        </p:nvSpPr>
        <p:spPr/>
        <p:txBody>
          <a:bodyPr/>
          <a:lstStyle/>
          <a:p>
            <a:pPr algn="just" rtl="1">
              <a:lnSpc>
                <a:spcPct val="90000"/>
              </a:lnSpc>
              <a:buFont typeface="Arial" panose="020B0604020202020204" pitchFamily="34" charset="0"/>
              <a:buNone/>
            </a:pPr>
            <a:r>
              <a:rPr lang="ar-SA" altLang="ar-SA" b="1" u="sng" smtClean="0">
                <a:cs typeface="Arial" panose="020B0604020202020204" pitchFamily="34" charset="0"/>
              </a:rPr>
              <a:t>مرحلة سن المدرسة</a:t>
            </a:r>
            <a:r>
              <a:rPr lang="ar-SA" altLang="ar-SA" b="1" smtClean="0">
                <a:cs typeface="Arial" panose="020B0604020202020204" pitchFamily="34" charset="0"/>
              </a:rPr>
              <a:t>: تتزايد مشكلات هؤلاء الأطفال فى سن المدرسة، حيث يتوقع منهم البقاء هادئين فى أماكنهم والتركيز على المهام المعروضة أو الاندماج مع الآخرين فى الفصل الدراسى. وتبدأ كثير من مشكلات الطفل فى الظهور فى المنزل، ويعانى هؤلاء الأطفال من صعوبة آداء المهام كالواجب المنزلى وصعوبة تنفيذ المهام اليومية لموكلة إليه. كما يعانون من رفض الأقران ونبذهم لهم بسبب سلوكياتهم الاجتماعية غير المناسبة والتى تتزايد مع الوقت، والكثير من الأطفال فى مرحلة 7-10 سنوات يعانون من ضعف الانتباه والنشاط الزائد والكذب والمقاومة والعناد ومقاومة السلطة.</a:t>
            </a:r>
            <a:r>
              <a:rPr lang="ar-SA" altLang="ar-SA" smtClean="0">
                <a:cs typeface="Arial" panose="020B0604020202020204" pitchFamily="34" charset="0"/>
              </a:rPr>
              <a:t> </a:t>
            </a:r>
            <a:endParaRPr lang="en-GB" altLang="ar-SA" smtClean="0">
              <a:cs typeface="Arial" panose="020B0604020202020204" pitchFamily="34" charset="0"/>
            </a:endParaRPr>
          </a:p>
        </p:txBody>
      </p:sp>
    </p:spTree>
    <p:extLst>
      <p:ext uri="{BB962C8B-B14F-4D97-AF65-F5344CB8AC3E}">
        <p14:creationId xmlns:p14="http://schemas.microsoft.com/office/powerpoint/2010/main" val="27396114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p:cNvSpPr>
          <p:nvPr>
            <p:ph type="title" idx="4294967295"/>
          </p:nvPr>
        </p:nvSpPr>
        <p:spPr>
          <a:xfrm>
            <a:off x="495300" y="274638"/>
            <a:ext cx="8915400" cy="1143000"/>
          </a:xfrm>
          <a:prstGeom prst="rect">
            <a:avLst/>
          </a:prstGeom>
        </p:spPr>
        <p:txBody>
          <a:bodyPr/>
          <a:lstStyle/>
          <a:p>
            <a:r>
              <a:rPr lang="ar-SA" altLang="ar-SA" b="1">
                <a:solidFill>
                  <a:srgbClr val="C00000"/>
                </a:solidFill>
                <a:latin typeface="Arial" pitchFamily="34" charset="0"/>
                <a:ea typeface="+mn-ea"/>
                <a:cs typeface="+mn-cs"/>
              </a:rPr>
              <a:t>مظاهر الاضطراب فى سن المراهقة </a:t>
            </a:r>
            <a:endParaRPr lang="en-GB" altLang="ar-SA" b="1">
              <a:solidFill>
                <a:srgbClr val="C00000"/>
              </a:solidFill>
              <a:latin typeface="Arial" pitchFamily="34" charset="0"/>
              <a:ea typeface="+mn-ea"/>
              <a:cs typeface="+mn-cs"/>
            </a:endParaRPr>
          </a:p>
        </p:txBody>
      </p:sp>
      <p:sp>
        <p:nvSpPr>
          <p:cNvPr id="46083" name="Rectangle 3"/>
          <p:cNvSpPr>
            <a:spLocks noGrp="1"/>
          </p:cNvSpPr>
          <p:nvPr>
            <p:ph type="body" idx="4294967295"/>
          </p:nvPr>
        </p:nvSpPr>
        <p:spPr/>
        <p:txBody>
          <a:bodyPr/>
          <a:lstStyle/>
          <a:p>
            <a:pPr algn="just" rtl="1">
              <a:buFont typeface="Arial" panose="020B0604020202020204" pitchFamily="34" charset="0"/>
              <a:buNone/>
            </a:pPr>
            <a:r>
              <a:rPr lang="ar-SA" altLang="ar-SA" b="1" smtClean="0">
                <a:cs typeface="Arial" panose="020B0604020202020204" pitchFamily="34" charset="0"/>
              </a:rPr>
              <a:t>   </a:t>
            </a:r>
            <a:r>
              <a:rPr lang="ar-SA" altLang="ar-SA" b="1" u="sng" smtClean="0">
                <a:cs typeface="Arial" panose="020B0604020202020204" pitchFamily="34" charset="0"/>
              </a:rPr>
              <a:t>مرحلة المراهقة</a:t>
            </a:r>
            <a:r>
              <a:rPr lang="ar-SA" altLang="ar-SA" b="1" smtClean="0">
                <a:cs typeface="Arial" panose="020B0604020202020204" pitchFamily="34" charset="0"/>
              </a:rPr>
              <a:t> : خلال هذه الفترة النمائية من غير المستغرب أن تتغير مظاهر الاضطراب حيث يقل النشاط الزائد، إلا أن ضعف الانتباه والاندفاعية قد يستمران وتظهر فى هذه المرحلة مظاهر الفشل الدراسى عند كثير من الطلاب بالإضافة إلى صعوبات فى العلاقات الاجتماعية مع الآخرين مثل السلوك المنحرف وفى محاولة من هؤلاء المراهقين للحصول على قبول الآخرين لهم، فقد يتجهون للارتباط مع أقران لديهم مشكلات مشابهة كالتدخين وتعاطى المخدرات، وقد يبدو لديهم مظاهر الاكتئاب وضعف الثقة فى النفس.</a:t>
            </a:r>
            <a:r>
              <a:rPr lang="ar-SA" altLang="ar-SA" smtClean="0">
                <a:cs typeface="Arial" panose="020B0604020202020204" pitchFamily="34" charset="0"/>
              </a:rPr>
              <a:t> </a:t>
            </a:r>
            <a:endParaRPr lang="en-GB" altLang="ar-SA" smtClean="0">
              <a:cs typeface="Arial" panose="020B0604020202020204" pitchFamily="34" charset="0"/>
            </a:endParaRPr>
          </a:p>
        </p:txBody>
      </p:sp>
    </p:spTree>
    <p:extLst>
      <p:ext uri="{BB962C8B-B14F-4D97-AF65-F5344CB8AC3E}">
        <p14:creationId xmlns:p14="http://schemas.microsoft.com/office/powerpoint/2010/main" val="28648513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p:cNvSpPr>
          <p:nvPr>
            <p:ph type="title" idx="4294967295"/>
          </p:nvPr>
        </p:nvSpPr>
        <p:spPr>
          <a:xfrm>
            <a:off x="495300" y="274638"/>
            <a:ext cx="8915400" cy="1143000"/>
          </a:xfrm>
          <a:prstGeom prst="rect">
            <a:avLst/>
          </a:prstGeom>
        </p:spPr>
        <p:txBody>
          <a:bodyPr/>
          <a:lstStyle/>
          <a:p>
            <a:r>
              <a:rPr lang="ar-SA" altLang="ar-SA" sz="3600" b="1">
                <a:solidFill>
                  <a:srgbClr val="C00000"/>
                </a:solidFill>
                <a:latin typeface="Arial" pitchFamily="34" charset="0"/>
                <a:ea typeface="+mn-ea"/>
                <a:cs typeface="+mn-cs"/>
              </a:rPr>
              <a:t>الصعوبات التعليمية المرتبطة بضعف الانتباه والنشاط الزائد</a:t>
            </a:r>
            <a:endParaRPr lang="en-GB" altLang="ar-SA" sz="3600" b="1">
              <a:solidFill>
                <a:srgbClr val="C00000"/>
              </a:solidFill>
              <a:latin typeface="Arial" pitchFamily="34" charset="0"/>
              <a:ea typeface="+mn-ea"/>
              <a:cs typeface="+mn-cs"/>
            </a:endParaRPr>
          </a:p>
        </p:txBody>
      </p:sp>
      <p:sp>
        <p:nvSpPr>
          <p:cNvPr id="47107" name="Rectangle 3"/>
          <p:cNvSpPr>
            <a:spLocks noGrp="1"/>
          </p:cNvSpPr>
          <p:nvPr>
            <p:ph type="body" idx="4294967295"/>
          </p:nvPr>
        </p:nvSpPr>
        <p:spPr/>
        <p:txBody>
          <a:bodyPr/>
          <a:lstStyle/>
          <a:p>
            <a:pPr algn="just" rtl="1">
              <a:buFont typeface="Arial" panose="020B0604020202020204" pitchFamily="34" charset="0"/>
              <a:buNone/>
            </a:pPr>
            <a:r>
              <a:rPr lang="ar-SA" altLang="ar-SA" b="1" u="sng" smtClean="0">
                <a:cs typeface="Arial" panose="020B0604020202020204" pitchFamily="34" charset="0"/>
              </a:rPr>
              <a:t>أولا : الصعوبات اللغوية</a:t>
            </a:r>
            <a:r>
              <a:rPr lang="ar-SA" altLang="ar-SA" b="1" smtClean="0">
                <a:cs typeface="Arial" panose="020B0604020202020204" pitchFamily="34" charset="0"/>
              </a:rPr>
              <a:t>: </a:t>
            </a:r>
          </a:p>
          <a:p>
            <a:pPr algn="just" rtl="1">
              <a:buFont typeface="Arial" panose="020B0604020202020204" pitchFamily="34" charset="0"/>
              <a:buNone/>
            </a:pPr>
            <a:r>
              <a:rPr lang="ar-SA" altLang="ar-SA" b="1" smtClean="0">
                <a:cs typeface="Arial" panose="020B0604020202020204" pitchFamily="34" charset="0"/>
              </a:rPr>
              <a:t>- مشكلات القراءة: يعانى هؤلاء الأطفال من تدنى التحصيل القرائى ويرتبط ذلك بمشكلات الانتباه وهى مؤشر لحدوث صعوبات فى القراءة، إضافة إلى الكتابة، كما أن ضعف اللغة الاستقبالية والتعبيرية والذكاء اللغوى المنخفض والقدرة على اكتشاف الأخطاء فى القطع المكتوبة يصاحب غالبا اضطراب الانتباه والنشاط الزائد.</a:t>
            </a:r>
            <a:r>
              <a:rPr lang="ar-SA" altLang="ar-SA" smtClean="0">
                <a:cs typeface="Arial" panose="020B0604020202020204" pitchFamily="34" charset="0"/>
              </a:rPr>
              <a:t> </a:t>
            </a:r>
          </a:p>
          <a:p>
            <a:pPr>
              <a:buFont typeface="Arial" panose="020B0604020202020204" pitchFamily="34" charset="0"/>
              <a:buNone/>
            </a:pPr>
            <a:endParaRPr lang="ar-SA" altLang="ar-SA" smtClean="0">
              <a:cs typeface="Arial" panose="020B0604020202020204" pitchFamily="34" charset="0"/>
            </a:endParaRPr>
          </a:p>
          <a:p>
            <a:pPr>
              <a:buFont typeface="Arial" panose="020B0604020202020204" pitchFamily="34" charset="0"/>
              <a:buNone/>
            </a:pPr>
            <a:endParaRPr lang="en-GB" altLang="ar-SA" smtClean="0">
              <a:cs typeface="Arial" panose="020B0604020202020204" pitchFamily="34" charset="0"/>
            </a:endParaRPr>
          </a:p>
        </p:txBody>
      </p:sp>
    </p:spTree>
    <p:extLst>
      <p:ext uri="{BB962C8B-B14F-4D97-AF65-F5344CB8AC3E}">
        <p14:creationId xmlns:p14="http://schemas.microsoft.com/office/powerpoint/2010/main" val="8025383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p:cNvSpPr>
          <p:nvPr>
            <p:ph type="title" idx="4294967295"/>
          </p:nvPr>
        </p:nvSpPr>
        <p:spPr>
          <a:xfrm>
            <a:off x="495300" y="274638"/>
            <a:ext cx="8915400" cy="1143000"/>
          </a:xfrm>
          <a:prstGeom prst="rect">
            <a:avLst/>
          </a:prstGeom>
        </p:spPr>
        <p:txBody>
          <a:bodyPr/>
          <a:lstStyle/>
          <a:p>
            <a:r>
              <a:rPr lang="ar-SA" altLang="ar-SA" b="1">
                <a:solidFill>
                  <a:srgbClr val="C00000"/>
                </a:solidFill>
                <a:latin typeface="Arial" pitchFamily="34" charset="0"/>
                <a:ea typeface="+mn-ea"/>
                <a:cs typeface="+mn-cs"/>
              </a:rPr>
              <a:t>تابع : الصعوبات التعليمية..</a:t>
            </a:r>
            <a:endParaRPr lang="en-GB" altLang="ar-SA" b="1">
              <a:solidFill>
                <a:srgbClr val="C00000"/>
              </a:solidFill>
              <a:latin typeface="Arial" pitchFamily="34" charset="0"/>
              <a:ea typeface="+mn-ea"/>
              <a:cs typeface="+mn-cs"/>
            </a:endParaRPr>
          </a:p>
        </p:txBody>
      </p:sp>
      <p:sp>
        <p:nvSpPr>
          <p:cNvPr id="48131" name="Rectangle 3"/>
          <p:cNvSpPr>
            <a:spLocks noGrp="1"/>
          </p:cNvSpPr>
          <p:nvPr>
            <p:ph type="body" idx="4294967295"/>
          </p:nvPr>
        </p:nvSpPr>
        <p:spPr/>
        <p:txBody>
          <a:bodyPr/>
          <a:lstStyle/>
          <a:p>
            <a:pPr algn="just" rtl="1">
              <a:buFont typeface="Arial" panose="020B0604020202020204" pitchFamily="34" charset="0"/>
              <a:buNone/>
            </a:pPr>
            <a:r>
              <a:rPr lang="ar-SA" altLang="ar-SA" sz="2800" b="1" smtClean="0">
                <a:cs typeface="Arial" panose="020B0604020202020204" pitchFamily="34" charset="0"/>
              </a:rPr>
              <a:t>   </a:t>
            </a:r>
            <a:r>
              <a:rPr lang="ar-SA" altLang="ar-SA" sz="2800" b="1" u="sng" smtClean="0">
                <a:cs typeface="Arial" panose="020B0604020202020204" pitchFamily="34" charset="0"/>
              </a:rPr>
              <a:t>ثانيا : صعوبات الرياضيات</a:t>
            </a:r>
            <a:r>
              <a:rPr lang="ar-SA" altLang="ar-SA" sz="2800" b="1" smtClean="0">
                <a:cs typeface="Arial" panose="020B0604020202020204" pitchFamily="34" charset="0"/>
              </a:rPr>
              <a:t>: الكثير من الطلاب ذوى النشاط الزائد صعوبات فى التحصيل الأكاديمى ومنها الرياضيات، ومنها صعوبة فهم الحقائق الرياضية واستخدام الاستراتيجيات المناسبة لحل المشكلات الرياضية بفعالية، وتطبيق الحقائق الخاصة بالجمع والطرح والضرب والقسمة وغيرها.. ويستهلك الطفل وقت أطول من أقرانه فى فهم هذه الحقائق مما يؤثر على تعلمه اللاحق فى الرياضيات. وهنا نشير إلى أن استخدام جذب الانتباه والقصص وتقديم المسائل الرياضية بشكل مثير ومشوق يسهل الفهم، ويشيع لديهم استعمال اليد فى الحساب وليس الذاكرة. وهناك مشكلة (الاستلاف) وهى مهارات تعتمد على تشغيل الذاكرة والانتباه وهو جانب ضعيف لدى الأطفال ذوى النشاط الزائد المصحوب بضعف الانتباه.</a:t>
            </a:r>
            <a:r>
              <a:rPr lang="ar-SA" altLang="ar-SA" sz="2800" smtClean="0">
                <a:cs typeface="Arial" panose="020B0604020202020204" pitchFamily="34" charset="0"/>
              </a:rPr>
              <a:t> </a:t>
            </a:r>
            <a:endParaRPr lang="en-GB" altLang="ar-SA" sz="2800" smtClean="0">
              <a:cs typeface="Arial" panose="020B0604020202020204" pitchFamily="34" charset="0"/>
            </a:endParaRPr>
          </a:p>
        </p:txBody>
      </p:sp>
    </p:spTree>
    <p:extLst>
      <p:ext uri="{BB962C8B-B14F-4D97-AF65-F5344CB8AC3E}">
        <p14:creationId xmlns:p14="http://schemas.microsoft.com/office/powerpoint/2010/main" val="3694247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p:cNvSpPr>
          <p:nvPr>
            <p:ph type="title" idx="4294967295"/>
          </p:nvPr>
        </p:nvSpPr>
        <p:spPr>
          <a:xfrm>
            <a:off x="495300" y="274638"/>
            <a:ext cx="8915400" cy="1143000"/>
          </a:xfrm>
          <a:prstGeom prst="rect">
            <a:avLst/>
          </a:prstGeom>
        </p:spPr>
        <p:txBody>
          <a:bodyPr/>
          <a:lstStyle/>
          <a:p>
            <a:r>
              <a:rPr lang="ar-SA" altLang="ar-SA" b="1">
                <a:solidFill>
                  <a:srgbClr val="C00000"/>
                </a:solidFill>
                <a:latin typeface="Arial" pitchFamily="34" charset="0"/>
                <a:ea typeface="+mn-ea"/>
                <a:cs typeface="+mn-cs"/>
              </a:rPr>
              <a:t>تابع : الصعوبات التعليمية ...</a:t>
            </a:r>
            <a:endParaRPr lang="en-GB" altLang="ar-SA" b="1">
              <a:solidFill>
                <a:srgbClr val="C00000"/>
              </a:solidFill>
              <a:latin typeface="Arial" pitchFamily="34" charset="0"/>
              <a:ea typeface="+mn-ea"/>
              <a:cs typeface="+mn-cs"/>
            </a:endParaRPr>
          </a:p>
        </p:txBody>
      </p:sp>
      <p:sp>
        <p:nvSpPr>
          <p:cNvPr id="49155" name="Rectangle 3"/>
          <p:cNvSpPr>
            <a:spLocks noGrp="1"/>
          </p:cNvSpPr>
          <p:nvPr>
            <p:ph type="body" idx="4294967295"/>
          </p:nvPr>
        </p:nvSpPr>
        <p:spPr>
          <a:xfrm>
            <a:off x="533400" y="1524000"/>
            <a:ext cx="8915400" cy="4525963"/>
          </a:xfrm>
        </p:spPr>
        <p:txBody>
          <a:bodyPr/>
          <a:lstStyle/>
          <a:p>
            <a:pPr algn="just" rtl="1">
              <a:lnSpc>
                <a:spcPct val="90000"/>
              </a:lnSpc>
              <a:buFont typeface="Arial" panose="020B0604020202020204" pitchFamily="34" charset="0"/>
              <a:buNone/>
            </a:pPr>
            <a:r>
              <a:rPr lang="ar-SA" altLang="ar-SA" sz="2800" b="1" smtClean="0">
                <a:cs typeface="Arial" panose="020B0604020202020204" pitchFamily="34" charset="0"/>
              </a:rPr>
              <a:t>  أنماط الاضطرابات المعرفية للأطفال ذوى صعوبات تعلم الرياضيات وهى:</a:t>
            </a:r>
            <a:r>
              <a:rPr lang="ar-SA" altLang="ar-SA" sz="2800" smtClean="0">
                <a:cs typeface="Arial" panose="020B0604020202020204" pitchFamily="34" charset="0"/>
              </a:rPr>
              <a:t> </a:t>
            </a:r>
            <a:endParaRPr lang="ar-SA" altLang="ar-SA" sz="2800" b="1" smtClean="0">
              <a:cs typeface="Arial" panose="020B0604020202020204" pitchFamily="34" charset="0"/>
            </a:endParaRPr>
          </a:p>
          <a:p>
            <a:pPr algn="just" rtl="1">
              <a:lnSpc>
                <a:spcPct val="90000"/>
              </a:lnSpc>
              <a:buFont typeface="Arial" panose="020B0604020202020204" pitchFamily="34" charset="0"/>
              <a:buNone/>
            </a:pPr>
            <a:r>
              <a:rPr lang="ar-SA" altLang="ar-SA" sz="2800" b="1" smtClean="0">
                <a:cs typeface="Arial" panose="020B0604020202020204" pitchFamily="34" charset="0"/>
              </a:rPr>
              <a:t>-</a:t>
            </a:r>
            <a:r>
              <a:rPr lang="ar-SA" altLang="ar-SA" sz="2800" b="1" u="sng" smtClean="0">
                <a:cs typeface="Arial" panose="020B0604020202020204" pitchFamily="34" charset="0"/>
              </a:rPr>
              <a:t>النمط الأول</a:t>
            </a:r>
            <a:r>
              <a:rPr lang="ar-SA" altLang="ar-SA" sz="2800" b="1" smtClean="0">
                <a:cs typeface="Arial" panose="020B0604020202020204" pitchFamily="34" charset="0"/>
              </a:rPr>
              <a:t>: قصور الذاكرة (السيمانطقية-اللفظية): ويظهر الأطفال ضعف فى استدعاء الحقائق الرياضية ومعدلات أخطاء متزايدة فى الاستدعاء واضطراب القدرة على استدعاء الحقائق الرياضية من الذاكرة طويلة المدى. </a:t>
            </a:r>
          </a:p>
          <a:p>
            <a:pPr algn="just" rtl="1">
              <a:lnSpc>
                <a:spcPct val="90000"/>
              </a:lnSpc>
              <a:buFont typeface="Arial" panose="020B0604020202020204" pitchFamily="34" charset="0"/>
              <a:buNone/>
            </a:pPr>
            <a:r>
              <a:rPr lang="ar-SA" altLang="ar-SA" sz="2800" b="1" smtClean="0">
                <a:cs typeface="Arial" panose="020B0604020202020204" pitchFamily="34" charset="0"/>
              </a:rPr>
              <a:t>-</a:t>
            </a:r>
            <a:r>
              <a:rPr lang="ar-SA" altLang="ar-SA" sz="2800" b="1" u="sng" smtClean="0">
                <a:cs typeface="Arial" panose="020B0604020202020204" pitchFamily="34" charset="0"/>
              </a:rPr>
              <a:t>النمط الثانى</a:t>
            </a:r>
            <a:r>
              <a:rPr lang="ar-SA" altLang="ar-SA" sz="2800" b="1" smtClean="0">
                <a:cs typeface="Arial" panose="020B0604020202020204" pitchFamily="34" charset="0"/>
              </a:rPr>
              <a:t>: النمط الإجرائى: وستخدم الأطفال إجراءات غير مناسبة وغير ناضجة نمائيا فى الحسابات العددية وتسلسل خطوات المعالجة الرياضية خاص عند إجراء العمليات الرياضية المركبة. والعدي منهم يعانى من صعوبة الاحتفاظ بالمعلومات الرياضية فى الذاكرة العاملة وضبط عمليات العد وصعوبة حل المسائل الحسابية، وعدم فهم تسلسل الأعداد، وكلها نطلق عليها صعوبات من النمط الإجرائى العملى.</a:t>
            </a:r>
            <a:r>
              <a:rPr lang="ar-SA" altLang="ar-SA" sz="2800" smtClean="0">
                <a:cs typeface="Arial" panose="020B0604020202020204" pitchFamily="34" charset="0"/>
              </a:rPr>
              <a:t>  </a:t>
            </a:r>
          </a:p>
        </p:txBody>
      </p:sp>
    </p:spTree>
    <p:extLst>
      <p:ext uri="{BB962C8B-B14F-4D97-AF65-F5344CB8AC3E}">
        <p14:creationId xmlns:p14="http://schemas.microsoft.com/office/powerpoint/2010/main" val="25018975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p:cNvSpPr>
          <p:nvPr>
            <p:ph type="title" idx="4294967295"/>
          </p:nvPr>
        </p:nvSpPr>
        <p:spPr>
          <a:xfrm>
            <a:off x="495300" y="274638"/>
            <a:ext cx="8915400" cy="1143000"/>
          </a:xfrm>
          <a:prstGeom prst="rect">
            <a:avLst/>
          </a:prstGeom>
        </p:spPr>
        <p:txBody>
          <a:bodyPr/>
          <a:lstStyle/>
          <a:p>
            <a:r>
              <a:rPr lang="en-US" altLang="ar-SA" b="1" dirty="0" smtClean="0">
                <a:solidFill>
                  <a:srgbClr val="C00000"/>
                </a:solidFill>
                <a:latin typeface="Arial" pitchFamily="34" charset="0"/>
                <a:ea typeface="+mn-ea"/>
                <a:cs typeface="+mn-cs"/>
              </a:rPr>
              <a:t>  </a:t>
            </a:r>
            <a:endParaRPr lang="en-US" altLang="ar-SA" b="1" dirty="0">
              <a:solidFill>
                <a:srgbClr val="C00000"/>
              </a:solidFill>
              <a:latin typeface="Arial" pitchFamily="34" charset="0"/>
              <a:ea typeface="+mn-ea"/>
              <a:cs typeface="+mn-cs"/>
            </a:endParaRPr>
          </a:p>
        </p:txBody>
      </p:sp>
      <p:sp>
        <p:nvSpPr>
          <p:cNvPr id="50179" name="Rectangle 3"/>
          <p:cNvSpPr>
            <a:spLocks noGrp="1"/>
          </p:cNvSpPr>
          <p:nvPr>
            <p:ph type="body" idx="4294967295"/>
          </p:nvPr>
        </p:nvSpPr>
        <p:spPr>
          <a:xfrm>
            <a:off x="457200" y="1600200"/>
            <a:ext cx="8915400" cy="4221163"/>
          </a:xfrm>
        </p:spPr>
        <p:txBody>
          <a:bodyPr/>
          <a:lstStyle/>
          <a:p>
            <a:pPr algn="just" rtl="1">
              <a:buFont typeface="Arial" panose="020B0604020202020204" pitchFamily="34" charset="0"/>
              <a:buNone/>
            </a:pPr>
            <a:r>
              <a:rPr lang="ar-SA" altLang="ar-SA" b="1" smtClean="0">
                <a:cs typeface="Arial" panose="020B0604020202020204" pitchFamily="34" charset="0"/>
              </a:rPr>
              <a:t>-</a:t>
            </a:r>
            <a:r>
              <a:rPr lang="ar-SA" altLang="ar-SA" b="1" u="sng" smtClean="0">
                <a:cs typeface="Arial" panose="020B0604020202020204" pitchFamily="34" charset="0"/>
              </a:rPr>
              <a:t>النمط الثالث</a:t>
            </a:r>
            <a:r>
              <a:rPr lang="ar-SA" altLang="ar-SA" b="1" smtClean="0">
                <a:cs typeface="Arial" panose="020B0604020202020204" pitchFamily="34" charset="0"/>
              </a:rPr>
              <a:t>:</a:t>
            </a:r>
            <a:r>
              <a:rPr lang="ar-SA" altLang="ar-SA" smtClean="0">
                <a:cs typeface="Arial" panose="020B0604020202020204" pitchFamily="34" charset="0"/>
              </a:rPr>
              <a:t> </a:t>
            </a:r>
            <a:r>
              <a:rPr lang="ar-SA" altLang="ar-SA" b="1" smtClean="0">
                <a:cs typeface="Arial" panose="020B0604020202020204" pitchFamily="34" charset="0"/>
              </a:rPr>
              <a:t>النمط البصرى المكانى: وتتمثل فى صعوبات تمثيل المعلومات العددية مكانيا وترتيب الأعداد والأموضوعات التى تتطلب قدرة مكانية مثل الهندسة وقيم المكان. والبحوث ترجع ذلك إلى صعوبات مرتبطة بالتكوينات العصبية فى مناطق بالمخ مثل المهاد والمناطق الصدغية فربما تكون المراكز العصبية المسئولة عن فهم الأعداد منفصلة تماما عن المراكز العصبية الخاصة باللغة والذاكرة السيمانطقية والذاكرة العاملة.</a:t>
            </a:r>
            <a:endParaRPr lang="en-GB" altLang="ar-SA" smtClean="0">
              <a:cs typeface="Arial" panose="020B0604020202020204" pitchFamily="34" charset="0"/>
            </a:endParaRPr>
          </a:p>
        </p:txBody>
      </p:sp>
    </p:spTree>
    <p:extLst>
      <p:ext uri="{BB962C8B-B14F-4D97-AF65-F5344CB8AC3E}">
        <p14:creationId xmlns:p14="http://schemas.microsoft.com/office/powerpoint/2010/main" val="9628724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p:cNvSpPr>
          <p:nvPr>
            <p:ph type="title" idx="4294967295"/>
          </p:nvPr>
        </p:nvSpPr>
        <p:spPr>
          <a:xfrm>
            <a:off x="495300" y="274638"/>
            <a:ext cx="8915400" cy="1143000"/>
          </a:xfrm>
          <a:prstGeom prst="rect">
            <a:avLst/>
          </a:prstGeom>
        </p:spPr>
        <p:txBody>
          <a:bodyPr/>
          <a:lstStyle/>
          <a:p>
            <a:r>
              <a:rPr lang="ar-SA" altLang="ar-SA" sz="3200" b="1" dirty="0">
                <a:solidFill>
                  <a:srgbClr val="C00000"/>
                </a:solidFill>
                <a:latin typeface="Arial" pitchFamily="34" charset="0"/>
                <a:ea typeface="+mn-ea"/>
                <a:cs typeface="+mn-cs"/>
              </a:rPr>
              <a:t>* أهمية دراسة صعوبات الرياضيات وعلاقتها باضطراب النشاط الزائد وضعف الانتباه:</a:t>
            </a:r>
            <a:endParaRPr lang="en-GB" altLang="ar-SA" sz="3200" b="1" dirty="0">
              <a:solidFill>
                <a:srgbClr val="C00000"/>
              </a:solidFill>
              <a:latin typeface="Arial" pitchFamily="34" charset="0"/>
              <a:ea typeface="+mn-ea"/>
              <a:cs typeface="+mn-cs"/>
            </a:endParaRPr>
          </a:p>
        </p:txBody>
      </p:sp>
      <p:sp>
        <p:nvSpPr>
          <p:cNvPr id="52227" name="Rectangle 3"/>
          <p:cNvSpPr>
            <a:spLocks noGrp="1"/>
          </p:cNvSpPr>
          <p:nvPr>
            <p:ph type="body" idx="4294967295"/>
          </p:nvPr>
        </p:nvSpPr>
        <p:spPr>
          <a:xfrm>
            <a:off x="495300" y="1447800"/>
            <a:ext cx="8915400" cy="4678363"/>
          </a:xfrm>
        </p:spPr>
        <p:txBody>
          <a:bodyPr/>
          <a:lstStyle/>
          <a:p>
            <a:pPr algn="just" rtl="1">
              <a:lnSpc>
                <a:spcPct val="80000"/>
              </a:lnSpc>
              <a:buFont typeface="Arial" panose="020B0604020202020204" pitchFamily="34" charset="0"/>
              <a:buNone/>
            </a:pPr>
            <a:r>
              <a:rPr lang="ar-SA" altLang="ar-SA" b="1" smtClean="0">
                <a:cs typeface="Arial" panose="020B0604020202020204" pitchFamily="34" charset="0"/>
              </a:rPr>
              <a:t>1- شيوع صعوبات تعلم الرياضيات: أوضحت البحوث والأدبيات البحثية التى أجريت فى هذا السياق أن نسبة انتشارها تتراوح بين 3-10% ومثلها صعوبات القراءة (الديسليكسيا) لدى الأطفال الذين يعانون من اضطرابات النشاط الحركى وصعوبات الانتباه.</a:t>
            </a:r>
          </a:p>
          <a:p>
            <a:pPr algn="just" rtl="1">
              <a:lnSpc>
                <a:spcPct val="80000"/>
              </a:lnSpc>
              <a:buFont typeface="Arial" panose="020B0604020202020204" pitchFamily="34" charset="0"/>
              <a:buNone/>
            </a:pPr>
            <a:r>
              <a:rPr lang="ar-SA" altLang="ar-SA" b="1" smtClean="0">
                <a:cs typeface="Arial" panose="020B0604020202020204" pitchFamily="34" charset="0"/>
              </a:rPr>
              <a:t>2- استمرار صعوبات تعلم الرياضيات فى مختلف مراحل العمر النمائية: أوضحت البحوث أن تلك المشكلة تبدأ من المرحلة الابتدائية وتستمر حتى لما بعد المرحلة الثانوية. </a:t>
            </a:r>
          </a:p>
          <a:p>
            <a:pPr algn="just" rtl="1">
              <a:lnSpc>
                <a:spcPct val="80000"/>
              </a:lnSpc>
              <a:buFont typeface="Arial" panose="020B0604020202020204" pitchFamily="34" charset="0"/>
              <a:buNone/>
            </a:pPr>
            <a:r>
              <a:rPr lang="ar-SA" altLang="ar-SA" b="1" smtClean="0">
                <a:cs typeface="Arial" panose="020B0604020202020204" pitchFamily="34" charset="0"/>
              </a:rPr>
              <a:t>3- ارتباط صعوبات الرياضيات ببعض الزملات (المتلازمات) النمائية الأخرى: متلازمة اسبيرجر- زملة تيرنر- حالات الصرع- متلامة كرموسوم إكس الهش. </a:t>
            </a:r>
          </a:p>
          <a:p>
            <a:pPr algn="just" rtl="1">
              <a:lnSpc>
                <a:spcPct val="80000"/>
              </a:lnSpc>
              <a:buFont typeface="Arial" panose="020B0604020202020204" pitchFamily="34" charset="0"/>
              <a:buNone/>
            </a:pPr>
            <a:endParaRPr lang="en-GB" altLang="ar-SA" b="1" smtClean="0">
              <a:cs typeface="Arial" panose="020B0604020202020204" pitchFamily="34" charset="0"/>
            </a:endParaRPr>
          </a:p>
        </p:txBody>
      </p:sp>
    </p:spTree>
    <p:extLst>
      <p:ext uri="{BB962C8B-B14F-4D97-AF65-F5344CB8AC3E}">
        <p14:creationId xmlns:p14="http://schemas.microsoft.com/office/powerpoint/2010/main" val="1032869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p:cNvSpPr>
          <p:nvPr>
            <p:ph type="title" idx="4294967295"/>
          </p:nvPr>
        </p:nvSpPr>
        <p:spPr>
          <a:xfrm>
            <a:off x="495300" y="274638"/>
            <a:ext cx="8915400" cy="1143000"/>
          </a:xfrm>
          <a:prstGeom prst="rect">
            <a:avLst/>
          </a:prstGeom>
        </p:spPr>
        <p:txBody>
          <a:bodyPr/>
          <a:lstStyle/>
          <a:p>
            <a:r>
              <a:rPr lang="ar-SA" altLang="ar-SA" b="1">
                <a:solidFill>
                  <a:srgbClr val="C00000"/>
                </a:solidFill>
                <a:latin typeface="Arial" pitchFamily="34" charset="0"/>
                <a:ea typeface="+mn-ea"/>
                <a:cs typeface="+mn-cs"/>
              </a:rPr>
              <a:t>تابع أهمية دراسة صعوبات التعلم...</a:t>
            </a:r>
            <a:endParaRPr lang="en-GB" altLang="ar-SA" b="1">
              <a:solidFill>
                <a:srgbClr val="C00000"/>
              </a:solidFill>
              <a:latin typeface="Arial" pitchFamily="34" charset="0"/>
              <a:ea typeface="+mn-ea"/>
              <a:cs typeface="+mn-cs"/>
            </a:endParaRPr>
          </a:p>
        </p:txBody>
      </p:sp>
      <p:sp>
        <p:nvSpPr>
          <p:cNvPr id="51203" name="Rectangle 3"/>
          <p:cNvSpPr>
            <a:spLocks noGrp="1"/>
          </p:cNvSpPr>
          <p:nvPr>
            <p:ph type="body" idx="4294967295"/>
          </p:nvPr>
        </p:nvSpPr>
        <p:spPr/>
        <p:txBody>
          <a:bodyPr/>
          <a:lstStyle/>
          <a:p>
            <a:pPr algn="just" rtl="1">
              <a:lnSpc>
                <a:spcPct val="90000"/>
              </a:lnSpc>
              <a:buFont typeface="Arial" panose="020B0604020202020204" pitchFamily="34" charset="0"/>
              <a:buNone/>
            </a:pPr>
            <a:r>
              <a:rPr lang="ar-SA" altLang="ar-SA" b="1" smtClean="0">
                <a:cs typeface="Arial" panose="020B0604020202020204" pitchFamily="34" charset="0"/>
              </a:rPr>
              <a:t>4- ارتباط صعوبات تعلم الرياضيات بالعديد من صعوبات التعلم الأكاديمية: مثل صعوبات القراءة- صعوبات تعلم الكتابة. </a:t>
            </a:r>
          </a:p>
          <a:p>
            <a:pPr algn="just" rtl="1">
              <a:lnSpc>
                <a:spcPct val="90000"/>
              </a:lnSpc>
              <a:buFont typeface="Arial" panose="020B0604020202020204" pitchFamily="34" charset="0"/>
              <a:buNone/>
            </a:pPr>
            <a:r>
              <a:rPr lang="ar-SA" altLang="ar-SA" b="1" smtClean="0">
                <a:cs typeface="Arial" panose="020B0604020202020204" pitchFamily="34" charset="0"/>
              </a:rPr>
              <a:t>5- عدم الاهتمام الكافى بصعوبات تعلم الرياضيات: ما زال الاهتمام بصعوبات تعلم الرياضيات المرتبط بالنشاط الزائد وضعف الانتباه قليل مقارنة بالاهتمام بصعوبات القراءة. </a:t>
            </a:r>
          </a:p>
          <a:p>
            <a:pPr algn="just" rtl="1">
              <a:lnSpc>
                <a:spcPct val="90000"/>
              </a:lnSpc>
              <a:buFont typeface="Arial" panose="020B0604020202020204" pitchFamily="34" charset="0"/>
              <a:buNone/>
            </a:pPr>
            <a:r>
              <a:rPr lang="ar-SA" altLang="ar-SA" b="1" smtClean="0">
                <a:cs typeface="Arial" panose="020B0604020202020204" pitchFamily="34" charset="0"/>
              </a:rPr>
              <a:t>6- ندرة الدراسات الرابطة بين اضطراب النشاط الحركى الزائد المرتبط بقصور الانتباه وصعوبات تعلم الرياضيات فقط وصعوبات تعلم الرياضيات والقراءة معا: أظهرت الدراسات التى أجريت فى هذا السياق  وجود عدد قليل من الدراسات .     </a:t>
            </a:r>
            <a:endParaRPr lang="en-GB" altLang="ar-SA" sz="2800" smtClean="0">
              <a:cs typeface="Arial" panose="020B0604020202020204" pitchFamily="34" charset="0"/>
            </a:endParaRPr>
          </a:p>
        </p:txBody>
      </p:sp>
    </p:spTree>
    <p:extLst>
      <p:ext uri="{BB962C8B-B14F-4D97-AF65-F5344CB8AC3E}">
        <p14:creationId xmlns:p14="http://schemas.microsoft.com/office/powerpoint/2010/main" val="27924511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p:cNvSpPr>
          <p:nvPr>
            <p:ph type="title" idx="4294967295"/>
          </p:nvPr>
        </p:nvSpPr>
        <p:spPr>
          <a:xfrm>
            <a:off x="495300" y="274638"/>
            <a:ext cx="8915400" cy="1143000"/>
          </a:xfrm>
          <a:prstGeom prst="rect">
            <a:avLst/>
          </a:prstGeom>
        </p:spPr>
        <p:txBody>
          <a:bodyPr/>
          <a:lstStyle/>
          <a:p>
            <a:r>
              <a:rPr lang="ar-SA" altLang="ar-SA" b="1">
                <a:solidFill>
                  <a:srgbClr val="C00000"/>
                </a:solidFill>
                <a:latin typeface="Arial" pitchFamily="34" charset="0"/>
                <a:ea typeface="+mn-ea"/>
                <a:cs typeface="+mn-cs"/>
              </a:rPr>
              <a:t>الصعوبات النمائية...</a:t>
            </a:r>
            <a:endParaRPr lang="en-GB" altLang="ar-SA" b="1">
              <a:solidFill>
                <a:srgbClr val="C00000"/>
              </a:solidFill>
              <a:latin typeface="Arial" pitchFamily="34" charset="0"/>
              <a:ea typeface="+mn-ea"/>
              <a:cs typeface="+mn-cs"/>
            </a:endParaRPr>
          </a:p>
        </p:txBody>
      </p:sp>
      <p:sp>
        <p:nvSpPr>
          <p:cNvPr id="53251" name="Rectangle 3"/>
          <p:cNvSpPr>
            <a:spLocks noGrp="1"/>
          </p:cNvSpPr>
          <p:nvPr>
            <p:ph type="body" idx="4294967295"/>
          </p:nvPr>
        </p:nvSpPr>
        <p:spPr/>
        <p:txBody>
          <a:bodyPr/>
          <a:lstStyle/>
          <a:p>
            <a:pPr algn="just" rtl="1"/>
            <a:r>
              <a:rPr lang="ar-SA" altLang="ar-SA" b="1" u="sng" smtClean="0">
                <a:cs typeface="Arial" panose="020B0604020202020204" pitchFamily="34" charset="0"/>
              </a:rPr>
              <a:t>ثالثا: الصعوبات النمائية</a:t>
            </a:r>
            <a:r>
              <a:rPr lang="ar-SA" altLang="ar-SA" b="1" smtClean="0">
                <a:cs typeface="Arial" panose="020B0604020202020204" pitchFamily="34" charset="0"/>
              </a:rPr>
              <a:t>: لقد برز الاهتمام بهذا الجانب عند الأطفال الذين لديهم صعوبات الانتباه والنشاط الحركى من عدة زوايا منها: </a:t>
            </a:r>
          </a:p>
          <a:p>
            <a:pPr algn="just" rtl="1">
              <a:buFont typeface="Arial" panose="020B0604020202020204" pitchFamily="34" charset="0"/>
              <a:buNone/>
            </a:pPr>
            <a:r>
              <a:rPr lang="ar-SA" altLang="ar-SA" b="1" smtClean="0">
                <a:cs typeface="Arial" panose="020B0604020202020204" pitchFamily="34" charset="0"/>
              </a:rPr>
              <a:t>1- </a:t>
            </a:r>
            <a:r>
              <a:rPr lang="ar-SA" altLang="ar-SA" b="1" u="sng" smtClean="0">
                <a:cs typeface="Arial" panose="020B0604020202020204" pitchFamily="34" charset="0"/>
              </a:rPr>
              <a:t>القدرة على التحكم بالذات</a:t>
            </a:r>
            <a:r>
              <a:rPr lang="ar-SA" altLang="ar-SA" b="1" smtClean="0">
                <a:cs typeface="Arial" panose="020B0604020202020204" pitchFamily="34" charset="0"/>
              </a:rPr>
              <a:t>: ربما تكون أهم خصائص هؤلاء الأطفال تليها مشكلة عدم الانتباه، واضطراب الانتباه فقط يختلف عن اضطراب الانتباه المصحوب الحركة الزائدة والاندفاعية. </a:t>
            </a:r>
          </a:p>
          <a:p>
            <a:pPr algn="just" rtl="1">
              <a:buFont typeface="Arial" panose="020B0604020202020204" pitchFamily="34" charset="0"/>
              <a:buNone/>
            </a:pPr>
            <a:r>
              <a:rPr lang="ar-SA" altLang="ar-SA" b="1" smtClean="0">
                <a:cs typeface="Arial" panose="020B0604020202020204" pitchFamily="34" charset="0"/>
              </a:rPr>
              <a:t>وذلك يرجع لأسباب بيولوجية وليس لأسباب تربوية وعليه يتأثر نمو بعض الوظائف والعمليات الأساسية المحددة والهامة مثل:  </a:t>
            </a:r>
          </a:p>
          <a:p>
            <a:pPr algn="just" rtl="1">
              <a:buFont typeface="Arial" panose="020B0604020202020204" pitchFamily="34" charset="0"/>
              <a:buNone/>
            </a:pPr>
            <a:endParaRPr lang="en-GB" altLang="ar-SA" smtClean="0">
              <a:cs typeface="Arial" panose="020B0604020202020204" pitchFamily="34" charset="0"/>
            </a:endParaRPr>
          </a:p>
        </p:txBody>
      </p:sp>
    </p:spTree>
    <p:extLst>
      <p:ext uri="{BB962C8B-B14F-4D97-AF65-F5344CB8AC3E}">
        <p14:creationId xmlns:p14="http://schemas.microsoft.com/office/powerpoint/2010/main" val="18537547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p:cNvSpPr>
          <p:nvPr>
            <p:ph type="title" idx="4294967295"/>
          </p:nvPr>
        </p:nvSpPr>
        <p:spPr>
          <a:xfrm>
            <a:off x="495300" y="274638"/>
            <a:ext cx="8915400" cy="1143000"/>
          </a:xfrm>
          <a:prstGeom prst="rect">
            <a:avLst/>
          </a:prstGeom>
        </p:spPr>
        <p:txBody>
          <a:bodyPr/>
          <a:lstStyle/>
          <a:p>
            <a:r>
              <a:rPr lang="ar-SA" altLang="ar-SA" b="1">
                <a:solidFill>
                  <a:srgbClr val="C00000"/>
                </a:solidFill>
                <a:latin typeface="Arial" pitchFamily="34" charset="0"/>
                <a:ea typeface="+mn-ea"/>
                <a:cs typeface="+mn-cs"/>
              </a:rPr>
              <a:t>تابع الصعوبات النمائية...</a:t>
            </a:r>
            <a:endParaRPr lang="en-GB" altLang="ar-SA" b="1">
              <a:solidFill>
                <a:srgbClr val="C00000"/>
              </a:solidFill>
              <a:latin typeface="Arial" pitchFamily="34" charset="0"/>
              <a:ea typeface="+mn-ea"/>
              <a:cs typeface="+mn-cs"/>
            </a:endParaRPr>
          </a:p>
        </p:txBody>
      </p:sp>
      <p:sp>
        <p:nvSpPr>
          <p:cNvPr id="54275" name="Rectangle 3"/>
          <p:cNvSpPr>
            <a:spLocks noGrp="1"/>
          </p:cNvSpPr>
          <p:nvPr>
            <p:ph type="body" idx="4294967295"/>
          </p:nvPr>
        </p:nvSpPr>
        <p:spPr/>
        <p:txBody>
          <a:bodyPr/>
          <a:lstStyle/>
          <a:p>
            <a:pPr algn="just" rtl="1">
              <a:lnSpc>
                <a:spcPct val="90000"/>
              </a:lnSpc>
              <a:buFontTx/>
              <a:buNone/>
            </a:pPr>
            <a:r>
              <a:rPr lang="ar-SA" altLang="ar-SA" b="1" u="sng" smtClean="0">
                <a:cs typeface="Arial" panose="020B0604020202020204" pitchFamily="34" charset="0"/>
              </a:rPr>
              <a:t>2- تشغيل الذاكرة</a:t>
            </a:r>
            <a:r>
              <a:rPr lang="ar-SA" altLang="ar-SA" b="1" smtClean="0">
                <a:cs typeface="Arial" panose="020B0604020202020204" pitchFamily="34" charset="0"/>
              </a:rPr>
              <a:t>: ويقصد به القدرة على استدعاء عناصر الماضى والتحكم بها فى عقل الإنسان حتى تتمكن من توقع ما سيحدث مستقبلا، وهذا إجراء هام للتعامل مع مواقف الحياة اليومية، وهى قد لا تعمل بشكل جيد عند من يعانون من صعوبات الانتباه مع فرط الحركة. </a:t>
            </a:r>
          </a:p>
          <a:p>
            <a:pPr algn="just" rtl="1">
              <a:lnSpc>
                <a:spcPct val="90000"/>
              </a:lnSpc>
              <a:buFontTx/>
              <a:buNone/>
            </a:pPr>
            <a:r>
              <a:rPr lang="ar-SA" altLang="ar-SA" b="1" u="sng" smtClean="0">
                <a:cs typeface="Arial" panose="020B0604020202020204" pitchFamily="34" charset="0"/>
              </a:rPr>
              <a:t>3- الكلام مع الذات</a:t>
            </a:r>
            <a:r>
              <a:rPr lang="ar-SA" altLang="ar-SA" b="1" smtClean="0">
                <a:cs typeface="Arial" panose="020B0604020202020204" pitchFamily="34" charset="0"/>
              </a:rPr>
              <a:t>: القدرة على استخدام الكلام الداخلى أو الحوار الذاتى وهو يساعد على التحكم بالسلوك وحل المشكلات التى تواجه الإنسان، وربما تتأخر هذه القدرة على التطور أو تكون بشكل غير مكتمل. </a:t>
            </a:r>
          </a:p>
        </p:txBody>
      </p:sp>
    </p:spTree>
    <p:extLst>
      <p:ext uri="{BB962C8B-B14F-4D97-AF65-F5344CB8AC3E}">
        <p14:creationId xmlns:p14="http://schemas.microsoft.com/office/powerpoint/2010/main" val="32213994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p:cNvSpPr>
          <p:nvPr>
            <p:ph type="title" idx="4294967295"/>
          </p:nvPr>
        </p:nvSpPr>
        <p:spPr>
          <a:xfrm>
            <a:off x="495300" y="274638"/>
            <a:ext cx="8915400" cy="1143000"/>
          </a:xfrm>
          <a:prstGeom prst="rect">
            <a:avLst/>
          </a:prstGeom>
        </p:spPr>
        <p:txBody>
          <a:bodyPr/>
          <a:lstStyle/>
          <a:p>
            <a:r>
              <a:rPr lang="ar-SA" altLang="ar-SA" b="1">
                <a:solidFill>
                  <a:srgbClr val="C00000"/>
                </a:solidFill>
                <a:latin typeface="Arial" pitchFamily="34" charset="0"/>
                <a:ea typeface="+mn-ea"/>
                <a:cs typeface="+mn-cs"/>
              </a:rPr>
              <a:t>تابع : الصعوبات النمائية.. </a:t>
            </a:r>
            <a:endParaRPr lang="en-GB" altLang="ar-SA" b="1">
              <a:solidFill>
                <a:srgbClr val="C00000"/>
              </a:solidFill>
              <a:latin typeface="Arial" pitchFamily="34" charset="0"/>
              <a:ea typeface="+mn-ea"/>
              <a:cs typeface="+mn-cs"/>
            </a:endParaRPr>
          </a:p>
        </p:txBody>
      </p:sp>
      <p:sp>
        <p:nvSpPr>
          <p:cNvPr id="55299" name="Rectangle 3"/>
          <p:cNvSpPr>
            <a:spLocks noGrp="1"/>
          </p:cNvSpPr>
          <p:nvPr>
            <p:ph type="body" idx="4294967295"/>
          </p:nvPr>
        </p:nvSpPr>
        <p:spPr/>
        <p:txBody>
          <a:bodyPr/>
          <a:lstStyle/>
          <a:p>
            <a:pPr algn="just" rtl="1">
              <a:buFontTx/>
              <a:buNone/>
            </a:pPr>
            <a:r>
              <a:rPr lang="ar-SA" altLang="ar-SA" b="1" u="sng" smtClean="0">
                <a:cs typeface="Arial" panose="020B0604020202020204" pitchFamily="34" charset="0"/>
              </a:rPr>
              <a:t>4- الإحساس بالوقت</a:t>
            </a:r>
            <a:r>
              <a:rPr lang="ar-SA" altLang="ar-SA" b="1" smtClean="0">
                <a:cs typeface="Arial" panose="020B0604020202020204" pitchFamily="34" charset="0"/>
              </a:rPr>
              <a:t>: القدر على الإحساس بالوقت المحدد لآداء المهمة والتحكم بسلوك الفرد على ضوء معرفته بالوقت، كأن يتمكن الطفل من إنهاء مهمة محددة بوقت مناسب لكى يتمكن من الانتقال لمهمة أخرى. وهنا يكون إحساس هؤلاء الأطفال بالوقت معطل مما يعيق آداهم للمهام المطلوبة فى وقت معين.(يوضح ذلك الدراسات المقارنة بين العاديين وذوى اضطراب الانتباه وفرط الحركة) ويحتاجون التدريب على مهارة الإحساس بالوقت وتقديره من خلال استخدام الساعات الرقمية والاطقة والبطاقات وغيرها من المنبهات التى تستدعى انتباه الأطفال.</a:t>
            </a:r>
            <a:r>
              <a:rPr lang="ar-SA" altLang="ar-SA" smtClean="0">
                <a:cs typeface="Arial" panose="020B0604020202020204" pitchFamily="34" charset="0"/>
              </a:rPr>
              <a:t>   </a:t>
            </a:r>
            <a:endParaRPr lang="en-GB" altLang="ar-SA" smtClean="0">
              <a:cs typeface="Arial" panose="020B0604020202020204" pitchFamily="34" charset="0"/>
            </a:endParaRPr>
          </a:p>
        </p:txBody>
      </p:sp>
    </p:spTree>
    <p:extLst>
      <p:ext uri="{BB962C8B-B14F-4D97-AF65-F5344CB8AC3E}">
        <p14:creationId xmlns:p14="http://schemas.microsoft.com/office/powerpoint/2010/main" val="6529957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p:cNvSpPr>
          <p:nvPr>
            <p:ph type="title" idx="4294967295"/>
          </p:nvPr>
        </p:nvSpPr>
        <p:spPr>
          <a:xfrm>
            <a:off x="495300" y="274638"/>
            <a:ext cx="8915400" cy="1143000"/>
          </a:xfrm>
          <a:prstGeom prst="rect">
            <a:avLst/>
          </a:prstGeom>
        </p:spPr>
        <p:txBody>
          <a:bodyPr/>
          <a:lstStyle/>
          <a:p>
            <a:r>
              <a:rPr lang="ar-SA" altLang="ar-SA" b="1">
                <a:solidFill>
                  <a:srgbClr val="C00000"/>
                </a:solidFill>
                <a:latin typeface="Arial" pitchFamily="34" charset="0"/>
                <a:ea typeface="+mn-ea"/>
                <a:cs typeface="+mn-cs"/>
              </a:rPr>
              <a:t>تابع: الصعوبات النمائية..</a:t>
            </a:r>
            <a:endParaRPr lang="en-GB" altLang="ar-SA" b="1">
              <a:solidFill>
                <a:srgbClr val="C00000"/>
              </a:solidFill>
              <a:latin typeface="Arial" pitchFamily="34" charset="0"/>
              <a:ea typeface="+mn-ea"/>
              <a:cs typeface="+mn-cs"/>
            </a:endParaRPr>
          </a:p>
        </p:txBody>
      </p:sp>
      <p:sp>
        <p:nvSpPr>
          <p:cNvPr id="56323" name="Rectangle 3"/>
          <p:cNvSpPr>
            <a:spLocks noGrp="1"/>
          </p:cNvSpPr>
          <p:nvPr>
            <p:ph type="body" idx="4294967295"/>
          </p:nvPr>
        </p:nvSpPr>
        <p:spPr/>
        <p:txBody>
          <a:bodyPr/>
          <a:lstStyle/>
          <a:p>
            <a:pPr algn="just" rtl="1">
              <a:buFont typeface="Arial" panose="020B0604020202020204" pitchFamily="34" charset="0"/>
              <a:buNone/>
            </a:pPr>
            <a:r>
              <a:rPr lang="ar-SA" altLang="ar-SA" sz="2800" b="1" u="sng" smtClean="0">
                <a:cs typeface="Arial" panose="020B0604020202020204" pitchFamily="34" charset="0"/>
              </a:rPr>
              <a:t>5- سلوك توجيه الأهداف</a:t>
            </a:r>
            <a:r>
              <a:rPr lang="ar-SA" altLang="ar-SA" sz="2800" b="1" smtClean="0">
                <a:cs typeface="Arial" panose="020B0604020202020204" pitchFamily="34" charset="0"/>
              </a:rPr>
              <a:t>: القدرة على تحديد أهداف فى ذهن الفرد واستخدام الصور الداخلية لتلك الأهداف لتشكلها وتوجيهها والتحكم بسلوك الفرد، وهى خاصية مهمة للإنسان لتحديد ما يريد عمله وتحديد الجهد المبذول والمطلوب للاستمرارية فى العمل لتحقيق الأهداف، وقد كون من المحبط للفرد الاحتفاظ بأهدافه لفترة طويلة فى ذهنه، والأطفال الذين لديهم تشتت انتباه يواجهون صعوبات فى الاحتفاظ بالجهد المطلوب لتحقيق أهداف طويلة المدى. </a:t>
            </a:r>
          </a:p>
          <a:p>
            <a:pPr algn="just" rtl="1">
              <a:buFont typeface="Arial" panose="020B0604020202020204" pitchFamily="34" charset="0"/>
              <a:buNone/>
            </a:pPr>
            <a:r>
              <a:rPr lang="ar-SA" altLang="ar-SA" sz="2800" smtClean="0">
                <a:cs typeface="Arial" panose="020B0604020202020204" pitchFamily="34" charset="0"/>
              </a:rPr>
              <a:t>                           ********************</a:t>
            </a:r>
          </a:p>
          <a:p>
            <a:pPr rtl="1">
              <a:buFont typeface="Arial" panose="020B0604020202020204" pitchFamily="34" charset="0"/>
              <a:buNone/>
            </a:pPr>
            <a:r>
              <a:rPr lang="ar-SA" altLang="ar-SA" sz="1600" b="1" smtClean="0">
                <a:cs typeface="Arial" panose="020B0604020202020204" pitchFamily="34" charset="0"/>
              </a:rPr>
              <a:t> المحاضرة القادمة : الاستراتيجيات التربوية العلاجية المقترحة لصعوبات التعلم عند الطلاب ذوى ضعف الانتباه والنشاط الزائد.  </a:t>
            </a:r>
            <a:endParaRPr lang="en-GB" altLang="ar-SA" sz="1600" b="1" smtClean="0">
              <a:cs typeface="Arial" panose="020B0604020202020204" pitchFamily="34" charset="0"/>
            </a:endParaRPr>
          </a:p>
        </p:txBody>
      </p:sp>
    </p:spTree>
    <p:extLst>
      <p:ext uri="{BB962C8B-B14F-4D97-AF65-F5344CB8AC3E}">
        <p14:creationId xmlns:p14="http://schemas.microsoft.com/office/powerpoint/2010/main" val="7862879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E478A"/>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Education-template-final.potx" id="{50722CDD-1A13-41D8-9D8C-2503D9AB5DBC}" vid="{5C5B72B4-40E5-4193-B686-CC05489C30E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33</TotalTime>
  <Words>1544</Words>
  <Application>Microsoft Office PowerPoint</Application>
  <PresentationFormat>A4 Paper (210x297 mm)</PresentationFormat>
  <Paragraphs>67</Paragraphs>
  <Slides>20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ae_AlMateen</vt:lpstr>
      <vt:lpstr>Arial</vt:lpstr>
      <vt:lpstr>AYM Wadiy S_U normal.</vt:lpstr>
      <vt:lpstr>Calibri</vt:lpstr>
      <vt:lpstr>Times New Roman</vt:lpstr>
      <vt:lpstr>Office Theme</vt:lpstr>
      <vt:lpstr>PowerPoint Presentation</vt:lpstr>
      <vt:lpstr>المحاضرة العاشرة </vt:lpstr>
      <vt:lpstr> :عناصر المحاضرة</vt:lpstr>
      <vt:lpstr> مقدمة </vt:lpstr>
      <vt:lpstr>المفاهيم الأساسية </vt:lpstr>
      <vt:lpstr>الخصائص التعليمية لذوى اضطراب الانتباه والنشاط الزائد </vt:lpstr>
      <vt:lpstr>مظاهر الاضطراب فى سن ما قبل المدرسة </vt:lpstr>
      <vt:lpstr>مظاهر الاضطراب فى سن المدرسة</vt:lpstr>
      <vt:lpstr>مظاهر الاضطراب فى سن المراهقة </vt:lpstr>
      <vt:lpstr>الصعوبات التعليمية المرتبطة بضعف الانتباه والنشاط الزائد</vt:lpstr>
      <vt:lpstr>تابع : الصعوبات التعليمية..</vt:lpstr>
      <vt:lpstr>تابع : الصعوبات التعليمية ...</vt:lpstr>
      <vt:lpstr>  </vt:lpstr>
      <vt:lpstr>* أهمية دراسة صعوبات الرياضيات وعلاقتها باضطراب النشاط الزائد وضعف الانتباه:</vt:lpstr>
      <vt:lpstr>تابع أهمية دراسة صعوبات التعلم...</vt:lpstr>
      <vt:lpstr>الصعوبات النمائية...</vt:lpstr>
      <vt:lpstr>تابع الصعوبات النمائية...</vt:lpstr>
      <vt:lpstr>تابع : الصعوبات النمائية.. </vt:lpstr>
      <vt:lpstr>تابع: الصعوبات النمائية..</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Muhammad Waqas Riaz</cp:lastModifiedBy>
  <cp:revision>15</cp:revision>
  <dcterms:created xsi:type="dcterms:W3CDTF">2014-09-02T09:45:20Z</dcterms:created>
  <dcterms:modified xsi:type="dcterms:W3CDTF">2015-11-08T08:07:50Z</dcterms:modified>
</cp:coreProperties>
</file>