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310" r:id="rId3"/>
    <p:sldId id="324" r:id="rId4"/>
    <p:sldId id="325" r:id="rId5"/>
    <p:sldId id="326" r:id="rId6"/>
    <p:sldId id="327" r:id="rId7"/>
    <p:sldId id="328" r:id="rId8"/>
    <p:sldId id="329" r:id="rId9"/>
    <p:sldId id="330" r:id="rId10"/>
    <p:sldId id="331" r:id="rId11"/>
    <p:sldId id="332" r:id="rId12"/>
    <p:sldId id="333" r:id="rId13"/>
    <p:sldId id="334" r:id="rId14"/>
    <p:sldId id="335" r:id="rId15"/>
    <p:sldId id="336" r:id="rId16"/>
    <p:sldId id="337" r:id="rId17"/>
    <p:sldId id="338" r:id="rId18"/>
    <p:sldId id="339" r:id="rId19"/>
    <p:sldId id="340" r:id="rId20"/>
    <p:sldId id="341" r:id="rId21"/>
    <p:sldId id="342" r:id="rId22"/>
    <p:sldId id="343" r:id="rId23"/>
    <p:sldId id="344" r:id="rId24"/>
    <p:sldId id="345" r:id="rId25"/>
    <p:sldId id="346" r:id="rId26"/>
    <p:sldId id="347" r:id="rId27"/>
    <p:sldId id="266" r:id="rId2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E478A"/>
    <a:srgbClr val="81AA52"/>
    <a:srgbClr val="ECA02F"/>
    <a:srgbClr val="D52D26"/>
    <a:srgbClr val="013E36"/>
    <a:srgbClr val="D9791B"/>
    <a:srgbClr val="AB1A25"/>
    <a:srgbClr val="00263A"/>
    <a:srgbClr val="009900"/>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414" autoAdjust="0"/>
    <p:restoredTop sz="94664" autoAdjust="0"/>
  </p:normalViewPr>
  <p:slideViewPr>
    <p:cSldViewPr>
      <p:cViewPr varScale="1">
        <p:scale>
          <a:sx n="60" d="100"/>
          <a:sy n="60" d="100"/>
        </p:scale>
        <p:origin x="84" y="744"/>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08-Nov-15</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742950" cy="1447800"/>
          </a:xfrm>
          <a:prstGeom prst="rect">
            <a:avLst/>
          </a:prstGeom>
          <a:solidFill>
            <a:srgbClr val="0E478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E478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a:prstGeom prst="rect">
            <a:avLst/>
          </a:prstGeom>
        </p:spPr>
        <p:txBody>
          <a:bodyPr/>
          <a:lstStyle>
            <a:lvl1pPr algn="ctr">
              <a:defRPr>
                <a:solidFill>
                  <a:srgbClr val="81AA5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rgbClr val="0E478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Rectangle 8"/>
          <p:cNvSpPr/>
          <p:nvPr userDrawn="1"/>
        </p:nvSpPr>
        <p:spPr>
          <a:xfrm>
            <a:off x="4876801"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555724"/>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a:xfrm>
            <a:off x="495300" y="274638"/>
            <a:ext cx="8915400" cy="1143000"/>
          </a:xfrm>
          <a:prstGeom prst="rect">
            <a:avLst/>
          </a:prstGeom>
        </p:spPr>
        <p:txBody>
          <a:bodyPr/>
          <a:lstStyle>
            <a:lvl1pPr algn="r">
              <a:defRPr baseline="0">
                <a:solidFill>
                  <a:srgbClr val="81AA52"/>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E478A"/>
                </a:solidFill>
              </a:defRPr>
            </a:lvl1pPr>
            <a:lvl2pPr algn="r">
              <a:buFont typeface="Arial" pitchFamily="34" charset="0"/>
              <a:buNone/>
              <a:defRPr>
                <a:solidFill>
                  <a:srgbClr val="0E478A"/>
                </a:solidFill>
              </a:defRPr>
            </a:lvl2pPr>
            <a:lvl3pPr algn="r">
              <a:buFont typeface="Arial" pitchFamily="34" charset="0"/>
              <a:buNone/>
              <a:defRPr>
                <a:solidFill>
                  <a:srgbClr val="0E478A"/>
                </a:solidFill>
              </a:defRPr>
            </a:lvl3pPr>
            <a:lvl4pPr algn="r">
              <a:buFont typeface="Arial" pitchFamily="34" charset="0"/>
              <a:buNone/>
              <a:defRPr>
                <a:solidFill>
                  <a:srgbClr val="0E478A"/>
                </a:solidFill>
              </a:defRPr>
            </a:lvl4pPr>
            <a:lvl5pPr algn="r">
              <a:buFont typeface="Arial" pitchFamily="34" charset="0"/>
              <a:buNone/>
              <a:defRPr>
                <a:solidFill>
                  <a:srgbClr val="0E478A"/>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10" name="Rectangle 9"/>
          <p:cNvSpPr/>
          <p:nvPr userDrawn="1"/>
        </p:nvSpPr>
        <p:spPr>
          <a:xfrm>
            <a:off x="4876801"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a:prstGeom prst="rect">
            <a:avLst/>
          </a:prstGeo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7" name="Rectangle 12"/>
          <p:cNvSpPr/>
          <p:nvPr/>
        </p:nvSpPr>
        <p:spPr>
          <a:xfrm>
            <a:off x="9424988" y="0"/>
            <a:ext cx="304800" cy="301625"/>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
        <p:nvSpPr>
          <p:cNvPr id="14" name="Rectangle 9"/>
          <p:cNvSpPr/>
          <p:nvPr userDrawn="1"/>
        </p:nvSpPr>
        <p:spPr>
          <a:xfrm>
            <a:off x="9424988" y="280988"/>
            <a:ext cx="304800" cy="555724"/>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5"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0E478A"/>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pic>
        <p:nvPicPr>
          <p:cNvPr id="18" name="Picture 1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12" name="Rectangle 11"/>
          <p:cNvSpPr/>
          <p:nvPr userDrawn="1"/>
        </p:nvSpPr>
        <p:spPr>
          <a:xfrm>
            <a:off x="5760062" y="6365557"/>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latin typeface="Arial" pitchFamily="34" charset="0"/>
                <a:ea typeface="+mn-ea"/>
                <a:cs typeface="Arial" pitchFamily="34" charset="0"/>
              </a:rPr>
              <a:t>All Rights Reserved for KFU ©</a:t>
            </a:r>
            <a:endParaRPr lang="en-US" sz="1100" b="0"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iming>
    <p:tnLst>
      <p:par>
        <p:cTn id="1" dur="indefinite" restart="never" nodeType="tmRoot"/>
      </p:par>
    </p:tnLst>
  </p:timing>
  <p:hf hdr="0" ftr="0" dt="0"/>
  <p:txStyles>
    <p:titleStyle>
      <a:lvl1pPr algn="r" rtl="0" eaLnBrk="1" fontAlgn="base" hangingPunct="1">
        <a:spcBef>
          <a:spcPct val="0"/>
        </a:spcBef>
        <a:spcAft>
          <a:spcPct val="0"/>
        </a:spcAft>
        <a:defRPr sz="4400" kern="1200">
          <a:solidFill>
            <a:srgbClr val="81AA52"/>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E478A"/>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E478A"/>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E478A"/>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E478A"/>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E478A"/>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4294967295"/>
          </p:nvPr>
        </p:nvSpPr>
        <p:spPr bwMode="auto">
          <a:xfrm>
            <a:off x="4974456" y="6356350"/>
            <a:ext cx="482600" cy="365125"/>
          </a:xfrm>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E478A"/>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81AA52"/>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81AA52"/>
                </a:solidFill>
                <a:latin typeface="Calibri" pitchFamily="34" charset="0"/>
              </a:rPr>
              <a:t>عمادة التعلم الإلكتروني والتعليم عن بعد</a:t>
            </a:r>
            <a:endParaRPr lang="en-US" sz="2400" b="1" dirty="0">
              <a:solidFill>
                <a:srgbClr val="81AA52"/>
              </a:solidFill>
              <a:latin typeface="Calibri" pitchFamily="34" charset="0"/>
            </a:endParaRPr>
          </a:p>
          <a:p>
            <a:pPr algn="ctr" rtl="0">
              <a:spcBef>
                <a:spcPct val="20000"/>
              </a:spcBef>
              <a:buFont typeface="Arial" pitchFamily="34" charset="0"/>
              <a:buNone/>
            </a:pPr>
            <a:r>
              <a:rPr lang="ar-SA" sz="2400" dirty="0" smtClean="0">
                <a:solidFill>
                  <a:srgbClr val="81AA52"/>
                </a:solidFill>
                <a:latin typeface="Calibri" pitchFamily="34" charset="0"/>
              </a:rPr>
              <a:t>	</a:t>
            </a:r>
            <a:endParaRPr lang="en-US" sz="2400" dirty="0">
              <a:solidFill>
                <a:srgbClr val="81AA52"/>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81AA52"/>
                </a:solidFill>
                <a:latin typeface="AYM Wadiy S_U normal."/>
                <a:cs typeface="Times New Roman" pitchFamily="18" charset="0"/>
              </a:rPr>
              <a:t>اسم </a:t>
            </a:r>
            <a:r>
              <a:rPr lang="ar-EG" sz="3700" b="1" dirty="0" smtClean="0">
                <a:solidFill>
                  <a:srgbClr val="81AA52"/>
                </a:solidFill>
                <a:latin typeface="AYM Wadiy S_U normal."/>
                <a:cs typeface="Times New Roman" pitchFamily="18" charset="0"/>
              </a:rPr>
              <a:t>المقرر</a:t>
            </a:r>
            <a:endParaRPr lang="ar-SA" sz="3700" b="1" dirty="0" smtClean="0">
              <a:solidFill>
                <a:srgbClr val="81AA52"/>
              </a:solidFill>
              <a:latin typeface="AYM Wadiy S_U normal."/>
              <a:cs typeface="Times New Roman" pitchFamily="18" charset="0"/>
            </a:endParaRPr>
          </a:p>
          <a:p>
            <a:pPr algn="ctr"/>
            <a:r>
              <a:rPr lang="ar-SA" sz="2800" b="1" dirty="0">
                <a:solidFill>
                  <a:srgbClr val="0E478A"/>
                </a:solidFill>
                <a:latin typeface="Calibri" pitchFamily="34" charset="0"/>
                <a:cs typeface="Times New Roman" pitchFamily="18" charset="0"/>
              </a:rPr>
              <a:t>الإعاقات المتعددة</a:t>
            </a:r>
          </a:p>
          <a:p>
            <a:pPr algn="ctr"/>
            <a:r>
              <a:rPr lang="ar-SA" sz="3700" b="1" dirty="0" smtClean="0">
                <a:solidFill>
                  <a:srgbClr val="81AA52"/>
                </a:solidFill>
                <a:latin typeface="AYM Wadiy S_U normal."/>
                <a:cs typeface="Times New Roman" pitchFamily="18" charset="0"/>
              </a:rPr>
              <a:t>استاذ </a:t>
            </a:r>
            <a:r>
              <a:rPr lang="ar-SA" sz="3700" b="1" dirty="0">
                <a:solidFill>
                  <a:srgbClr val="81AA52"/>
                </a:solidFill>
                <a:latin typeface="AYM Wadiy S_U normal."/>
                <a:cs typeface="Times New Roman" pitchFamily="18" charset="0"/>
              </a:rPr>
              <a:t>المقرر</a:t>
            </a:r>
          </a:p>
          <a:p>
            <a:pPr algn="ctr"/>
            <a:r>
              <a:rPr lang="ar-SA" sz="2800" b="1" dirty="0" smtClean="0">
                <a:solidFill>
                  <a:srgbClr val="0E478A"/>
                </a:solidFill>
                <a:latin typeface="Calibri" pitchFamily="34" charset="0"/>
                <a:cs typeface="Times New Roman" pitchFamily="18" charset="0"/>
              </a:rPr>
              <a:t>د/ </a:t>
            </a:r>
            <a:r>
              <a:rPr lang="ar-SA" sz="2800" b="1" dirty="0">
                <a:solidFill>
                  <a:srgbClr val="0E478A"/>
                </a:solidFill>
                <a:latin typeface="Calibri" pitchFamily="34" charset="0"/>
                <a:cs typeface="Times New Roman" pitchFamily="18" charset="0"/>
              </a:rPr>
              <a:t>خالد عوض حسين </a:t>
            </a:r>
            <a:r>
              <a:rPr lang="ar-SA" sz="2800" b="1" dirty="0" err="1" smtClean="0">
                <a:solidFill>
                  <a:srgbClr val="0E478A"/>
                </a:solidFill>
                <a:latin typeface="Calibri" pitchFamily="34" charset="0"/>
                <a:cs typeface="Times New Roman" pitchFamily="18" charset="0"/>
              </a:rPr>
              <a:t>البلاح</a:t>
            </a:r>
            <a:endParaRPr lang="ar-SA" sz="2800" b="1" dirty="0">
              <a:solidFill>
                <a:srgbClr val="0E478A"/>
              </a:solidFill>
              <a:latin typeface="Calibri" pitchFamily="34" charset="0"/>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900290"/>
            <a:ext cx="4083050" cy="519337"/>
          </a:xfrm>
          <a:prstGeom prst="rect">
            <a:avLst/>
          </a:prstGeom>
          <a:noFill/>
          <a:ln w="9525">
            <a:noFill/>
            <a:miter lim="800000"/>
            <a:headEnd/>
            <a:tailEnd/>
          </a:ln>
        </p:spPr>
        <p:txBody>
          <a:bodyPr/>
          <a:lstStyle/>
          <a:p>
            <a:pPr algn="ctr" rtl="0">
              <a:spcBef>
                <a:spcPct val="20000"/>
              </a:spcBef>
              <a:buFont typeface="Arial" pitchFamily="34" charset="0"/>
              <a:buNone/>
            </a:pPr>
            <a:r>
              <a:rPr lang="ar-SA" sz="2400" b="1" u="sng" dirty="0" smtClean="0">
                <a:solidFill>
                  <a:srgbClr val="0E478A"/>
                </a:solidFill>
                <a:effectLst>
                  <a:outerShdw blurRad="38100" dist="38100" dir="2700000" algn="tl">
                    <a:srgbClr val="000000">
                      <a:alpha val="43137"/>
                    </a:srgbClr>
                  </a:outerShdw>
                </a:effectLst>
                <a:latin typeface="Calibri" pitchFamily="34" charset="0"/>
              </a:rPr>
              <a:t>كلية التربية</a:t>
            </a:r>
            <a:endParaRPr lang="en-US" sz="2400" b="1" u="sng" dirty="0">
              <a:solidFill>
                <a:srgbClr val="0E478A"/>
              </a:solidFill>
              <a:effectLst>
                <a:outerShdw blurRad="38100" dist="38100" dir="2700000" algn="tl">
                  <a:srgbClr val="000000">
                    <a:alpha val="43137"/>
                  </a:srgbClr>
                </a:outerShdw>
              </a:effectLst>
              <a:latin typeface="Calibri" pitchFamily="34" charset="0"/>
            </a:endParaRPr>
          </a:p>
        </p:txBody>
      </p:sp>
      <p:sp>
        <p:nvSpPr>
          <p:cNvPr id="15" name="Rectangle 14"/>
          <p:cNvSpPr/>
          <p:nvPr/>
        </p:nvSpPr>
        <p:spPr>
          <a:xfrm>
            <a:off x="1936982"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r>
              <a:rPr lang="ar-EG" b="1" dirty="0">
                <a:effectLst>
                  <a:outerShdw blurRad="38100" dist="38100" dir="2700000" algn="tl">
                    <a:srgbClr val="000000">
                      <a:alpha val="43137"/>
                    </a:srgbClr>
                  </a:outerShdw>
                </a:effectLst>
                <a:cs typeface="Arial" pitchFamily="34" charset="0"/>
              </a:rPr>
              <a:t>المحاضرة الثانية عشرة </a:t>
            </a:r>
            <a:endParaRPr lang="en-US" spc="-150" dirty="0" smtClean="0">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rPr>
              <a:t>البرامج التربوية والإرشادية وبرامج التدخل </a:t>
            </a:r>
            <a:r>
              <a:rPr lang="ar-SA" sz="4000" b="1" spc="50" dirty="0" err="1">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rPr>
              <a:t>العلاجى</a:t>
            </a:r>
            <a:r>
              <a:rPr lang="ar-SA" sz="4000" b="1" spc="50" dirty="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rPr>
              <a:t> </a:t>
            </a:r>
            <a:r>
              <a:rPr lang="ar-SA" sz="4000" b="1" spc="50" dirty="0" err="1">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rPr>
              <a:t>لمتعددى</a:t>
            </a:r>
            <a:r>
              <a:rPr lang="ar-SA" sz="4000" b="1" spc="50" dirty="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rPr>
              <a:t> الإعاقات</a:t>
            </a:r>
          </a:p>
        </p:txBody>
      </p:sp>
    </p:spTree>
    <p:extLst>
      <p:ext uri="{BB962C8B-B14F-4D97-AF65-F5344CB8AC3E}">
        <p14:creationId xmlns:p14="http://schemas.microsoft.com/office/powerpoint/2010/main" val="305377729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solidFill>
                  <a:srgbClr val="C00000"/>
                </a:solidFill>
                <a:latin typeface="Arial" pitchFamily="34" charset="0"/>
                <a:ea typeface="+mn-ea"/>
                <a:cs typeface="+mn-cs"/>
              </a:rPr>
              <a:t>عناصر المحاضرة</a:t>
            </a:r>
          </a:p>
        </p:txBody>
      </p:sp>
      <p:sp>
        <p:nvSpPr>
          <p:cNvPr id="15363" name="عنصر نائب للمحتوى 2"/>
          <p:cNvSpPr>
            <a:spLocks noGrp="1"/>
          </p:cNvSpPr>
          <p:nvPr>
            <p:ph idx="1"/>
          </p:nvPr>
        </p:nvSpPr>
        <p:spPr/>
        <p:txBody>
          <a:bodyPr/>
          <a:lstStyle/>
          <a:p>
            <a:pPr algn="just" rtl="1">
              <a:buFontTx/>
              <a:buChar char="-"/>
            </a:pPr>
            <a:r>
              <a:rPr lang="ar-SA" altLang="ar-SA" smtClean="0">
                <a:cs typeface="Arial" panose="020B0604020202020204" pitchFamily="34" charset="0"/>
              </a:rPr>
              <a:t>مقدمة حول البرامج التربوي لذوى الإعاقات المتعددة.</a:t>
            </a:r>
          </a:p>
          <a:p>
            <a:pPr algn="just" rtl="1">
              <a:buFontTx/>
              <a:buChar char="-"/>
            </a:pPr>
            <a:r>
              <a:rPr lang="ar-SA" altLang="ar-SA" smtClean="0">
                <a:cs typeface="Arial" panose="020B0604020202020204" pitchFamily="34" charset="0"/>
              </a:rPr>
              <a:t>برنامج بافاريا </a:t>
            </a:r>
          </a:p>
          <a:p>
            <a:pPr algn="just" rtl="1">
              <a:buFontTx/>
              <a:buChar char="-"/>
            </a:pPr>
            <a:r>
              <a:rPr lang="ar-SA" altLang="ar-SA" smtClean="0">
                <a:cs typeface="Arial" panose="020B0604020202020204" pitchFamily="34" charset="0"/>
              </a:rPr>
              <a:t>أهداف برنامج بافاريا </a:t>
            </a:r>
          </a:p>
          <a:p>
            <a:pPr algn="just" rtl="1">
              <a:buFontTx/>
              <a:buChar char="-"/>
            </a:pPr>
            <a:r>
              <a:rPr lang="ar-SA" altLang="ar-SA" smtClean="0">
                <a:cs typeface="Arial" panose="020B0604020202020204" pitchFamily="34" charset="0"/>
              </a:rPr>
              <a:t>محتوى برنامج بافاريا</a:t>
            </a:r>
          </a:p>
        </p:txBody>
      </p:sp>
    </p:spTree>
    <p:extLst>
      <p:ext uri="{BB962C8B-B14F-4D97-AF65-F5344CB8AC3E}">
        <p14:creationId xmlns:p14="http://schemas.microsoft.com/office/powerpoint/2010/main" val="16646316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6"/>
          <p:cNvSpPr>
            <a:spLocks noGrp="1"/>
          </p:cNvSpPr>
          <p:nvPr>
            <p:ph type="title"/>
          </p:nvPr>
        </p:nvSpPr>
        <p:spPr/>
        <p:txBody>
          <a:bodyPr/>
          <a:lstStyle/>
          <a:p>
            <a:r>
              <a:rPr lang="en-US" altLang="ar-SA" b="1">
                <a:solidFill>
                  <a:srgbClr val="C00000"/>
                </a:solidFill>
                <a:latin typeface="Arial" pitchFamily="34" charset="0"/>
                <a:ea typeface="+mn-ea"/>
                <a:cs typeface="+mn-cs"/>
              </a:rPr>
              <a:t> :</a:t>
            </a:r>
            <a:r>
              <a:rPr lang="ar-SA" altLang="ar-SA" b="1">
                <a:solidFill>
                  <a:srgbClr val="C00000"/>
                </a:solidFill>
                <a:latin typeface="Arial" pitchFamily="34" charset="0"/>
                <a:ea typeface="+mn-ea"/>
                <a:cs typeface="+mn-cs"/>
              </a:rPr>
              <a:t> مقدمة</a:t>
            </a:r>
            <a:endParaRPr lang="en-US" altLang="ar-SA" b="1">
              <a:solidFill>
                <a:srgbClr val="C00000"/>
              </a:solidFill>
              <a:latin typeface="Arial" pitchFamily="34" charset="0"/>
              <a:ea typeface="+mn-ea"/>
              <a:cs typeface="+mn-cs"/>
            </a:endParaRPr>
          </a:p>
        </p:txBody>
      </p:sp>
      <p:sp>
        <p:nvSpPr>
          <p:cNvPr id="16387" name="Text Placeholder 5"/>
          <p:cNvSpPr>
            <a:spLocks noGrp="1"/>
          </p:cNvSpPr>
          <p:nvPr>
            <p:ph idx="1"/>
          </p:nvPr>
        </p:nvSpPr>
        <p:spPr>
          <a:xfrm>
            <a:off x="457200" y="1524000"/>
            <a:ext cx="8915400" cy="4525963"/>
          </a:xfrm>
        </p:spPr>
        <p:txBody>
          <a:bodyPr/>
          <a:lstStyle/>
          <a:p>
            <a:pPr algn="just" rtl="1"/>
            <a:r>
              <a:rPr lang="ar-SA" altLang="ar-SA" sz="2800" b="1" smtClean="0">
                <a:cs typeface="Arial" panose="020B0604020202020204" pitchFamily="34" charset="0"/>
              </a:rPr>
              <a:t>هناك العديد من البرامج التربوية والارشادية كبرامج للتدخل العلاجي ولكن اشهرها من حيث الاستخدام علي المستوي العالمي:</a:t>
            </a:r>
          </a:p>
          <a:p>
            <a:pPr algn="just" rtl="1">
              <a:buFont typeface="Arial" panose="020B0604020202020204" pitchFamily="34" charset="0"/>
              <a:buChar char="•"/>
            </a:pPr>
            <a:r>
              <a:rPr lang="ar-SA" altLang="ar-SA" sz="2800" b="1" smtClean="0">
                <a:cs typeface="Arial" panose="020B0604020202020204" pitchFamily="34" charset="0"/>
              </a:rPr>
              <a:t>1- مناهج بافاريا للإعاقات المتعددة .</a:t>
            </a:r>
          </a:p>
          <a:p>
            <a:pPr algn="just" rtl="1">
              <a:buFont typeface="Arial" panose="020B0604020202020204" pitchFamily="34" charset="0"/>
              <a:buChar char="•"/>
            </a:pPr>
            <a:r>
              <a:rPr lang="ar-SA" altLang="ar-SA" sz="2800" b="1" smtClean="0">
                <a:cs typeface="Arial" panose="020B0604020202020204" pitchFamily="34" charset="0"/>
              </a:rPr>
              <a:t>2- برنامج بورتيدج للتربية المبكرة .</a:t>
            </a:r>
          </a:p>
          <a:p>
            <a:pPr algn="just" rtl="1"/>
            <a:r>
              <a:rPr lang="ar-SA" altLang="ar-SA" sz="2800" b="1" smtClean="0">
                <a:cs typeface="Arial" panose="020B0604020202020204" pitchFamily="34" charset="0"/>
              </a:rPr>
              <a:t>وسنتناول فيما يلي كل من البرنامجين بشرح موجز:-</a:t>
            </a:r>
            <a:endParaRPr lang="ar-EG" altLang="ar-SA" sz="2800" b="1" smtClean="0">
              <a:cs typeface="Arial" panose="020B0604020202020204" pitchFamily="34" charset="0"/>
            </a:endParaRPr>
          </a:p>
          <a:p>
            <a:pPr algn="just" rtl="1"/>
            <a:r>
              <a:rPr lang="ar-SA" altLang="ar-SA" sz="2800" b="1" smtClean="0">
                <a:cs typeface="Arial" panose="020B0604020202020204" pitchFamily="34" charset="0"/>
              </a:rPr>
              <a:t>1</a:t>
            </a:r>
            <a:r>
              <a:rPr lang="ar-EG" altLang="ar-SA" sz="2800" b="1" u="sng" smtClean="0">
                <a:cs typeface="Arial" panose="020B0604020202020204" pitchFamily="34" charset="0"/>
              </a:rPr>
              <a:t>-منهج بافاريا للإعاقات المتعددة</a:t>
            </a:r>
            <a:r>
              <a:rPr lang="ar-SA" altLang="ar-SA" sz="2800" b="1" smtClean="0">
                <a:cs typeface="Arial" panose="020B0604020202020204" pitchFamily="34" charset="0"/>
              </a:rPr>
              <a:t>: قام بإعداد هذا المنهاج مجموعة من معلمي التربية الخاصة في إقليم بافاريا بألمانيا وقد خضع المنهاج لإختبار دقيق ومكثف على مدى خمس سنوات في نخبة من المدارس المختصة بتعليم الأطفال الذين يعانون من إعاقة عقلية وقد أضاف المعلمون والأباء والأمهات والخبراء النفسيون الأفكار والتوصيات والمقترحات لهذا المنهاج</a:t>
            </a:r>
            <a:r>
              <a:rPr lang="en-US" altLang="ar-SA" smtClean="0">
                <a:cs typeface="Arial" panose="020B0604020202020204" pitchFamily="34" charset="0"/>
              </a:rPr>
              <a:t> .</a:t>
            </a:r>
            <a:endParaRPr lang="ar-EG" altLang="ar-SA" smtClean="0">
              <a:cs typeface="Arial" panose="020B0604020202020204" pitchFamily="34" charset="0"/>
            </a:endParaRPr>
          </a:p>
        </p:txBody>
      </p:sp>
    </p:spTree>
    <p:extLst>
      <p:ext uri="{BB962C8B-B14F-4D97-AF65-F5344CB8AC3E}">
        <p14:creationId xmlns:p14="http://schemas.microsoft.com/office/powerpoint/2010/main" val="169058603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p:cNvSpPr>
          <p:nvPr>
            <p:ph type="title" idx="4294967295"/>
          </p:nvPr>
        </p:nvSpPr>
        <p:spPr>
          <a:xfrm>
            <a:off x="495300" y="274638"/>
            <a:ext cx="8915400" cy="1143000"/>
          </a:xfrm>
          <a:prstGeom prst="rect">
            <a:avLst/>
          </a:prstGeom>
        </p:spPr>
        <p:txBody>
          <a:bodyPr/>
          <a:lstStyle/>
          <a:p>
            <a:r>
              <a:rPr lang="ar-SA" altLang="ar-SA" b="1">
                <a:solidFill>
                  <a:srgbClr val="C00000"/>
                </a:solidFill>
                <a:latin typeface="Arial" pitchFamily="34" charset="0"/>
                <a:ea typeface="+mn-ea"/>
                <a:cs typeface="+mn-cs"/>
              </a:rPr>
              <a:t>مكونات برنامج </a:t>
            </a:r>
            <a:r>
              <a:rPr lang="ar-SA" altLang="ar-SA" b="1" dirty="0" err="1">
                <a:solidFill>
                  <a:srgbClr val="C00000"/>
                </a:solidFill>
                <a:latin typeface="Arial" pitchFamily="34" charset="0"/>
                <a:ea typeface="+mn-ea"/>
                <a:cs typeface="+mn-cs"/>
              </a:rPr>
              <a:t>بافاريا</a:t>
            </a:r>
            <a:r>
              <a:rPr lang="ar-SA" altLang="ar-SA" b="1" dirty="0">
                <a:solidFill>
                  <a:srgbClr val="C00000"/>
                </a:solidFill>
                <a:latin typeface="Arial" pitchFamily="34" charset="0"/>
                <a:ea typeface="+mn-ea"/>
                <a:cs typeface="+mn-cs"/>
              </a:rPr>
              <a:t> </a:t>
            </a:r>
            <a:endParaRPr lang="en-US" altLang="ar-SA" b="1" dirty="0">
              <a:solidFill>
                <a:srgbClr val="C00000"/>
              </a:solidFill>
              <a:latin typeface="Arial" pitchFamily="34" charset="0"/>
              <a:ea typeface="+mn-ea"/>
              <a:cs typeface="+mn-cs"/>
            </a:endParaRPr>
          </a:p>
        </p:txBody>
      </p:sp>
      <p:sp>
        <p:nvSpPr>
          <p:cNvPr id="17411" name="Rectangle 3"/>
          <p:cNvSpPr>
            <a:spLocks noGrp="1"/>
          </p:cNvSpPr>
          <p:nvPr>
            <p:ph type="body" idx="4294967295"/>
          </p:nvPr>
        </p:nvSpPr>
        <p:spPr/>
        <p:txBody>
          <a:bodyPr/>
          <a:lstStyle/>
          <a:p>
            <a:pPr algn="just" rtl="1">
              <a:buFont typeface="Arial" panose="020B0604020202020204" pitchFamily="34" charset="0"/>
              <a:buNone/>
            </a:pPr>
            <a:r>
              <a:rPr lang="ar-SA" altLang="ar-SA" smtClean="0">
                <a:cs typeface="Arial" panose="020B0604020202020204" pitchFamily="34" charset="0"/>
              </a:rPr>
              <a:t>يمكن استخدام هذا المنهاج لـذوي الإعاقة المتعددة كالإعاقة العقلية مـع الإعاقة الجسدية أو الإعاقة العقلية مع حـالة العمى أو ضعف البصر أو الإعاقة العقلية مع حالة الصمم أو ضعف السمع. </a:t>
            </a:r>
          </a:p>
          <a:p>
            <a:pPr algn="just" rtl="1"/>
            <a:r>
              <a:rPr lang="ar-SA" altLang="ar-SA" smtClean="0">
                <a:cs typeface="Arial" panose="020B0604020202020204" pitchFamily="34" charset="0"/>
              </a:rPr>
              <a:t>اقسام المنهج : ينقسم المنهج إلى ثلاثة أقسام هى:</a:t>
            </a:r>
          </a:p>
          <a:p>
            <a:pPr rtl="1">
              <a:buFont typeface="Arial" panose="020B0604020202020204" pitchFamily="34" charset="0"/>
              <a:buNone/>
            </a:pPr>
            <a:r>
              <a:rPr lang="ar-SA" altLang="ar-SA" smtClean="0">
                <a:cs typeface="Arial" panose="020B0604020202020204" pitchFamily="34" charset="0"/>
              </a:rPr>
              <a:t>1- التعليم التطويري</a:t>
            </a:r>
            <a:r>
              <a:rPr lang="en-US" altLang="ar-SA" smtClean="0">
                <a:cs typeface="Arial" panose="020B0604020202020204" pitchFamily="34" charset="0"/>
              </a:rPr>
              <a:t> .</a:t>
            </a:r>
          </a:p>
          <a:p>
            <a:pPr rtl="1">
              <a:buFont typeface="Arial" panose="020B0604020202020204" pitchFamily="34" charset="0"/>
              <a:buNone/>
            </a:pPr>
            <a:r>
              <a:rPr lang="ar-SA" altLang="ar-SA" smtClean="0">
                <a:cs typeface="Arial" panose="020B0604020202020204" pitchFamily="34" charset="0"/>
              </a:rPr>
              <a:t>2- مهارات المواد الأساسية</a:t>
            </a:r>
            <a:r>
              <a:rPr lang="en-US" altLang="ar-SA" smtClean="0">
                <a:cs typeface="Arial" panose="020B0604020202020204" pitchFamily="34" charset="0"/>
              </a:rPr>
              <a:t> .</a:t>
            </a:r>
          </a:p>
          <a:p>
            <a:pPr rtl="1">
              <a:buFont typeface="Arial" panose="020B0604020202020204" pitchFamily="34" charset="0"/>
              <a:buNone/>
            </a:pPr>
            <a:r>
              <a:rPr lang="ar-SA" altLang="ar-SA" smtClean="0">
                <a:cs typeface="Arial" panose="020B0604020202020204" pitchFamily="34" charset="0"/>
              </a:rPr>
              <a:t>3- مهارات المواد الثانوية</a:t>
            </a:r>
            <a:r>
              <a:rPr lang="en-US" altLang="ar-SA" smtClean="0">
                <a:cs typeface="Arial" panose="020B0604020202020204" pitchFamily="34" charset="0"/>
              </a:rPr>
              <a:t> .</a:t>
            </a:r>
          </a:p>
        </p:txBody>
      </p:sp>
    </p:spTree>
    <p:extLst>
      <p:ext uri="{BB962C8B-B14F-4D97-AF65-F5344CB8AC3E}">
        <p14:creationId xmlns:p14="http://schemas.microsoft.com/office/powerpoint/2010/main" val="21743296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p:cNvSpPr>
          <p:nvPr>
            <p:ph type="title" idx="4294967295"/>
          </p:nvPr>
        </p:nvSpPr>
        <p:spPr>
          <a:xfrm>
            <a:off x="495300" y="274638"/>
            <a:ext cx="8915400" cy="1143000"/>
          </a:xfrm>
          <a:prstGeom prst="rect">
            <a:avLst/>
          </a:prstGeom>
        </p:spPr>
        <p:txBody>
          <a:bodyPr/>
          <a:lstStyle/>
          <a:p>
            <a:r>
              <a:rPr lang="ar-SA" altLang="ar-SA" b="1">
                <a:solidFill>
                  <a:srgbClr val="C00000"/>
                </a:solidFill>
                <a:latin typeface="Arial" pitchFamily="34" charset="0"/>
                <a:ea typeface="+mn-ea"/>
                <a:cs typeface="+mn-cs"/>
              </a:rPr>
              <a:t>أهداف برنامج بافاريا </a:t>
            </a:r>
            <a:endParaRPr lang="en-US" altLang="ar-SA" b="1">
              <a:solidFill>
                <a:srgbClr val="C00000"/>
              </a:solidFill>
              <a:latin typeface="Arial" pitchFamily="34" charset="0"/>
              <a:ea typeface="+mn-ea"/>
              <a:cs typeface="+mn-cs"/>
            </a:endParaRPr>
          </a:p>
        </p:txBody>
      </p:sp>
      <p:sp>
        <p:nvSpPr>
          <p:cNvPr id="18435" name="Rectangle 3"/>
          <p:cNvSpPr>
            <a:spLocks noGrp="1"/>
          </p:cNvSpPr>
          <p:nvPr>
            <p:ph type="body" idx="4294967295"/>
          </p:nvPr>
        </p:nvSpPr>
        <p:spPr/>
        <p:txBody>
          <a:bodyPr/>
          <a:lstStyle/>
          <a:p>
            <a:pPr algn="just" rtl="1">
              <a:lnSpc>
                <a:spcPct val="80000"/>
              </a:lnSpc>
              <a:buFont typeface="Arial" panose="020B0604020202020204" pitchFamily="34" charset="0"/>
              <a:buNone/>
            </a:pPr>
            <a:r>
              <a:rPr lang="ar-SA" altLang="ar-SA" sz="2400" smtClean="0">
                <a:cs typeface="Arial" panose="020B0604020202020204" pitchFamily="34" charset="0"/>
              </a:rPr>
              <a:t>   </a:t>
            </a:r>
            <a:r>
              <a:rPr lang="en-US" altLang="ar-SA" sz="2400" smtClean="0">
                <a:cs typeface="Arial" panose="020B0604020202020204" pitchFamily="34" charset="0"/>
              </a:rPr>
              <a:t> </a:t>
            </a:r>
            <a:r>
              <a:rPr lang="ar-SA" altLang="ar-SA" sz="2800" b="1" smtClean="0">
                <a:cs typeface="Arial" panose="020B0604020202020204" pitchFamily="34" charset="0"/>
              </a:rPr>
              <a:t>من الأهداف التي يرمي إليها هذا المنهاج تشجيع المعلمين على التفكير والإبتكار</a:t>
            </a:r>
            <a:r>
              <a:rPr lang="en-US" altLang="ar-SA" sz="2800" b="1" smtClean="0">
                <a:cs typeface="Arial" panose="020B0604020202020204" pitchFamily="34" charset="0"/>
              </a:rPr>
              <a:t> </a:t>
            </a:r>
            <a:r>
              <a:rPr lang="ar-SA" altLang="ar-SA" sz="2800" b="1" smtClean="0">
                <a:cs typeface="Arial" panose="020B0604020202020204" pitchFamily="34" charset="0"/>
              </a:rPr>
              <a:t>في المواد التعليمية والتربوية وعلى اختيار أو إضافة أفكار ونشاطات تناسب الصفوف</a:t>
            </a:r>
            <a:r>
              <a:rPr lang="en-US" altLang="ar-SA" sz="2800" b="1" smtClean="0">
                <a:cs typeface="Arial" panose="020B0604020202020204" pitchFamily="34" charset="0"/>
              </a:rPr>
              <a:t> </a:t>
            </a:r>
            <a:r>
              <a:rPr lang="ar-SA" altLang="ar-SA" sz="2800" b="1" smtClean="0">
                <a:cs typeface="Arial" panose="020B0604020202020204" pitchFamily="34" charset="0"/>
              </a:rPr>
              <a:t>التي يعلمونها وتناسب الطلاب كأفراد</a:t>
            </a:r>
            <a:r>
              <a:rPr lang="en-US" altLang="ar-SA" sz="2800" b="1" smtClean="0">
                <a:cs typeface="Arial" panose="020B0604020202020204" pitchFamily="34" charset="0"/>
              </a:rPr>
              <a:t> </a:t>
            </a:r>
            <a:r>
              <a:rPr lang="ar-SA" altLang="ar-SA" sz="2800" b="1" smtClean="0">
                <a:cs typeface="Arial" panose="020B0604020202020204" pitchFamily="34" charset="0"/>
              </a:rPr>
              <a:t>.</a:t>
            </a:r>
            <a:endParaRPr lang="en-US" altLang="ar-SA" sz="2800" b="1" smtClean="0">
              <a:cs typeface="Arial" panose="020B0604020202020204" pitchFamily="34" charset="0"/>
            </a:endParaRPr>
          </a:p>
          <a:p>
            <a:pPr algn="just" rtl="1">
              <a:lnSpc>
                <a:spcPct val="80000"/>
              </a:lnSpc>
              <a:buFont typeface="Arial" panose="020B0604020202020204" pitchFamily="34" charset="0"/>
              <a:buNone/>
            </a:pPr>
            <a:r>
              <a:rPr lang="ar-SA" altLang="ar-SA" sz="2400" b="1" smtClean="0">
                <a:cs typeface="Arial" panose="020B0604020202020204" pitchFamily="34" charset="0"/>
              </a:rPr>
              <a:t>ويحتاج المعلم إلى</a:t>
            </a:r>
            <a:r>
              <a:rPr lang="en-US" altLang="ar-SA" sz="2400" b="1" smtClean="0">
                <a:cs typeface="Arial" panose="020B0604020202020204" pitchFamily="34" charset="0"/>
              </a:rPr>
              <a:t> : </a:t>
            </a:r>
          </a:p>
          <a:p>
            <a:pPr algn="just" rtl="1">
              <a:lnSpc>
                <a:spcPct val="80000"/>
              </a:lnSpc>
              <a:buFont typeface="Arial" panose="020B0604020202020204" pitchFamily="34" charset="0"/>
              <a:buNone/>
            </a:pPr>
            <a:r>
              <a:rPr lang="en-US" altLang="ar-SA" sz="1400" smtClean="0">
                <a:cs typeface="Arial" panose="020B0604020202020204" pitchFamily="34" charset="0"/>
              </a:rPr>
              <a:t>       </a:t>
            </a:r>
            <a:r>
              <a:rPr lang="ar-SA" altLang="ar-SA" sz="2400" b="1" smtClean="0">
                <a:cs typeface="Arial" panose="020B0604020202020204" pitchFamily="34" charset="0"/>
              </a:rPr>
              <a:t>- </a:t>
            </a:r>
            <a:r>
              <a:rPr lang="ar-SA" altLang="ar-SA" sz="2800" b="1" smtClean="0">
                <a:cs typeface="Arial" panose="020B0604020202020204" pitchFamily="34" charset="0"/>
              </a:rPr>
              <a:t>أن يحسن</a:t>
            </a:r>
            <a:r>
              <a:rPr lang="en-US" altLang="ar-SA" sz="2800" b="1" smtClean="0">
                <a:cs typeface="Arial" panose="020B0604020202020204" pitchFamily="34" charset="0"/>
              </a:rPr>
              <a:t> </a:t>
            </a:r>
            <a:r>
              <a:rPr lang="ar-SA" altLang="ar-SA" sz="2800" b="1" smtClean="0">
                <a:cs typeface="Arial" panose="020B0604020202020204" pitchFamily="34" charset="0"/>
              </a:rPr>
              <a:t>الاختيار من قوائم المقترحات العملية الخاصة بنشاطات غرفة الصف</a:t>
            </a:r>
            <a:r>
              <a:rPr lang="en-US" altLang="ar-SA" sz="2800" b="1" smtClean="0">
                <a:cs typeface="Arial" panose="020B0604020202020204" pitchFamily="34" charset="0"/>
              </a:rPr>
              <a:t> .</a:t>
            </a:r>
            <a:br>
              <a:rPr lang="en-US" altLang="ar-SA" sz="2800" b="1" smtClean="0">
                <a:cs typeface="Arial" panose="020B0604020202020204" pitchFamily="34" charset="0"/>
              </a:rPr>
            </a:br>
            <a:r>
              <a:rPr lang="en-US" altLang="ar-SA" sz="2800" b="1" smtClean="0">
                <a:cs typeface="Arial" panose="020B0604020202020204" pitchFamily="34" charset="0"/>
              </a:rPr>
              <a:t>-</a:t>
            </a:r>
            <a:r>
              <a:rPr lang="ar-SA" altLang="ar-SA" sz="2800" b="1" smtClean="0">
                <a:cs typeface="Arial" panose="020B0604020202020204" pitchFamily="34" charset="0"/>
              </a:rPr>
              <a:t> يحتاج لتحضير</a:t>
            </a:r>
            <a:r>
              <a:rPr lang="en-US" altLang="ar-SA" sz="2800" b="1" smtClean="0">
                <a:cs typeface="Arial" panose="020B0604020202020204" pitchFamily="34" charset="0"/>
              </a:rPr>
              <a:t> </a:t>
            </a:r>
            <a:r>
              <a:rPr lang="ar-SA" altLang="ar-SA" sz="2800" b="1" smtClean="0">
                <a:cs typeface="Arial" panose="020B0604020202020204" pitchFamily="34" charset="0"/>
              </a:rPr>
              <a:t>منهاج صفه وخططه التعليمية بما يفي باحتياجات طلابه ويتلائم مع قدراتهم - يجب</a:t>
            </a:r>
            <a:r>
              <a:rPr lang="en-US" altLang="ar-SA" sz="2800" b="1" smtClean="0">
                <a:cs typeface="Arial" panose="020B0604020202020204" pitchFamily="34" charset="0"/>
              </a:rPr>
              <a:t> </a:t>
            </a:r>
            <a:r>
              <a:rPr lang="ar-SA" altLang="ar-SA" sz="2800" b="1" smtClean="0">
                <a:cs typeface="Arial" panose="020B0604020202020204" pitchFamily="34" charset="0"/>
              </a:rPr>
              <a:t>أن يسير كل موضوع من مواضيع المنهاج وكل فصل من فصوله على نفس المبدأ التعليمي</a:t>
            </a:r>
            <a:r>
              <a:rPr lang="en-US" altLang="ar-SA" sz="2800" b="1" smtClean="0">
                <a:cs typeface="Arial" panose="020B0604020202020204" pitchFamily="34" charset="0"/>
              </a:rPr>
              <a:t> </a:t>
            </a:r>
            <a:r>
              <a:rPr lang="ar-SA" altLang="ar-SA" sz="2800" b="1" smtClean="0">
                <a:cs typeface="Arial" panose="020B0604020202020204" pitchFamily="34" charset="0"/>
              </a:rPr>
              <a:t>حيث يبدأ ذلك بنشاطات بسيطة جدا تعطى للأطفال الصغار وللأطفال ذوي الإعاقات الشديدة</a:t>
            </a:r>
            <a:r>
              <a:rPr lang="en-US" altLang="ar-SA" sz="2800" b="1" smtClean="0">
                <a:cs typeface="Arial" panose="020B0604020202020204" pitchFamily="34" charset="0"/>
              </a:rPr>
              <a:t> </a:t>
            </a:r>
            <a:r>
              <a:rPr lang="ar-SA" altLang="ar-SA" sz="2800" b="1" smtClean="0">
                <a:cs typeface="Arial" panose="020B0604020202020204" pitchFamily="34" charset="0"/>
              </a:rPr>
              <a:t>ثم يتجه نحو نشاطات بسيطة جدا أكثر تقدما سيجد المعلمون اعتبار المقترحات الواردة</a:t>
            </a:r>
            <a:r>
              <a:rPr lang="en-US" altLang="ar-SA" sz="2800" b="1" smtClean="0">
                <a:cs typeface="Arial" panose="020B0604020202020204" pitchFamily="34" charset="0"/>
              </a:rPr>
              <a:t> </a:t>
            </a:r>
            <a:r>
              <a:rPr lang="ar-SA" altLang="ar-SA" sz="2800" b="1" smtClean="0">
                <a:cs typeface="Arial" panose="020B0604020202020204" pitchFamily="34" charset="0"/>
              </a:rPr>
              <a:t>في المنهاج نقطة انطلاق تحرك إبداعهم وأحاسيسهم نحو أشياء أكثر ملائمة للأطفال</a:t>
            </a:r>
            <a:r>
              <a:rPr lang="en-US" altLang="ar-SA" sz="2800" b="1" smtClean="0">
                <a:cs typeface="Arial" panose="020B0604020202020204" pitchFamily="34" charset="0"/>
              </a:rPr>
              <a:t> </a:t>
            </a:r>
            <a:r>
              <a:rPr lang="ar-SA" altLang="ar-SA" sz="2800" b="1" smtClean="0">
                <a:cs typeface="Arial" panose="020B0604020202020204" pitchFamily="34" charset="0"/>
              </a:rPr>
              <a:t>الذين يتعاملون معهم</a:t>
            </a:r>
            <a:r>
              <a:rPr lang="en-US" altLang="ar-SA" sz="2800" b="1" smtClean="0">
                <a:cs typeface="Arial" panose="020B0604020202020204" pitchFamily="34" charset="0"/>
              </a:rPr>
              <a:t> .</a:t>
            </a:r>
          </a:p>
        </p:txBody>
      </p:sp>
    </p:spTree>
    <p:extLst>
      <p:ext uri="{BB962C8B-B14F-4D97-AF65-F5344CB8AC3E}">
        <p14:creationId xmlns:p14="http://schemas.microsoft.com/office/powerpoint/2010/main" val="11267521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p:cNvSpPr>
          <p:nvPr>
            <p:ph type="title" idx="4294967295"/>
          </p:nvPr>
        </p:nvSpPr>
        <p:spPr>
          <a:xfrm>
            <a:off x="495300" y="274638"/>
            <a:ext cx="8915400" cy="1143000"/>
          </a:xfrm>
          <a:prstGeom prst="rect">
            <a:avLst/>
          </a:prstGeom>
        </p:spPr>
        <p:txBody>
          <a:bodyPr/>
          <a:lstStyle/>
          <a:p>
            <a:r>
              <a:rPr lang="ar-SA" altLang="ar-SA" b="1">
                <a:solidFill>
                  <a:srgbClr val="C00000"/>
                </a:solidFill>
                <a:latin typeface="Arial" pitchFamily="34" charset="0"/>
                <a:ea typeface="+mn-ea"/>
                <a:cs typeface="+mn-cs"/>
              </a:rPr>
              <a:t>تابع : أهداف برنامج بافاريا </a:t>
            </a:r>
            <a:endParaRPr lang="en-US" altLang="ar-SA" b="1">
              <a:solidFill>
                <a:srgbClr val="C00000"/>
              </a:solidFill>
              <a:latin typeface="Arial" pitchFamily="34" charset="0"/>
              <a:ea typeface="+mn-ea"/>
              <a:cs typeface="+mn-cs"/>
            </a:endParaRPr>
          </a:p>
        </p:txBody>
      </p:sp>
      <p:sp>
        <p:nvSpPr>
          <p:cNvPr id="19459" name="Rectangle 3"/>
          <p:cNvSpPr>
            <a:spLocks noGrp="1"/>
          </p:cNvSpPr>
          <p:nvPr>
            <p:ph type="body" idx="4294967295"/>
          </p:nvPr>
        </p:nvSpPr>
        <p:spPr/>
        <p:txBody>
          <a:bodyPr/>
          <a:lstStyle/>
          <a:p>
            <a:pPr algn="just" rtl="1">
              <a:lnSpc>
                <a:spcPct val="80000"/>
              </a:lnSpc>
            </a:pPr>
            <a:r>
              <a:rPr lang="ar-SA" altLang="ar-SA" sz="2400" b="1" smtClean="0">
                <a:cs typeface="Arial" panose="020B0604020202020204" pitchFamily="34" charset="0"/>
              </a:rPr>
              <a:t>لقد تم تصميم هذا المنهاج بحيث يتضمن</a:t>
            </a:r>
            <a:r>
              <a:rPr lang="en-US" altLang="ar-SA" sz="2400" b="1" smtClean="0">
                <a:cs typeface="Arial" panose="020B0604020202020204" pitchFamily="34" charset="0"/>
              </a:rPr>
              <a:t> </a:t>
            </a:r>
            <a:r>
              <a:rPr lang="ar-SA" altLang="ar-SA" sz="2400" b="1" smtClean="0">
                <a:cs typeface="Arial" panose="020B0604020202020204" pitchFamily="34" charset="0"/>
              </a:rPr>
              <a:t>أكبر قدر ممكن من الأهداف التعليمية والمقصود بذلك أن المهارات تجزأ إلى خطوات أبسط</a:t>
            </a:r>
            <a:r>
              <a:rPr lang="en-US" altLang="ar-SA" sz="2400" b="1" smtClean="0">
                <a:cs typeface="Arial" panose="020B0604020202020204" pitchFamily="34" charset="0"/>
              </a:rPr>
              <a:t> </a:t>
            </a:r>
            <a:r>
              <a:rPr lang="ar-SA" altLang="ar-SA" sz="2400" b="1" smtClean="0">
                <a:cs typeface="Arial" panose="020B0604020202020204" pitchFamily="34" charset="0"/>
              </a:rPr>
              <a:t>متدرجة من مبادىء أساسية تمهد للمهارات إلى مهارات أكثر تعقيدا الهدف منها الإنتقال</a:t>
            </a:r>
            <a:r>
              <a:rPr lang="en-US" altLang="ar-SA" sz="2400" b="1" smtClean="0">
                <a:cs typeface="Arial" panose="020B0604020202020204" pitchFamily="34" charset="0"/>
              </a:rPr>
              <a:t> </a:t>
            </a:r>
            <a:r>
              <a:rPr lang="ar-SA" altLang="ar-SA" sz="2400" b="1" smtClean="0">
                <a:cs typeface="Arial" panose="020B0604020202020204" pitchFamily="34" charset="0"/>
              </a:rPr>
              <a:t>نحو أهداف للتعلم الحقيقي مثال: القراءة - لا يقصد بها مجرد أن يقرأ الطالب</a:t>
            </a:r>
            <a:r>
              <a:rPr lang="en-US" altLang="ar-SA" sz="2400" b="1" smtClean="0">
                <a:cs typeface="Arial" panose="020B0604020202020204" pitchFamily="34" charset="0"/>
              </a:rPr>
              <a:t> </a:t>
            </a:r>
            <a:r>
              <a:rPr lang="ar-SA" altLang="ar-SA" sz="2400" b="1" smtClean="0">
                <a:cs typeface="Arial" panose="020B0604020202020204" pitchFamily="34" charset="0"/>
              </a:rPr>
              <a:t>كلمات وجملا، بل أن يقرأ أيضا الأشياء والحالات والصور والإشارات والرموز.</a:t>
            </a:r>
            <a:r>
              <a:rPr lang="en-US" altLang="ar-SA" sz="2400" b="1" smtClean="0">
                <a:cs typeface="Arial" panose="020B0604020202020204" pitchFamily="34" charset="0"/>
              </a:rPr>
              <a:t> </a:t>
            </a:r>
          </a:p>
          <a:p>
            <a:pPr algn="just" rtl="1">
              <a:lnSpc>
                <a:spcPct val="80000"/>
              </a:lnSpc>
              <a:buFont typeface="Arial" panose="020B0604020202020204" pitchFamily="34" charset="0"/>
              <a:buNone/>
            </a:pPr>
            <a:r>
              <a:rPr lang="en-US" altLang="ar-SA" sz="2400" b="1" smtClean="0">
                <a:cs typeface="Arial" panose="020B0604020202020204" pitchFamily="34" charset="0"/>
              </a:rPr>
              <a:t>    </a:t>
            </a:r>
            <a:r>
              <a:rPr lang="ar-SA" altLang="ar-SA" sz="2400" b="1" smtClean="0">
                <a:cs typeface="Arial" panose="020B0604020202020204" pitchFamily="34" charset="0"/>
              </a:rPr>
              <a:t>والرياضيات - لايقصد بها مجرد المفاهيم الصعبة للعلوم الرياضية المتقدمة بل</a:t>
            </a:r>
            <a:r>
              <a:rPr lang="en-US" altLang="ar-SA" sz="2400" b="1" smtClean="0">
                <a:cs typeface="Arial" panose="020B0604020202020204" pitchFamily="34" charset="0"/>
              </a:rPr>
              <a:t> </a:t>
            </a:r>
            <a:r>
              <a:rPr lang="ar-SA" altLang="ar-SA" sz="2400" b="1" smtClean="0">
                <a:cs typeface="Arial" panose="020B0604020202020204" pitchFamily="34" charset="0"/>
              </a:rPr>
              <a:t>يقصد الجوانب الأساسية من الكميات والأعداد.</a:t>
            </a:r>
          </a:p>
          <a:p>
            <a:pPr algn="just" rtl="1">
              <a:lnSpc>
                <a:spcPct val="80000"/>
              </a:lnSpc>
            </a:pPr>
            <a:r>
              <a:rPr lang="ar-SA" altLang="ar-SA" sz="2400" b="1" smtClean="0">
                <a:cs typeface="Arial" panose="020B0604020202020204" pitchFamily="34" charset="0"/>
              </a:rPr>
              <a:t>في هذا المنهاج ينبغي تقسيم</a:t>
            </a:r>
            <a:r>
              <a:rPr lang="en-US" altLang="ar-SA" sz="2400" b="1" smtClean="0">
                <a:cs typeface="Arial" panose="020B0604020202020204" pitchFamily="34" charset="0"/>
              </a:rPr>
              <a:t> </a:t>
            </a:r>
            <a:r>
              <a:rPr lang="ar-SA" altLang="ar-SA" sz="2400" b="1" smtClean="0">
                <a:cs typeface="Arial" panose="020B0604020202020204" pitchFamily="34" charset="0"/>
              </a:rPr>
              <a:t>عملية التعليم إلى"موضوعات خاصة”إن المقصود بمضامين هذا المنهاج أن تكون مرتبطة</a:t>
            </a:r>
            <a:r>
              <a:rPr lang="en-US" altLang="ar-SA" sz="2400" b="1" smtClean="0">
                <a:cs typeface="Arial" panose="020B0604020202020204" pitchFamily="34" charset="0"/>
              </a:rPr>
              <a:t> </a:t>
            </a:r>
            <a:r>
              <a:rPr lang="ar-SA" altLang="ar-SA" sz="2400" b="1" u="sng" smtClean="0">
                <a:cs typeface="Arial" panose="020B0604020202020204" pitchFamily="34" charset="0"/>
              </a:rPr>
              <a:t>بوقائع الحياة اليومية</a:t>
            </a:r>
            <a:r>
              <a:rPr lang="ar-SA" altLang="ar-SA" sz="2400" b="1" smtClean="0">
                <a:cs typeface="Arial" panose="020B0604020202020204" pitchFamily="34" charset="0"/>
              </a:rPr>
              <a:t> وهي في مجملها مضامين مترابطة الجوانب وقابلة للربط بوقائع</a:t>
            </a:r>
            <a:r>
              <a:rPr lang="en-US" altLang="ar-SA" sz="2400" b="1" smtClean="0">
                <a:cs typeface="Arial" panose="020B0604020202020204" pitchFamily="34" charset="0"/>
              </a:rPr>
              <a:t> </a:t>
            </a:r>
            <a:r>
              <a:rPr lang="ar-SA" altLang="ar-SA" sz="2400" b="1" smtClean="0">
                <a:cs typeface="Arial" panose="020B0604020202020204" pitchFamily="34" charset="0"/>
              </a:rPr>
              <a:t>الحياة اليومية والحياة المدرسية والتعليم الجيد هو التعليم الذي ينظر إلى أهمية</a:t>
            </a:r>
            <a:r>
              <a:rPr lang="en-US" altLang="ar-SA" sz="2400" b="1" smtClean="0">
                <a:cs typeface="Arial" panose="020B0604020202020204" pitchFamily="34" charset="0"/>
              </a:rPr>
              <a:t> </a:t>
            </a:r>
            <a:r>
              <a:rPr lang="ar-SA" altLang="ar-SA" sz="2400" b="1" smtClean="0">
                <a:cs typeface="Arial" panose="020B0604020202020204" pitchFamily="34" charset="0"/>
              </a:rPr>
              <a:t>الشيء بإعتباره وحدة واحدة وإلى أهمية العلاقات المترابطة بين أجزاءه والتعليم</a:t>
            </a:r>
            <a:r>
              <a:rPr lang="en-US" altLang="ar-SA" sz="2400" b="1" smtClean="0">
                <a:cs typeface="Arial" panose="020B0604020202020204" pitchFamily="34" charset="0"/>
              </a:rPr>
              <a:t> </a:t>
            </a:r>
            <a:r>
              <a:rPr lang="ar-SA" altLang="ar-SA" sz="2400" b="1" smtClean="0">
                <a:cs typeface="Arial" panose="020B0604020202020204" pitchFamily="34" charset="0"/>
              </a:rPr>
              <a:t>الجيد هو التعليم المنبثق من مصدره الحقيقي وذلك بإستخدام حالات حقيقية من وقائع</a:t>
            </a:r>
            <a:r>
              <a:rPr lang="en-US" altLang="ar-SA" sz="2400" b="1" smtClean="0">
                <a:cs typeface="Arial" panose="020B0604020202020204" pitchFamily="34" charset="0"/>
              </a:rPr>
              <a:t> </a:t>
            </a:r>
            <a:r>
              <a:rPr lang="ar-SA" altLang="ar-SA" sz="2400" b="1" smtClean="0">
                <a:cs typeface="Arial" panose="020B0604020202020204" pitchFamily="34" charset="0"/>
              </a:rPr>
              <a:t>الحياة التي يستطيع الأطفال أن يشاركوا فيها بدلا من إعطاء تدريبات وتطبيقات لا</a:t>
            </a:r>
            <a:r>
              <a:rPr lang="en-US" altLang="ar-SA" sz="2400" b="1" smtClean="0">
                <a:cs typeface="Arial" panose="020B0604020202020204" pitchFamily="34" charset="0"/>
              </a:rPr>
              <a:t> </a:t>
            </a:r>
            <a:r>
              <a:rPr lang="ar-SA" altLang="ar-SA" sz="2400" b="1" smtClean="0">
                <a:cs typeface="Arial" panose="020B0604020202020204" pitchFamily="34" charset="0"/>
              </a:rPr>
              <a:t>تعني الكثير للأطفال</a:t>
            </a:r>
            <a:r>
              <a:rPr lang="en-US" altLang="ar-SA" sz="2400" b="1" smtClean="0">
                <a:cs typeface="Arial" panose="020B0604020202020204" pitchFamily="34" charset="0"/>
              </a:rPr>
              <a:t> .</a:t>
            </a:r>
          </a:p>
        </p:txBody>
      </p:sp>
    </p:spTree>
    <p:extLst>
      <p:ext uri="{BB962C8B-B14F-4D97-AF65-F5344CB8AC3E}">
        <p14:creationId xmlns:p14="http://schemas.microsoft.com/office/powerpoint/2010/main" val="29704289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p:cNvSpPr>
          <p:nvPr>
            <p:ph type="title" idx="4294967295"/>
          </p:nvPr>
        </p:nvSpPr>
        <p:spPr>
          <a:xfrm>
            <a:off x="495300" y="274638"/>
            <a:ext cx="8915400" cy="1143000"/>
          </a:xfrm>
          <a:prstGeom prst="rect">
            <a:avLst/>
          </a:prstGeom>
        </p:spPr>
        <p:txBody>
          <a:bodyPr/>
          <a:lstStyle/>
          <a:p>
            <a:r>
              <a:rPr lang="ar-SA" altLang="ar-SA" b="1">
                <a:solidFill>
                  <a:srgbClr val="C00000"/>
                </a:solidFill>
                <a:latin typeface="Arial" pitchFamily="34" charset="0"/>
                <a:ea typeface="+mn-ea"/>
                <a:cs typeface="+mn-cs"/>
              </a:rPr>
              <a:t>تابع:أهداف برنامج بافاريا  </a:t>
            </a:r>
            <a:endParaRPr lang="en-US" altLang="ar-SA" b="1">
              <a:solidFill>
                <a:srgbClr val="C00000"/>
              </a:solidFill>
              <a:latin typeface="Arial" pitchFamily="34" charset="0"/>
              <a:ea typeface="+mn-ea"/>
              <a:cs typeface="+mn-cs"/>
            </a:endParaRPr>
          </a:p>
        </p:txBody>
      </p:sp>
      <p:sp>
        <p:nvSpPr>
          <p:cNvPr id="20483" name="Rectangle 3"/>
          <p:cNvSpPr>
            <a:spLocks noGrp="1"/>
          </p:cNvSpPr>
          <p:nvPr>
            <p:ph type="body" idx="4294967295"/>
          </p:nvPr>
        </p:nvSpPr>
        <p:spPr/>
        <p:txBody>
          <a:bodyPr/>
          <a:lstStyle/>
          <a:p>
            <a:pPr algn="just" rtl="1">
              <a:lnSpc>
                <a:spcPct val="80000"/>
              </a:lnSpc>
            </a:pPr>
            <a:r>
              <a:rPr lang="ar-SA" altLang="ar-SA" sz="2800" b="1" smtClean="0">
                <a:cs typeface="Arial" panose="020B0604020202020204" pitchFamily="34" charset="0"/>
              </a:rPr>
              <a:t>ويمكن استخدام طريقة "الخطة اللولبية للتعليم" وذلك بتكرار نفس الموضوعات في كل سنة بعد أن يضاف إليها محتويات أكثر توسعا وتعقيدا أثناء تزويد الطلاب بالمهارات والمعارف والخبرات.</a:t>
            </a:r>
            <a:r>
              <a:rPr lang="en-US" altLang="ar-SA" sz="2800" b="1" smtClean="0">
                <a:cs typeface="Arial" panose="020B0604020202020204" pitchFamily="34" charset="0"/>
              </a:rPr>
              <a:t>                    </a:t>
            </a:r>
            <a:br>
              <a:rPr lang="en-US" altLang="ar-SA" sz="2800" b="1" smtClean="0">
                <a:cs typeface="Arial" panose="020B0604020202020204" pitchFamily="34" charset="0"/>
              </a:rPr>
            </a:br>
            <a:r>
              <a:rPr lang="ar-SA" altLang="ar-SA" sz="2800" b="1" smtClean="0">
                <a:cs typeface="Arial" panose="020B0604020202020204" pitchFamily="34" charset="0"/>
              </a:rPr>
              <a:t>طريقة تنظيم مادة المنهاج</a:t>
            </a:r>
            <a:r>
              <a:rPr lang="en-US" altLang="ar-SA" sz="2800" b="1" smtClean="0">
                <a:cs typeface="Arial" panose="020B0604020202020204" pitchFamily="34" charset="0"/>
              </a:rPr>
              <a:t> : </a:t>
            </a:r>
            <a:endParaRPr lang="ar-SA" altLang="ar-SA" sz="2800" b="1" smtClean="0">
              <a:cs typeface="Arial" panose="020B0604020202020204" pitchFamily="34" charset="0"/>
            </a:endParaRPr>
          </a:p>
          <a:p>
            <a:pPr algn="just" rtl="1">
              <a:lnSpc>
                <a:spcPct val="80000"/>
              </a:lnSpc>
            </a:pPr>
            <a:r>
              <a:rPr lang="ar-SA" altLang="ar-SA" sz="2800" b="1" smtClean="0">
                <a:cs typeface="Arial" panose="020B0604020202020204" pitchFamily="34" charset="0"/>
              </a:rPr>
              <a:t>ما الذي ينبغي أن يتعلمه الطلاب ؟ </a:t>
            </a:r>
            <a:endParaRPr lang="en-US" altLang="ar-SA" sz="2800" b="1" smtClean="0">
              <a:cs typeface="Arial" panose="020B0604020202020204" pitchFamily="34" charset="0"/>
            </a:endParaRPr>
          </a:p>
          <a:p>
            <a:pPr algn="just" rtl="1">
              <a:lnSpc>
                <a:spcPct val="80000"/>
              </a:lnSpc>
            </a:pPr>
            <a:r>
              <a:rPr lang="en-US" altLang="ar-SA" sz="2800" b="1" smtClean="0">
                <a:cs typeface="Arial" panose="020B0604020202020204" pitchFamily="34" charset="0"/>
              </a:rPr>
              <a:t> </a:t>
            </a:r>
            <a:r>
              <a:rPr lang="ar-SA" altLang="ar-SA" sz="2800" b="1" smtClean="0">
                <a:cs typeface="Arial" panose="020B0604020202020204" pitchFamily="34" charset="0"/>
              </a:rPr>
              <a:t>مضمون المادة وأهداف التعلم</a:t>
            </a:r>
            <a:endParaRPr lang="en-US" altLang="ar-SA" sz="2800" b="1" smtClean="0">
              <a:cs typeface="Arial" panose="020B0604020202020204" pitchFamily="34" charset="0"/>
            </a:endParaRPr>
          </a:p>
          <a:p>
            <a:pPr algn="just" rtl="1">
              <a:lnSpc>
                <a:spcPct val="80000"/>
              </a:lnSpc>
            </a:pPr>
            <a:r>
              <a:rPr lang="en-US" altLang="ar-SA" sz="2800" b="1" smtClean="0">
                <a:cs typeface="Arial" panose="020B0604020202020204" pitchFamily="34" charset="0"/>
              </a:rPr>
              <a:t>  </a:t>
            </a:r>
            <a:r>
              <a:rPr lang="ar-SA" altLang="ar-SA" sz="2800" b="1" smtClean="0">
                <a:cs typeface="Arial" panose="020B0604020202020204" pitchFamily="34" charset="0"/>
              </a:rPr>
              <a:t>كيف ينبغي أن يتعلمه الطلاب ؟</a:t>
            </a:r>
          </a:p>
          <a:p>
            <a:pPr algn="just" rtl="1">
              <a:lnSpc>
                <a:spcPct val="80000"/>
              </a:lnSpc>
            </a:pPr>
            <a:r>
              <a:rPr lang="ar-SA" altLang="ar-SA" sz="2800" b="1" smtClean="0">
                <a:cs typeface="Arial" panose="020B0604020202020204" pitchFamily="34" charset="0"/>
              </a:rPr>
              <a:t>كيف يمكن أن تعل</a:t>
            </a:r>
            <a:r>
              <a:rPr lang="ar-EG" altLang="ar-SA" sz="2800" b="1" smtClean="0">
                <a:cs typeface="Arial" panose="020B0604020202020204" pitchFamily="34" charset="0"/>
              </a:rPr>
              <a:t>م</a:t>
            </a:r>
            <a:r>
              <a:rPr lang="ar-SA" altLang="ar-SA" sz="2800" b="1" smtClean="0">
                <a:cs typeface="Arial" panose="020B0604020202020204" pitchFamily="34" charset="0"/>
              </a:rPr>
              <a:t>هم الموضوع على أفضل وجه؟(الأسلوب)</a:t>
            </a:r>
            <a:r>
              <a:rPr lang="en-US" altLang="ar-SA" sz="2800" b="1" smtClean="0">
                <a:cs typeface="Arial" panose="020B0604020202020204" pitchFamily="34" charset="0"/>
              </a:rPr>
              <a:t> </a:t>
            </a:r>
            <a:r>
              <a:rPr lang="ar-SA" altLang="ar-SA" sz="2800" b="1" smtClean="0">
                <a:cs typeface="Arial" panose="020B0604020202020204" pitchFamily="34" charset="0"/>
              </a:rPr>
              <a:t>ونظرا للتباين الكبير بين مستويات الأداء الوظيفي للطلاب في أي مدرسة فإنه لا يمكن أن يكون إلزاميا, ومن مسؤلية المعلم الجيد أن يختار أهدافا ملائمة وضرورية ومفيدة لصفه كوحدة واحدة ولطلابه كأفراد</a:t>
            </a:r>
            <a:r>
              <a:rPr lang="en-US" altLang="ar-SA" sz="2800" b="1" smtClean="0">
                <a:cs typeface="Arial" panose="020B0604020202020204" pitchFamily="34" charset="0"/>
              </a:rPr>
              <a:t> .</a:t>
            </a:r>
          </a:p>
        </p:txBody>
      </p:sp>
    </p:spTree>
    <p:extLst>
      <p:ext uri="{BB962C8B-B14F-4D97-AF65-F5344CB8AC3E}">
        <p14:creationId xmlns:p14="http://schemas.microsoft.com/office/powerpoint/2010/main" val="18810236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p:cNvSpPr>
          <p:nvPr>
            <p:ph type="title" idx="4294967295"/>
          </p:nvPr>
        </p:nvSpPr>
        <p:spPr>
          <a:xfrm>
            <a:off x="495300" y="274638"/>
            <a:ext cx="8915400" cy="1143000"/>
          </a:xfrm>
          <a:prstGeom prst="rect">
            <a:avLst/>
          </a:prstGeom>
        </p:spPr>
        <p:txBody>
          <a:bodyPr/>
          <a:lstStyle/>
          <a:p>
            <a:r>
              <a:rPr lang="ar-SA" altLang="ar-SA" b="1">
                <a:solidFill>
                  <a:srgbClr val="C00000"/>
                </a:solidFill>
                <a:latin typeface="Arial" pitchFamily="34" charset="0"/>
                <a:ea typeface="+mn-ea"/>
                <a:cs typeface="+mn-cs"/>
              </a:rPr>
              <a:t>تابع : أهداف برنامج بافاريا</a:t>
            </a:r>
            <a:endParaRPr lang="en-US" altLang="ar-SA" b="1">
              <a:solidFill>
                <a:srgbClr val="C00000"/>
              </a:solidFill>
              <a:latin typeface="Arial" pitchFamily="34" charset="0"/>
              <a:ea typeface="+mn-ea"/>
              <a:cs typeface="+mn-cs"/>
            </a:endParaRPr>
          </a:p>
        </p:txBody>
      </p:sp>
      <p:sp>
        <p:nvSpPr>
          <p:cNvPr id="21507" name="Rectangle 3"/>
          <p:cNvSpPr>
            <a:spLocks noGrp="1"/>
          </p:cNvSpPr>
          <p:nvPr>
            <p:ph type="body" idx="4294967295"/>
          </p:nvPr>
        </p:nvSpPr>
        <p:spPr/>
        <p:txBody>
          <a:bodyPr/>
          <a:lstStyle/>
          <a:p>
            <a:pPr algn="just" rtl="1">
              <a:lnSpc>
                <a:spcPct val="90000"/>
              </a:lnSpc>
            </a:pPr>
            <a:r>
              <a:rPr lang="ar-SA" altLang="ar-SA" sz="2400" b="1" smtClean="0">
                <a:cs typeface="Arial" panose="020B0604020202020204" pitchFamily="34" charset="0"/>
              </a:rPr>
              <a:t>والاهداف</a:t>
            </a:r>
            <a:r>
              <a:rPr lang="en-US" altLang="ar-SA" sz="2400" b="1" smtClean="0">
                <a:cs typeface="Arial" panose="020B0604020202020204" pitchFamily="34" charset="0"/>
              </a:rPr>
              <a:t> </a:t>
            </a:r>
            <a:r>
              <a:rPr lang="ar-SA" altLang="ar-SA" sz="2400" b="1" smtClean="0">
                <a:cs typeface="Arial" panose="020B0604020202020204" pitchFamily="34" charset="0"/>
              </a:rPr>
              <a:t>في هذا المنهاج هي توصيات ينبغي</a:t>
            </a:r>
            <a:r>
              <a:rPr lang="en-US" altLang="ar-SA" sz="2400" b="1" smtClean="0">
                <a:cs typeface="Arial" panose="020B0604020202020204" pitchFamily="34" charset="0"/>
              </a:rPr>
              <a:t> </a:t>
            </a:r>
            <a:r>
              <a:rPr lang="ar-SA" altLang="ar-SA" sz="2400" b="1" smtClean="0">
                <a:cs typeface="Arial" panose="020B0604020202020204" pitchFamily="34" charset="0"/>
              </a:rPr>
              <a:t>اختيارها حسب احتياجات وقدرات كل طالب على حده وينبغي أن يدرك المعلم أن أمامه</a:t>
            </a:r>
            <a:r>
              <a:rPr lang="en-US" altLang="ar-SA" sz="2400" b="1" smtClean="0">
                <a:cs typeface="Arial" panose="020B0604020202020204" pitchFamily="34" charset="0"/>
              </a:rPr>
              <a:t> </a:t>
            </a:r>
            <a:r>
              <a:rPr lang="ar-SA" altLang="ar-SA" sz="2400" b="1" smtClean="0">
                <a:cs typeface="Arial" panose="020B0604020202020204" pitchFamily="34" charset="0"/>
              </a:rPr>
              <a:t>مساحة واسعة للإختيار الملائم لحالات الأفراد عندما يريد أن يختارأهدافا ويضع مناهج</a:t>
            </a:r>
            <a:r>
              <a:rPr lang="en-US" altLang="ar-SA" sz="2400" b="1" smtClean="0">
                <a:cs typeface="Arial" panose="020B0604020202020204" pitchFamily="34" charset="0"/>
              </a:rPr>
              <a:t> </a:t>
            </a:r>
            <a:r>
              <a:rPr lang="ar-SA" altLang="ar-SA" sz="2400" b="1" smtClean="0">
                <a:cs typeface="Arial" panose="020B0604020202020204" pitchFamily="34" charset="0"/>
              </a:rPr>
              <a:t>خاصة تمثل روح الإبداع والإبتكار لديه</a:t>
            </a:r>
            <a:r>
              <a:rPr lang="en-US" altLang="ar-SA" sz="2400" b="1" smtClean="0">
                <a:cs typeface="Arial" panose="020B0604020202020204" pitchFamily="34" charset="0"/>
              </a:rPr>
              <a:t>                         .</a:t>
            </a:r>
            <a:br>
              <a:rPr lang="en-US" altLang="ar-SA" sz="2400" b="1" smtClean="0">
                <a:cs typeface="Arial" panose="020B0604020202020204" pitchFamily="34" charset="0"/>
              </a:rPr>
            </a:br>
            <a:r>
              <a:rPr lang="ar-SA" altLang="ar-SA" sz="2400" b="1" smtClean="0">
                <a:cs typeface="Arial" panose="020B0604020202020204" pitchFamily="34" charset="0"/>
              </a:rPr>
              <a:t>التعليم في مدارس المعاقين عقليا لا</a:t>
            </a:r>
            <a:r>
              <a:rPr lang="en-US" altLang="ar-SA" sz="2400" b="1" smtClean="0">
                <a:cs typeface="Arial" panose="020B0604020202020204" pitchFamily="34" charset="0"/>
              </a:rPr>
              <a:t> </a:t>
            </a:r>
            <a:r>
              <a:rPr lang="ar-SA" altLang="ar-SA" sz="2400" b="1" smtClean="0">
                <a:cs typeface="Arial" panose="020B0604020202020204" pitchFamily="34" charset="0"/>
              </a:rPr>
              <a:t>يوضع له خطة نهائية مسبقة بل خطة جزئية لأن الحالات الحقيقية او الأحداث التي تقع</a:t>
            </a:r>
            <a:r>
              <a:rPr lang="en-US" altLang="ar-SA" sz="2400" b="1" smtClean="0">
                <a:cs typeface="Arial" panose="020B0604020202020204" pitchFamily="34" charset="0"/>
              </a:rPr>
              <a:t> </a:t>
            </a:r>
            <a:r>
              <a:rPr lang="ar-SA" altLang="ar-SA" sz="2400" b="1" smtClean="0">
                <a:cs typeface="Arial" panose="020B0604020202020204" pitchFamily="34" charset="0"/>
              </a:rPr>
              <a:t>في البيئة المحيطة بالطلاب أو الإحتياجات المفاجئة التي تهمهم كأفراد ينبغي اتخاذها</a:t>
            </a:r>
            <a:r>
              <a:rPr lang="en-US" altLang="ar-SA" sz="2400" b="1" smtClean="0">
                <a:cs typeface="Arial" panose="020B0604020202020204" pitchFamily="34" charset="0"/>
              </a:rPr>
              <a:t> </a:t>
            </a:r>
            <a:r>
              <a:rPr lang="ar-SA" altLang="ar-SA" sz="2400" b="1" smtClean="0">
                <a:cs typeface="Arial" panose="020B0604020202020204" pitchFamily="34" charset="0"/>
              </a:rPr>
              <a:t>على الفور وبطريقة ملائمة كفرص تعليمية لهم</a:t>
            </a:r>
            <a:r>
              <a:rPr lang="en-US" altLang="ar-SA" sz="2400" b="1" smtClean="0">
                <a:cs typeface="Arial" panose="020B0604020202020204" pitchFamily="34" charset="0"/>
              </a:rPr>
              <a:t> .</a:t>
            </a:r>
            <a:br>
              <a:rPr lang="en-US" altLang="ar-SA" sz="2400" b="1" smtClean="0">
                <a:cs typeface="Arial" panose="020B0604020202020204" pitchFamily="34" charset="0"/>
              </a:rPr>
            </a:br>
            <a:r>
              <a:rPr lang="ar-SA" altLang="ar-SA" sz="2400" b="1" smtClean="0">
                <a:cs typeface="Arial" panose="020B0604020202020204" pitchFamily="34" charset="0"/>
              </a:rPr>
              <a:t>ومعلم الصف هو المسؤول عن تنظيم</a:t>
            </a:r>
            <a:r>
              <a:rPr lang="en-US" altLang="ar-SA" sz="2400" b="1" smtClean="0">
                <a:cs typeface="Arial" panose="020B0604020202020204" pitchFamily="34" charset="0"/>
              </a:rPr>
              <a:t> </a:t>
            </a:r>
            <a:r>
              <a:rPr lang="ar-SA" altLang="ar-SA" sz="2400" b="1" smtClean="0">
                <a:cs typeface="Arial" panose="020B0604020202020204" pitchFamily="34" charset="0"/>
              </a:rPr>
              <a:t>العملية التربوية في الصف وعن ابتكار ما يجعلها تسير في مسارها الصحيح وفي جميع</a:t>
            </a:r>
            <a:r>
              <a:rPr lang="en-US" altLang="ar-SA" sz="2400" b="1" smtClean="0">
                <a:cs typeface="Arial" panose="020B0604020202020204" pitchFamily="34" charset="0"/>
              </a:rPr>
              <a:t> </a:t>
            </a:r>
            <a:r>
              <a:rPr lang="ar-SA" altLang="ar-SA" sz="2400" b="1" smtClean="0">
                <a:cs typeface="Arial" panose="020B0604020202020204" pitchFamily="34" charset="0"/>
              </a:rPr>
              <a:t>الأحوال يعتبر التعاون الوثيق بين أفرادالفريق الواحد أمرا جوهريا لتفعيل هذه</a:t>
            </a:r>
            <a:r>
              <a:rPr lang="en-US" altLang="ar-SA" sz="2400" b="1" smtClean="0">
                <a:cs typeface="Arial" panose="020B0604020202020204" pitchFamily="34" charset="0"/>
              </a:rPr>
              <a:t> </a:t>
            </a:r>
            <a:r>
              <a:rPr lang="ar-SA" altLang="ar-SA" sz="2400" b="1" smtClean="0">
                <a:cs typeface="Arial" panose="020B0604020202020204" pitchFamily="34" charset="0"/>
              </a:rPr>
              <a:t>العملية</a:t>
            </a:r>
            <a:r>
              <a:rPr lang="en-US" altLang="ar-SA" sz="2400" b="1" smtClean="0">
                <a:cs typeface="Arial" panose="020B0604020202020204" pitchFamily="34" charset="0"/>
              </a:rPr>
              <a:t>                       .</a:t>
            </a:r>
            <a:br>
              <a:rPr lang="en-US" altLang="ar-SA" sz="2400" b="1" smtClean="0">
                <a:cs typeface="Arial" panose="020B0604020202020204" pitchFamily="34" charset="0"/>
              </a:rPr>
            </a:br>
            <a:r>
              <a:rPr lang="en-US" altLang="ar-SA" sz="2400" b="1" smtClean="0">
                <a:cs typeface="Arial" panose="020B0604020202020204" pitchFamily="34" charset="0"/>
              </a:rPr>
              <a:t/>
            </a:r>
            <a:br>
              <a:rPr lang="en-US" altLang="ar-SA" sz="2400" b="1" smtClean="0">
                <a:cs typeface="Arial" panose="020B0604020202020204" pitchFamily="34" charset="0"/>
              </a:rPr>
            </a:br>
            <a:endParaRPr lang="en-US" altLang="ar-SA" sz="2400" b="1" smtClean="0">
              <a:cs typeface="Arial" panose="020B0604020202020204" pitchFamily="34" charset="0"/>
            </a:endParaRPr>
          </a:p>
        </p:txBody>
      </p:sp>
    </p:spTree>
    <p:extLst>
      <p:ext uri="{BB962C8B-B14F-4D97-AF65-F5344CB8AC3E}">
        <p14:creationId xmlns:p14="http://schemas.microsoft.com/office/powerpoint/2010/main" val="29354133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p:cNvSpPr>
          <p:nvPr>
            <p:ph type="title" idx="4294967295"/>
          </p:nvPr>
        </p:nvSpPr>
        <p:spPr>
          <a:xfrm>
            <a:off x="495300" y="274638"/>
            <a:ext cx="8915400" cy="1143000"/>
          </a:xfrm>
          <a:prstGeom prst="rect">
            <a:avLst/>
          </a:prstGeom>
        </p:spPr>
        <p:txBody>
          <a:bodyPr/>
          <a:lstStyle/>
          <a:p>
            <a:r>
              <a:rPr lang="ar-SA" altLang="ar-SA" b="1">
                <a:solidFill>
                  <a:srgbClr val="C00000"/>
                </a:solidFill>
                <a:latin typeface="Arial" pitchFamily="34" charset="0"/>
                <a:ea typeface="+mn-ea"/>
                <a:cs typeface="+mn-cs"/>
              </a:rPr>
              <a:t>محتويات برنامج بافاريا </a:t>
            </a:r>
            <a:endParaRPr lang="en-US" altLang="ar-SA" b="1">
              <a:solidFill>
                <a:srgbClr val="C00000"/>
              </a:solidFill>
              <a:latin typeface="Arial" pitchFamily="34" charset="0"/>
              <a:ea typeface="+mn-ea"/>
              <a:cs typeface="+mn-cs"/>
            </a:endParaRPr>
          </a:p>
        </p:txBody>
      </p:sp>
      <p:sp>
        <p:nvSpPr>
          <p:cNvPr id="22531" name="Rectangle 3"/>
          <p:cNvSpPr>
            <a:spLocks noGrp="1"/>
          </p:cNvSpPr>
          <p:nvPr>
            <p:ph type="body" idx="4294967295"/>
          </p:nvPr>
        </p:nvSpPr>
        <p:spPr/>
        <p:txBody>
          <a:bodyPr/>
          <a:lstStyle/>
          <a:p>
            <a:pPr>
              <a:lnSpc>
                <a:spcPct val="80000"/>
              </a:lnSpc>
              <a:buFont typeface="Arial" panose="020B0604020202020204" pitchFamily="34" charset="0"/>
              <a:buNone/>
            </a:pPr>
            <a:r>
              <a:rPr lang="ar-SA" altLang="ar-SA" sz="2800" b="1" u="sng" smtClean="0">
                <a:cs typeface="Arial" panose="020B0604020202020204" pitchFamily="34" charset="0"/>
              </a:rPr>
              <a:t>أولاً - التعليم التطويري</a:t>
            </a:r>
          </a:p>
          <a:p>
            <a:pPr algn="just" rtl="1">
              <a:lnSpc>
                <a:spcPct val="80000"/>
              </a:lnSpc>
              <a:buFont typeface="Arial" panose="020B0604020202020204" pitchFamily="34" charset="0"/>
              <a:buNone/>
            </a:pPr>
            <a:r>
              <a:rPr lang="ar-SA" altLang="ar-SA" sz="2800" b="1" smtClean="0">
                <a:cs typeface="Arial" panose="020B0604020202020204" pitchFamily="34" charset="0"/>
              </a:rPr>
              <a:t>أ- الناحية الحسية – الحركية </a:t>
            </a:r>
            <a:r>
              <a:rPr lang="ar-EG" altLang="ar-SA" sz="2800" b="1" smtClean="0">
                <a:cs typeface="Arial" panose="020B0604020202020204" pitchFamily="34" charset="0"/>
              </a:rPr>
              <a:t>وتشمل: </a:t>
            </a:r>
            <a:endParaRPr lang="ar-SA" altLang="ar-SA" sz="2800" b="1" smtClean="0">
              <a:cs typeface="Arial" panose="020B0604020202020204" pitchFamily="34" charset="0"/>
            </a:endParaRPr>
          </a:p>
          <a:p>
            <a:pPr algn="just" rtl="1">
              <a:lnSpc>
                <a:spcPct val="80000"/>
              </a:lnSpc>
              <a:buFont typeface="Arial" panose="020B0604020202020204" pitchFamily="34" charset="0"/>
              <a:buNone/>
            </a:pPr>
            <a:r>
              <a:rPr lang="ar-SA" altLang="ar-SA" sz="2800" b="1" smtClean="0">
                <a:cs typeface="Arial" panose="020B0604020202020204" pitchFamily="34" charset="0"/>
              </a:rPr>
              <a:t>1- التحكم بحاسة اللمس في بشرته.</a:t>
            </a:r>
          </a:p>
          <a:p>
            <a:pPr algn="just" rtl="1">
              <a:lnSpc>
                <a:spcPct val="80000"/>
              </a:lnSpc>
              <a:buFont typeface="Arial" panose="020B0604020202020204" pitchFamily="34" charset="0"/>
              <a:buNone/>
            </a:pPr>
            <a:r>
              <a:rPr lang="ar-SA" altLang="ar-SA" sz="2800" b="1" smtClean="0">
                <a:cs typeface="Arial" panose="020B0604020202020204" pitchFamily="34" charset="0"/>
              </a:rPr>
              <a:t>2- إدراك التلميذ لجسمه.</a:t>
            </a:r>
            <a:r>
              <a:rPr lang="en-US" altLang="ar-SA" sz="2800" b="1" smtClean="0">
                <a:cs typeface="Arial" panose="020B0604020202020204" pitchFamily="34" charset="0"/>
              </a:rPr>
              <a:t> </a:t>
            </a:r>
          </a:p>
          <a:p>
            <a:pPr algn="just" rtl="1">
              <a:lnSpc>
                <a:spcPct val="80000"/>
              </a:lnSpc>
              <a:buFont typeface="Arial" panose="020B0604020202020204" pitchFamily="34" charset="0"/>
              <a:buNone/>
            </a:pPr>
            <a:r>
              <a:rPr lang="ar-SA" altLang="ar-SA" sz="2800" b="1" smtClean="0">
                <a:cs typeface="Arial" panose="020B0604020202020204" pitchFamily="34" charset="0"/>
              </a:rPr>
              <a:t>3-</a:t>
            </a:r>
            <a:r>
              <a:rPr lang="en-US" altLang="ar-SA" sz="2800" b="1" smtClean="0">
                <a:cs typeface="Arial" panose="020B0604020202020204" pitchFamily="34" charset="0"/>
              </a:rPr>
              <a:t> </a:t>
            </a:r>
            <a:r>
              <a:rPr lang="ar-SA" altLang="ar-SA" sz="2800" b="1" smtClean="0">
                <a:cs typeface="Arial" panose="020B0604020202020204" pitchFamily="34" charset="0"/>
              </a:rPr>
              <a:t>تطوير وظائف اليد (المهارات الحركية الدقيقة</a:t>
            </a:r>
            <a:r>
              <a:rPr lang="en-US" altLang="ar-SA" sz="2800" b="1" smtClean="0">
                <a:cs typeface="Arial" panose="020B0604020202020204" pitchFamily="34" charset="0"/>
              </a:rPr>
              <a:t>( </a:t>
            </a:r>
            <a:r>
              <a:rPr lang="ar-SA" altLang="ar-SA" sz="2800" b="1" smtClean="0">
                <a:cs typeface="Arial" panose="020B0604020202020204" pitchFamily="34" charset="0"/>
              </a:rPr>
              <a:t>.</a:t>
            </a:r>
            <a:endParaRPr lang="ar-EG" altLang="ar-SA" sz="2800" b="1" smtClean="0">
              <a:cs typeface="Arial" panose="020B0604020202020204" pitchFamily="34" charset="0"/>
            </a:endParaRPr>
          </a:p>
          <a:p>
            <a:pPr algn="just" rtl="1">
              <a:lnSpc>
                <a:spcPct val="80000"/>
              </a:lnSpc>
              <a:buFont typeface="Arial" panose="020B0604020202020204" pitchFamily="34" charset="0"/>
              <a:buNone/>
            </a:pPr>
            <a:r>
              <a:rPr lang="ar-SA" altLang="ar-SA" sz="2800" b="1" smtClean="0">
                <a:cs typeface="Arial" panose="020B0604020202020204" pitchFamily="34" charset="0"/>
              </a:rPr>
              <a:t>4- </a:t>
            </a:r>
            <a:r>
              <a:rPr lang="ar-EG" altLang="ar-SA" sz="2800" b="1" smtClean="0">
                <a:cs typeface="Arial" panose="020B0604020202020204" pitchFamily="34" charset="0"/>
              </a:rPr>
              <a:t>تط</a:t>
            </a:r>
            <a:r>
              <a:rPr lang="ar-SA" altLang="ar-SA" sz="2800" b="1" smtClean="0">
                <a:cs typeface="Arial" panose="020B0604020202020204" pitchFamily="34" charset="0"/>
              </a:rPr>
              <a:t>وير السيطرة على الجسم.</a:t>
            </a:r>
          </a:p>
          <a:p>
            <a:pPr algn="just" rtl="1">
              <a:lnSpc>
                <a:spcPct val="80000"/>
              </a:lnSpc>
              <a:buFont typeface="Arial" panose="020B0604020202020204" pitchFamily="34" charset="0"/>
              <a:buNone/>
            </a:pPr>
            <a:r>
              <a:rPr lang="ar-SA" altLang="ar-SA" sz="2800" b="1" smtClean="0">
                <a:cs typeface="Arial" panose="020B0604020202020204" pitchFamily="34" charset="0"/>
              </a:rPr>
              <a:t>5- التحرك من مكان إلى آخر. </a:t>
            </a:r>
            <a:r>
              <a:rPr lang="en-US" altLang="ar-SA" sz="2800" b="1" smtClean="0">
                <a:cs typeface="Arial" panose="020B0604020202020204" pitchFamily="34" charset="0"/>
              </a:rPr>
              <a:t> </a:t>
            </a:r>
          </a:p>
          <a:p>
            <a:pPr algn="just" rtl="1">
              <a:lnSpc>
                <a:spcPct val="80000"/>
              </a:lnSpc>
              <a:buFont typeface="Arial" panose="020B0604020202020204" pitchFamily="34" charset="0"/>
              <a:buNone/>
            </a:pPr>
            <a:r>
              <a:rPr lang="ar-SA" altLang="ar-SA" sz="2800" b="1" smtClean="0">
                <a:cs typeface="Arial" panose="020B0604020202020204" pitchFamily="34" charset="0"/>
              </a:rPr>
              <a:t>6- السيطرة على المهارات</a:t>
            </a:r>
            <a:r>
              <a:rPr lang="en-US" altLang="ar-SA" sz="2800" b="1" smtClean="0">
                <a:cs typeface="Arial" panose="020B0604020202020204" pitchFamily="34" charset="0"/>
              </a:rPr>
              <a:t> </a:t>
            </a:r>
            <a:r>
              <a:rPr lang="ar-SA" altLang="ar-SA" sz="2800" b="1" smtClean="0">
                <a:cs typeface="Arial" panose="020B0604020202020204" pitchFamily="34" charset="0"/>
              </a:rPr>
              <a:t>الحركية للوجه والفم. </a:t>
            </a:r>
            <a:r>
              <a:rPr lang="en-US" altLang="ar-SA" sz="2800" b="1" smtClean="0">
                <a:cs typeface="Arial" panose="020B0604020202020204" pitchFamily="34" charset="0"/>
              </a:rPr>
              <a:t>                                  </a:t>
            </a:r>
            <a:br>
              <a:rPr lang="en-US" altLang="ar-SA" sz="2800" b="1" smtClean="0">
                <a:cs typeface="Arial" panose="020B0604020202020204" pitchFamily="34" charset="0"/>
              </a:rPr>
            </a:br>
            <a:r>
              <a:rPr lang="en-US" altLang="ar-SA" sz="2800" b="1" smtClean="0">
                <a:cs typeface="Arial" panose="020B0604020202020204" pitchFamily="34" charset="0"/>
              </a:rPr>
              <a:t/>
            </a:r>
            <a:br>
              <a:rPr lang="en-US" altLang="ar-SA" sz="2800" b="1" smtClean="0">
                <a:cs typeface="Arial" panose="020B0604020202020204" pitchFamily="34" charset="0"/>
              </a:rPr>
            </a:br>
            <a:endParaRPr lang="en-US" altLang="ar-SA" sz="2800" b="1" smtClean="0">
              <a:cs typeface="Arial" panose="020B0604020202020204" pitchFamily="34" charset="0"/>
            </a:endParaRPr>
          </a:p>
        </p:txBody>
      </p:sp>
    </p:spTree>
    <p:extLst>
      <p:ext uri="{BB962C8B-B14F-4D97-AF65-F5344CB8AC3E}">
        <p14:creationId xmlns:p14="http://schemas.microsoft.com/office/powerpoint/2010/main" val="4811541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p:cNvSpPr>
          <p:nvPr>
            <p:ph type="title" idx="4294967295"/>
          </p:nvPr>
        </p:nvSpPr>
        <p:spPr>
          <a:xfrm>
            <a:off x="495300" y="274638"/>
            <a:ext cx="8915400" cy="1143000"/>
          </a:xfrm>
          <a:prstGeom prst="rect">
            <a:avLst/>
          </a:prstGeom>
        </p:spPr>
        <p:txBody>
          <a:bodyPr/>
          <a:lstStyle/>
          <a:p>
            <a:r>
              <a:rPr lang="ar-SA" altLang="ar-SA" b="1">
                <a:solidFill>
                  <a:srgbClr val="C00000"/>
                </a:solidFill>
                <a:latin typeface="Arial" pitchFamily="34" charset="0"/>
                <a:ea typeface="+mn-ea"/>
                <a:cs typeface="+mn-cs"/>
              </a:rPr>
              <a:t>تابع : محتوى البرنامج</a:t>
            </a:r>
            <a:endParaRPr lang="en-US" altLang="ar-SA" b="1">
              <a:solidFill>
                <a:srgbClr val="C00000"/>
              </a:solidFill>
              <a:latin typeface="Arial" pitchFamily="34" charset="0"/>
              <a:ea typeface="+mn-ea"/>
              <a:cs typeface="+mn-cs"/>
            </a:endParaRPr>
          </a:p>
        </p:txBody>
      </p:sp>
      <p:sp>
        <p:nvSpPr>
          <p:cNvPr id="23555" name="Rectangle 3"/>
          <p:cNvSpPr>
            <a:spLocks noGrp="1"/>
          </p:cNvSpPr>
          <p:nvPr>
            <p:ph type="body" idx="4294967295"/>
          </p:nvPr>
        </p:nvSpPr>
        <p:spPr/>
        <p:txBody>
          <a:bodyPr/>
          <a:lstStyle/>
          <a:p>
            <a:pPr algn="just" rtl="1">
              <a:lnSpc>
                <a:spcPct val="80000"/>
              </a:lnSpc>
              <a:buFont typeface="Arial" panose="020B0604020202020204" pitchFamily="34" charset="0"/>
              <a:buNone/>
            </a:pPr>
            <a:r>
              <a:rPr lang="ar-SA" altLang="ar-SA" sz="2800" b="1" smtClean="0">
                <a:cs typeface="Arial" panose="020B0604020202020204" pitchFamily="34" charset="0"/>
              </a:rPr>
              <a:t>ب) </a:t>
            </a:r>
            <a:r>
              <a:rPr lang="ar-SA" altLang="ar-SA" sz="2800" b="1" u="sng" smtClean="0">
                <a:cs typeface="Arial" panose="020B0604020202020204" pitchFamily="34" charset="0"/>
              </a:rPr>
              <a:t>الإدراك </a:t>
            </a:r>
            <a:r>
              <a:rPr lang="ar-EG" altLang="ar-SA" sz="2800" b="1" u="sng" smtClean="0">
                <a:cs typeface="Arial" panose="020B0604020202020204" pitchFamily="34" charset="0"/>
              </a:rPr>
              <a:t>ويشمل</a:t>
            </a:r>
            <a:r>
              <a:rPr lang="ar-EG" altLang="ar-SA" sz="2800" b="1" smtClean="0">
                <a:cs typeface="Arial" panose="020B0604020202020204" pitchFamily="34" charset="0"/>
              </a:rPr>
              <a:t>:-</a:t>
            </a:r>
            <a:endParaRPr lang="ar-SA" altLang="ar-SA" sz="2800" b="1" smtClean="0">
              <a:cs typeface="Arial" panose="020B0604020202020204" pitchFamily="34" charset="0"/>
            </a:endParaRPr>
          </a:p>
          <a:p>
            <a:pPr algn="just" rtl="1">
              <a:lnSpc>
                <a:spcPct val="80000"/>
              </a:lnSpc>
            </a:pPr>
            <a:r>
              <a:rPr lang="ar-SA" altLang="ar-SA" sz="2400" b="1" smtClean="0">
                <a:cs typeface="Arial" panose="020B0604020202020204" pitchFamily="34" charset="0"/>
              </a:rPr>
              <a:t>ملاحظة المثيرات</a:t>
            </a:r>
            <a:r>
              <a:rPr lang="en-US" altLang="ar-SA" sz="2400" b="1" smtClean="0">
                <a:cs typeface="Arial" panose="020B0604020202020204" pitchFamily="34" charset="0"/>
              </a:rPr>
              <a:t> </a:t>
            </a:r>
            <a:r>
              <a:rPr lang="ar-SA" altLang="ar-SA" sz="2400" b="1" smtClean="0">
                <a:cs typeface="Arial" panose="020B0604020202020204" pitchFamily="34" charset="0"/>
              </a:rPr>
              <a:t>(المنبهات).</a:t>
            </a:r>
          </a:p>
          <a:p>
            <a:pPr algn="just" rtl="1">
              <a:lnSpc>
                <a:spcPct val="80000"/>
              </a:lnSpc>
            </a:pPr>
            <a:r>
              <a:rPr lang="ar-SA" altLang="ar-SA" sz="2400" b="1" smtClean="0">
                <a:cs typeface="Arial" panose="020B0604020202020204" pitchFamily="34" charset="0"/>
              </a:rPr>
              <a:t>كيفية التفاعل مع المثيرات.</a:t>
            </a:r>
            <a:r>
              <a:rPr lang="en-US" altLang="ar-SA" sz="2400" b="1" smtClean="0">
                <a:cs typeface="Arial" panose="020B0604020202020204" pitchFamily="34" charset="0"/>
              </a:rPr>
              <a:t> </a:t>
            </a:r>
            <a:endParaRPr lang="ar-SA" altLang="ar-SA" sz="2400" b="1" smtClean="0">
              <a:cs typeface="Arial" panose="020B0604020202020204" pitchFamily="34" charset="0"/>
            </a:endParaRPr>
          </a:p>
          <a:p>
            <a:pPr algn="just" rtl="1">
              <a:lnSpc>
                <a:spcPct val="80000"/>
              </a:lnSpc>
            </a:pPr>
            <a:r>
              <a:rPr lang="ar-SA" altLang="ar-SA" sz="2400" b="1" smtClean="0">
                <a:cs typeface="Arial" panose="020B0604020202020204" pitchFamily="34" charset="0"/>
              </a:rPr>
              <a:t>تطوير التناسق بين الحواس</a:t>
            </a:r>
            <a:r>
              <a:rPr lang="en-US" altLang="ar-SA" sz="2400" b="1" smtClean="0">
                <a:cs typeface="Arial" panose="020B0604020202020204" pitchFamily="34" charset="0"/>
              </a:rPr>
              <a:t> </a:t>
            </a:r>
            <a:r>
              <a:rPr lang="ar-SA" altLang="ar-SA" sz="2400" b="1" smtClean="0">
                <a:cs typeface="Arial" panose="020B0604020202020204" pitchFamily="34" charset="0"/>
              </a:rPr>
              <a:t>.</a:t>
            </a:r>
          </a:p>
          <a:p>
            <a:pPr algn="just" rtl="1">
              <a:lnSpc>
                <a:spcPct val="80000"/>
              </a:lnSpc>
            </a:pPr>
            <a:r>
              <a:rPr lang="ar-SA" altLang="ar-SA" sz="2400" b="1" smtClean="0">
                <a:cs typeface="Arial" panose="020B0604020202020204" pitchFamily="34" charset="0"/>
              </a:rPr>
              <a:t>تكرار المنبه (المثير</a:t>
            </a:r>
            <a:r>
              <a:rPr lang="en-US" altLang="ar-SA" sz="2400" b="1" smtClean="0">
                <a:cs typeface="Arial" panose="020B0604020202020204" pitchFamily="34" charset="0"/>
              </a:rPr>
              <a:t> (</a:t>
            </a:r>
            <a:endParaRPr lang="ar-SA" altLang="ar-SA" sz="2400" b="1" smtClean="0">
              <a:cs typeface="Arial" panose="020B0604020202020204" pitchFamily="34" charset="0"/>
            </a:endParaRPr>
          </a:p>
          <a:p>
            <a:pPr algn="just" rtl="1">
              <a:lnSpc>
                <a:spcPct val="80000"/>
              </a:lnSpc>
            </a:pPr>
            <a:r>
              <a:rPr lang="ar-SA" altLang="ar-SA" sz="2400" b="1" smtClean="0">
                <a:cs typeface="Arial" panose="020B0604020202020204" pitchFamily="34" charset="0"/>
              </a:rPr>
              <a:t>توقع الحافز (الباعث) أو تسبب حدوثه</a:t>
            </a:r>
            <a:r>
              <a:rPr lang="en-US" altLang="ar-SA" sz="2400" b="1" smtClean="0">
                <a:cs typeface="Arial" panose="020B0604020202020204" pitchFamily="34" charset="0"/>
              </a:rPr>
              <a:t> </a:t>
            </a:r>
            <a:endParaRPr lang="ar-SA" altLang="ar-SA" sz="2400" b="1" smtClean="0">
              <a:cs typeface="Arial" panose="020B0604020202020204" pitchFamily="34" charset="0"/>
            </a:endParaRPr>
          </a:p>
          <a:p>
            <a:pPr algn="just" rtl="1">
              <a:lnSpc>
                <a:spcPct val="80000"/>
              </a:lnSpc>
            </a:pPr>
            <a:r>
              <a:rPr lang="ar-SA" altLang="ar-SA" sz="2400" b="1" smtClean="0">
                <a:cs typeface="Arial" panose="020B0604020202020204" pitchFamily="34" charset="0"/>
              </a:rPr>
              <a:t>بط حركة العين / الجسم.</a:t>
            </a:r>
            <a:r>
              <a:rPr lang="en-US" altLang="ar-SA" sz="2400" b="1" smtClean="0">
                <a:cs typeface="Arial" panose="020B0604020202020204" pitchFamily="34" charset="0"/>
              </a:rPr>
              <a:t> </a:t>
            </a:r>
            <a:endParaRPr lang="ar-SA" altLang="ar-SA" sz="2400" b="1" smtClean="0">
              <a:cs typeface="Arial" panose="020B0604020202020204" pitchFamily="34" charset="0"/>
            </a:endParaRPr>
          </a:p>
          <a:p>
            <a:pPr algn="just" rtl="1">
              <a:lnSpc>
                <a:spcPct val="80000"/>
              </a:lnSpc>
            </a:pPr>
            <a:r>
              <a:rPr lang="ar-SA" altLang="ar-SA" sz="2400" b="1" smtClean="0">
                <a:cs typeface="Arial" panose="020B0604020202020204" pitchFamily="34" charset="0"/>
              </a:rPr>
              <a:t>تمييز الأشخاص والأشياء وفهم الأوضاع</a:t>
            </a:r>
            <a:r>
              <a:rPr lang="en-US" altLang="ar-SA" sz="2400" b="1" smtClean="0">
                <a:cs typeface="Arial" panose="020B0604020202020204" pitchFamily="34" charset="0"/>
              </a:rPr>
              <a:t> </a:t>
            </a:r>
            <a:r>
              <a:rPr lang="ar-SA" altLang="ar-SA" sz="2400" b="1" smtClean="0">
                <a:cs typeface="Arial" panose="020B0604020202020204" pitchFamily="34" charset="0"/>
              </a:rPr>
              <a:t>.</a:t>
            </a:r>
          </a:p>
          <a:p>
            <a:pPr algn="just" rtl="1">
              <a:lnSpc>
                <a:spcPct val="80000"/>
              </a:lnSpc>
            </a:pPr>
            <a:r>
              <a:rPr lang="ar-SA" altLang="ar-SA" sz="2400" b="1" smtClean="0">
                <a:cs typeface="Arial" panose="020B0604020202020204" pitchFamily="34" charset="0"/>
              </a:rPr>
              <a:t>تمييز صور الأشخاص والأشياء والحالات</a:t>
            </a:r>
          </a:p>
          <a:p>
            <a:pPr algn="just" rtl="1">
              <a:lnSpc>
                <a:spcPct val="80000"/>
              </a:lnSpc>
            </a:pPr>
            <a:r>
              <a:rPr lang="ar-SA" altLang="ar-SA" sz="2400" b="1" smtClean="0">
                <a:cs typeface="Arial" panose="020B0604020202020204" pitchFamily="34" charset="0"/>
              </a:rPr>
              <a:t>التعبير اللفظي عن معلومات حسية</a:t>
            </a:r>
            <a:r>
              <a:rPr lang="en-US" altLang="ar-SA" sz="2400" b="1" smtClean="0">
                <a:cs typeface="Arial" panose="020B0604020202020204" pitchFamily="34" charset="0"/>
              </a:rPr>
              <a:t> </a:t>
            </a:r>
            <a:endParaRPr lang="ar-SA" altLang="ar-SA" sz="2400" b="1" smtClean="0">
              <a:cs typeface="Arial" panose="020B0604020202020204" pitchFamily="34" charset="0"/>
            </a:endParaRPr>
          </a:p>
          <a:p>
            <a:pPr algn="just" rtl="1">
              <a:lnSpc>
                <a:spcPct val="80000"/>
              </a:lnSpc>
            </a:pPr>
            <a:r>
              <a:rPr lang="ar-SA" altLang="ar-SA" sz="2400" b="1" smtClean="0">
                <a:cs typeface="Arial" panose="020B0604020202020204" pitchFamily="34" charset="0"/>
              </a:rPr>
              <a:t>أدراك الأشكال والألوان والأحجام</a:t>
            </a:r>
          </a:p>
          <a:p>
            <a:pPr algn="just" rtl="1">
              <a:lnSpc>
                <a:spcPct val="80000"/>
              </a:lnSpc>
            </a:pPr>
            <a:r>
              <a:rPr lang="ar-SA" altLang="ar-SA" sz="2400" b="1" smtClean="0">
                <a:cs typeface="Arial" panose="020B0604020202020204" pitchFamily="34" charset="0"/>
              </a:rPr>
              <a:t>تحسين نطاق الإدراك</a:t>
            </a:r>
            <a:r>
              <a:rPr lang="en-US" altLang="ar-SA" sz="2400" b="1" smtClean="0">
                <a:cs typeface="Arial" panose="020B0604020202020204" pitchFamily="34" charset="0"/>
              </a:rPr>
              <a:t> </a:t>
            </a:r>
            <a:r>
              <a:rPr lang="ar-SA" altLang="ar-SA" sz="2400" b="1" smtClean="0">
                <a:cs typeface="Arial" panose="020B0604020202020204" pitchFamily="34" charset="0"/>
              </a:rPr>
              <a:t>.</a:t>
            </a:r>
            <a:endParaRPr lang="en-US" altLang="ar-SA" sz="2400" b="1" smtClean="0">
              <a:cs typeface="Arial" panose="020B0604020202020204" pitchFamily="34" charset="0"/>
            </a:endParaRPr>
          </a:p>
        </p:txBody>
      </p:sp>
    </p:spTree>
    <p:extLst>
      <p:ext uri="{BB962C8B-B14F-4D97-AF65-F5344CB8AC3E}">
        <p14:creationId xmlns:p14="http://schemas.microsoft.com/office/powerpoint/2010/main" val="13457859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p:cNvSpPr>
          <p:nvPr>
            <p:ph type="title" idx="4294967295"/>
          </p:nvPr>
        </p:nvSpPr>
        <p:spPr>
          <a:xfrm>
            <a:off x="495300" y="274638"/>
            <a:ext cx="8915400" cy="1143000"/>
          </a:xfrm>
          <a:prstGeom prst="rect">
            <a:avLst/>
          </a:prstGeom>
        </p:spPr>
        <p:txBody>
          <a:bodyPr/>
          <a:lstStyle/>
          <a:p>
            <a:r>
              <a:rPr lang="ar-SA" altLang="ar-SA" b="1">
                <a:solidFill>
                  <a:srgbClr val="C00000"/>
                </a:solidFill>
                <a:latin typeface="Arial" pitchFamily="34" charset="0"/>
                <a:ea typeface="+mn-ea"/>
                <a:cs typeface="+mn-cs"/>
              </a:rPr>
              <a:t>تابع : محتوى البرنامج </a:t>
            </a:r>
            <a:endParaRPr lang="en-US" altLang="ar-SA" b="1">
              <a:solidFill>
                <a:srgbClr val="C00000"/>
              </a:solidFill>
              <a:latin typeface="Arial" pitchFamily="34" charset="0"/>
              <a:ea typeface="+mn-ea"/>
              <a:cs typeface="+mn-cs"/>
            </a:endParaRPr>
          </a:p>
        </p:txBody>
      </p:sp>
      <p:sp>
        <p:nvSpPr>
          <p:cNvPr id="24579" name="Rectangle 3"/>
          <p:cNvSpPr>
            <a:spLocks noGrp="1"/>
          </p:cNvSpPr>
          <p:nvPr>
            <p:ph type="body" idx="4294967295"/>
          </p:nvPr>
        </p:nvSpPr>
        <p:spPr/>
        <p:txBody>
          <a:bodyPr/>
          <a:lstStyle/>
          <a:p>
            <a:pPr algn="just" rtl="1">
              <a:buFont typeface="Arial" panose="020B0604020202020204" pitchFamily="34" charset="0"/>
              <a:buNone/>
            </a:pPr>
            <a:r>
              <a:rPr lang="ar-SA" altLang="ar-SA" u="sng" smtClean="0">
                <a:cs typeface="Arial" panose="020B0604020202020204" pitchFamily="34" charset="0"/>
              </a:rPr>
              <a:t>ج- اللغة/ النطق</a:t>
            </a:r>
            <a:r>
              <a:rPr lang="ar-SA" altLang="ar-SA" smtClean="0">
                <a:cs typeface="Arial" panose="020B0604020202020204" pitchFamily="34" charset="0"/>
              </a:rPr>
              <a:t>:</a:t>
            </a:r>
            <a:r>
              <a:rPr lang="en-US" altLang="ar-SA" smtClean="0">
                <a:cs typeface="Arial" panose="020B0604020202020204" pitchFamily="34" charset="0"/>
              </a:rPr>
              <a:t>                             </a:t>
            </a:r>
            <a:br>
              <a:rPr lang="en-US" altLang="ar-SA" smtClean="0">
                <a:cs typeface="Arial" panose="020B0604020202020204" pitchFamily="34" charset="0"/>
              </a:rPr>
            </a:br>
            <a:r>
              <a:rPr lang="en-US" altLang="ar-SA" smtClean="0">
                <a:cs typeface="Arial" panose="020B0604020202020204" pitchFamily="34" charset="0"/>
              </a:rPr>
              <a:t>- </a:t>
            </a:r>
            <a:r>
              <a:rPr lang="ar-SA" altLang="ar-SA" smtClean="0">
                <a:cs typeface="Arial" panose="020B0604020202020204" pitchFamily="34" charset="0"/>
              </a:rPr>
              <a:t>الكلام وسيلة تعبير</a:t>
            </a:r>
            <a:r>
              <a:rPr lang="en-US" altLang="ar-SA" smtClean="0">
                <a:cs typeface="Arial" panose="020B0604020202020204" pitchFamily="34" charset="0"/>
              </a:rPr>
              <a:t>                                              </a:t>
            </a:r>
            <a:br>
              <a:rPr lang="en-US" altLang="ar-SA" smtClean="0">
                <a:cs typeface="Arial" panose="020B0604020202020204" pitchFamily="34" charset="0"/>
              </a:rPr>
            </a:br>
            <a:r>
              <a:rPr lang="en-US" altLang="ar-SA" smtClean="0">
                <a:cs typeface="Arial" panose="020B0604020202020204" pitchFamily="34" charset="0"/>
              </a:rPr>
              <a:t>- </a:t>
            </a:r>
            <a:r>
              <a:rPr lang="ar-SA" altLang="ar-SA" smtClean="0">
                <a:cs typeface="Arial" panose="020B0604020202020204" pitchFamily="34" charset="0"/>
              </a:rPr>
              <a:t>تطوير الوظائف الحركية لأعضاء الكلام</a:t>
            </a:r>
            <a:r>
              <a:rPr lang="en-US" altLang="ar-SA" smtClean="0">
                <a:cs typeface="Arial" panose="020B0604020202020204" pitchFamily="34" charset="0"/>
              </a:rPr>
              <a:t>                         </a:t>
            </a:r>
            <a:br>
              <a:rPr lang="en-US" altLang="ar-SA" smtClean="0">
                <a:cs typeface="Arial" panose="020B0604020202020204" pitchFamily="34" charset="0"/>
              </a:rPr>
            </a:br>
            <a:r>
              <a:rPr lang="en-US" altLang="ar-SA" smtClean="0">
                <a:cs typeface="Arial" panose="020B0604020202020204" pitchFamily="34" charset="0"/>
              </a:rPr>
              <a:t>- </a:t>
            </a:r>
            <a:r>
              <a:rPr lang="ar-SA" altLang="ar-SA" smtClean="0">
                <a:cs typeface="Arial" panose="020B0604020202020204" pitchFamily="34" charset="0"/>
              </a:rPr>
              <a:t>معرفة الطفل أن الكلام طريقة للتعبير    </a:t>
            </a:r>
            <a:r>
              <a:rPr lang="en-US" altLang="ar-SA" smtClean="0">
                <a:cs typeface="Arial" panose="020B0604020202020204" pitchFamily="34" charset="0"/>
              </a:rPr>
              <a:t>              </a:t>
            </a:r>
            <a:br>
              <a:rPr lang="en-US" altLang="ar-SA" smtClean="0">
                <a:cs typeface="Arial" panose="020B0604020202020204" pitchFamily="34" charset="0"/>
              </a:rPr>
            </a:br>
            <a:r>
              <a:rPr lang="en-US" altLang="ar-SA" smtClean="0">
                <a:cs typeface="Arial" panose="020B0604020202020204" pitchFamily="34" charset="0"/>
              </a:rPr>
              <a:t>-</a:t>
            </a:r>
            <a:r>
              <a:rPr lang="ar-SA" altLang="ar-SA" smtClean="0">
                <a:cs typeface="Arial" panose="020B0604020202020204" pitchFamily="34" charset="0"/>
              </a:rPr>
              <a:t>الإصغاء للكلام بوعي إعطاء أولوية للتواصل اللفظي             </a:t>
            </a:r>
            <a:r>
              <a:rPr lang="en-US" altLang="ar-SA" smtClean="0">
                <a:cs typeface="Arial" panose="020B0604020202020204" pitchFamily="34" charset="0"/>
              </a:rPr>
              <a:t> </a:t>
            </a:r>
            <a:br>
              <a:rPr lang="en-US" altLang="ar-SA" smtClean="0">
                <a:cs typeface="Arial" panose="020B0604020202020204" pitchFamily="34" charset="0"/>
              </a:rPr>
            </a:br>
            <a:r>
              <a:rPr lang="en-US" altLang="ar-SA" smtClean="0">
                <a:cs typeface="Arial" panose="020B0604020202020204" pitchFamily="34" charset="0"/>
              </a:rPr>
              <a:t>- </a:t>
            </a:r>
            <a:r>
              <a:rPr lang="ar-SA" altLang="ar-SA" smtClean="0">
                <a:cs typeface="Arial" panose="020B0604020202020204" pitchFamily="34" charset="0"/>
              </a:rPr>
              <a:t>التواصل بالألفاظ</a:t>
            </a:r>
            <a:r>
              <a:rPr lang="en-US" altLang="ar-SA" smtClean="0">
                <a:cs typeface="Arial" panose="020B0604020202020204" pitchFamily="34" charset="0"/>
              </a:rPr>
              <a:t>                           </a:t>
            </a:r>
            <a:r>
              <a:rPr lang="ar-SA" altLang="ar-SA" smtClean="0">
                <a:cs typeface="Arial" panose="020B0604020202020204" pitchFamily="34" charset="0"/>
              </a:rPr>
              <a:t> </a:t>
            </a:r>
            <a:r>
              <a:rPr lang="en-US" altLang="ar-SA" smtClean="0">
                <a:cs typeface="Arial" panose="020B0604020202020204" pitchFamily="34" charset="0"/>
              </a:rPr>
              <a:t/>
            </a:r>
            <a:br>
              <a:rPr lang="en-US" altLang="ar-SA" smtClean="0">
                <a:cs typeface="Arial" panose="020B0604020202020204" pitchFamily="34" charset="0"/>
              </a:rPr>
            </a:br>
            <a:r>
              <a:rPr lang="en-US" altLang="ar-SA" smtClean="0">
                <a:cs typeface="Arial" panose="020B0604020202020204" pitchFamily="34" charset="0"/>
              </a:rPr>
              <a:t>- </a:t>
            </a:r>
            <a:r>
              <a:rPr lang="ar-SA" altLang="ar-SA" smtClean="0">
                <a:cs typeface="Arial" panose="020B0604020202020204" pitchFamily="34" charset="0"/>
              </a:rPr>
              <a:t>تحسين المهارات اللفظية</a:t>
            </a:r>
            <a:r>
              <a:rPr lang="en-US" altLang="ar-SA" smtClean="0">
                <a:cs typeface="Arial" panose="020B0604020202020204" pitchFamily="34" charset="0"/>
              </a:rPr>
              <a:t>                                </a:t>
            </a:r>
            <a:br>
              <a:rPr lang="en-US" altLang="ar-SA" smtClean="0">
                <a:cs typeface="Arial" panose="020B0604020202020204" pitchFamily="34" charset="0"/>
              </a:rPr>
            </a:br>
            <a:r>
              <a:rPr lang="en-US" altLang="ar-SA" smtClean="0">
                <a:cs typeface="Arial" panose="020B0604020202020204" pitchFamily="34" charset="0"/>
              </a:rPr>
              <a:t/>
            </a:r>
            <a:br>
              <a:rPr lang="en-US" altLang="ar-SA" smtClean="0">
                <a:cs typeface="Arial" panose="020B0604020202020204" pitchFamily="34" charset="0"/>
              </a:rPr>
            </a:br>
            <a:endParaRPr lang="en-US" altLang="ar-SA" smtClean="0">
              <a:cs typeface="Arial" panose="020B0604020202020204" pitchFamily="34" charset="0"/>
            </a:endParaRPr>
          </a:p>
        </p:txBody>
      </p:sp>
    </p:spTree>
    <p:extLst>
      <p:ext uri="{BB962C8B-B14F-4D97-AF65-F5344CB8AC3E}">
        <p14:creationId xmlns:p14="http://schemas.microsoft.com/office/powerpoint/2010/main" val="16559025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p:cNvSpPr>
          <p:nvPr>
            <p:ph type="title" idx="4294967295"/>
          </p:nvPr>
        </p:nvSpPr>
        <p:spPr>
          <a:xfrm>
            <a:off x="495300" y="274638"/>
            <a:ext cx="8915400" cy="1143000"/>
          </a:xfrm>
          <a:prstGeom prst="rect">
            <a:avLst/>
          </a:prstGeom>
        </p:spPr>
        <p:txBody>
          <a:bodyPr/>
          <a:lstStyle/>
          <a:p>
            <a:r>
              <a:rPr lang="ar-SA" altLang="ar-SA" b="1">
                <a:solidFill>
                  <a:srgbClr val="C00000"/>
                </a:solidFill>
                <a:latin typeface="Arial" pitchFamily="34" charset="0"/>
                <a:ea typeface="+mn-ea"/>
                <a:cs typeface="+mn-cs"/>
              </a:rPr>
              <a:t>تابع : محتوى البرنامج</a:t>
            </a:r>
            <a:endParaRPr lang="en-US" altLang="ar-SA" b="1">
              <a:solidFill>
                <a:srgbClr val="C00000"/>
              </a:solidFill>
              <a:latin typeface="Arial" pitchFamily="34" charset="0"/>
              <a:ea typeface="+mn-ea"/>
              <a:cs typeface="+mn-cs"/>
            </a:endParaRPr>
          </a:p>
        </p:txBody>
      </p:sp>
      <p:sp>
        <p:nvSpPr>
          <p:cNvPr id="25603" name="Rectangle 3"/>
          <p:cNvSpPr>
            <a:spLocks noGrp="1"/>
          </p:cNvSpPr>
          <p:nvPr>
            <p:ph type="body" idx="4294967295"/>
          </p:nvPr>
        </p:nvSpPr>
        <p:spPr/>
        <p:txBody>
          <a:bodyPr/>
          <a:lstStyle/>
          <a:p>
            <a:pPr rtl="1">
              <a:lnSpc>
                <a:spcPct val="80000"/>
              </a:lnSpc>
              <a:buFont typeface="Arial" panose="020B0604020202020204" pitchFamily="34" charset="0"/>
              <a:buNone/>
            </a:pPr>
            <a:r>
              <a:rPr lang="ar-SA" altLang="ar-SA" sz="2800" b="1" u="sng" smtClean="0">
                <a:cs typeface="Arial" panose="020B0604020202020204" pitchFamily="34" charset="0"/>
              </a:rPr>
              <a:t>د. التفكير / عمليات التفكير</a:t>
            </a:r>
            <a:r>
              <a:rPr lang="en-US" altLang="ar-SA" sz="2800" b="1" smtClean="0">
                <a:cs typeface="Arial" panose="020B0604020202020204" pitchFamily="34" charset="0"/>
              </a:rPr>
              <a:t> :</a:t>
            </a:r>
            <a:br>
              <a:rPr lang="en-US" altLang="ar-SA" sz="2800" b="1" smtClean="0">
                <a:cs typeface="Arial" panose="020B0604020202020204" pitchFamily="34" charset="0"/>
              </a:rPr>
            </a:br>
            <a:r>
              <a:rPr lang="en-US" altLang="ar-SA" sz="2800" b="1" smtClean="0">
                <a:cs typeface="Arial" panose="020B0604020202020204" pitchFamily="34" charset="0"/>
              </a:rPr>
              <a:t>- </a:t>
            </a:r>
            <a:r>
              <a:rPr lang="ar-SA" altLang="ar-SA" sz="2800" b="1" smtClean="0">
                <a:cs typeface="Arial" panose="020B0604020202020204" pitchFamily="34" charset="0"/>
              </a:rPr>
              <a:t>تطوير الإدراك الحسي الحركي</a:t>
            </a:r>
            <a:r>
              <a:rPr lang="en-US" altLang="ar-SA" sz="2800" b="1" smtClean="0">
                <a:cs typeface="Arial" panose="020B0604020202020204" pitchFamily="34" charset="0"/>
              </a:rPr>
              <a:t> </a:t>
            </a:r>
            <a:br>
              <a:rPr lang="en-US" altLang="ar-SA" sz="2800" b="1" smtClean="0">
                <a:cs typeface="Arial" panose="020B0604020202020204" pitchFamily="34" charset="0"/>
              </a:rPr>
            </a:br>
            <a:r>
              <a:rPr lang="en-US" altLang="ar-SA" sz="2800" b="1" smtClean="0">
                <a:cs typeface="Arial" panose="020B0604020202020204" pitchFamily="34" charset="0"/>
              </a:rPr>
              <a:t>- </a:t>
            </a:r>
            <a:r>
              <a:rPr lang="ar-SA" altLang="ar-SA" sz="2800" b="1" smtClean="0">
                <a:cs typeface="Arial" panose="020B0604020202020204" pitchFamily="34" charset="0"/>
              </a:rPr>
              <a:t>فهم طبيعة الأشياء ووظائفها</a:t>
            </a:r>
            <a:r>
              <a:rPr lang="en-US" altLang="ar-SA" sz="2800" b="1" smtClean="0">
                <a:cs typeface="Arial" panose="020B0604020202020204" pitchFamily="34" charset="0"/>
              </a:rPr>
              <a:t/>
            </a:r>
            <a:br>
              <a:rPr lang="en-US" altLang="ar-SA" sz="2800" b="1" smtClean="0">
                <a:cs typeface="Arial" panose="020B0604020202020204" pitchFamily="34" charset="0"/>
              </a:rPr>
            </a:br>
            <a:r>
              <a:rPr lang="en-US" altLang="ar-SA" sz="2800" b="1" smtClean="0">
                <a:cs typeface="Arial" panose="020B0604020202020204" pitchFamily="34" charset="0"/>
              </a:rPr>
              <a:t>- </a:t>
            </a:r>
            <a:r>
              <a:rPr lang="ar-SA" altLang="ar-SA" sz="2800" b="1" smtClean="0">
                <a:cs typeface="Arial" panose="020B0604020202020204" pitchFamily="34" charset="0"/>
              </a:rPr>
              <a:t>تطوير الذاكرة والخيال</a:t>
            </a:r>
            <a:r>
              <a:rPr lang="en-US" altLang="ar-SA" sz="2800" b="1" smtClean="0">
                <a:cs typeface="Arial" panose="020B0604020202020204" pitchFamily="34" charset="0"/>
              </a:rPr>
              <a:t> </a:t>
            </a:r>
            <a:br>
              <a:rPr lang="en-US" altLang="ar-SA" sz="2800" b="1" smtClean="0">
                <a:cs typeface="Arial" panose="020B0604020202020204" pitchFamily="34" charset="0"/>
              </a:rPr>
            </a:br>
            <a:r>
              <a:rPr lang="en-US" altLang="ar-SA" sz="2800" b="1" smtClean="0">
                <a:cs typeface="Arial" panose="020B0604020202020204" pitchFamily="34" charset="0"/>
              </a:rPr>
              <a:t>- </a:t>
            </a:r>
            <a:r>
              <a:rPr lang="ar-SA" altLang="ar-SA" sz="2800" b="1" smtClean="0">
                <a:cs typeface="Arial" panose="020B0604020202020204" pitchFamily="34" charset="0"/>
              </a:rPr>
              <a:t>تعلم كلمات مجردة ومفردات خاصة واستعمالها</a:t>
            </a:r>
            <a:r>
              <a:rPr lang="en-US" altLang="ar-SA" sz="2800" b="1" smtClean="0">
                <a:cs typeface="Arial" panose="020B0604020202020204" pitchFamily="34" charset="0"/>
              </a:rPr>
              <a:t/>
            </a:r>
            <a:br>
              <a:rPr lang="en-US" altLang="ar-SA" sz="2800" b="1" smtClean="0">
                <a:cs typeface="Arial" panose="020B0604020202020204" pitchFamily="34" charset="0"/>
              </a:rPr>
            </a:br>
            <a:r>
              <a:rPr lang="en-US" altLang="ar-SA" sz="2800" b="1" smtClean="0">
                <a:cs typeface="Arial" panose="020B0604020202020204" pitchFamily="34" charset="0"/>
              </a:rPr>
              <a:t>- </a:t>
            </a:r>
            <a:r>
              <a:rPr lang="ar-SA" altLang="ar-SA" sz="2800" b="1" smtClean="0">
                <a:cs typeface="Arial" panose="020B0604020202020204" pitchFamily="34" charset="0"/>
              </a:rPr>
              <a:t>حل المشكلات</a:t>
            </a:r>
            <a:r>
              <a:rPr lang="en-US" altLang="ar-SA" sz="2800" b="1" smtClean="0">
                <a:cs typeface="Arial" panose="020B0604020202020204" pitchFamily="34" charset="0"/>
              </a:rPr>
              <a:t/>
            </a:r>
            <a:br>
              <a:rPr lang="en-US" altLang="ar-SA" sz="2800" b="1" smtClean="0">
                <a:cs typeface="Arial" panose="020B0604020202020204" pitchFamily="34" charset="0"/>
              </a:rPr>
            </a:br>
            <a:r>
              <a:rPr lang="en-US" altLang="ar-SA" sz="2800" b="1" smtClean="0">
                <a:cs typeface="Arial" panose="020B0604020202020204" pitchFamily="34" charset="0"/>
              </a:rPr>
              <a:t>- </a:t>
            </a:r>
            <a:r>
              <a:rPr lang="ar-SA" altLang="ar-SA" sz="2800" b="1" smtClean="0">
                <a:cs typeface="Arial" panose="020B0604020202020204" pitchFamily="34" charset="0"/>
              </a:rPr>
              <a:t>تطوير الإبداع ( أي القدرة على التكوين والإبتكار</a:t>
            </a:r>
            <a:r>
              <a:rPr lang="en-US" altLang="ar-SA" sz="2800" b="1" smtClean="0">
                <a:cs typeface="Arial" panose="020B0604020202020204" pitchFamily="34" charset="0"/>
              </a:rPr>
              <a:t> (</a:t>
            </a:r>
            <a:br>
              <a:rPr lang="en-US" altLang="ar-SA" sz="2800" b="1" smtClean="0">
                <a:cs typeface="Arial" panose="020B0604020202020204" pitchFamily="34" charset="0"/>
              </a:rPr>
            </a:br>
            <a:r>
              <a:rPr lang="en-US" altLang="ar-SA" sz="2800" b="1" smtClean="0">
                <a:cs typeface="Arial" panose="020B0604020202020204" pitchFamily="34" charset="0"/>
              </a:rPr>
              <a:t>- </a:t>
            </a:r>
            <a:r>
              <a:rPr lang="ar-SA" altLang="ar-SA" sz="2800" b="1" smtClean="0">
                <a:cs typeface="Arial" panose="020B0604020202020204" pitchFamily="34" charset="0"/>
              </a:rPr>
              <a:t>استعمال المعرفة الحالية في توقع المستقبل</a:t>
            </a:r>
            <a:r>
              <a:rPr lang="en-US" altLang="ar-SA" sz="2800" b="1" smtClean="0">
                <a:cs typeface="Arial" panose="020B0604020202020204" pitchFamily="34" charset="0"/>
              </a:rPr>
              <a:t> </a:t>
            </a:r>
            <a:br>
              <a:rPr lang="en-US" altLang="ar-SA" sz="2800" b="1" smtClean="0">
                <a:cs typeface="Arial" panose="020B0604020202020204" pitchFamily="34" charset="0"/>
              </a:rPr>
            </a:br>
            <a:r>
              <a:rPr lang="en-US" altLang="ar-SA" sz="2800" b="1" smtClean="0">
                <a:cs typeface="Arial" panose="020B0604020202020204" pitchFamily="34" charset="0"/>
              </a:rPr>
              <a:t>- </a:t>
            </a:r>
            <a:r>
              <a:rPr lang="ar-SA" altLang="ar-SA" sz="2800" b="1" smtClean="0">
                <a:cs typeface="Arial" panose="020B0604020202020204" pitchFamily="34" charset="0"/>
              </a:rPr>
              <a:t>تطوير مهارات الحكم على الأشياء وتقويمها</a:t>
            </a:r>
            <a:r>
              <a:rPr lang="en-US" altLang="ar-SA" sz="2800" b="1" smtClean="0">
                <a:cs typeface="Arial" panose="020B0604020202020204" pitchFamily="34" charset="0"/>
              </a:rPr>
              <a:t/>
            </a:r>
            <a:br>
              <a:rPr lang="en-US" altLang="ar-SA" sz="2800" b="1" smtClean="0">
                <a:cs typeface="Arial" panose="020B0604020202020204" pitchFamily="34" charset="0"/>
              </a:rPr>
            </a:br>
            <a:r>
              <a:rPr lang="en-US" altLang="ar-SA" sz="2800" b="1" smtClean="0">
                <a:cs typeface="Arial" panose="020B0604020202020204" pitchFamily="34" charset="0"/>
              </a:rPr>
              <a:t>- </a:t>
            </a:r>
            <a:r>
              <a:rPr lang="ar-SA" altLang="ar-SA" sz="2800" b="1" smtClean="0">
                <a:cs typeface="Arial" panose="020B0604020202020204" pitchFamily="34" charset="0"/>
              </a:rPr>
              <a:t>تطوير الوعي بعمليات التفكير</a:t>
            </a:r>
            <a:r>
              <a:rPr lang="en-US" altLang="ar-SA" sz="2800" b="1" smtClean="0">
                <a:cs typeface="Arial" panose="020B0604020202020204" pitchFamily="34" charset="0"/>
              </a:rPr>
              <a:t> </a:t>
            </a:r>
            <a:br>
              <a:rPr lang="en-US" altLang="ar-SA" sz="2800" b="1" smtClean="0">
                <a:cs typeface="Arial" panose="020B0604020202020204" pitchFamily="34" charset="0"/>
              </a:rPr>
            </a:br>
            <a:r>
              <a:rPr lang="en-US" altLang="ar-SA" sz="2800" smtClean="0">
                <a:cs typeface="Arial" panose="020B0604020202020204" pitchFamily="34" charset="0"/>
              </a:rPr>
              <a:t/>
            </a:r>
            <a:br>
              <a:rPr lang="en-US" altLang="ar-SA" sz="2800" smtClean="0">
                <a:cs typeface="Arial" panose="020B0604020202020204" pitchFamily="34" charset="0"/>
              </a:rPr>
            </a:br>
            <a:endParaRPr lang="en-US" altLang="ar-SA" sz="2800" smtClean="0">
              <a:cs typeface="Arial" panose="020B0604020202020204" pitchFamily="34" charset="0"/>
            </a:endParaRPr>
          </a:p>
        </p:txBody>
      </p:sp>
    </p:spTree>
    <p:extLst>
      <p:ext uri="{BB962C8B-B14F-4D97-AF65-F5344CB8AC3E}">
        <p14:creationId xmlns:p14="http://schemas.microsoft.com/office/powerpoint/2010/main" val="15820006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p:cNvSpPr>
          <p:nvPr>
            <p:ph type="title" idx="4294967295"/>
          </p:nvPr>
        </p:nvSpPr>
        <p:spPr>
          <a:xfrm>
            <a:off x="495300" y="274638"/>
            <a:ext cx="8915400" cy="1143000"/>
          </a:xfrm>
          <a:prstGeom prst="rect">
            <a:avLst/>
          </a:prstGeom>
        </p:spPr>
        <p:txBody>
          <a:bodyPr/>
          <a:lstStyle/>
          <a:p>
            <a:r>
              <a:rPr lang="ar-SA" altLang="ar-SA" b="1">
                <a:solidFill>
                  <a:srgbClr val="C00000"/>
                </a:solidFill>
                <a:latin typeface="Arial" pitchFamily="34" charset="0"/>
                <a:ea typeface="+mn-ea"/>
                <a:cs typeface="+mn-cs"/>
              </a:rPr>
              <a:t>تابع : محتوى البرنامج</a:t>
            </a:r>
            <a:endParaRPr lang="en-US" altLang="ar-SA" b="1">
              <a:solidFill>
                <a:srgbClr val="C00000"/>
              </a:solidFill>
              <a:latin typeface="Arial" pitchFamily="34" charset="0"/>
              <a:ea typeface="+mn-ea"/>
              <a:cs typeface="+mn-cs"/>
            </a:endParaRPr>
          </a:p>
        </p:txBody>
      </p:sp>
      <p:sp>
        <p:nvSpPr>
          <p:cNvPr id="26627" name="Rectangle 3"/>
          <p:cNvSpPr>
            <a:spLocks noGrp="1"/>
          </p:cNvSpPr>
          <p:nvPr>
            <p:ph type="body" idx="4294967295"/>
          </p:nvPr>
        </p:nvSpPr>
        <p:spPr/>
        <p:txBody>
          <a:bodyPr/>
          <a:lstStyle/>
          <a:p>
            <a:pPr rtl="1">
              <a:lnSpc>
                <a:spcPct val="80000"/>
              </a:lnSpc>
              <a:buFont typeface="Arial" panose="020B0604020202020204" pitchFamily="34" charset="0"/>
              <a:buNone/>
            </a:pPr>
            <a:r>
              <a:rPr lang="ar-SA" altLang="ar-SA" sz="2800" b="1" u="sng" smtClean="0">
                <a:cs typeface="Arial" panose="020B0604020202020204" pitchFamily="34" charset="0"/>
              </a:rPr>
              <a:t>ثانياً - مهارات المواد الأساسية:</a:t>
            </a:r>
            <a:r>
              <a:rPr lang="ar-SA" altLang="ar-SA" sz="2400" b="1" smtClean="0">
                <a:cs typeface="Arial" panose="020B0604020202020204" pitchFamily="34" charset="0"/>
              </a:rPr>
              <a:t> </a:t>
            </a:r>
          </a:p>
          <a:p>
            <a:pPr rtl="1">
              <a:lnSpc>
                <a:spcPct val="80000"/>
              </a:lnSpc>
              <a:buFont typeface="Arial" panose="020B0604020202020204" pitchFamily="34" charset="0"/>
              <a:buNone/>
            </a:pPr>
            <a:r>
              <a:rPr lang="ar-SA" altLang="ar-SA" sz="2400" b="1" smtClean="0">
                <a:cs typeface="Arial" panose="020B0604020202020204" pitchFamily="34" charset="0"/>
              </a:rPr>
              <a:t>أ) </a:t>
            </a:r>
            <a:r>
              <a:rPr lang="ar-SA" altLang="ar-SA" sz="2400" b="1" u="sng" smtClean="0">
                <a:cs typeface="Arial" panose="020B0604020202020204" pitchFamily="34" charset="0"/>
              </a:rPr>
              <a:t>مهارات الاعتماد على النفس</a:t>
            </a:r>
            <a:r>
              <a:rPr lang="en-US" altLang="ar-SA" sz="2400" b="1" smtClean="0">
                <a:cs typeface="Arial" panose="020B0604020202020204" pitchFamily="34" charset="0"/>
              </a:rPr>
              <a:t> </a:t>
            </a:r>
            <a:endParaRPr lang="ar-SA" altLang="ar-SA" sz="2400" b="1" smtClean="0">
              <a:cs typeface="Arial" panose="020B0604020202020204" pitchFamily="34" charset="0"/>
            </a:endParaRPr>
          </a:p>
          <a:p>
            <a:pPr rtl="1">
              <a:lnSpc>
                <a:spcPct val="80000"/>
              </a:lnSpc>
            </a:pPr>
            <a:r>
              <a:rPr lang="ar-SA" altLang="ar-SA" sz="2400" b="1" smtClean="0">
                <a:cs typeface="Arial" panose="020B0604020202020204" pitchFamily="34" charset="0"/>
              </a:rPr>
              <a:t>ارتداء الملابس</a:t>
            </a:r>
            <a:r>
              <a:rPr lang="en-US" altLang="ar-SA" sz="2400" b="1" smtClean="0">
                <a:cs typeface="Arial" panose="020B0604020202020204" pitchFamily="34" charset="0"/>
              </a:rPr>
              <a:t> - </a:t>
            </a:r>
            <a:r>
              <a:rPr lang="ar-SA" altLang="ar-SA" sz="2400" b="1" smtClean="0">
                <a:cs typeface="Arial" panose="020B0604020202020204" pitchFamily="34" charset="0"/>
              </a:rPr>
              <a:t>آداب الطعام</a:t>
            </a:r>
            <a:r>
              <a:rPr lang="en-US" altLang="ar-SA" sz="2400" b="1" smtClean="0">
                <a:cs typeface="Arial" panose="020B0604020202020204" pitchFamily="34" charset="0"/>
              </a:rPr>
              <a:t> - </a:t>
            </a:r>
            <a:r>
              <a:rPr lang="ar-SA" altLang="ar-SA" sz="2400" b="1" smtClean="0">
                <a:cs typeface="Arial" panose="020B0604020202020204" pitchFamily="34" charset="0"/>
              </a:rPr>
              <a:t>النظافة والأناقة الشخصية </a:t>
            </a:r>
          </a:p>
          <a:p>
            <a:pPr rtl="1">
              <a:lnSpc>
                <a:spcPct val="80000"/>
              </a:lnSpc>
            </a:pPr>
            <a:r>
              <a:rPr lang="en-US" altLang="ar-SA" sz="2400" b="1" smtClean="0">
                <a:cs typeface="Arial" panose="020B0604020202020204" pitchFamily="34" charset="0"/>
              </a:rPr>
              <a:t> </a:t>
            </a:r>
            <a:r>
              <a:rPr lang="ar-SA" altLang="ar-SA" sz="2400" b="1" smtClean="0">
                <a:cs typeface="Arial" panose="020B0604020202020204" pitchFamily="34" charset="0"/>
              </a:rPr>
              <a:t>استعمال الحمام في قضاء الحاجات</a:t>
            </a:r>
            <a:r>
              <a:rPr lang="en-US" altLang="ar-SA" sz="2400" b="1" smtClean="0">
                <a:cs typeface="Arial" panose="020B0604020202020204" pitchFamily="34" charset="0"/>
              </a:rPr>
              <a:t> - </a:t>
            </a:r>
            <a:r>
              <a:rPr lang="ar-SA" altLang="ar-SA" sz="2400" b="1" smtClean="0">
                <a:cs typeface="Arial" panose="020B0604020202020204" pitchFamily="34" charset="0"/>
              </a:rPr>
              <a:t>السلامة الشخصية</a:t>
            </a:r>
            <a:r>
              <a:rPr lang="en-US" altLang="ar-SA" sz="2400" b="1" smtClean="0">
                <a:cs typeface="Arial" panose="020B0604020202020204" pitchFamily="34" charset="0"/>
              </a:rPr>
              <a:t> </a:t>
            </a:r>
            <a:endParaRPr lang="ar-SA" altLang="ar-SA" sz="2400" b="1" smtClean="0">
              <a:cs typeface="Arial" panose="020B0604020202020204" pitchFamily="34" charset="0"/>
            </a:endParaRPr>
          </a:p>
          <a:p>
            <a:pPr rtl="1">
              <a:lnSpc>
                <a:spcPct val="80000"/>
              </a:lnSpc>
            </a:pPr>
            <a:r>
              <a:rPr lang="ar-SA" altLang="ar-SA" sz="2400" b="1" smtClean="0">
                <a:cs typeface="Arial" panose="020B0604020202020204" pitchFamily="34" charset="0"/>
              </a:rPr>
              <a:t>الإعتناء بالممتلكات الشخصية</a:t>
            </a:r>
            <a:r>
              <a:rPr lang="en-US" altLang="ar-SA" sz="2400" b="1" smtClean="0">
                <a:cs typeface="Arial" panose="020B0604020202020204" pitchFamily="34" charset="0"/>
              </a:rPr>
              <a:t> </a:t>
            </a:r>
            <a:endParaRPr lang="ar-SA" altLang="ar-SA" sz="2400" b="1" smtClean="0">
              <a:cs typeface="Arial" panose="020B0604020202020204" pitchFamily="34" charset="0"/>
            </a:endParaRPr>
          </a:p>
          <a:p>
            <a:pPr rtl="1">
              <a:lnSpc>
                <a:spcPct val="80000"/>
              </a:lnSpc>
              <a:buFont typeface="Arial" panose="020B0604020202020204" pitchFamily="34" charset="0"/>
              <a:buNone/>
            </a:pPr>
            <a:r>
              <a:rPr lang="ar-SA" altLang="ar-SA" sz="2400" b="1" smtClean="0">
                <a:cs typeface="Arial" panose="020B0604020202020204" pitchFamily="34" charset="0"/>
              </a:rPr>
              <a:t>ب) </a:t>
            </a:r>
            <a:r>
              <a:rPr lang="ar-SA" altLang="ar-SA" sz="2400" b="1" u="sng" smtClean="0">
                <a:cs typeface="Arial" panose="020B0604020202020204" pitchFamily="34" charset="0"/>
              </a:rPr>
              <a:t>ممارسة اللعب المنظم</a:t>
            </a:r>
            <a:r>
              <a:rPr lang="en-US" altLang="ar-SA" sz="2400" b="1" u="sng" smtClean="0">
                <a:cs typeface="Arial" panose="020B0604020202020204" pitchFamily="34" charset="0"/>
              </a:rPr>
              <a:t>:</a:t>
            </a:r>
            <a:r>
              <a:rPr lang="en-US" altLang="ar-SA" sz="2400" b="1" smtClean="0">
                <a:cs typeface="Arial" panose="020B0604020202020204" pitchFamily="34" charset="0"/>
              </a:rPr>
              <a:t/>
            </a:r>
            <a:br>
              <a:rPr lang="en-US" altLang="ar-SA" sz="2400" b="1" smtClean="0">
                <a:cs typeface="Arial" panose="020B0604020202020204" pitchFamily="34" charset="0"/>
              </a:rPr>
            </a:br>
            <a:r>
              <a:rPr lang="en-US" altLang="ar-SA" sz="2400" b="1" smtClean="0">
                <a:cs typeface="Arial" panose="020B0604020202020204" pitchFamily="34" charset="0"/>
              </a:rPr>
              <a:t>- </a:t>
            </a:r>
            <a:r>
              <a:rPr lang="ar-SA" altLang="ar-SA" sz="2400" b="1" smtClean="0">
                <a:cs typeface="Arial" panose="020B0604020202020204" pitchFamily="34" charset="0"/>
              </a:rPr>
              <a:t>اللعب المنظم من أجل الإستكشاف</a:t>
            </a:r>
            <a:r>
              <a:rPr lang="en-US" altLang="ar-SA" sz="2400" b="1" smtClean="0">
                <a:cs typeface="Arial" panose="020B0604020202020204" pitchFamily="34" charset="0"/>
              </a:rPr>
              <a:t> </a:t>
            </a:r>
            <a:br>
              <a:rPr lang="en-US" altLang="ar-SA" sz="2400" b="1" smtClean="0">
                <a:cs typeface="Arial" panose="020B0604020202020204" pitchFamily="34" charset="0"/>
              </a:rPr>
            </a:br>
            <a:r>
              <a:rPr lang="en-US" altLang="ar-SA" sz="2400" b="1" smtClean="0">
                <a:cs typeface="Arial" panose="020B0604020202020204" pitchFamily="34" charset="0"/>
              </a:rPr>
              <a:t>- </a:t>
            </a:r>
            <a:r>
              <a:rPr lang="ar-SA" altLang="ar-SA" sz="2400" b="1" smtClean="0">
                <a:cs typeface="Arial" panose="020B0604020202020204" pitchFamily="34" charset="0"/>
              </a:rPr>
              <a:t>اللعب التخيلي واللعب الرمزي</a:t>
            </a:r>
            <a:r>
              <a:rPr lang="en-US" altLang="ar-SA" sz="2400" b="1" smtClean="0">
                <a:cs typeface="Arial" panose="020B0604020202020204" pitchFamily="34" charset="0"/>
              </a:rPr>
              <a:t> </a:t>
            </a:r>
            <a:br>
              <a:rPr lang="en-US" altLang="ar-SA" sz="2400" b="1" smtClean="0">
                <a:cs typeface="Arial" panose="020B0604020202020204" pitchFamily="34" charset="0"/>
              </a:rPr>
            </a:br>
            <a:r>
              <a:rPr lang="en-US" altLang="ar-SA" sz="2400" b="1" smtClean="0">
                <a:cs typeface="Arial" panose="020B0604020202020204" pitchFamily="34" charset="0"/>
              </a:rPr>
              <a:t>- </a:t>
            </a:r>
            <a:r>
              <a:rPr lang="ar-SA" altLang="ar-SA" sz="2400" b="1" smtClean="0">
                <a:cs typeface="Arial" panose="020B0604020202020204" pitchFamily="34" charset="0"/>
              </a:rPr>
              <a:t>لعب الأدوار</a:t>
            </a:r>
            <a:r>
              <a:rPr lang="en-US" altLang="ar-SA" sz="2400" b="1" smtClean="0">
                <a:cs typeface="Arial" panose="020B0604020202020204" pitchFamily="34" charset="0"/>
              </a:rPr>
              <a:t> </a:t>
            </a:r>
            <a:br>
              <a:rPr lang="en-US" altLang="ar-SA" sz="2400" b="1" smtClean="0">
                <a:cs typeface="Arial" panose="020B0604020202020204" pitchFamily="34" charset="0"/>
              </a:rPr>
            </a:br>
            <a:r>
              <a:rPr lang="en-US" altLang="ar-SA" sz="2400" b="1" smtClean="0">
                <a:cs typeface="Arial" panose="020B0604020202020204" pitchFamily="34" charset="0"/>
              </a:rPr>
              <a:t>-</a:t>
            </a:r>
            <a:r>
              <a:rPr lang="ar-SA" altLang="ar-SA" sz="2400" b="1" smtClean="0">
                <a:cs typeface="Arial" panose="020B0604020202020204" pitchFamily="34" charset="0"/>
              </a:rPr>
              <a:t>فهم وقبول قواعد وأحكام اللعب المنظم</a:t>
            </a:r>
            <a:r>
              <a:rPr lang="en-US" altLang="ar-SA" sz="2400" b="1" smtClean="0">
                <a:cs typeface="Arial" panose="020B0604020202020204" pitchFamily="34" charset="0"/>
              </a:rPr>
              <a:t> </a:t>
            </a:r>
            <a:br>
              <a:rPr lang="en-US" altLang="ar-SA" sz="2400" b="1" smtClean="0">
                <a:cs typeface="Arial" panose="020B0604020202020204" pitchFamily="34" charset="0"/>
              </a:rPr>
            </a:br>
            <a:r>
              <a:rPr lang="en-US" altLang="ar-SA" sz="2400" b="1" smtClean="0">
                <a:cs typeface="Arial" panose="020B0604020202020204" pitchFamily="34" charset="0"/>
              </a:rPr>
              <a:t>- </a:t>
            </a:r>
            <a:r>
              <a:rPr lang="ar-SA" altLang="ar-SA" sz="2400" b="1" smtClean="0">
                <a:cs typeface="Arial" panose="020B0604020202020204" pitchFamily="34" charset="0"/>
              </a:rPr>
              <a:t>اللعب باستخدام الدمى</a:t>
            </a:r>
            <a:r>
              <a:rPr lang="en-US" altLang="ar-SA" sz="2400" b="1" smtClean="0">
                <a:cs typeface="Arial" panose="020B0604020202020204" pitchFamily="34" charset="0"/>
              </a:rPr>
              <a:t> </a:t>
            </a:r>
            <a:br>
              <a:rPr lang="en-US" altLang="ar-SA" sz="2400" b="1" smtClean="0">
                <a:cs typeface="Arial" panose="020B0604020202020204" pitchFamily="34" charset="0"/>
              </a:rPr>
            </a:br>
            <a:r>
              <a:rPr lang="en-US" altLang="ar-SA" sz="2400" b="1" smtClean="0">
                <a:cs typeface="Arial" panose="020B0604020202020204" pitchFamily="34" charset="0"/>
              </a:rPr>
              <a:t> - </a:t>
            </a:r>
            <a:r>
              <a:rPr lang="ar-SA" altLang="ar-SA" sz="2400" b="1" smtClean="0">
                <a:cs typeface="Arial" panose="020B0604020202020204" pitchFamily="34" charset="0"/>
              </a:rPr>
              <a:t>توفير مكان للعب المنظم واستخدامه</a:t>
            </a:r>
            <a:r>
              <a:rPr lang="en-US" altLang="ar-SA" sz="2400" b="1" smtClean="0">
                <a:cs typeface="Arial" panose="020B0604020202020204" pitchFamily="34" charset="0"/>
              </a:rPr>
              <a:t> </a:t>
            </a:r>
            <a:br>
              <a:rPr lang="en-US" altLang="ar-SA" sz="2400" b="1" smtClean="0">
                <a:cs typeface="Arial" panose="020B0604020202020204" pitchFamily="34" charset="0"/>
              </a:rPr>
            </a:br>
            <a:endParaRPr lang="en-US" altLang="ar-SA" sz="2400" b="1" smtClean="0">
              <a:cs typeface="Arial" panose="020B0604020202020204" pitchFamily="34" charset="0"/>
            </a:endParaRPr>
          </a:p>
        </p:txBody>
      </p:sp>
    </p:spTree>
    <p:extLst>
      <p:ext uri="{BB962C8B-B14F-4D97-AF65-F5344CB8AC3E}">
        <p14:creationId xmlns:p14="http://schemas.microsoft.com/office/powerpoint/2010/main" val="20481902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p:cNvSpPr>
          <p:nvPr>
            <p:ph type="title" idx="4294967295"/>
          </p:nvPr>
        </p:nvSpPr>
        <p:spPr>
          <a:xfrm>
            <a:off x="495300" y="274638"/>
            <a:ext cx="8915400" cy="1143000"/>
          </a:xfrm>
          <a:prstGeom prst="rect">
            <a:avLst/>
          </a:prstGeom>
        </p:spPr>
        <p:txBody>
          <a:bodyPr/>
          <a:lstStyle/>
          <a:p>
            <a:r>
              <a:rPr lang="ar-SA" altLang="ar-SA" b="1">
                <a:solidFill>
                  <a:srgbClr val="C00000"/>
                </a:solidFill>
                <a:latin typeface="Arial" pitchFamily="34" charset="0"/>
                <a:ea typeface="+mn-ea"/>
                <a:cs typeface="+mn-cs"/>
              </a:rPr>
              <a:t>تابع : محتوى البرنامج</a:t>
            </a:r>
            <a:endParaRPr lang="en-US" altLang="ar-SA" b="1">
              <a:solidFill>
                <a:srgbClr val="C00000"/>
              </a:solidFill>
              <a:latin typeface="Arial" pitchFamily="34" charset="0"/>
              <a:ea typeface="+mn-ea"/>
              <a:cs typeface="+mn-cs"/>
            </a:endParaRPr>
          </a:p>
        </p:txBody>
      </p:sp>
      <p:sp>
        <p:nvSpPr>
          <p:cNvPr id="27651" name="Rectangle 3"/>
          <p:cNvSpPr>
            <a:spLocks noGrp="1"/>
          </p:cNvSpPr>
          <p:nvPr>
            <p:ph type="body" idx="4294967295"/>
          </p:nvPr>
        </p:nvSpPr>
        <p:spPr/>
        <p:txBody>
          <a:bodyPr/>
          <a:lstStyle/>
          <a:p>
            <a:pPr rtl="1"/>
            <a:r>
              <a:rPr lang="ar-SA" altLang="ar-SA" b="1" u="sng" smtClean="0">
                <a:cs typeface="Arial" panose="020B0604020202020204" pitchFamily="34" charset="0"/>
              </a:rPr>
              <a:t>ت- العلاقات الإجتماعية</a:t>
            </a:r>
            <a:r>
              <a:rPr lang="ar-SA" altLang="ar-SA" b="1" smtClean="0">
                <a:cs typeface="Arial" panose="020B0604020202020204" pitchFamily="34" charset="0"/>
              </a:rPr>
              <a:t>:</a:t>
            </a:r>
            <a:r>
              <a:rPr lang="en-US" altLang="ar-SA" b="1" smtClean="0">
                <a:cs typeface="Arial" panose="020B0604020202020204" pitchFamily="34" charset="0"/>
              </a:rPr>
              <a:t> </a:t>
            </a:r>
            <a:br>
              <a:rPr lang="en-US" altLang="ar-SA" b="1" smtClean="0">
                <a:cs typeface="Arial" panose="020B0604020202020204" pitchFamily="34" charset="0"/>
              </a:rPr>
            </a:br>
            <a:r>
              <a:rPr lang="en-US" altLang="ar-SA" b="1" smtClean="0">
                <a:cs typeface="Arial" panose="020B0604020202020204" pitchFamily="34" charset="0"/>
              </a:rPr>
              <a:t>- </a:t>
            </a:r>
            <a:r>
              <a:rPr lang="ar-SA" altLang="ar-SA" b="1" smtClean="0">
                <a:cs typeface="Arial" panose="020B0604020202020204" pitchFamily="34" charset="0"/>
              </a:rPr>
              <a:t>تجربة العناية المبنية على المحبة والرفق</a:t>
            </a:r>
            <a:r>
              <a:rPr lang="en-US" altLang="ar-SA" b="1" smtClean="0">
                <a:cs typeface="Arial" panose="020B0604020202020204" pitchFamily="34" charset="0"/>
              </a:rPr>
              <a:t/>
            </a:r>
            <a:br>
              <a:rPr lang="en-US" altLang="ar-SA" b="1" smtClean="0">
                <a:cs typeface="Arial" panose="020B0604020202020204" pitchFamily="34" charset="0"/>
              </a:rPr>
            </a:br>
            <a:r>
              <a:rPr lang="en-US" altLang="ar-SA" b="1" smtClean="0">
                <a:cs typeface="Arial" panose="020B0604020202020204" pitchFamily="34" charset="0"/>
              </a:rPr>
              <a:t>- </a:t>
            </a:r>
            <a:r>
              <a:rPr lang="ar-SA" altLang="ar-SA" b="1" smtClean="0">
                <a:cs typeface="Arial" panose="020B0604020202020204" pitchFamily="34" charset="0"/>
              </a:rPr>
              <a:t>الإجابة ومبادلة الإهتمام</a:t>
            </a:r>
            <a:r>
              <a:rPr lang="en-US" altLang="ar-SA" b="1" smtClean="0">
                <a:cs typeface="Arial" panose="020B0604020202020204" pitchFamily="34" charset="0"/>
              </a:rPr>
              <a:t> </a:t>
            </a:r>
            <a:br>
              <a:rPr lang="en-US" altLang="ar-SA" b="1" smtClean="0">
                <a:cs typeface="Arial" panose="020B0604020202020204" pitchFamily="34" charset="0"/>
              </a:rPr>
            </a:br>
            <a:r>
              <a:rPr lang="en-US" altLang="ar-SA" b="1" smtClean="0">
                <a:cs typeface="Arial" panose="020B0604020202020204" pitchFamily="34" charset="0"/>
              </a:rPr>
              <a:t>- </a:t>
            </a:r>
            <a:r>
              <a:rPr lang="ar-SA" altLang="ar-SA" b="1" smtClean="0">
                <a:cs typeface="Arial" panose="020B0604020202020204" pitchFamily="34" charset="0"/>
              </a:rPr>
              <a:t>الإجابة ومبادلة التواصل مع الغير</a:t>
            </a:r>
            <a:r>
              <a:rPr lang="en-US" altLang="ar-SA" b="1" smtClean="0">
                <a:cs typeface="Arial" panose="020B0604020202020204" pitchFamily="34" charset="0"/>
              </a:rPr>
              <a:t> </a:t>
            </a:r>
            <a:br>
              <a:rPr lang="en-US" altLang="ar-SA" b="1" smtClean="0">
                <a:cs typeface="Arial" panose="020B0604020202020204" pitchFamily="34" charset="0"/>
              </a:rPr>
            </a:br>
            <a:r>
              <a:rPr lang="en-US" altLang="ar-SA" b="1" smtClean="0">
                <a:cs typeface="Arial" panose="020B0604020202020204" pitchFamily="34" charset="0"/>
              </a:rPr>
              <a:t>- </a:t>
            </a:r>
            <a:r>
              <a:rPr lang="ar-SA" altLang="ar-SA" b="1" smtClean="0">
                <a:cs typeface="Arial" panose="020B0604020202020204" pitchFamily="34" charset="0"/>
              </a:rPr>
              <a:t>العيش مع الآخرين</a:t>
            </a:r>
            <a:r>
              <a:rPr lang="en-US" altLang="ar-SA" b="1" smtClean="0">
                <a:cs typeface="Arial" panose="020B0604020202020204" pitchFamily="34" charset="0"/>
              </a:rPr>
              <a:t> </a:t>
            </a:r>
            <a:br>
              <a:rPr lang="en-US" altLang="ar-SA" b="1" smtClean="0">
                <a:cs typeface="Arial" panose="020B0604020202020204" pitchFamily="34" charset="0"/>
              </a:rPr>
            </a:br>
            <a:r>
              <a:rPr lang="en-US" altLang="ar-SA" b="1" smtClean="0">
                <a:cs typeface="Arial" panose="020B0604020202020204" pitchFamily="34" charset="0"/>
              </a:rPr>
              <a:t>- </a:t>
            </a:r>
            <a:r>
              <a:rPr lang="ar-SA" altLang="ar-SA" b="1" smtClean="0">
                <a:cs typeface="Arial" panose="020B0604020202020204" pitchFamily="34" charset="0"/>
              </a:rPr>
              <a:t>مراعاة قواعد السلوق الإجتماعي المقبولة</a:t>
            </a:r>
            <a:r>
              <a:rPr lang="en-US" altLang="ar-SA" b="1" smtClean="0">
                <a:cs typeface="Arial" panose="020B0604020202020204" pitchFamily="34" charset="0"/>
              </a:rPr>
              <a:t> </a:t>
            </a:r>
            <a:br>
              <a:rPr lang="en-US" altLang="ar-SA" b="1" smtClean="0">
                <a:cs typeface="Arial" panose="020B0604020202020204" pitchFamily="34" charset="0"/>
              </a:rPr>
            </a:br>
            <a:r>
              <a:rPr lang="en-US" altLang="ar-SA" b="1" smtClean="0">
                <a:cs typeface="Arial" panose="020B0604020202020204" pitchFamily="34" charset="0"/>
              </a:rPr>
              <a:t>- </a:t>
            </a:r>
            <a:r>
              <a:rPr lang="ar-SA" altLang="ar-SA" b="1" smtClean="0">
                <a:cs typeface="Arial" panose="020B0604020202020204" pitchFamily="34" charset="0"/>
              </a:rPr>
              <a:t>البدء بالعلاقات والمحافظة عليها</a:t>
            </a:r>
            <a:r>
              <a:rPr lang="en-US" altLang="ar-SA" b="1" smtClean="0">
                <a:cs typeface="Arial" panose="020B0604020202020204" pitchFamily="34" charset="0"/>
              </a:rPr>
              <a:t> </a:t>
            </a:r>
            <a:br>
              <a:rPr lang="en-US" altLang="ar-SA" b="1" smtClean="0">
                <a:cs typeface="Arial" panose="020B0604020202020204" pitchFamily="34" charset="0"/>
              </a:rPr>
            </a:br>
            <a:r>
              <a:rPr lang="en-US" altLang="ar-SA" b="1" smtClean="0">
                <a:cs typeface="Arial" panose="020B0604020202020204" pitchFamily="34" charset="0"/>
              </a:rPr>
              <a:t>- </a:t>
            </a:r>
            <a:r>
              <a:rPr lang="ar-SA" altLang="ar-SA" b="1" smtClean="0">
                <a:cs typeface="Arial" panose="020B0604020202020204" pitchFamily="34" charset="0"/>
              </a:rPr>
              <a:t>العيش مع معاق</a:t>
            </a:r>
            <a:r>
              <a:rPr lang="en-US" altLang="ar-SA" b="1" smtClean="0">
                <a:cs typeface="Arial" panose="020B0604020202020204" pitchFamily="34" charset="0"/>
              </a:rPr>
              <a:t> </a:t>
            </a:r>
            <a:br>
              <a:rPr lang="en-US" altLang="ar-SA" b="1" smtClean="0">
                <a:cs typeface="Arial" panose="020B0604020202020204" pitchFamily="34" charset="0"/>
              </a:rPr>
            </a:br>
            <a:r>
              <a:rPr lang="en-US" altLang="ar-SA" b="1" smtClean="0">
                <a:cs typeface="Arial" panose="020B0604020202020204" pitchFamily="34" charset="0"/>
              </a:rPr>
              <a:t>- </a:t>
            </a:r>
            <a:r>
              <a:rPr lang="ar-SA" altLang="ar-SA" b="1" smtClean="0">
                <a:cs typeface="Arial" panose="020B0604020202020204" pitchFamily="34" charset="0"/>
              </a:rPr>
              <a:t>تكوين علاقات دون تدخل المدرسة والأسرة</a:t>
            </a:r>
            <a:r>
              <a:rPr lang="en-US" altLang="ar-SA" smtClean="0">
                <a:cs typeface="Arial" panose="020B0604020202020204" pitchFamily="34" charset="0"/>
              </a:rPr>
              <a:t> </a:t>
            </a:r>
          </a:p>
        </p:txBody>
      </p:sp>
    </p:spTree>
    <p:extLst>
      <p:ext uri="{BB962C8B-B14F-4D97-AF65-F5344CB8AC3E}">
        <p14:creationId xmlns:p14="http://schemas.microsoft.com/office/powerpoint/2010/main" val="29145482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p:cNvSpPr>
          <p:nvPr>
            <p:ph type="title" idx="4294967295"/>
          </p:nvPr>
        </p:nvSpPr>
        <p:spPr>
          <a:xfrm>
            <a:off x="495300" y="274638"/>
            <a:ext cx="8915400" cy="1143000"/>
          </a:xfrm>
          <a:prstGeom prst="rect">
            <a:avLst/>
          </a:prstGeom>
        </p:spPr>
        <p:txBody>
          <a:bodyPr/>
          <a:lstStyle/>
          <a:p>
            <a:r>
              <a:rPr lang="ar-SA" altLang="ar-SA" b="1">
                <a:solidFill>
                  <a:srgbClr val="C00000"/>
                </a:solidFill>
                <a:latin typeface="Arial" pitchFamily="34" charset="0"/>
                <a:ea typeface="+mn-ea"/>
                <a:cs typeface="+mn-cs"/>
              </a:rPr>
              <a:t>تابع : محتوى البرنامج</a:t>
            </a:r>
            <a:endParaRPr lang="en-US" altLang="ar-SA" b="1">
              <a:solidFill>
                <a:srgbClr val="C00000"/>
              </a:solidFill>
              <a:latin typeface="Arial" pitchFamily="34" charset="0"/>
              <a:ea typeface="+mn-ea"/>
              <a:cs typeface="+mn-cs"/>
            </a:endParaRPr>
          </a:p>
        </p:txBody>
      </p:sp>
      <p:sp>
        <p:nvSpPr>
          <p:cNvPr id="28675" name="Rectangle 3"/>
          <p:cNvSpPr>
            <a:spLocks noGrp="1"/>
          </p:cNvSpPr>
          <p:nvPr>
            <p:ph type="body" idx="4294967295"/>
          </p:nvPr>
        </p:nvSpPr>
        <p:spPr/>
        <p:txBody>
          <a:bodyPr/>
          <a:lstStyle/>
          <a:p>
            <a:pPr rtl="1">
              <a:lnSpc>
                <a:spcPct val="90000"/>
              </a:lnSpc>
            </a:pPr>
            <a:r>
              <a:rPr lang="ar-SA" altLang="ar-SA" sz="2800" b="1" u="sng" smtClean="0">
                <a:cs typeface="Arial" panose="020B0604020202020204" pitchFamily="34" charset="0"/>
              </a:rPr>
              <a:t>ث- الأسرة والجوار</a:t>
            </a:r>
            <a:r>
              <a:rPr lang="en-US" altLang="ar-SA" sz="2800" b="1" u="sng" smtClean="0">
                <a:cs typeface="Arial" panose="020B0604020202020204" pitchFamily="34" charset="0"/>
              </a:rPr>
              <a:t> </a:t>
            </a:r>
            <a:r>
              <a:rPr lang="ar-SA" altLang="ar-SA" sz="2800" b="1" u="sng" smtClean="0">
                <a:cs typeface="Arial" panose="020B0604020202020204" pitchFamily="34" charset="0"/>
              </a:rPr>
              <a:t>والمواطنة</a:t>
            </a:r>
            <a:r>
              <a:rPr lang="en-US" altLang="ar-SA" sz="2800" b="1" u="sng" smtClean="0">
                <a:cs typeface="Arial" panose="020B0604020202020204" pitchFamily="34" charset="0"/>
              </a:rPr>
              <a:t>:</a:t>
            </a:r>
            <a:r>
              <a:rPr lang="en-US" altLang="ar-SA" sz="2800" b="1" smtClean="0">
                <a:cs typeface="Arial" panose="020B0604020202020204" pitchFamily="34" charset="0"/>
              </a:rPr>
              <a:t/>
            </a:r>
            <a:br>
              <a:rPr lang="en-US" altLang="ar-SA" sz="2800" b="1" smtClean="0">
                <a:cs typeface="Arial" panose="020B0604020202020204" pitchFamily="34" charset="0"/>
              </a:rPr>
            </a:br>
            <a:r>
              <a:rPr lang="en-US" altLang="ar-SA" sz="2800" b="1" smtClean="0">
                <a:cs typeface="Arial" panose="020B0604020202020204" pitchFamily="34" charset="0"/>
              </a:rPr>
              <a:t>- </a:t>
            </a:r>
            <a:r>
              <a:rPr lang="ar-SA" altLang="ar-SA" sz="2800" b="1" smtClean="0">
                <a:cs typeface="Arial" panose="020B0604020202020204" pitchFamily="34" charset="0"/>
              </a:rPr>
              <a:t>العيش والتعلم في المدرسة</a:t>
            </a:r>
            <a:r>
              <a:rPr lang="en-US" altLang="ar-SA" sz="2800" b="1" smtClean="0">
                <a:cs typeface="Arial" panose="020B0604020202020204" pitchFamily="34" charset="0"/>
              </a:rPr>
              <a:t> </a:t>
            </a:r>
            <a:br>
              <a:rPr lang="en-US" altLang="ar-SA" sz="2800" b="1" smtClean="0">
                <a:cs typeface="Arial" panose="020B0604020202020204" pitchFamily="34" charset="0"/>
              </a:rPr>
            </a:br>
            <a:r>
              <a:rPr lang="en-US" altLang="ar-SA" sz="2800" b="1" smtClean="0">
                <a:cs typeface="Arial" panose="020B0604020202020204" pitchFamily="34" charset="0"/>
              </a:rPr>
              <a:t>- </a:t>
            </a:r>
            <a:r>
              <a:rPr lang="ar-SA" altLang="ar-SA" sz="2800" b="1" smtClean="0">
                <a:cs typeface="Arial" panose="020B0604020202020204" pitchFamily="34" charset="0"/>
              </a:rPr>
              <a:t>المشاركة</a:t>
            </a:r>
            <a:r>
              <a:rPr lang="en-US" altLang="ar-SA" sz="2800" b="1" smtClean="0">
                <a:cs typeface="Arial" panose="020B0604020202020204" pitchFamily="34" charset="0"/>
              </a:rPr>
              <a:t> </a:t>
            </a:r>
            <a:r>
              <a:rPr lang="ar-SA" altLang="ar-SA" sz="2800" b="1" smtClean="0">
                <a:cs typeface="Arial" panose="020B0604020202020204" pitchFamily="34" charset="0"/>
              </a:rPr>
              <a:t>في الحياة العائلية</a:t>
            </a:r>
            <a:r>
              <a:rPr lang="en-US" altLang="ar-SA" sz="2800" b="1" smtClean="0">
                <a:cs typeface="Arial" panose="020B0604020202020204" pitchFamily="34" charset="0"/>
              </a:rPr>
              <a:t/>
            </a:r>
            <a:br>
              <a:rPr lang="en-US" altLang="ar-SA" sz="2800" b="1" smtClean="0">
                <a:cs typeface="Arial" panose="020B0604020202020204" pitchFamily="34" charset="0"/>
              </a:rPr>
            </a:br>
            <a:r>
              <a:rPr lang="en-US" altLang="ar-SA" sz="2800" b="1" smtClean="0">
                <a:cs typeface="Arial" panose="020B0604020202020204" pitchFamily="34" charset="0"/>
              </a:rPr>
              <a:t>- </a:t>
            </a:r>
            <a:r>
              <a:rPr lang="ar-SA" altLang="ar-SA" sz="2800" b="1" smtClean="0">
                <a:cs typeface="Arial" panose="020B0604020202020204" pitchFamily="34" charset="0"/>
              </a:rPr>
              <a:t>معرفة طريقة صنع البيوت وأساليب الحياة</a:t>
            </a:r>
            <a:r>
              <a:rPr lang="en-US" altLang="ar-SA" sz="2800" b="1" smtClean="0">
                <a:cs typeface="Arial" panose="020B0604020202020204" pitchFamily="34" charset="0"/>
              </a:rPr>
              <a:t> </a:t>
            </a:r>
            <a:br>
              <a:rPr lang="en-US" altLang="ar-SA" sz="2800" b="1" smtClean="0">
                <a:cs typeface="Arial" panose="020B0604020202020204" pitchFamily="34" charset="0"/>
              </a:rPr>
            </a:br>
            <a:r>
              <a:rPr lang="en-US" altLang="ar-SA" sz="2800" b="1" smtClean="0">
                <a:cs typeface="Arial" panose="020B0604020202020204" pitchFamily="34" charset="0"/>
              </a:rPr>
              <a:t>- </a:t>
            </a:r>
            <a:r>
              <a:rPr lang="ar-SA" altLang="ar-SA" sz="2800" b="1" smtClean="0">
                <a:cs typeface="Arial" panose="020B0604020202020204" pitchFamily="34" charset="0"/>
              </a:rPr>
              <a:t>الآنسجام مع</a:t>
            </a:r>
            <a:r>
              <a:rPr lang="en-US" altLang="ar-SA" sz="2800" b="1" smtClean="0">
                <a:cs typeface="Arial" panose="020B0604020202020204" pitchFamily="34" charset="0"/>
              </a:rPr>
              <a:t> </a:t>
            </a:r>
            <a:r>
              <a:rPr lang="ar-SA" altLang="ar-SA" sz="2800" b="1" smtClean="0">
                <a:cs typeface="Arial" panose="020B0604020202020204" pitchFamily="34" charset="0"/>
              </a:rPr>
              <a:t>الجيران</a:t>
            </a:r>
            <a:r>
              <a:rPr lang="en-US" altLang="ar-SA" sz="2800" b="1" smtClean="0">
                <a:cs typeface="Arial" panose="020B0604020202020204" pitchFamily="34" charset="0"/>
              </a:rPr>
              <a:t> </a:t>
            </a:r>
            <a:br>
              <a:rPr lang="en-US" altLang="ar-SA" sz="2800" b="1" smtClean="0">
                <a:cs typeface="Arial" panose="020B0604020202020204" pitchFamily="34" charset="0"/>
              </a:rPr>
            </a:br>
            <a:r>
              <a:rPr lang="en-US" altLang="ar-SA" sz="2800" b="1" smtClean="0">
                <a:cs typeface="Arial" panose="020B0604020202020204" pitchFamily="34" charset="0"/>
              </a:rPr>
              <a:t>- </a:t>
            </a:r>
            <a:r>
              <a:rPr lang="ar-SA" altLang="ar-SA" sz="2800" b="1" smtClean="0">
                <a:cs typeface="Arial" panose="020B0604020202020204" pitchFamily="34" charset="0"/>
              </a:rPr>
              <a:t>التجول في منطقة الجوار ( الحارة</a:t>
            </a:r>
            <a:r>
              <a:rPr lang="en-US" altLang="ar-SA" sz="2800" b="1" smtClean="0">
                <a:cs typeface="Arial" panose="020B0604020202020204" pitchFamily="34" charset="0"/>
              </a:rPr>
              <a:t> (</a:t>
            </a:r>
            <a:br>
              <a:rPr lang="en-US" altLang="ar-SA" sz="2800" b="1" smtClean="0">
                <a:cs typeface="Arial" panose="020B0604020202020204" pitchFamily="34" charset="0"/>
              </a:rPr>
            </a:br>
            <a:r>
              <a:rPr lang="en-US" altLang="ar-SA" sz="2800" b="1" smtClean="0">
                <a:cs typeface="Arial" panose="020B0604020202020204" pitchFamily="34" charset="0"/>
              </a:rPr>
              <a:t>- </a:t>
            </a:r>
            <a:r>
              <a:rPr lang="ar-SA" altLang="ar-SA" sz="2800" b="1" smtClean="0">
                <a:cs typeface="Arial" panose="020B0604020202020204" pitchFamily="34" charset="0"/>
              </a:rPr>
              <a:t>معرفة واستعمال الخدمات</a:t>
            </a:r>
            <a:r>
              <a:rPr lang="en-US" altLang="ar-SA" sz="2800" b="1" smtClean="0">
                <a:cs typeface="Arial" panose="020B0604020202020204" pitchFamily="34" charset="0"/>
              </a:rPr>
              <a:t> </a:t>
            </a:r>
            <a:r>
              <a:rPr lang="ar-SA" altLang="ar-SA" sz="2800" b="1" smtClean="0">
                <a:cs typeface="Arial" panose="020B0604020202020204" pitchFamily="34" charset="0"/>
              </a:rPr>
              <a:t>والمرافق المحلية</a:t>
            </a:r>
            <a:r>
              <a:rPr lang="en-US" altLang="ar-SA" sz="2800" b="1" smtClean="0">
                <a:cs typeface="Arial" panose="020B0604020202020204" pitchFamily="34" charset="0"/>
              </a:rPr>
              <a:t> </a:t>
            </a:r>
            <a:br>
              <a:rPr lang="en-US" altLang="ar-SA" sz="2800" b="1" smtClean="0">
                <a:cs typeface="Arial" panose="020B0604020202020204" pitchFamily="34" charset="0"/>
              </a:rPr>
            </a:br>
            <a:r>
              <a:rPr lang="en-US" altLang="ar-SA" sz="2800" b="1" smtClean="0">
                <a:cs typeface="Arial" panose="020B0604020202020204" pitchFamily="34" charset="0"/>
              </a:rPr>
              <a:t>- </a:t>
            </a:r>
            <a:r>
              <a:rPr lang="ar-SA" altLang="ar-SA" sz="2800" b="1" smtClean="0">
                <a:cs typeface="Arial" panose="020B0604020202020204" pitchFamily="34" charset="0"/>
              </a:rPr>
              <a:t>معرفة واستعمال خدمات العناية الصحية المحلية</a:t>
            </a:r>
            <a:r>
              <a:rPr lang="en-US" altLang="ar-SA" sz="2800" b="1" smtClean="0">
                <a:cs typeface="Arial" panose="020B0604020202020204" pitchFamily="34" charset="0"/>
              </a:rPr>
              <a:t> </a:t>
            </a:r>
            <a:br>
              <a:rPr lang="en-US" altLang="ar-SA" sz="2800" b="1" smtClean="0">
                <a:cs typeface="Arial" panose="020B0604020202020204" pitchFamily="34" charset="0"/>
              </a:rPr>
            </a:br>
            <a:r>
              <a:rPr lang="en-US" altLang="ar-SA" sz="2800" b="1" smtClean="0">
                <a:cs typeface="Arial" panose="020B0604020202020204" pitchFamily="34" charset="0"/>
              </a:rPr>
              <a:t>- </a:t>
            </a:r>
            <a:r>
              <a:rPr lang="ar-SA" altLang="ar-SA" sz="2800" b="1" smtClean="0">
                <a:cs typeface="Arial" panose="020B0604020202020204" pitchFamily="34" charset="0"/>
              </a:rPr>
              <a:t>معرفة</a:t>
            </a:r>
            <a:r>
              <a:rPr lang="en-US" altLang="ar-SA" sz="2800" b="1" smtClean="0">
                <a:cs typeface="Arial" panose="020B0604020202020204" pitchFamily="34" charset="0"/>
              </a:rPr>
              <a:t> </a:t>
            </a:r>
            <a:r>
              <a:rPr lang="ar-SA" altLang="ar-SA" sz="2800" b="1" smtClean="0">
                <a:cs typeface="Arial" panose="020B0604020202020204" pitchFamily="34" charset="0"/>
              </a:rPr>
              <a:t>واستعمال خدمات الطوارىء</a:t>
            </a:r>
            <a:r>
              <a:rPr lang="en-US" altLang="ar-SA" sz="2800" b="1" smtClean="0">
                <a:cs typeface="Arial" panose="020B0604020202020204" pitchFamily="34" charset="0"/>
              </a:rPr>
              <a:t/>
            </a:r>
            <a:br>
              <a:rPr lang="en-US" altLang="ar-SA" sz="2800" b="1" smtClean="0">
                <a:cs typeface="Arial" panose="020B0604020202020204" pitchFamily="34" charset="0"/>
              </a:rPr>
            </a:br>
            <a:r>
              <a:rPr lang="en-US" altLang="ar-SA" sz="2800" b="1" smtClean="0">
                <a:cs typeface="Arial" panose="020B0604020202020204" pitchFamily="34" charset="0"/>
              </a:rPr>
              <a:t>- </a:t>
            </a:r>
            <a:r>
              <a:rPr lang="ar-SA" altLang="ar-SA" sz="2800" b="1" smtClean="0">
                <a:cs typeface="Arial" panose="020B0604020202020204" pitchFamily="34" charset="0"/>
              </a:rPr>
              <a:t>المشاركة في الحياة الثقافية للمجتمع</a:t>
            </a:r>
            <a:r>
              <a:rPr lang="en-US" altLang="ar-SA" sz="2800" b="1" smtClean="0">
                <a:cs typeface="Arial" panose="020B0604020202020204" pitchFamily="34" charset="0"/>
              </a:rPr>
              <a:t/>
            </a:r>
            <a:br>
              <a:rPr lang="en-US" altLang="ar-SA" sz="2800" b="1" smtClean="0">
                <a:cs typeface="Arial" panose="020B0604020202020204" pitchFamily="34" charset="0"/>
              </a:rPr>
            </a:br>
            <a:r>
              <a:rPr lang="en-US" altLang="ar-SA" sz="2800" b="1" smtClean="0">
                <a:cs typeface="Arial" panose="020B0604020202020204" pitchFamily="34" charset="0"/>
              </a:rPr>
              <a:t>- </a:t>
            </a:r>
            <a:r>
              <a:rPr lang="ar-SA" altLang="ar-SA" sz="2800" b="1" smtClean="0">
                <a:cs typeface="Arial" panose="020B0604020202020204" pitchFamily="34" charset="0"/>
              </a:rPr>
              <a:t>المشاركة</a:t>
            </a:r>
            <a:r>
              <a:rPr lang="en-US" altLang="ar-SA" sz="2800" b="1" smtClean="0">
                <a:cs typeface="Arial" panose="020B0604020202020204" pitchFamily="34" charset="0"/>
              </a:rPr>
              <a:t> </a:t>
            </a:r>
            <a:r>
              <a:rPr lang="ar-SA" altLang="ar-SA" sz="2800" b="1" smtClean="0">
                <a:cs typeface="Arial" panose="020B0604020202020204" pitchFamily="34" charset="0"/>
              </a:rPr>
              <a:t>في الحياة الدينية</a:t>
            </a:r>
            <a:r>
              <a:rPr lang="en-US" altLang="ar-SA" sz="2800" b="1" smtClean="0">
                <a:cs typeface="Arial" panose="020B0604020202020204" pitchFamily="34" charset="0"/>
              </a:rPr>
              <a:t> .</a:t>
            </a:r>
          </a:p>
        </p:txBody>
      </p:sp>
    </p:spTree>
    <p:extLst>
      <p:ext uri="{BB962C8B-B14F-4D97-AF65-F5344CB8AC3E}">
        <p14:creationId xmlns:p14="http://schemas.microsoft.com/office/powerpoint/2010/main" val="29104404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p:cNvSpPr>
          <p:nvPr>
            <p:ph type="title" idx="4294967295"/>
          </p:nvPr>
        </p:nvSpPr>
        <p:spPr>
          <a:xfrm>
            <a:off x="495300" y="274638"/>
            <a:ext cx="8915400" cy="1143000"/>
          </a:xfrm>
          <a:prstGeom prst="rect">
            <a:avLst/>
          </a:prstGeom>
        </p:spPr>
        <p:txBody>
          <a:bodyPr/>
          <a:lstStyle/>
          <a:p>
            <a:r>
              <a:rPr lang="ar-SA" altLang="ar-SA" b="1">
                <a:solidFill>
                  <a:srgbClr val="C00000"/>
                </a:solidFill>
                <a:latin typeface="Arial" pitchFamily="34" charset="0"/>
                <a:ea typeface="+mn-ea"/>
                <a:cs typeface="+mn-cs"/>
              </a:rPr>
              <a:t>تابع : محتوى البرنامج</a:t>
            </a:r>
            <a:endParaRPr lang="en-US" altLang="ar-SA" b="1">
              <a:solidFill>
                <a:srgbClr val="C00000"/>
              </a:solidFill>
              <a:latin typeface="Arial" pitchFamily="34" charset="0"/>
              <a:ea typeface="+mn-ea"/>
              <a:cs typeface="+mn-cs"/>
            </a:endParaRPr>
          </a:p>
        </p:txBody>
      </p:sp>
      <p:sp>
        <p:nvSpPr>
          <p:cNvPr id="29699" name="Rectangle 3"/>
          <p:cNvSpPr>
            <a:spLocks noGrp="1"/>
          </p:cNvSpPr>
          <p:nvPr>
            <p:ph type="body" idx="4294967295"/>
          </p:nvPr>
        </p:nvSpPr>
        <p:spPr/>
        <p:txBody>
          <a:bodyPr/>
          <a:lstStyle/>
          <a:p>
            <a:pPr rtl="1">
              <a:lnSpc>
                <a:spcPct val="80000"/>
              </a:lnSpc>
            </a:pPr>
            <a:r>
              <a:rPr lang="ar-SA" altLang="ar-SA" sz="2800" b="1" u="sng" smtClean="0">
                <a:cs typeface="Arial" panose="020B0604020202020204" pitchFamily="34" charset="0"/>
              </a:rPr>
              <a:t>ج - الطبيعة </a:t>
            </a:r>
            <a:r>
              <a:rPr lang="ar-EG" altLang="ar-SA" sz="2800" b="1" u="sng" smtClean="0">
                <a:cs typeface="Arial" panose="020B0604020202020204" pitchFamily="34" charset="0"/>
              </a:rPr>
              <a:t>وتشتمل</a:t>
            </a:r>
            <a:r>
              <a:rPr lang="en-US" altLang="ar-SA" sz="2800" b="1" u="sng" smtClean="0">
                <a:cs typeface="Arial" panose="020B0604020202020204" pitchFamily="34" charset="0"/>
              </a:rPr>
              <a:t>:-</a:t>
            </a:r>
            <a:r>
              <a:rPr lang="en-US" altLang="ar-SA" sz="2800" b="1" smtClean="0">
                <a:cs typeface="Arial" panose="020B0604020202020204" pitchFamily="34" charset="0"/>
              </a:rPr>
              <a:t/>
            </a:r>
            <a:br>
              <a:rPr lang="en-US" altLang="ar-SA" sz="2800" b="1" smtClean="0">
                <a:cs typeface="Arial" panose="020B0604020202020204" pitchFamily="34" charset="0"/>
              </a:rPr>
            </a:br>
            <a:r>
              <a:rPr lang="en-US" altLang="ar-SA" sz="2800" b="1" smtClean="0">
                <a:cs typeface="Arial" panose="020B0604020202020204" pitchFamily="34" charset="0"/>
              </a:rPr>
              <a:t>- </a:t>
            </a:r>
            <a:r>
              <a:rPr lang="ar-SA" altLang="ar-SA" sz="2800" b="1" smtClean="0">
                <a:cs typeface="Arial" panose="020B0604020202020204" pitchFamily="34" charset="0"/>
              </a:rPr>
              <a:t> استكشاف المكونات الطبيعية المحيطة</a:t>
            </a:r>
            <a:r>
              <a:rPr lang="en-US" altLang="ar-SA" sz="2800" b="1" smtClean="0">
                <a:cs typeface="Arial" panose="020B0604020202020204" pitchFamily="34" charset="0"/>
              </a:rPr>
              <a:t> </a:t>
            </a:r>
            <a:br>
              <a:rPr lang="en-US" altLang="ar-SA" sz="2800" b="1" smtClean="0">
                <a:cs typeface="Arial" panose="020B0604020202020204" pitchFamily="34" charset="0"/>
              </a:rPr>
            </a:br>
            <a:r>
              <a:rPr lang="en-US" altLang="ar-SA" sz="2800" b="1" smtClean="0">
                <a:cs typeface="Arial" panose="020B0604020202020204" pitchFamily="34" charset="0"/>
              </a:rPr>
              <a:t>-  </a:t>
            </a:r>
            <a:r>
              <a:rPr lang="ar-SA" altLang="ar-SA" sz="2800" b="1" smtClean="0">
                <a:cs typeface="Arial" panose="020B0604020202020204" pitchFamily="34" charset="0"/>
              </a:rPr>
              <a:t>استكشاف الأشياء الحية</a:t>
            </a:r>
            <a:r>
              <a:rPr lang="en-US" altLang="ar-SA" sz="2800" b="1" smtClean="0">
                <a:cs typeface="Arial" panose="020B0604020202020204" pitchFamily="34" charset="0"/>
              </a:rPr>
              <a:t> </a:t>
            </a:r>
            <a:br>
              <a:rPr lang="en-US" altLang="ar-SA" sz="2800" b="1" smtClean="0">
                <a:cs typeface="Arial" panose="020B0604020202020204" pitchFamily="34" charset="0"/>
              </a:rPr>
            </a:br>
            <a:r>
              <a:rPr lang="en-US" altLang="ar-SA" sz="2800" b="1" smtClean="0">
                <a:cs typeface="Arial" panose="020B0604020202020204" pitchFamily="34" charset="0"/>
              </a:rPr>
              <a:t> - </a:t>
            </a:r>
            <a:r>
              <a:rPr lang="ar-SA" altLang="ar-SA" sz="2800" b="1" smtClean="0">
                <a:cs typeface="Arial" panose="020B0604020202020204" pitchFamily="34" charset="0"/>
              </a:rPr>
              <a:t>إدراك حقائق الجسم والإعتناء به</a:t>
            </a:r>
            <a:r>
              <a:rPr lang="en-US" altLang="ar-SA" sz="2800" b="1" smtClean="0">
                <a:cs typeface="Arial" panose="020B0604020202020204" pitchFamily="34" charset="0"/>
              </a:rPr>
              <a:t/>
            </a:r>
            <a:br>
              <a:rPr lang="en-US" altLang="ar-SA" sz="2800" b="1" smtClean="0">
                <a:cs typeface="Arial" panose="020B0604020202020204" pitchFamily="34" charset="0"/>
              </a:rPr>
            </a:br>
            <a:r>
              <a:rPr lang="en-US" altLang="ar-SA" sz="2800" b="1" smtClean="0">
                <a:cs typeface="Arial" panose="020B0604020202020204" pitchFamily="34" charset="0"/>
              </a:rPr>
              <a:t>-  </a:t>
            </a:r>
            <a:r>
              <a:rPr lang="ar-SA" altLang="ar-SA" sz="2800" b="1" smtClean="0">
                <a:cs typeface="Arial" panose="020B0604020202020204" pitchFamily="34" charset="0"/>
              </a:rPr>
              <a:t>الحياة الصحية</a:t>
            </a:r>
            <a:r>
              <a:rPr lang="en-US" altLang="ar-SA" sz="2800" b="1" smtClean="0">
                <a:cs typeface="Arial" panose="020B0604020202020204" pitchFamily="34" charset="0"/>
              </a:rPr>
              <a:t> </a:t>
            </a:r>
            <a:br>
              <a:rPr lang="en-US" altLang="ar-SA" sz="2800" b="1" smtClean="0">
                <a:cs typeface="Arial" panose="020B0604020202020204" pitchFamily="34" charset="0"/>
              </a:rPr>
            </a:br>
            <a:r>
              <a:rPr lang="en-US" altLang="ar-SA" sz="2800" b="1" smtClean="0">
                <a:cs typeface="Arial" panose="020B0604020202020204" pitchFamily="34" charset="0"/>
              </a:rPr>
              <a:t> - </a:t>
            </a:r>
            <a:r>
              <a:rPr lang="ar-SA" altLang="ar-SA" sz="2800" b="1" smtClean="0">
                <a:cs typeface="Arial" panose="020B0604020202020204" pitchFamily="34" charset="0"/>
              </a:rPr>
              <a:t>الإنسجام مع الحيوانات</a:t>
            </a:r>
            <a:r>
              <a:rPr lang="en-US" altLang="ar-SA" sz="2800" b="1" smtClean="0">
                <a:cs typeface="Arial" panose="020B0604020202020204" pitchFamily="34" charset="0"/>
              </a:rPr>
              <a:t> </a:t>
            </a:r>
            <a:br>
              <a:rPr lang="en-US" altLang="ar-SA" sz="2800" b="1" smtClean="0">
                <a:cs typeface="Arial" panose="020B0604020202020204" pitchFamily="34" charset="0"/>
              </a:rPr>
            </a:br>
            <a:r>
              <a:rPr lang="en-US" altLang="ar-SA" sz="2800" b="1" smtClean="0">
                <a:cs typeface="Arial" panose="020B0604020202020204" pitchFamily="34" charset="0"/>
              </a:rPr>
              <a:t>-  </a:t>
            </a:r>
            <a:r>
              <a:rPr lang="ar-SA" altLang="ar-SA" sz="2800" b="1" smtClean="0">
                <a:cs typeface="Arial" panose="020B0604020202020204" pitchFamily="34" charset="0"/>
              </a:rPr>
              <a:t>العناية بالنباتات</a:t>
            </a:r>
            <a:r>
              <a:rPr lang="en-US" altLang="ar-SA" sz="2800" b="1" smtClean="0">
                <a:cs typeface="Arial" panose="020B0604020202020204" pitchFamily="34" charset="0"/>
              </a:rPr>
              <a:t> </a:t>
            </a:r>
            <a:br>
              <a:rPr lang="en-US" altLang="ar-SA" sz="2800" b="1" smtClean="0">
                <a:cs typeface="Arial" panose="020B0604020202020204" pitchFamily="34" charset="0"/>
              </a:rPr>
            </a:br>
            <a:r>
              <a:rPr lang="en-US" altLang="ar-SA" sz="2800" b="1" smtClean="0">
                <a:cs typeface="Arial" panose="020B0604020202020204" pitchFamily="34" charset="0"/>
              </a:rPr>
              <a:t>-  </a:t>
            </a:r>
            <a:r>
              <a:rPr lang="ar-SA" altLang="ar-SA" sz="2800" b="1" smtClean="0">
                <a:cs typeface="Arial" panose="020B0604020202020204" pitchFamily="34" charset="0"/>
              </a:rPr>
              <a:t>الحياة في بيئة الحديقة</a:t>
            </a:r>
            <a:r>
              <a:rPr lang="en-US" altLang="ar-SA" sz="2800" b="1" smtClean="0">
                <a:cs typeface="Arial" panose="020B0604020202020204" pitchFamily="34" charset="0"/>
              </a:rPr>
              <a:t> </a:t>
            </a:r>
            <a:br>
              <a:rPr lang="en-US" altLang="ar-SA" sz="2800" b="1" smtClean="0">
                <a:cs typeface="Arial" panose="020B0604020202020204" pitchFamily="34" charset="0"/>
              </a:rPr>
            </a:br>
            <a:r>
              <a:rPr lang="en-US" altLang="ar-SA" sz="2800" b="1" smtClean="0">
                <a:cs typeface="Arial" panose="020B0604020202020204" pitchFamily="34" charset="0"/>
              </a:rPr>
              <a:t>-  </a:t>
            </a:r>
            <a:r>
              <a:rPr lang="ar-SA" altLang="ar-SA" sz="2800" b="1" smtClean="0">
                <a:cs typeface="Arial" panose="020B0604020202020204" pitchFamily="34" charset="0"/>
              </a:rPr>
              <a:t>الحياة في بيئة الغابة / الصحراء / الجبال</a:t>
            </a:r>
            <a:r>
              <a:rPr lang="en-US" altLang="ar-SA" sz="2800" b="1" smtClean="0">
                <a:cs typeface="Arial" panose="020B0604020202020204" pitchFamily="34" charset="0"/>
              </a:rPr>
              <a:t> </a:t>
            </a:r>
            <a:br>
              <a:rPr lang="en-US" altLang="ar-SA" sz="2800" b="1" smtClean="0">
                <a:cs typeface="Arial" panose="020B0604020202020204" pitchFamily="34" charset="0"/>
              </a:rPr>
            </a:br>
            <a:r>
              <a:rPr lang="en-US" altLang="ar-SA" sz="2800" b="1" smtClean="0">
                <a:cs typeface="Arial" panose="020B0604020202020204" pitchFamily="34" charset="0"/>
              </a:rPr>
              <a:t> - </a:t>
            </a:r>
            <a:r>
              <a:rPr lang="ar-SA" altLang="ar-SA" sz="2800" b="1" smtClean="0">
                <a:cs typeface="Arial" panose="020B0604020202020204" pitchFamily="34" charset="0"/>
              </a:rPr>
              <a:t>الاهتمام بالبيئة</a:t>
            </a:r>
            <a:r>
              <a:rPr lang="en-US" altLang="ar-SA" sz="2800" b="1" smtClean="0">
                <a:cs typeface="Arial" panose="020B0604020202020204" pitchFamily="34" charset="0"/>
              </a:rPr>
              <a:t> </a:t>
            </a:r>
            <a:br>
              <a:rPr lang="en-US" altLang="ar-SA" sz="2800" b="1" smtClean="0">
                <a:cs typeface="Arial" panose="020B0604020202020204" pitchFamily="34" charset="0"/>
              </a:rPr>
            </a:br>
            <a:r>
              <a:rPr lang="en-US" altLang="ar-SA" sz="2800" b="1" smtClean="0">
                <a:cs typeface="Arial" panose="020B0604020202020204" pitchFamily="34" charset="0"/>
              </a:rPr>
              <a:t> - </a:t>
            </a:r>
            <a:r>
              <a:rPr lang="ar-SA" altLang="ar-SA" sz="2800" b="1" smtClean="0">
                <a:cs typeface="Arial" panose="020B0604020202020204" pitchFamily="34" charset="0"/>
              </a:rPr>
              <a:t>التكيف مع أحوال الطقس</a:t>
            </a:r>
            <a:r>
              <a:rPr lang="en-US" altLang="ar-SA" sz="2800" b="1" smtClean="0">
                <a:cs typeface="Arial" panose="020B0604020202020204" pitchFamily="34" charset="0"/>
              </a:rPr>
              <a:t> </a:t>
            </a:r>
            <a:br>
              <a:rPr lang="en-US" altLang="ar-SA" sz="2800" b="1" smtClean="0">
                <a:cs typeface="Arial" panose="020B0604020202020204" pitchFamily="34" charset="0"/>
              </a:rPr>
            </a:br>
            <a:r>
              <a:rPr lang="en-US" altLang="ar-SA" sz="2800" b="1" smtClean="0">
                <a:cs typeface="Arial" panose="020B0604020202020204" pitchFamily="34" charset="0"/>
              </a:rPr>
              <a:t> - </a:t>
            </a:r>
            <a:r>
              <a:rPr lang="ar-SA" altLang="ar-SA" sz="2800" b="1" smtClean="0">
                <a:cs typeface="Arial" panose="020B0604020202020204" pitchFamily="34" charset="0"/>
              </a:rPr>
              <a:t>الإلمام بالقوانين الأساسية للطبيعة</a:t>
            </a:r>
            <a:r>
              <a:rPr lang="en-US" altLang="ar-SA" sz="2800" b="1" smtClean="0">
                <a:cs typeface="Arial" panose="020B0604020202020204" pitchFamily="34" charset="0"/>
              </a:rPr>
              <a:t> .</a:t>
            </a:r>
            <a:br>
              <a:rPr lang="en-US" altLang="ar-SA" sz="2800" b="1" smtClean="0">
                <a:cs typeface="Arial" panose="020B0604020202020204" pitchFamily="34" charset="0"/>
              </a:rPr>
            </a:br>
            <a:endParaRPr lang="en-US" altLang="ar-SA" sz="2800" b="1" smtClean="0">
              <a:cs typeface="Arial" panose="020B0604020202020204" pitchFamily="34" charset="0"/>
            </a:endParaRPr>
          </a:p>
        </p:txBody>
      </p:sp>
    </p:spTree>
    <p:extLst>
      <p:ext uri="{BB962C8B-B14F-4D97-AF65-F5344CB8AC3E}">
        <p14:creationId xmlns:p14="http://schemas.microsoft.com/office/powerpoint/2010/main" val="2269171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p:cNvSpPr>
          <p:nvPr>
            <p:ph type="title" idx="4294967295"/>
          </p:nvPr>
        </p:nvSpPr>
        <p:spPr>
          <a:xfrm>
            <a:off x="495300" y="274638"/>
            <a:ext cx="8915400" cy="1143000"/>
          </a:xfrm>
          <a:prstGeom prst="rect">
            <a:avLst/>
          </a:prstGeom>
        </p:spPr>
        <p:txBody>
          <a:bodyPr/>
          <a:lstStyle/>
          <a:p>
            <a:r>
              <a:rPr lang="ar-SA" altLang="ar-SA" b="1">
                <a:solidFill>
                  <a:srgbClr val="C00000"/>
                </a:solidFill>
                <a:latin typeface="Arial" pitchFamily="34" charset="0"/>
                <a:ea typeface="+mn-ea"/>
                <a:cs typeface="+mn-cs"/>
              </a:rPr>
              <a:t>تابع : محتوى البرنامج</a:t>
            </a:r>
            <a:endParaRPr lang="en-US" altLang="ar-SA" b="1">
              <a:solidFill>
                <a:srgbClr val="C00000"/>
              </a:solidFill>
              <a:latin typeface="Arial" pitchFamily="34" charset="0"/>
              <a:ea typeface="+mn-ea"/>
              <a:cs typeface="+mn-cs"/>
            </a:endParaRPr>
          </a:p>
        </p:txBody>
      </p:sp>
      <p:sp>
        <p:nvSpPr>
          <p:cNvPr id="30723" name="Rectangle 3"/>
          <p:cNvSpPr>
            <a:spLocks noGrp="1"/>
          </p:cNvSpPr>
          <p:nvPr>
            <p:ph type="body" idx="4294967295"/>
          </p:nvPr>
        </p:nvSpPr>
        <p:spPr>
          <a:xfrm>
            <a:off x="495300" y="1447800"/>
            <a:ext cx="8915400" cy="4678363"/>
          </a:xfrm>
        </p:spPr>
        <p:txBody>
          <a:bodyPr/>
          <a:lstStyle/>
          <a:p>
            <a:pPr rtl="1">
              <a:lnSpc>
                <a:spcPct val="80000"/>
              </a:lnSpc>
            </a:pPr>
            <a:r>
              <a:rPr lang="ar-SA" altLang="ar-SA" sz="2400" b="1" u="sng" smtClean="0">
                <a:cs typeface="Arial" panose="020B0604020202020204" pitchFamily="34" charset="0"/>
              </a:rPr>
              <a:t>د- التقنية</a:t>
            </a:r>
            <a:r>
              <a:rPr lang="en-US" altLang="ar-SA" sz="2400" b="1" u="sng" smtClean="0">
                <a:cs typeface="Arial" panose="020B0604020202020204" pitchFamily="34" charset="0"/>
              </a:rPr>
              <a:t> </a:t>
            </a:r>
            <a:r>
              <a:rPr lang="ar-EG" altLang="ar-SA" sz="2400" b="1" u="sng" smtClean="0">
                <a:cs typeface="Arial" panose="020B0604020202020204" pitchFamily="34" charset="0"/>
              </a:rPr>
              <a:t>وتشمل</a:t>
            </a:r>
            <a:r>
              <a:rPr lang="ar-EG" altLang="ar-SA" sz="2400" b="1" smtClean="0">
                <a:cs typeface="Arial" panose="020B0604020202020204" pitchFamily="34" charset="0"/>
              </a:rPr>
              <a:t>:-</a:t>
            </a:r>
            <a:r>
              <a:rPr lang="en-US" altLang="ar-SA" sz="2400" b="1" smtClean="0">
                <a:cs typeface="Arial" panose="020B0604020202020204" pitchFamily="34" charset="0"/>
              </a:rPr>
              <a:t/>
            </a:r>
            <a:br>
              <a:rPr lang="en-US" altLang="ar-SA" sz="2400" b="1" smtClean="0">
                <a:cs typeface="Arial" panose="020B0604020202020204" pitchFamily="34" charset="0"/>
              </a:rPr>
            </a:br>
            <a:r>
              <a:rPr lang="en-US" altLang="ar-SA" sz="2400" b="1" smtClean="0">
                <a:cs typeface="Arial" panose="020B0604020202020204" pitchFamily="34" charset="0"/>
              </a:rPr>
              <a:t>-  </a:t>
            </a:r>
            <a:r>
              <a:rPr lang="ar-SA" altLang="ar-SA" sz="2400" b="1" smtClean="0">
                <a:cs typeface="Arial" panose="020B0604020202020204" pitchFamily="34" charset="0"/>
              </a:rPr>
              <a:t>معايشة التقنية في الحياة اليومية</a:t>
            </a:r>
            <a:r>
              <a:rPr lang="en-US" altLang="ar-SA" sz="2400" b="1" smtClean="0">
                <a:cs typeface="Arial" panose="020B0604020202020204" pitchFamily="34" charset="0"/>
              </a:rPr>
              <a:t> </a:t>
            </a:r>
            <a:br>
              <a:rPr lang="en-US" altLang="ar-SA" sz="2400" b="1" smtClean="0">
                <a:cs typeface="Arial" panose="020B0604020202020204" pitchFamily="34" charset="0"/>
              </a:rPr>
            </a:br>
            <a:r>
              <a:rPr lang="en-US" altLang="ar-SA" sz="2400" b="1" smtClean="0">
                <a:cs typeface="Arial" panose="020B0604020202020204" pitchFamily="34" charset="0"/>
              </a:rPr>
              <a:t>-  </a:t>
            </a:r>
            <a:r>
              <a:rPr lang="ar-SA" altLang="ar-SA" sz="2400" b="1" smtClean="0">
                <a:cs typeface="Arial" panose="020B0604020202020204" pitchFamily="34" charset="0"/>
              </a:rPr>
              <a:t>الاستعمال الصحيح للأشياء</a:t>
            </a:r>
            <a:r>
              <a:rPr lang="en-US" altLang="ar-SA" sz="2400" b="1" smtClean="0">
                <a:cs typeface="Arial" panose="020B0604020202020204" pitchFamily="34" charset="0"/>
              </a:rPr>
              <a:t/>
            </a:r>
            <a:br>
              <a:rPr lang="en-US" altLang="ar-SA" sz="2400" b="1" smtClean="0">
                <a:cs typeface="Arial" panose="020B0604020202020204" pitchFamily="34" charset="0"/>
              </a:rPr>
            </a:br>
            <a:r>
              <a:rPr lang="en-US" altLang="ar-SA" sz="2400" b="1" smtClean="0">
                <a:cs typeface="Arial" panose="020B0604020202020204" pitchFamily="34" charset="0"/>
              </a:rPr>
              <a:t>-  </a:t>
            </a:r>
            <a:r>
              <a:rPr lang="ar-SA" altLang="ar-SA" sz="2400" b="1" smtClean="0">
                <a:cs typeface="Arial" panose="020B0604020202020204" pitchFamily="34" charset="0"/>
              </a:rPr>
              <a:t>تشغيل الأشياء</a:t>
            </a:r>
            <a:r>
              <a:rPr lang="en-US" altLang="ar-SA" sz="2400" b="1" smtClean="0">
                <a:cs typeface="Arial" panose="020B0604020202020204" pitchFamily="34" charset="0"/>
              </a:rPr>
              <a:t> </a:t>
            </a:r>
            <a:br>
              <a:rPr lang="en-US" altLang="ar-SA" sz="2400" b="1" smtClean="0">
                <a:cs typeface="Arial" panose="020B0604020202020204" pitchFamily="34" charset="0"/>
              </a:rPr>
            </a:br>
            <a:r>
              <a:rPr lang="en-US" altLang="ar-SA" sz="2400" b="1" smtClean="0">
                <a:cs typeface="Arial" panose="020B0604020202020204" pitchFamily="34" charset="0"/>
              </a:rPr>
              <a:t>-  </a:t>
            </a:r>
            <a:r>
              <a:rPr lang="ar-SA" altLang="ar-SA" sz="2400" b="1" smtClean="0">
                <a:cs typeface="Arial" panose="020B0604020202020204" pitchFamily="34" charset="0"/>
              </a:rPr>
              <a:t>العناية بالأشياء</a:t>
            </a:r>
            <a:r>
              <a:rPr lang="en-US" altLang="ar-SA" sz="2400" b="1" smtClean="0">
                <a:cs typeface="Arial" panose="020B0604020202020204" pitchFamily="34" charset="0"/>
              </a:rPr>
              <a:t> </a:t>
            </a:r>
            <a:br>
              <a:rPr lang="en-US" altLang="ar-SA" sz="2400" b="1" smtClean="0">
                <a:cs typeface="Arial" panose="020B0604020202020204" pitchFamily="34" charset="0"/>
              </a:rPr>
            </a:br>
            <a:r>
              <a:rPr lang="en-US" altLang="ar-SA" sz="2400" b="1" smtClean="0">
                <a:cs typeface="Arial" panose="020B0604020202020204" pitchFamily="34" charset="0"/>
              </a:rPr>
              <a:t>-  </a:t>
            </a:r>
            <a:r>
              <a:rPr lang="ar-SA" altLang="ar-SA" sz="2400" b="1" smtClean="0">
                <a:cs typeface="Arial" panose="020B0604020202020204" pitchFamily="34" charset="0"/>
              </a:rPr>
              <a:t>وعي مفهوم السلامة</a:t>
            </a:r>
            <a:r>
              <a:rPr lang="en-US" altLang="ar-SA" sz="2400" b="1" smtClean="0">
                <a:cs typeface="Arial" panose="020B0604020202020204" pitchFamily="34" charset="0"/>
              </a:rPr>
              <a:t> </a:t>
            </a:r>
          </a:p>
          <a:p>
            <a:pPr rtl="1">
              <a:lnSpc>
                <a:spcPct val="80000"/>
              </a:lnSpc>
            </a:pPr>
            <a:r>
              <a:rPr lang="ar-SA" altLang="ar-SA" sz="2400" b="1" u="sng" smtClean="0">
                <a:cs typeface="Arial" panose="020B0604020202020204" pitchFamily="34" charset="0"/>
              </a:rPr>
              <a:t>هـ- الزمن ( الوقت</a:t>
            </a:r>
            <a:r>
              <a:rPr lang="en-US" altLang="ar-SA" sz="2400" b="1" u="sng" smtClean="0">
                <a:cs typeface="Arial" panose="020B0604020202020204" pitchFamily="34" charset="0"/>
              </a:rPr>
              <a:t> ( </a:t>
            </a:r>
            <a:r>
              <a:rPr lang="ar-EG" altLang="ar-SA" sz="2400" b="1" u="sng" smtClean="0">
                <a:cs typeface="Arial" panose="020B0604020202020204" pitchFamily="34" charset="0"/>
              </a:rPr>
              <a:t>ويشمل</a:t>
            </a:r>
            <a:r>
              <a:rPr lang="en-US" altLang="ar-SA" sz="2400" b="1" u="sng" smtClean="0">
                <a:cs typeface="Arial" panose="020B0604020202020204" pitchFamily="34" charset="0"/>
              </a:rPr>
              <a:t>:</a:t>
            </a:r>
            <a:r>
              <a:rPr lang="en-US" altLang="ar-SA" sz="2400" b="1" smtClean="0">
                <a:cs typeface="Arial" panose="020B0604020202020204" pitchFamily="34" charset="0"/>
              </a:rPr>
              <a:t/>
            </a:r>
            <a:br>
              <a:rPr lang="en-US" altLang="ar-SA" sz="2400" b="1" smtClean="0">
                <a:cs typeface="Arial" panose="020B0604020202020204" pitchFamily="34" charset="0"/>
              </a:rPr>
            </a:br>
            <a:r>
              <a:rPr lang="en-US" altLang="ar-SA" sz="2400" b="1" smtClean="0">
                <a:cs typeface="Arial" panose="020B0604020202020204" pitchFamily="34" charset="0"/>
              </a:rPr>
              <a:t>-  </a:t>
            </a:r>
            <a:r>
              <a:rPr lang="ar-SA" altLang="ar-SA" sz="2400" b="1" smtClean="0">
                <a:cs typeface="Arial" panose="020B0604020202020204" pitchFamily="34" charset="0"/>
              </a:rPr>
              <a:t>خبرتهم بالزمن</a:t>
            </a:r>
            <a:r>
              <a:rPr lang="en-US" altLang="ar-SA" sz="2400" b="1" smtClean="0">
                <a:cs typeface="Arial" panose="020B0604020202020204" pitchFamily="34" charset="0"/>
              </a:rPr>
              <a:t> </a:t>
            </a:r>
            <a:br>
              <a:rPr lang="en-US" altLang="ar-SA" sz="2400" b="1" smtClean="0">
                <a:cs typeface="Arial" panose="020B0604020202020204" pitchFamily="34" charset="0"/>
              </a:rPr>
            </a:br>
            <a:r>
              <a:rPr lang="en-US" altLang="ar-SA" sz="2400" b="1" smtClean="0">
                <a:cs typeface="Arial" panose="020B0604020202020204" pitchFamily="34" charset="0"/>
              </a:rPr>
              <a:t>-  </a:t>
            </a:r>
            <a:r>
              <a:rPr lang="ar-SA" altLang="ar-SA" sz="2400" b="1" smtClean="0">
                <a:cs typeface="Arial" panose="020B0604020202020204" pitchFamily="34" charset="0"/>
              </a:rPr>
              <a:t>معرفتهم للغة الزمن</a:t>
            </a:r>
            <a:r>
              <a:rPr lang="en-US" altLang="ar-SA" sz="2400" b="1" smtClean="0">
                <a:cs typeface="Arial" panose="020B0604020202020204" pitchFamily="34" charset="0"/>
              </a:rPr>
              <a:t> </a:t>
            </a:r>
            <a:r>
              <a:rPr lang="ar-SA" altLang="ar-SA" sz="2400" b="1" smtClean="0">
                <a:cs typeface="Arial" panose="020B0604020202020204" pitchFamily="34" charset="0"/>
              </a:rPr>
              <a:t>واستخدامهم لها</a:t>
            </a:r>
            <a:r>
              <a:rPr lang="en-US" altLang="ar-SA" sz="2400" b="1" smtClean="0">
                <a:cs typeface="Arial" panose="020B0604020202020204" pitchFamily="34" charset="0"/>
              </a:rPr>
              <a:t> </a:t>
            </a:r>
            <a:br>
              <a:rPr lang="en-US" altLang="ar-SA" sz="2400" b="1" smtClean="0">
                <a:cs typeface="Arial" panose="020B0604020202020204" pitchFamily="34" charset="0"/>
              </a:rPr>
            </a:br>
            <a:r>
              <a:rPr lang="en-US" altLang="ar-SA" sz="2400" b="1" smtClean="0">
                <a:cs typeface="Arial" panose="020B0604020202020204" pitchFamily="34" charset="0"/>
              </a:rPr>
              <a:t>- </a:t>
            </a:r>
            <a:r>
              <a:rPr lang="ar-SA" altLang="ar-SA" sz="2400" b="1" smtClean="0">
                <a:cs typeface="Arial" panose="020B0604020202020204" pitchFamily="34" charset="0"/>
              </a:rPr>
              <a:t>خبرتهم بالروتين اليومي</a:t>
            </a:r>
            <a:r>
              <a:rPr lang="en-US" altLang="ar-SA" sz="2400" b="1" smtClean="0">
                <a:cs typeface="Arial" panose="020B0604020202020204" pitchFamily="34" charset="0"/>
              </a:rPr>
              <a:t> </a:t>
            </a:r>
            <a:br>
              <a:rPr lang="en-US" altLang="ar-SA" sz="2400" b="1" smtClean="0">
                <a:cs typeface="Arial" panose="020B0604020202020204" pitchFamily="34" charset="0"/>
              </a:rPr>
            </a:br>
            <a:r>
              <a:rPr lang="en-US" altLang="ar-SA" sz="2400" b="1" smtClean="0">
                <a:cs typeface="Arial" panose="020B0604020202020204" pitchFamily="34" charset="0"/>
              </a:rPr>
              <a:t>-  </a:t>
            </a:r>
            <a:r>
              <a:rPr lang="ar-SA" altLang="ar-SA" sz="2400" b="1" smtClean="0">
                <a:cs typeface="Arial" panose="020B0604020202020204" pitchFamily="34" charset="0"/>
              </a:rPr>
              <a:t>استخدامهم لوسائل تساعدهم على</a:t>
            </a:r>
            <a:r>
              <a:rPr lang="en-US" altLang="ar-SA" sz="2400" b="1" smtClean="0">
                <a:cs typeface="Arial" panose="020B0604020202020204" pitchFamily="34" charset="0"/>
              </a:rPr>
              <a:t> </a:t>
            </a:r>
            <a:r>
              <a:rPr lang="ar-SA" altLang="ar-SA" sz="2400" b="1" smtClean="0">
                <a:cs typeface="Arial" panose="020B0604020202020204" pitchFamily="34" charset="0"/>
              </a:rPr>
              <a:t>معرفة أوقات اليوم</a:t>
            </a:r>
            <a:r>
              <a:rPr lang="en-US" altLang="ar-SA" sz="2400" b="1" smtClean="0">
                <a:cs typeface="Arial" panose="020B0604020202020204" pitchFamily="34" charset="0"/>
              </a:rPr>
              <a:t> </a:t>
            </a:r>
            <a:br>
              <a:rPr lang="en-US" altLang="ar-SA" sz="2400" b="1" smtClean="0">
                <a:cs typeface="Arial" panose="020B0604020202020204" pitchFamily="34" charset="0"/>
              </a:rPr>
            </a:br>
            <a:r>
              <a:rPr lang="en-US" altLang="ar-SA" sz="2400" b="1" smtClean="0">
                <a:cs typeface="Arial" panose="020B0604020202020204" pitchFamily="34" charset="0"/>
              </a:rPr>
              <a:t>-  </a:t>
            </a:r>
            <a:r>
              <a:rPr lang="ar-SA" altLang="ar-SA" sz="2400" b="1" smtClean="0">
                <a:cs typeface="Arial" panose="020B0604020202020204" pitchFamily="34" charset="0"/>
              </a:rPr>
              <a:t>إدراكهم للفترات الزمنية الطويلة</a:t>
            </a:r>
            <a:r>
              <a:rPr lang="en-US" altLang="ar-SA" sz="2400" b="1" smtClean="0">
                <a:cs typeface="Arial" panose="020B0604020202020204" pitchFamily="34" charset="0"/>
              </a:rPr>
              <a:t> </a:t>
            </a:r>
            <a:br>
              <a:rPr lang="en-US" altLang="ar-SA" sz="2400" b="1" smtClean="0">
                <a:cs typeface="Arial" panose="020B0604020202020204" pitchFamily="34" charset="0"/>
              </a:rPr>
            </a:br>
            <a:r>
              <a:rPr lang="en-US" altLang="ar-SA" sz="2400" b="1" smtClean="0">
                <a:cs typeface="Arial" panose="020B0604020202020204" pitchFamily="34" charset="0"/>
              </a:rPr>
              <a:t>- </a:t>
            </a:r>
            <a:r>
              <a:rPr lang="ar-SA" altLang="ar-SA" sz="2400" b="1" smtClean="0">
                <a:cs typeface="Arial" panose="020B0604020202020204" pitchFamily="34" charset="0"/>
              </a:rPr>
              <a:t>تنظيمهم للوقت</a:t>
            </a:r>
            <a:r>
              <a:rPr lang="en-US" altLang="ar-SA" sz="2400" b="1" smtClean="0">
                <a:cs typeface="Arial" panose="020B0604020202020204" pitchFamily="34" charset="0"/>
              </a:rPr>
              <a:t/>
            </a:r>
            <a:br>
              <a:rPr lang="en-US" altLang="ar-SA" sz="2400" b="1" smtClean="0">
                <a:cs typeface="Arial" panose="020B0604020202020204" pitchFamily="34" charset="0"/>
              </a:rPr>
            </a:br>
            <a:r>
              <a:rPr lang="en-US" altLang="ar-SA" sz="2400" b="1" smtClean="0">
                <a:cs typeface="Arial" panose="020B0604020202020204" pitchFamily="34" charset="0"/>
              </a:rPr>
              <a:t>-  </a:t>
            </a:r>
            <a:r>
              <a:rPr lang="ar-SA" altLang="ar-SA" sz="2400" b="1" smtClean="0">
                <a:cs typeface="Arial" panose="020B0604020202020204" pitchFamily="34" charset="0"/>
              </a:rPr>
              <a:t>وعيهم لتاريخهم الذاتي</a:t>
            </a:r>
            <a:r>
              <a:rPr lang="en-US" altLang="ar-SA" sz="2400" b="1" smtClean="0">
                <a:cs typeface="Arial" panose="020B0604020202020204" pitchFamily="34" charset="0"/>
              </a:rPr>
              <a:t> </a:t>
            </a:r>
            <a:br>
              <a:rPr lang="en-US" altLang="ar-SA" sz="2400" b="1" smtClean="0">
                <a:cs typeface="Arial" panose="020B0604020202020204" pitchFamily="34" charset="0"/>
              </a:rPr>
            </a:br>
            <a:r>
              <a:rPr lang="en-US" altLang="ar-SA" sz="2400" b="1" smtClean="0">
                <a:cs typeface="Arial" panose="020B0604020202020204" pitchFamily="34" charset="0"/>
              </a:rPr>
              <a:t>-  </a:t>
            </a:r>
            <a:r>
              <a:rPr lang="ar-SA" altLang="ar-SA" sz="2400" b="1" smtClean="0">
                <a:cs typeface="Arial" panose="020B0604020202020204" pitchFamily="34" charset="0"/>
              </a:rPr>
              <a:t>خبرتهم بالماضي</a:t>
            </a:r>
            <a:r>
              <a:rPr lang="en-US" altLang="ar-SA" sz="2400" b="1" smtClean="0">
                <a:cs typeface="Arial" panose="020B0604020202020204" pitchFamily="34" charset="0"/>
              </a:rPr>
              <a:t> </a:t>
            </a:r>
          </a:p>
        </p:txBody>
      </p:sp>
    </p:spTree>
    <p:extLst>
      <p:ext uri="{BB962C8B-B14F-4D97-AF65-F5344CB8AC3E}">
        <p14:creationId xmlns:p14="http://schemas.microsoft.com/office/powerpoint/2010/main" val="33016807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p:cNvSpPr>
          <p:nvPr>
            <p:ph type="title" idx="4294967295"/>
          </p:nvPr>
        </p:nvSpPr>
        <p:spPr>
          <a:xfrm>
            <a:off x="495300" y="274638"/>
            <a:ext cx="8915400" cy="1143000"/>
          </a:xfrm>
          <a:prstGeom prst="rect">
            <a:avLst/>
          </a:prstGeom>
        </p:spPr>
        <p:txBody>
          <a:bodyPr/>
          <a:lstStyle/>
          <a:p>
            <a:r>
              <a:rPr lang="ar-SA" altLang="ar-SA" b="1">
                <a:solidFill>
                  <a:srgbClr val="C00000"/>
                </a:solidFill>
                <a:latin typeface="Arial" pitchFamily="34" charset="0"/>
                <a:ea typeface="+mn-ea"/>
                <a:cs typeface="+mn-cs"/>
              </a:rPr>
              <a:t>تابع : محتوى البرنامج</a:t>
            </a:r>
            <a:endParaRPr lang="en-US" altLang="ar-SA" b="1">
              <a:solidFill>
                <a:srgbClr val="C00000"/>
              </a:solidFill>
              <a:latin typeface="Arial" pitchFamily="34" charset="0"/>
              <a:ea typeface="+mn-ea"/>
              <a:cs typeface="+mn-cs"/>
            </a:endParaRPr>
          </a:p>
        </p:txBody>
      </p:sp>
      <p:sp>
        <p:nvSpPr>
          <p:cNvPr id="31747" name="Rectangle 3"/>
          <p:cNvSpPr>
            <a:spLocks noGrp="1"/>
          </p:cNvSpPr>
          <p:nvPr>
            <p:ph type="body" idx="4294967295"/>
          </p:nvPr>
        </p:nvSpPr>
        <p:spPr/>
        <p:txBody>
          <a:bodyPr/>
          <a:lstStyle/>
          <a:p>
            <a:pPr rtl="1">
              <a:lnSpc>
                <a:spcPct val="90000"/>
              </a:lnSpc>
            </a:pPr>
            <a:r>
              <a:rPr lang="ar-SA" altLang="ar-SA" sz="2800" b="1" u="sng" smtClean="0">
                <a:cs typeface="Arial" panose="020B0604020202020204" pitchFamily="34" charset="0"/>
              </a:rPr>
              <a:t>و ) التجوال والذهاب إلى الأمكنة ( الانتقال والمواصلا</a:t>
            </a:r>
            <a:r>
              <a:rPr lang="ar-EG" altLang="ar-SA" sz="2800" b="1" u="sng" smtClean="0">
                <a:cs typeface="Arial" panose="020B0604020202020204" pitchFamily="34" charset="0"/>
              </a:rPr>
              <a:t>ت) وتشمل:-</a:t>
            </a:r>
            <a:r>
              <a:rPr lang="en-US" altLang="ar-SA" sz="2800" b="1" smtClean="0">
                <a:cs typeface="Arial" panose="020B0604020202020204" pitchFamily="34" charset="0"/>
              </a:rPr>
              <a:t> </a:t>
            </a:r>
            <a:br>
              <a:rPr lang="en-US" altLang="ar-SA" sz="2800" b="1" smtClean="0">
                <a:cs typeface="Arial" panose="020B0604020202020204" pitchFamily="34" charset="0"/>
              </a:rPr>
            </a:br>
            <a:r>
              <a:rPr lang="en-US" altLang="ar-SA" sz="2800" b="1" smtClean="0">
                <a:cs typeface="Arial" panose="020B0604020202020204" pitchFamily="34" charset="0"/>
              </a:rPr>
              <a:t>-  </a:t>
            </a:r>
            <a:r>
              <a:rPr lang="ar-SA" altLang="ar-SA" sz="2800" b="1" smtClean="0">
                <a:cs typeface="Arial" panose="020B0604020202020204" pitchFamily="34" charset="0"/>
              </a:rPr>
              <a:t>تعوّد التلميذ على مواءمة حركته مع حركة المتجولين الآخرين</a:t>
            </a:r>
            <a:r>
              <a:rPr lang="en-US" altLang="ar-SA" sz="2800" b="1" smtClean="0">
                <a:cs typeface="Arial" panose="020B0604020202020204" pitchFamily="34" charset="0"/>
              </a:rPr>
              <a:t> </a:t>
            </a:r>
            <a:br>
              <a:rPr lang="en-US" altLang="ar-SA" sz="2800" b="1" smtClean="0">
                <a:cs typeface="Arial" panose="020B0604020202020204" pitchFamily="34" charset="0"/>
              </a:rPr>
            </a:br>
            <a:r>
              <a:rPr lang="en-US" altLang="ar-SA" sz="2800" b="1" smtClean="0">
                <a:cs typeface="Arial" panose="020B0604020202020204" pitchFamily="34" charset="0"/>
              </a:rPr>
              <a:t>-  </a:t>
            </a:r>
            <a:r>
              <a:rPr lang="ar-SA" altLang="ar-SA" sz="2800" b="1" smtClean="0">
                <a:cs typeface="Arial" panose="020B0604020202020204" pitchFamily="34" charset="0"/>
              </a:rPr>
              <a:t>الوعي بسلامة الطريق</a:t>
            </a:r>
            <a:r>
              <a:rPr lang="en-US" altLang="ar-SA" sz="2800" b="1" smtClean="0">
                <a:cs typeface="Arial" panose="020B0604020202020204" pitchFamily="34" charset="0"/>
              </a:rPr>
              <a:t> </a:t>
            </a:r>
            <a:br>
              <a:rPr lang="en-US" altLang="ar-SA" sz="2800" b="1" smtClean="0">
                <a:cs typeface="Arial" panose="020B0604020202020204" pitchFamily="34" charset="0"/>
              </a:rPr>
            </a:br>
            <a:r>
              <a:rPr lang="en-US" altLang="ar-SA" sz="2800" b="1" smtClean="0">
                <a:cs typeface="Arial" panose="020B0604020202020204" pitchFamily="34" charset="0"/>
              </a:rPr>
              <a:t>-  </a:t>
            </a:r>
            <a:r>
              <a:rPr lang="ar-SA" altLang="ar-SA" sz="2800" b="1" smtClean="0">
                <a:cs typeface="Arial" panose="020B0604020202020204" pitchFamily="34" charset="0"/>
              </a:rPr>
              <a:t>تقدير المسافة والسلوك الملائم</a:t>
            </a:r>
            <a:r>
              <a:rPr lang="en-US" altLang="ar-SA" sz="2800" b="1" smtClean="0">
                <a:cs typeface="Arial" panose="020B0604020202020204" pitchFamily="34" charset="0"/>
              </a:rPr>
              <a:t> </a:t>
            </a:r>
            <a:br>
              <a:rPr lang="en-US" altLang="ar-SA" sz="2800" b="1" smtClean="0">
                <a:cs typeface="Arial" panose="020B0604020202020204" pitchFamily="34" charset="0"/>
              </a:rPr>
            </a:br>
            <a:r>
              <a:rPr lang="en-US" altLang="ar-SA" sz="2800" b="1" smtClean="0">
                <a:cs typeface="Arial" panose="020B0604020202020204" pitchFamily="34" charset="0"/>
              </a:rPr>
              <a:t>-  </a:t>
            </a:r>
            <a:r>
              <a:rPr lang="ar-SA" altLang="ar-SA" sz="2800" b="1" smtClean="0">
                <a:cs typeface="Arial" panose="020B0604020202020204" pitchFamily="34" charset="0"/>
              </a:rPr>
              <a:t>دور التلميذ كماشٍ جيد</a:t>
            </a:r>
            <a:r>
              <a:rPr lang="en-US" altLang="ar-SA" sz="2800" b="1" smtClean="0">
                <a:cs typeface="Arial" panose="020B0604020202020204" pitchFamily="34" charset="0"/>
              </a:rPr>
              <a:t> </a:t>
            </a:r>
            <a:br>
              <a:rPr lang="en-US" altLang="ar-SA" sz="2800" b="1" smtClean="0">
                <a:cs typeface="Arial" panose="020B0604020202020204" pitchFamily="34" charset="0"/>
              </a:rPr>
            </a:br>
            <a:r>
              <a:rPr lang="en-US" altLang="ar-SA" sz="2800" b="1" smtClean="0">
                <a:cs typeface="Arial" panose="020B0604020202020204" pitchFamily="34" charset="0"/>
              </a:rPr>
              <a:t>-  </a:t>
            </a:r>
            <a:r>
              <a:rPr lang="ar-SA" altLang="ar-SA" sz="2800" b="1" smtClean="0">
                <a:cs typeface="Arial" panose="020B0604020202020204" pitchFamily="34" charset="0"/>
              </a:rPr>
              <a:t>التجول في مجموعات</a:t>
            </a:r>
            <a:r>
              <a:rPr lang="en-US" altLang="ar-SA" sz="2800" b="1" smtClean="0">
                <a:cs typeface="Arial" panose="020B0604020202020204" pitchFamily="34" charset="0"/>
              </a:rPr>
              <a:t> </a:t>
            </a:r>
            <a:br>
              <a:rPr lang="en-US" altLang="ar-SA" sz="2800" b="1" smtClean="0">
                <a:cs typeface="Arial" panose="020B0604020202020204" pitchFamily="34" charset="0"/>
              </a:rPr>
            </a:br>
            <a:r>
              <a:rPr lang="en-US" altLang="ar-SA" sz="2800" b="1" smtClean="0">
                <a:cs typeface="Arial" panose="020B0604020202020204" pitchFamily="34" charset="0"/>
              </a:rPr>
              <a:t> - </a:t>
            </a:r>
            <a:r>
              <a:rPr lang="ar-SA" altLang="ar-SA" sz="2800" b="1" smtClean="0">
                <a:cs typeface="Arial" panose="020B0604020202020204" pitchFamily="34" charset="0"/>
              </a:rPr>
              <a:t>دور التلميذ كمسافر جيد</a:t>
            </a:r>
            <a:r>
              <a:rPr lang="en-US" altLang="ar-SA" sz="2800" b="1" smtClean="0">
                <a:cs typeface="Arial" panose="020B0604020202020204" pitchFamily="34" charset="0"/>
              </a:rPr>
              <a:t> </a:t>
            </a:r>
            <a:br>
              <a:rPr lang="en-US" altLang="ar-SA" sz="2800" b="1" smtClean="0">
                <a:cs typeface="Arial" panose="020B0604020202020204" pitchFamily="34" charset="0"/>
              </a:rPr>
            </a:br>
            <a:r>
              <a:rPr lang="en-US" altLang="ar-SA" sz="2800" b="1" smtClean="0">
                <a:cs typeface="Arial" panose="020B0604020202020204" pitchFamily="34" charset="0"/>
              </a:rPr>
              <a:t>-  </a:t>
            </a:r>
            <a:r>
              <a:rPr lang="ar-SA" altLang="ar-SA" sz="2800" b="1" smtClean="0">
                <a:cs typeface="Arial" panose="020B0604020202020204" pitchFamily="34" charset="0"/>
              </a:rPr>
              <a:t>استخدام وسائل ذات عجلات</a:t>
            </a:r>
            <a:r>
              <a:rPr lang="en-US" altLang="ar-SA" sz="2800" b="1" smtClean="0">
                <a:cs typeface="Arial" panose="020B0604020202020204" pitchFamily="34" charset="0"/>
              </a:rPr>
              <a:t> </a:t>
            </a:r>
            <a:br>
              <a:rPr lang="en-US" altLang="ar-SA" sz="2800" b="1" smtClean="0">
                <a:cs typeface="Arial" panose="020B0604020202020204" pitchFamily="34" charset="0"/>
              </a:rPr>
            </a:br>
            <a:r>
              <a:rPr lang="en-US" altLang="ar-SA" sz="2800" b="1" smtClean="0">
                <a:cs typeface="Arial" panose="020B0604020202020204" pitchFamily="34" charset="0"/>
              </a:rPr>
              <a:t>-  </a:t>
            </a:r>
            <a:r>
              <a:rPr lang="ar-SA" altLang="ar-SA" sz="2800" b="1" smtClean="0">
                <a:cs typeface="Arial" panose="020B0604020202020204" pitchFamily="34" charset="0"/>
              </a:rPr>
              <a:t>تحسين وعي التلميذ بحركة المرور والإنتقال وحياة الشارع</a:t>
            </a:r>
            <a:r>
              <a:rPr lang="en-US" altLang="ar-SA" sz="2800" b="1" smtClean="0">
                <a:cs typeface="Arial" panose="020B0604020202020204" pitchFamily="34" charset="0"/>
              </a:rPr>
              <a:t/>
            </a:r>
            <a:br>
              <a:rPr lang="en-US" altLang="ar-SA" sz="2800" b="1" smtClean="0">
                <a:cs typeface="Arial" panose="020B0604020202020204" pitchFamily="34" charset="0"/>
              </a:rPr>
            </a:br>
            <a:r>
              <a:rPr lang="en-US" altLang="ar-SA" sz="2800" b="1" smtClean="0">
                <a:cs typeface="Arial" panose="020B0604020202020204" pitchFamily="34" charset="0"/>
              </a:rPr>
              <a:t/>
            </a:r>
            <a:br>
              <a:rPr lang="en-US" altLang="ar-SA" sz="2800" b="1" smtClean="0">
                <a:cs typeface="Arial" panose="020B0604020202020204" pitchFamily="34" charset="0"/>
              </a:rPr>
            </a:br>
            <a:endParaRPr lang="en-US" altLang="ar-SA" sz="2800" b="1" smtClean="0">
              <a:cs typeface="Arial" panose="020B0604020202020204" pitchFamily="34" charset="0"/>
            </a:endParaRPr>
          </a:p>
        </p:txBody>
      </p:sp>
    </p:spTree>
    <p:extLst>
      <p:ext uri="{BB962C8B-B14F-4D97-AF65-F5344CB8AC3E}">
        <p14:creationId xmlns:p14="http://schemas.microsoft.com/office/powerpoint/2010/main" val="30415279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p:cNvSpPr>
          <p:nvPr>
            <p:ph type="title" idx="4294967295"/>
          </p:nvPr>
        </p:nvSpPr>
        <p:spPr>
          <a:xfrm>
            <a:off x="495300" y="274638"/>
            <a:ext cx="8915400" cy="1143000"/>
          </a:xfrm>
          <a:prstGeom prst="rect">
            <a:avLst/>
          </a:prstGeom>
        </p:spPr>
        <p:txBody>
          <a:bodyPr/>
          <a:lstStyle/>
          <a:p>
            <a:r>
              <a:rPr lang="ar-SA" altLang="ar-SA" b="1">
                <a:solidFill>
                  <a:srgbClr val="C00000"/>
                </a:solidFill>
                <a:latin typeface="Arial" pitchFamily="34" charset="0"/>
                <a:ea typeface="+mn-ea"/>
                <a:cs typeface="+mn-cs"/>
              </a:rPr>
              <a:t>تابع : محتوى البرنامج</a:t>
            </a:r>
            <a:endParaRPr lang="en-US" altLang="ar-SA" b="1">
              <a:solidFill>
                <a:srgbClr val="C00000"/>
              </a:solidFill>
              <a:latin typeface="Arial" pitchFamily="34" charset="0"/>
              <a:ea typeface="+mn-ea"/>
              <a:cs typeface="+mn-cs"/>
            </a:endParaRPr>
          </a:p>
        </p:txBody>
      </p:sp>
      <p:sp>
        <p:nvSpPr>
          <p:cNvPr id="32771" name="Rectangle 3"/>
          <p:cNvSpPr>
            <a:spLocks noGrp="1"/>
          </p:cNvSpPr>
          <p:nvPr>
            <p:ph type="body" idx="4294967295"/>
          </p:nvPr>
        </p:nvSpPr>
        <p:spPr/>
        <p:txBody>
          <a:bodyPr/>
          <a:lstStyle/>
          <a:p>
            <a:pPr rtl="1">
              <a:lnSpc>
                <a:spcPct val="80000"/>
              </a:lnSpc>
            </a:pPr>
            <a:r>
              <a:rPr lang="ar-SA" altLang="ar-SA" sz="2400" b="1" u="sng" smtClean="0">
                <a:cs typeface="Arial" panose="020B0604020202020204" pitchFamily="34" charset="0"/>
              </a:rPr>
              <a:t>ل ) وقت الفراغ  </a:t>
            </a:r>
            <a:r>
              <a:rPr lang="ar-EG" altLang="ar-SA" sz="2400" b="1" u="sng" smtClean="0">
                <a:cs typeface="Arial" panose="020B0604020202020204" pitchFamily="34" charset="0"/>
              </a:rPr>
              <a:t>وتشمل:-</a:t>
            </a:r>
            <a:r>
              <a:rPr lang="en-US" altLang="ar-SA" sz="2400" b="1" smtClean="0">
                <a:cs typeface="Arial" panose="020B0604020202020204" pitchFamily="34" charset="0"/>
              </a:rPr>
              <a:t/>
            </a:r>
            <a:br>
              <a:rPr lang="en-US" altLang="ar-SA" sz="2400" b="1" smtClean="0">
                <a:cs typeface="Arial" panose="020B0604020202020204" pitchFamily="34" charset="0"/>
              </a:rPr>
            </a:br>
            <a:r>
              <a:rPr lang="en-US" altLang="ar-SA" sz="2400" b="1" smtClean="0">
                <a:cs typeface="Arial" panose="020B0604020202020204" pitchFamily="34" charset="0"/>
              </a:rPr>
              <a:t>-  </a:t>
            </a:r>
            <a:r>
              <a:rPr lang="ar-SA" altLang="ar-SA" sz="2400" b="1" smtClean="0">
                <a:cs typeface="Arial" panose="020B0604020202020204" pitchFamily="34" charset="0"/>
              </a:rPr>
              <a:t>تعليم التلميذ طرقاً مناسبة للإسترخاء</a:t>
            </a:r>
            <a:r>
              <a:rPr lang="en-US" altLang="ar-SA" sz="2400" b="1" smtClean="0">
                <a:cs typeface="Arial" panose="020B0604020202020204" pitchFamily="34" charset="0"/>
              </a:rPr>
              <a:t> -  </a:t>
            </a:r>
            <a:r>
              <a:rPr lang="ar-SA" altLang="ar-SA" sz="2400" b="1" smtClean="0">
                <a:cs typeface="Arial" panose="020B0604020202020204" pitchFamily="34" charset="0"/>
              </a:rPr>
              <a:t>تجربته لنشاطات وقت الفراغ</a:t>
            </a:r>
            <a:r>
              <a:rPr lang="en-US" altLang="ar-SA" sz="2400" b="1" smtClean="0">
                <a:cs typeface="Arial" panose="020B0604020202020204" pitchFamily="34" charset="0"/>
              </a:rPr>
              <a:t> </a:t>
            </a:r>
            <a:br>
              <a:rPr lang="en-US" altLang="ar-SA" sz="2400" b="1" smtClean="0">
                <a:cs typeface="Arial" panose="020B0604020202020204" pitchFamily="34" charset="0"/>
              </a:rPr>
            </a:br>
            <a:r>
              <a:rPr lang="en-US" altLang="ar-SA" sz="2400" b="1" smtClean="0">
                <a:cs typeface="Arial" panose="020B0604020202020204" pitchFamily="34" charset="0"/>
              </a:rPr>
              <a:t>-  </a:t>
            </a:r>
            <a:r>
              <a:rPr lang="ar-SA" altLang="ar-SA" sz="2400" b="1" smtClean="0">
                <a:cs typeface="Arial" panose="020B0604020202020204" pitchFamily="34" charset="0"/>
              </a:rPr>
              <a:t>إدراكه لوقت الفراغ وتطويره لاهتمامات خاصة به</a:t>
            </a:r>
            <a:r>
              <a:rPr lang="en-US" altLang="ar-SA" sz="2400" b="1" smtClean="0">
                <a:cs typeface="Arial" panose="020B0604020202020204" pitchFamily="34" charset="0"/>
              </a:rPr>
              <a:t> </a:t>
            </a:r>
            <a:br>
              <a:rPr lang="en-US" altLang="ar-SA" sz="2400" b="1" smtClean="0">
                <a:cs typeface="Arial" panose="020B0604020202020204" pitchFamily="34" charset="0"/>
              </a:rPr>
            </a:br>
            <a:r>
              <a:rPr lang="en-US" altLang="ar-SA" sz="2400" b="1" smtClean="0">
                <a:cs typeface="Arial" panose="020B0604020202020204" pitchFamily="34" charset="0"/>
              </a:rPr>
              <a:t>-  </a:t>
            </a:r>
            <a:r>
              <a:rPr lang="ar-SA" altLang="ar-SA" sz="2400" b="1" smtClean="0">
                <a:cs typeface="Arial" panose="020B0604020202020204" pitchFamily="34" charset="0"/>
              </a:rPr>
              <a:t>سعي التلميذ لممارسة نشاطات في وقت فراغه</a:t>
            </a:r>
            <a:r>
              <a:rPr lang="en-US" altLang="ar-SA" sz="2400" b="1" smtClean="0">
                <a:cs typeface="Arial" panose="020B0604020202020204" pitchFamily="34" charset="0"/>
              </a:rPr>
              <a:t> </a:t>
            </a:r>
            <a:br>
              <a:rPr lang="en-US" altLang="ar-SA" sz="2400" b="1" smtClean="0">
                <a:cs typeface="Arial" panose="020B0604020202020204" pitchFamily="34" charset="0"/>
              </a:rPr>
            </a:br>
            <a:r>
              <a:rPr lang="en-US" altLang="ar-SA" sz="2400" b="1" smtClean="0">
                <a:cs typeface="Arial" panose="020B0604020202020204" pitchFamily="34" charset="0"/>
              </a:rPr>
              <a:t>-  </a:t>
            </a:r>
            <a:r>
              <a:rPr lang="ar-SA" altLang="ar-SA" sz="2400" b="1" smtClean="0">
                <a:cs typeface="Arial" panose="020B0604020202020204" pitchFamily="34" charset="0"/>
              </a:rPr>
              <a:t>الإستغلال الأمثل لوقت الفراغ</a:t>
            </a:r>
            <a:r>
              <a:rPr lang="en-US" altLang="ar-SA" sz="2400" b="1" smtClean="0">
                <a:cs typeface="Arial" panose="020B0604020202020204" pitchFamily="34" charset="0"/>
              </a:rPr>
              <a:t> -  </a:t>
            </a:r>
            <a:r>
              <a:rPr lang="ar-SA" altLang="ar-SA" sz="2400" b="1" smtClean="0">
                <a:cs typeface="Arial" panose="020B0604020202020204" pitchFamily="34" charset="0"/>
              </a:rPr>
              <a:t>قضاء وقت الفراغ مع الغير</a:t>
            </a:r>
            <a:r>
              <a:rPr lang="en-US" altLang="ar-SA" sz="2400" b="1" smtClean="0">
                <a:cs typeface="Arial" panose="020B0604020202020204" pitchFamily="34" charset="0"/>
              </a:rPr>
              <a:t> </a:t>
            </a:r>
          </a:p>
          <a:p>
            <a:pPr rtl="1">
              <a:lnSpc>
                <a:spcPct val="80000"/>
              </a:lnSpc>
            </a:pPr>
            <a:r>
              <a:rPr lang="ar-SA" altLang="ar-SA" sz="2400" b="1" u="sng" smtClean="0">
                <a:cs typeface="Arial" panose="020B0604020202020204" pitchFamily="34" charset="0"/>
              </a:rPr>
              <a:t>م) الرياضيات</a:t>
            </a:r>
            <a:r>
              <a:rPr lang="en-US" altLang="ar-SA" sz="2400" b="1" u="sng" smtClean="0">
                <a:cs typeface="Arial" panose="020B0604020202020204" pitchFamily="34" charset="0"/>
              </a:rPr>
              <a:t>  </a:t>
            </a:r>
            <a:r>
              <a:rPr lang="ar-EG" altLang="ar-SA" sz="2400" b="1" u="sng" smtClean="0">
                <a:cs typeface="Arial" panose="020B0604020202020204" pitchFamily="34" charset="0"/>
              </a:rPr>
              <a:t>وتشمل</a:t>
            </a:r>
            <a:r>
              <a:rPr lang="en-US" altLang="ar-SA" sz="2400" b="1" u="sng" smtClean="0">
                <a:cs typeface="Arial" panose="020B0604020202020204" pitchFamily="34" charset="0"/>
              </a:rPr>
              <a:t>:-</a:t>
            </a:r>
            <a:r>
              <a:rPr lang="en-US" altLang="ar-SA" sz="2400" b="1" smtClean="0">
                <a:cs typeface="Arial" panose="020B0604020202020204" pitchFamily="34" charset="0"/>
              </a:rPr>
              <a:t/>
            </a:r>
            <a:br>
              <a:rPr lang="en-US" altLang="ar-SA" sz="2400" b="1" smtClean="0">
                <a:cs typeface="Arial" panose="020B0604020202020204" pitchFamily="34" charset="0"/>
              </a:rPr>
            </a:br>
            <a:r>
              <a:rPr lang="en-US" altLang="ar-SA" sz="2400" b="1" smtClean="0">
                <a:cs typeface="Arial" panose="020B0604020202020204" pitchFamily="34" charset="0"/>
              </a:rPr>
              <a:t>-  </a:t>
            </a:r>
            <a:r>
              <a:rPr lang="ar-SA" altLang="ar-SA" sz="2400" b="1" smtClean="0">
                <a:cs typeface="Arial" panose="020B0604020202020204" pitchFamily="34" charset="0"/>
              </a:rPr>
              <a:t>تطوير الإدراك</a:t>
            </a:r>
            <a:r>
              <a:rPr lang="en-US" altLang="ar-SA" sz="2400" b="1" smtClean="0">
                <a:cs typeface="Arial" panose="020B0604020202020204" pitchFamily="34" charset="0"/>
              </a:rPr>
              <a:t> </a:t>
            </a:r>
            <a:r>
              <a:rPr lang="ar-SA" altLang="ar-SA" sz="2400" b="1" smtClean="0">
                <a:cs typeface="Arial" panose="020B0604020202020204" pitchFamily="34" charset="0"/>
              </a:rPr>
              <a:t>المكاني</a:t>
            </a:r>
            <a:r>
              <a:rPr lang="en-US" altLang="ar-SA" sz="2400" b="1" smtClean="0">
                <a:cs typeface="Arial" panose="020B0604020202020204" pitchFamily="34" charset="0"/>
              </a:rPr>
              <a:t> -      </a:t>
            </a:r>
            <a:r>
              <a:rPr lang="ar-SA" altLang="ar-SA" sz="2400" b="1" smtClean="0">
                <a:cs typeface="Arial" panose="020B0604020202020204" pitchFamily="34" charset="0"/>
              </a:rPr>
              <a:t>التمييز بين العدد والنوع في الكميات</a:t>
            </a:r>
            <a:r>
              <a:rPr lang="en-US" altLang="ar-SA" sz="2400" b="1" smtClean="0">
                <a:cs typeface="Arial" panose="020B0604020202020204" pitchFamily="34" charset="0"/>
              </a:rPr>
              <a:t> </a:t>
            </a:r>
            <a:br>
              <a:rPr lang="en-US" altLang="ar-SA" sz="2400" b="1" smtClean="0">
                <a:cs typeface="Arial" panose="020B0604020202020204" pitchFamily="34" charset="0"/>
              </a:rPr>
            </a:br>
            <a:r>
              <a:rPr lang="en-US" altLang="ar-SA" sz="2400" b="1" smtClean="0">
                <a:cs typeface="Arial" panose="020B0604020202020204" pitchFamily="34" charset="0"/>
              </a:rPr>
              <a:t>- </a:t>
            </a:r>
            <a:r>
              <a:rPr lang="ar-SA" altLang="ar-SA" sz="2400" b="1" smtClean="0">
                <a:cs typeface="Arial" panose="020B0604020202020204" pitchFamily="34" charset="0"/>
              </a:rPr>
              <a:t>ترتيب الكميات وطلبها       -المقارنة بين المقادير</a:t>
            </a:r>
            <a:r>
              <a:rPr lang="en-US" altLang="ar-SA" sz="2400" b="1" smtClean="0">
                <a:cs typeface="Arial" panose="020B0604020202020204" pitchFamily="34" charset="0"/>
              </a:rPr>
              <a:t> </a:t>
            </a:r>
            <a:br>
              <a:rPr lang="en-US" altLang="ar-SA" sz="2400" b="1" smtClean="0">
                <a:cs typeface="Arial" panose="020B0604020202020204" pitchFamily="34" charset="0"/>
              </a:rPr>
            </a:br>
            <a:r>
              <a:rPr lang="en-US" altLang="ar-SA" sz="2400" b="1" smtClean="0">
                <a:cs typeface="Arial" panose="020B0604020202020204" pitchFamily="34" charset="0"/>
              </a:rPr>
              <a:t> - </a:t>
            </a:r>
            <a:r>
              <a:rPr lang="ar-SA" altLang="ar-SA" sz="2400" b="1" smtClean="0">
                <a:cs typeface="Arial" panose="020B0604020202020204" pitchFamily="34" charset="0"/>
              </a:rPr>
              <a:t>التعامل بالمقادير</a:t>
            </a:r>
            <a:r>
              <a:rPr lang="en-US" altLang="ar-SA" sz="2400" b="1" smtClean="0">
                <a:cs typeface="Arial" panose="020B0604020202020204" pitchFamily="34" charset="0"/>
              </a:rPr>
              <a:t>  -            </a:t>
            </a:r>
            <a:r>
              <a:rPr lang="ar-SA" altLang="ar-SA" sz="2400" b="1" smtClean="0">
                <a:cs typeface="Arial" panose="020B0604020202020204" pitchFamily="34" charset="0"/>
              </a:rPr>
              <a:t>مهارات العد والتسلسل</a:t>
            </a:r>
            <a:r>
              <a:rPr lang="en-US" altLang="ar-SA" sz="2400" b="1" smtClean="0">
                <a:cs typeface="Arial" panose="020B0604020202020204" pitchFamily="34" charset="0"/>
              </a:rPr>
              <a:t> </a:t>
            </a:r>
            <a:br>
              <a:rPr lang="en-US" altLang="ar-SA" sz="2400" b="1" smtClean="0">
                <a:cs typeface="Arial" panose="020B0604020202020204" pitchFamily="34" charset="0"/>
              </a:rPr>
            </a:br>
            <a:r>
              <a:rPr lang="en-US" altLang="ar-SA" sz="2400" b="1" smtClean="0">
                <a:cs typeface="Arial" panose="020B0604020202020204" pitchFamily="34" charset="0"/>
              </a:rPr>
              <a:t>-  </a:t>
            </a:r>
            <a:r>
              <a:rPr lang="ar-SA" altLang="ar-SA" sz="2400" b="1" smtClean="0">
                <a:cs typeface="Arial" panose="020B0604020202020204" pitchFamily="34" charset="0"/>
              </a:rPr>
              <a:t>الأعداد الطبيعية والأعداد الترتيبية والمواءمة</a:t>
            </a:r>
            <a:r>
              <a:rPr lang="en-US" altLang="ar-SA" sz="2400" b="1" smtClean="0">
                <a:cs typeface="Arial" panose="020B0604020202020204" pitchFamily="34" charset="0"/>
              </a:rPr>
              <a:t> </a:t>
            </a:r>
            <a:br>
              <a:rPr lang="en-US" altLang="ar-SA" sz="2400" b="1" smtClean="0">
                <a:cs typeface="Arial" panose="020B0604020202020204" pitchFamily="34" charset="0"/>
              </a:rPr>
            </a:br>
            <a:r>
              <a:rPr lang="en-US" altLang="ar-SA" sz="2400" b="1" smtClean="0">
                <a:cs typeface="Arial" panose="020B0604020202020204" pitchFamily="34" charset="0"/>
              </a:rPr>
              <a:t> - </a:t>
            </a:r>
            <a:r>
              <a:rPr lang="ar-SA" altLang="ar-SA" sz="2400" b="1" smtClean="0">
                <a:cs typeface="Arial" panose="020B0604020202020204" pitchFamily="34" charset="0"/>
              </a:rPr>
              <a:t>فهم العلاقات العددية</a:t>
            </a:r>
            <a:r>
              <a:rPr lang="en-US" altLang="ar-SA" sz="2400" b="1" smtClean="0">
                <a:cs typeface="Arial" panose="020B0604020202020204" pitchFamily="34" charset="0"/>
              </a:rPr>
              <a:t> -  </a:t>
            </a:r>
            <a:r>
              <a:rPr lang="ar-SA" altLang="ar-SA" sz="2400" b="1" smtClean="0">
                <a:cs typeface="Arial" panose="020B0604020202020204" pitchFamily="34" charset="0"/>
              </a:rPr>
              <a:t>قراءة وكتابة الأعداد</a:t>
            </a:r>
            <a:r>
              <a:rPr lang="en-US" altLang="ar-SA" sz="2400" b="1" smtClean="0">
                <a:cs typeface="Arial" panose="020B0604020202020204" pitchFamily="34" charset="0"/>
              </a:rPr>
              <a:t> </a:t>
            </a:r>
            <a:br>
              <a:rPr lang="en-US" altLang="ar-SA" sz="2400" b="1" smtClean="0">
                <a:cs typeface="Arial" panose="020B0604020202020204" pitchFamily="34" charset="0"/>
              </a:rPr>
            </a:br>
            <a:r>
              <a:rPr lang="en-US" altLang="ar-SA" sz="2400" b="1" smtClean="0">
                <a:cs typeface="Arial" panose="020B0604020202020204" pitchFamily="34" charset="0"/>
              </a:rPr>
              <a:t> - </a:t>
            </a:r>
            <a:r>
              <a:rPr lang="ar-SA" altLang="ar-SA" sz="2400" b="1" smtClean="0">
                <a:cs typeface="Arial" panose="020B0604020202020204" pitchFamily="34" charset="0"/>
              </a:rPr>
              <a:t>التعامل بالمقادير والأعداد والأرقام بتسلسل من</a:t>
            </a:r>
            <a:r>
              <a:rPr lang="en-US" altLang="ar-SA" sz="2400" b="1" smtClean="0">
                <a:cs typeface="Arial" panose="020B0604020202020204" pitchFamily="34" charset="0"/>
              </a:rPr>
              <a:t> 1- 10</a:t>
            </a:r>
            <a:br>
              <a:rPr lang="en-US" altLang="ar-SA" sz="2400" b="1" smtClean="0">
                <a:cs typeface="Arial" panose="020B0604020202020204" pitchFamily="34" charset="0"/>
              </a:rPr>
            </a:br>
            <a:r>
              <a:rPr lang="en-US" altLang="ar-SA" sz="2400" b="1" smtClean="0">
                <a:cs typeface="Arial" panose="020B0604020202020204" pitchFamily="34" charset="0"/>
              </a:rPr>
              <a:t>-  </a:t>
            </a:r>
            <a:r>
              <a:rPr lang="ar-SA" altLang="ar-SA" sz="2400" b="1" smtClean="0">
                <a:cs typeface="Arial" panose="020B0604020202020204" pitchFamily="34" charset="0"/>
              </a:rPr>
              <a:t>التعامل بالمقادير والأعداد والأرقام بتسلسل من 1- 100</a:t>
            </a:r>
            <a:r>
              <a:rPr lang="en-US" altLang="ar-SA" sz="2400" b="1" smtClean="0">
                <a:cs typeface="Arial" panose="020B0604020202020204" pitchFamily="34" charset="0"/>
              </a:rPr>
              <a:t/>
            </a:r>
            <a:br>
              <a:rPr lang="en-US" altLang="ar-SA" sz="2400" b="1" smtClean="0">
                <a:cs typeface="Arial" panose="020B0604020202020204" pitchFamily="34" charset="0"/>
              </a:rPr>
            </a:br>
            <a:r>
              <a:rPr lang="en-US" altLang="ar-SA" sz="2400" b="1" smtClean="0">
                <a:cs typeface="Arial" panose="020B0604020202020204" pitchFamily="34" charset="0"/>
              </a:rPr>
              <a:t> - </a:t>
            </a:r>
            <a:r>
              <a:rPr lang="ar-SA" altLang="ar-SA" sz="2400" b="1" smtClean="0">
                <a:cs typeface="Arial" panose="020B0604020202020204" pitchFamily="34" charset="0"/>
              </a:rPr>
              <a:t>التعامل</a:t>
            </a:r>
            <a:r>
              <a:rPr lang="en-US" altLang="ar-SA" sz="2400" b="1" smtClean="0">
                <a:cs typeface="Arial" panose="020B0604020202020204" pitchFamily="34" charset="0"/>
              </a:rPr>
              <a:t> </a:t>
            </a:r>
            <a:r>
              <a:rPr lang="ar-SA" altLang="ar-SA" sz="2400" b="1" smtClean="0">
                <a:cs typeface="Arial" panose="020B0604020202020204" pitchFamily="34" charset="0"/>
              </a:rPr>
              <a:t>بالنقود</a:t>
            </a:r>
            <a:r>
              <a:rPr lang="en-US" altLang="ar-SA" sz="2400" b="1" smtClean="0">
                <a:cs typeface="Arial" panose="020B0604020202020204" pitchFamily="34" charset="0"/>
              </a:rPr>
              <a:t> -     </a:t>
            </a:r>
            <a:r>
              <a:rPr lang="ar-SA" altLang="ar-SA" sz="2400" b="1" smtClean="0">
                <a:cs typeface="Arial" panose="020B0604020202020204" pitchFamily="34" charset="0"/>
              </a:rPr>
              <a:t>القياس.</a:t>
            </a:r>
            <a:r>
              <a:rPr lang="en-US" altLang="ar-SA" sz="2400" b="1" smtClean="0">
                <a:cs typeface="Arial" panose="020B0604020202020204" pitchFamily="34" charset="0"/>
              </a:rPr>
              <a:t> </a:t>
            </a:r>
            <a:endParaRPr lang="en-US" altLang="ar-SA" sz="2000" b="1" smtClean="0">
              <a:cs typeface="Arial" panose="020B0604020202020204" pitchFamily="34" charset="0"/>
            </a:endParaRPr>
          </a:p>
        </p:txBody>
      </p:sp>
    </p:spTree>
    <p:extLst>
      <p:ext uri="{BB962C8B-B14F-4D97-AF65-F5344CB8AC3E}">
        <p14:creationId xmlns:p14="http://schemas.microsoft.com/office/powerpoint/2010/main" val="40506815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p:cNvSpPr>
          <p:nvPr>
            <p:ph type="title" idx="4294967295"/>
          </p:nvPr>
        </p:nvSpPr>
        <p:spPr>
          <a:xfrm>
            <a:off x="495300" y="274638"/>
            <a:ext cx="8915400" cy="1143000"/>
          </a:xfrm>
          <a:prstGeom prst="rect">
            <a:avLst/>
          </a:prstGeom>
        </p:spPr>
        <p:txBody>
          <a:bodyPr/>
          <a:lstStyle/>
          <a:p>
            <a:r>
              <a:rPr lang="ar-SA" altLang="ar-SA" b="1">
                <a:solidFill>
                  <a:srgbClr val="C00000"/>
                </a:solidFill>
                <a:latin typeface="Arial" pitchFamily="34" charset="0"/>
                <a:ea typeface="+mn-ea"/>
                <a:cs typeface="+mn-cs"/>
              </a:rPr>
              <a:t>تابع : محتوى البرنامج</a:t>
            </a:r>
            <a:endParaRPr lang="en-US" altLang="ar-SA" b="1">
              <a:solidFill>
                <a:srgbClr val="C00000"/>
              </a:solidFill>
              <a:latin typeface="Arial" pitchFamily="34" charset="0"/>
              <a:ea typeface="+mn-ea"/>
              <a:cs typeface="+mn-cs"/>
            </a:endParaRPr>
          </a:p>
        </p:txBody>
      </p:sp>
      <p:sp>
        <p:nvSpPr>
          <p:cNvPr id="33795" name="Rectangle 3"/>
          <p:cNvSpPr>
            <a:spLocks noGrp="1"/>
          </p:cNvSpPr>
          <p:nvPr>
            <p:ph type="body" idx="4294967295"/>
          </p:nvPr>
        </p:nvSpPr>
        <p:spPr/>
        <p:txBody>
          <a:bodyPr/>
          <a:lstStyle/>
          <a:p>
            <a:pPr rtl="1">
              <a:lnSpc>
                <a:spcPct val="80000"/>
              </a:lnSpc>
            </a:pPr>
            <a:r>
              <a:rPr lang="ar-SA" altLang="ar-SA" sz="2800" b="1" u="sng" smtClean="0">
                <a:cs typeface="Arial" panose="020B0604020202020204" pitchFamily="34" charset="0"/>
              </a:rPr>
              <a:t>ن) القراءة</a:t>
            </a:r>
            <a:r>
              <a:rPr lang="en-US" altLang="ar-SA" sz="2800" b="1" u="sng" smtClean="0">
                <a:cs typeface="Arial" panose="020B0604020202020204" pitchFamily="34" charset="0"/>
              </a:rPr>
              <a:t>  </a:t>
            </a:r>
            <a:r>
              <a:rPr lang="ar-EG" altLang="ar-SA" sz="2800" b="1" u="sng" smtClean="0">
                <a:cs typeface="Arial" panose="020B0604020202020204" pitchFamily="34" charset="0"/>
              </a:rPr>
              <a:t>وتشمل</a:t>
            </a:r>
            <a:r>
              <a:rPr lang="ar-EG" altLang="ar-SA" sz="2800" b="1" smtClean="0">
                <a:cs typeface="Arial" panose="020B0604020202020204" pitchFamily="34" charset="0"/>
              </a:rPr>
              <a:t>:-</a:t>
            </a:r>
            <a:r>
              <a:rPr lang="en-US" altLang="ar-SA" sz="2800" b="1" smtClean="0">
                <a:cs typeface="Arial" panose="020B0604020202020204" pitchFamily="34" charset="0"/>
              </a:rPr>
              <a:t/>
            </a:r>
            <a:br>
              <a:rPr lang="en-US" altLang="ar-SA" sz="2800" b="1" smtClean="0">
                <a:cs typeface="Arial" panose="020B0604020202020204" pitchFamily="34" charset="0"/>
              </a:rPr>
            </a:br>
            <a:r>
              <a:rPr lang="en-US" altLang="ar-SA" sz="2800" b="1" smtClean="0">
                <a:cs typeface="Arial" panose="020B0604020202020204" pitchFamily="34" charset="0"/>
              </a:rPr>
              <a:t>- </a:t>
            </a:r>
            <a:r>
              <a:rPr lang="ar-SA" altLang="ar-SA" sz="2800" b="1" smtClean="0">
                <a:cs typeface="Arial" panose="020B0604020202020204" pitchFamily="34" charset="0"/>
              </a:rPr>
              <a:t>فهم العمليات والأوضاع</a:t>
            </a:r>
            <a:r>
              <a:rPr lang="en-US" altLang="ar-SA" sz="2800" b="1" smtClean="0">
                <a:cs typeface="Arial" panose="020B0604020202020204" pitchFamily="34" charset="0"/>
              </a:rPr>
              <a:t> </a:t>
            </a:r>
            <a:br>
              <a:rPr lang="en-US" altLang="ar-SA" sz="2800" b="1" smtClean="0">
                <a:cs typeface="Arial" panose="020B0604020202020204" pitchFamily="34" charset="0"/>
              </a:rPr>
            </a:br>
            <a:r>
              <a:rPr lang="en-US" altLang="ar-SA" sz="2800" b="1" smtClean="0">
                <a:cs typeface="Arial" panose="020B0604020202020204" pitchFamily="34" charset="0"/>
              </a:rPr>
              <a:t> - </a:t>
            </a:r>
            <a:r>
              <a:rPr lang="ar-SA" altLang="ar-SA" sz="2800" b="1" smtClean="0">
                <a:cs typeface="Arial" panose="020B0604020202020204" pitchFamily="34" charset="0"/>
              </a:rPr>
              <a:t>قراءة الصور ( فهم معنى الصور )</a:t>
            </a:r>
            <a:r>
              <a:rPr lang="en-US" altLang="ar-SA" sz="2800" b="1" smtClean="0">
                <a:cs typeface="Arial" panose="020B0604020202020204" pitchFamily="34" charset="0"/>
              </a:rPr>
              <a:t> </a:t>
            </a:r>
            <a:br>
              <a:rPr lang="en-US" altLang="ar-SA" sz="2800" b="1" smtClean="0">
                <a:cs typeface="Arial" panose="020B0604020202020204" pitchFamily="34" charset="0"/>
              </a:rPr>
            </a:br>
            <a:r>
              <a:rPr lang="en-US" altLang="ar-SA" sz="2800" b="1" smtClean="0">
                <a:cs typeface="Arial" panose="020B0604020202020204" pitchFamily="34" charset="0"/>
              </a:rPr>
              <a:t>-  </a:t>
            </a:r>
            <a:r>
              <a:rPr lang="ar-SA" altLang="ar-SA" sz="2800" b="1" smtClean="0">
                <a:cs typeface="Arial" panose="020B0604020202020204" pitchFamily="34" charset="0"/>
              </a:rPr>
              <a:t>قراءة الرموز والإشارات</a:t>
            </a:r>
            <a:r>
              <a:rPr lang="en-US" altLang="ar-SA" sz="2800" b="1" smtClean="0">
                <a:cs typeface="Arial" panose="020B0604020202020204" pitchFamily="34" charset="0"/>
              </a:rPr>
              <a:t> </a:t>
            </a:r>
            <a:br>
              <a:rPr lang="en-US" altLang="ar-SA" sz="2800" b="1" smtClean="0">
                <a:cs typeface="Arial" panose="020B0604020202020204" pitchFamily="34" charset="0"/>
              </a:rPr>
            </a:br>
            <a:r>
              <a:rPr lang="en-US" altLang="ar-SA" sz="2800" b="1" smtClean="0">
                <a:cs typeface="Arial" panose="020B0604020202020204" pitchFamily="34" charset="0"/>
              </a:rPr>
              <a:t>-  </a:t>
            </a:r>
            <a:r>
              <a:rPr lang="ar-SA" altLang="ar-SA" sz="2800" b="1" smtClean="0">
                <a:cs typeface="Arial" panose="020B0604020202020204" pitchFamily="34" charset="0"/>
              </a:rPr>
              <a:t>دور القراءة</a:t>
            </a:r>
            <a:r>
              <a:rPr lang="en-US" altLang="ar-SA" sz="2800" b="1" smtClean="0">
                <a:cs typeface="Arial" panose="020B0604020202020204" pitchFamily="34" charset="0"/>
              </a:rPr>
              <a:t> </a:t>
            </a:r>
            <a:br>
              <a:rPr lang="en-US" altLang="ar-SA" sz="2800" b="1" smtClean="0">
                <a:cs typeface="Arial" panose="020B0604020202020204" pitchFamily="34" charset="0"/>
              </a:rPr>
            </a:br>
            <a:r>
              <a:rPr lang="en-US" altLang="ar-SA" sz="2800" b="1" smtClean="0">
                <a:cs typeface="Arial" panose="020B0604020202020204" pitchFamily="34" charset="0"/>
              </a:rPr>
              <a:t>-  </a:t>
            </a:r>
            <a:r>
              <a:rPr lang="ar-SA" altLang="ar-SA" sz="2800" b="1" smtClean="0">
                <a:cs typeface="Arial" panose="020B0604020202020204" pitchFamily="34" charset="0"/>
              </a:rPr>
              <a:t>قراءة الكتب </a:t>
            </a:r>
            <a:endParaRPr lang="en-US" altLang="ar-SA" sz="2800" b="1" smtClean="0">
              <a:cs typeface="Arial" panose="020B0604020202020204" pitchFamily="34" charset="0"/>
            </a:endParaRPr>
          </a:p>
          <a:p>
            <a:pPr rtl="1">
              <a:lnSpc>
                <a:spcPct val="80000"/>
              </a:lnSpc>
            </a:pPr>
            <a:r>
              <a:rPr lang="ar-SA" altLang="ar-SA" sz="2800" b="1" u="sng" smtClean="0">
                <a:cs typeface="Arial" panose="020B0604020202020204" pitchFamily="34" charset="0"/>
              </a:rPr>
              <a:t>ى) الكتابة</a:t>
            </a:r>
            <a:r>
              <a:rPr lang="en-US" altLang="ar-SA" sz="2800" b="1" u="sng" smtClean="0">
                <a:cs typeface="Arial" panose="020B0604020202020204" pitchFamily="34" charset="0"/>
              </a:rPr>
              <a:t> </a:t>
            </a:r>
            <a:r>
              <a:rPr lang="ar-EG" altLang="ar-SA" sz="2800" b="1" u="sng" smtClean="0">
                <a:cs typeface="Arial" panose="020B0604020202020204" pitchFamily="34" charset="0"/>
              </a:rPr>
              <a:t>وتشمل</a:t>
            </a:r>
            <a:r>
              <a:rPr lang="en-US" altLang="ar-SA" sz="2800" b="1" u="sng" smtClean="0">
                <a:cs typeface="Arial" panose="020B0604020202020204" pitchFamily="34" charset="0"/>
              </a:rPr>
              <a:t>:-</a:t>
            </a:r>
            <a:r>
              <a:rPr lang="en-US" altLang="ar-SA" sz="2800" b="1" smtClean="0">
                <a:cs typeface="Arial" panose="020B0604020202020204" pitchFamily="34" charset="0"/>
              </a:rPr>
              <a:t/>
            </a:r>
            <a:br>
              <a:rPr lang="en-US" altLang="ar-SA" sz="2800" b="1" smtClean="0">
                <a:cs typeface="Arial" panose="020B0604020202020204" pitchFamily="34" charset="0"/>
              </a:rPr>
            </a:br>
            <a:r>
              <a:rPr lang="en-US" altLang="ar-SA" sz="2800" b="1" smtClean="0">
                <a:cs typeface="Arial" panose="020B0604020202020204" pitchFamily="34" charset="0"/>
              </a:rPr>
              <a:t>- </a:t>
            </a:r>
            <a:r>
              <a:rPr lang="ar-SA" altLang="ar-SA" sz="2800" b="1" smtClean="0">
                <a:cs typeface="Arial" panose="020B0604020202020204" pitchFamily="34" charset="0"/>
              </a:rPr>
              <a:t>عمل علامات</a:t>
            </a:r>
            <a:r>
              <a:rPr lang="en-US" altLang="ar-SA" sz="2800" b="1" smtClean="0">
                <a:cs typeface="Arial" panose="020B0604020202020204" pitchFamily="34" charset="0"/>
              </a:rPr>
              <a:t> </a:t>
            </a:r>
            <a:br>
              <a:rPr lang="en-US" altLang="ar-SA" sz="2800" b="1" smtClean="0">
                <a:cs typeface="Arial" panose="020B0604020202020204" pitchFamily="34" charset="0"/>
              </a:rPr>
            </a:br>
            <a:r>
              <a:rPr lang="en-US" altLang="ar-SA" sz="2800" b="1" smtClean="0">
                <a:cs typeface="Arial" panose="020B0604020202020204" pitchFamily="34" charset="0"/>
              </a:rPr>
              <a:t>-  </a:t>
            </a:r>
            <a:r>
              <a:rPr lang="ar-SA" altLang="ar-SA" sz="2800" b="1" smtClean="0">
                <a:cs typeface="Arial" panose="020B0604020202020204" pitchFamily="34" charset="0"/>
              </a:rPr>
              <a:t>إدراك الأمكنة والمساحات</a:t>
            </a:r>
            <a:r>
              <a:rPr lang="en-US" altLang="ar-SA" sz="2800" b="1" smtClean="0">
                <a:cs typeface="Arial" panose="020B0604020202020204" pitchFamily="34" charset="0"/>
              </a:rPr>
              <a:t> </a:t>
            </a:r>
            <a:br>
              <a:rPr lang="en-US" altLang="ar-SA" sz="2800" b="1" smtClean="0">
                <a:cs typeface="Arial" panose="020B0604020202020204" pitchFamily="34" charset="0"/>
              </a:rPr>
            </a:br>
            <a:r>
              <a:rPr lang="en-US" altLang="ar-SA" sz="2800" b="1" smtClean="0">
                <a:cs typeface="Arial" panose="020B0604020202020204" pitchFamily="34" charset="0"/>
              </a:rPr>
              <a:t> - </a:t>
            </a:r>
            <a:r>
              <a:rPr lang="ar-SA" altLang="ar-SA" sz="2800" b="1" smtClean="0">
                <a:cs typeface="Arial" panose="020B0604020202020204" pitchFamily="34" charset="0"/>
              </a:rPr>
              <a:t>استخدام الصور للاتصال بالغير</a:t>
            </a:r>
            <a:r>
              <a:rPr lang="en-US" altLang="ar-SA" sz="2800" b="1" smtClean="0">
                <a:cs typeface="Arial" panose="020B0604020202020204" pitchFamily="34" charset="0"/>
              </a:rPr>
              <a:t> </a:t>
            </a:r>
            <a:br>
              <a:rPr lang="en-US" altLang="ar-SA" sz="2800" b="1" smtClean="0">
                <a:cs typeface="Arial" panose="020B0604020202020204" pitchFamily="34" charset="0"/>
              </a:rPr>
            </a:br>
            <a:r>
              <a:rPr lang="en-US" altLang="ar-SA" sz="2800" b="1" smtClean="0">
                <a:cs typeface="Arial" panose="020B0604020202020204" pitchFamily="34" charset="0"/>
              </a:rPr>
              <a:t> - </a:t>
            </a:r>
            <a:r>
              <a:rPr lang="ar-SA" altLang="ar-SA" sz="2800" b="1" smtClean="0">
                <a:cs typeface="Arial" panose="020B0604020202020204" pitchFamily="34" charset="0"/>
              </a:rPr>
              <a:t>الطباعة</a:t>
            </a:r>
            <a:r>
              <a:rPr lang="en-US" altLang="ar-SA" sz="2800" b="1" smtClean="0">
                <a:cs typeface="Arial" panose="020B0604020202020204" pitchFamily="34" charset="0"/>
              </a:rPr>
              <a:t> </a:t>
            </a:r>
            <a:br>
              <a:rPr lang="en-US" altLang="ar-SA" sz="2800" b="1" smtClean="0">
                <a:cs typeface="Arial" panose="020B0604020202020204" pitchFamily="34" charset="0"/>
              </a:rPr>
            </a:br>
            <a:r>
              <a:rPr lang="en-US" altLang="ar-SA" sz="2800" b="1" smtClean="0">
                <a:cs typeface="Arial" panose="020B0604020202020204" pitchFamily="34" charset="0"/>
              </a:rPr>
              <a:t> - </a:t>
            </a:r>
            <a:r>
              <a:rPr lang="ar-SA" altLang="ar-SA" sz="2800" b="1" smtClean="0">
                <a:cs typeface="Arial" panose="020B0604020202020204" pitchFamily="34" charset="0"/>
              </a:rPr>
              <a:t>تعلم الطفل للكتابة</a:t>
            </a:r>
            <a:r>
              <a:rPr lang="en-US" altLang="ar-SA" sz="2800" b="1" smtClean="0">
                <a:cs typeface="Arial" panose="020B0604020202020204" pitchFamily="34" charset="0"/>
              </a:rPr>
              <a:t> </a:t>
            </a:r>
            <a:br>
              <a:rPr lang="en-US" altLang="ar-SA" sz="2800" b="1" smtClean="0">
                <a:cs typeface="Arial" panose="020B0604020202020204" pitchFamily="34" charset="0"/>
              </a:rPr>
            </a:br>
            <a:r>
              <a:rPr lang="en-US" altLang="ar-SA" sz="2800" b="1" smtClean="0">
                <a:cs typeface="Arial" panose="020B0604020202020204" pitchFamily="34" charset="0"/>
              </a:rPr>
              <a:t> - </a:t>
            </a:r>
            <a:r>
              <a:rPr lang="ar-SA" altLang="ar-SA" sz="2800" b="1" smtClean="0">
                <a:cs typeface="Arial" panose="020B0604020202020204" pitchFamily="34" charset="0"/>
              </a:rPr>
              <a:t>الكتابة</a:t>
            </a:r>
            <a:r>
              <a:rPr lang="en-US" altLang="ar-SA" sz="2800" b="1" smtClean="0">
                <a:cs typeface="Arial" panose="020B0604020202020204" pitchFamily="34" charset="0"/>
              </a:rPr>
              <a:t> </a:t>
            </a:r>
          </a:p>
        </p:txBody>
      </p:sp>
    </p:spTree>
    <p:extLst>
      <p:ext uri="{BB962C8B-B14F-4D97-AF65-F5344CB8AC3E}">
        <p14:creationId xmlns:p14="http://schemas.microsoft.com/office/powerpoint/2010/main" val="22380353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p:cNvSpPr>
          <p:nvPr>
            <p:ph type="title" idx="4294967295"/>
          </p:nvPr>
        </p:nvSpPr>
        <p:spPr>
          <a:xfrm>
            <a:off x="495300" y="274638"/>
            <a:ext cx="8915400" cy="1143000"/>
          </a:xfrm>
          <a:prstGeom prst="rect">
            <a:avLst/>
          </a:prstGeom>
        </p:spPr>
        <p:txBody>
          <a:bodyPr/>
          <a:lstStyle/>
          <a:p>
            <a:r>
              <a:rPr lang="ar-SA" altLang="ar-SA" b="1">
                <a:solidFill>
                  <a:srgbClr val="C00000"/>
                </a:solidFill>
                <a:latin typeface="Arial" pitchFamily="34" charset="0"/>
                <a:ea typeface="+mn-ea"/>
                <a:cs typeface="+mn-cs"/>
              </a:rPr>
              <a:t>تابع : محتوى البرنامج</a:t>
            </a:r>
            <a:endParaRPr lang="en-US" altLang="ar-SA" b="1">
              <a:solidFill>
                <a:srgbClr val="C00000"/>
              </a:solidFill>
              <a:latin typeface="Arial" pitchFamily="34" charset="0"/>
              <a:ea typeface="+mn-ea"/>
              <a:cs typeface="+mn-cs"/>
            </a:endParaRPr>
          </a:p>
        </p:txBody>
      </p:sp>
      <p:sp>
        <p:nvSpPr>
          <p:cNvPr id="34819" name="Rectangle 3"/>
          <p:cNvSpPr>
            <a:spLocks noGrp="1"/>
          </p:cNvSpPr>
          <p:nvPr>
            <p:ph type="body" idx="4294967295"/>
          </p:nvPr>
        </p:nvSpPr>
        <p:spPr/>
        <p:txBody>
          <a:bodyPr/>
          <a:lstStyle/>
          <a:p>
            <a:pPr rtl="1">
              <a:lnSpc>
                <a:spcPct val="80000"/>
              </a:lnSpc>
            </a:pPr>
            <a:r>
              <a:rPr lang="ar-SA" altLang="ar-SA" sz="2400" b="1" u="sng" smtClean="0">
                <a:cs typeface="Arial" panose="020B0604020202020204" pitchFamily="34" charset="0"/>
              </a:rPr>
              <a:t>ثالثاً - مهارات المواد الثانوية ( الفرعية)</a:t>
            </a:r>
            <a:r>
              <a:rPr lang="ar-SA" altLang="ar-SA" sz="2400" b="1" smtClean="0">
                <a:cs typeface="Arial" panose="020B0604020202020204" pitchFamily="34" charset="0"/>
              </a:rPr>
              <a:t> </a:t>
            </a:r>
            <a:r>
              <a:rPr lang="en-US" altLang="ar-SA" sz="2400" b="1" smtClean="0">
                <a:cs typeface="Arial" panose="020B0604020202020204" pitchFamily="34" charset="0"/>
              </a:rPr>
              <a:t/>
            </a:r>
            <a:br>
              <a:rPr lang="en-US" altLang="ar-SA" sz="2400" b="1" smtClean="0">
                <a:cs typeface="Arial" panose="020B0604020202020204" pitchFamily="34" charset="0"/>
              </a:rPr>
            </a:br>
            <a:r>
              <a:rPr lang="ar-SA" altLang="ar-SA" sz="2400" b="1" smtClean="0">
                <a:cs typeface="Arial" panose="020B0604020202020204" pitchFamily="34" charset="0"/>
              </a:rPr>
              <a:t>أ) </a:t>
            </a:r>
            <a:r>
              <a:rPr lang="ar-SA" altLang="ar-SA" sz="2400" b="1" u="sng" smtClean="0">
                <a:cs typeface="Arial" panose="020B0604020202020204" pitchFamily="34" charset="0"/>
              </a:rPr>
              <a:t>الموسيقى </a:t>
            </a:r>
            <a:r>
              <a:rPr lang="ar-EG" altLang="ar-SA" sz="2400" b="1" u="sng" smtClean="0">
                <a:cs typeface="Arial" panose="020B0604020202020204" pitchFamily="34" charset="0"/>
              </a:rPr>
              <a:t>وتشمل</a:t>
            </a:r>
            <a:r>
              <a:rPr lang="ar-EG" altLang="ar-SA" sz="2400" b="1" smtClean="0">
                <a:cs typeface="Arial" panose="020B0604020202020204" pitchFamily="34" charset="0"/>
              </a:rPr>
              <a:t>:-</a:t>
            </a:r>
            <a:r>
              <a:rPr lang="en-US" altLang="ar-SA" sz="2400" b="1" smtClean="0">
                <a:cs typeface="Arial" panose="020B0604020202020204" pitchFamily="34" charset="0"/>
              </a:rPr>
              <a:t/>
            </a:r>
            <a:br>
              <a:rPr lang="en-US" altLang="ar-SA" sz="2400" b="1" smtClean="0">
                <a:cs typeface="Arial" panose="020B0604020202020204" pitchFamily="34" charset="0"/>
              </a:rPr>
            </a:br>
            <a:r>
              <a:rPr lang="en-US" altLang="ar-SA" sz="2400" b="1" smtClean="0">
                <a:cs typeface="Arial" panose="020B0604020202020204" pitchFamily="34" charset="0"/>
              </a:rPr>
              <a:t>-  </a:t>
            </a:r>
            <a:r>
              <a:rPr lang="ar-SA" altLang="ar-SA" sz="2400" b="1" smtClean="0">
                <a:cs typeface="Arial" panose="020B0604020202020204" pitchFamily="34" charset="0"/>
              </a:rPr>
              <a:t>معايشة الموسيقى</a:t>
            </a:r>
            <a:r>
              <a:rPr lang="en-US" altLang="ar-SA" sz="2400" b="1" smtClean="0">
                <a:cs typeface="Arial" panose="020B0604020202020204" pitchFamily="34" charset="0"/>
              </a:rPr>
              <a:t> </a:t>
            </a:r>
            <a:br>
              <a:rPr lang="en-US" altLang="ar-SA" sz="2400" b="1" smtClean="0">
                <a:cs typeface="Arial" panose="020B0604020202020204" pitchFamily="34" charset="0"/>
              </a:rPr>
            </a:br>
            <a:r>
              <a:rPr lang="en-US" altLang="ar-SA" sz="2400" b="1" smtClean="0">
                <a:cs typeface="Arial" panose="020B0604020202020204" pitchFamily="34" charset="0"/>
              </a:rPr>
              <a:t>-  </a:t>
            </a:r>
            <a:r>
              <a:rPr lang="ar-SA" altLang="ar-SA" sz="2400" b="1" smtClean="0">
                <a:cs typeface="Arial" panose="020B0604020202020204" pitchFamily="34" charset="0"/>
              </a:rPr>
              <a:t>الاستماع الواعي للموسيقى</a:t>
            </a:r>
            <a:r>
              <a:rPr lang="en-US" altLang="ar-SA" sz="2400" b="1" smtClean="0">
                <a:cs typeface="Arial" panose="020B0604020202020204" pitchFamily="34" charset="0"/>
              </a:rPr>
              <a:t> </a:t>
            </a:r>
            <a:br>
              <a:rPr lang="en-US" altLang="ar-SA" sz="2400" b="1" smtClean="0">
                <a:cs typeface="Arial" panose="020B0604020202020204" pitchFamily="34" charset="0"/>
              </a:rPr>
            </a:br>
            <a:r>
              <a:rPr lang="en-US" altLang="ar-SA" sz="2400" b="1" smtClean="0">
                <a:cs typeface="Arial" panose="020B0604020202020204" pitchFamily="34" charset="0"/>
              </a:rPr>
              <a:t>-  </a:t>
            </a:r>
            <a:r>
              <a:rPr lang="ar-SA" altLang="ar-SA" sz="2400" b="1" smtClean="0">
                <a:cs typeface="Arial" panose="020B0604020202020204" pitchFamily="34" charset="0"/>
              </a:rPr>
              <a:t>البدء بمعرفة العناصر الاساسية من الموسيقى و معرفة الآلات</a:t>
            </a:r>
            <a:r>
              <a:rPr lang="en-US" altLang="ar-SA" sz="2400" b="1" smtClean="0">
                <a:cs typeface="Arial" panose="020B0604020202020204" pitchFamily="34" charset="0"/>
              </a:rPr>
              <a:t> </a:t>
            </a:r>
            <a:br>
              <a:rPr lang="en-US" altLang="ar-SA" sz="2400" b="1" smtClean="0">
                <a:cs typeface="Arial" panose="020B0604020202020204" pitchFamily="34" charset="0"/>
              </a:rPr>
            </a:br>
            <a:r>
              <a:rPr lang="en-US" altLang="ar-SA" sz="2400" b="1" smtClean="0">
                <a:cs typeface="Arial" panose="020B0604020202020204" pitchFamily="34" charset="0"/>
              </a:rPr>
              <a:t> - </a:t>
            </a:r>
            <a:r>
              <a:rPr lang="ar-SA" altLang="ar-SA" sz="2400" b="1" smtClean="0">
                <a:cs typeface="Arial" panose="020B0604020202020204" pitchFamily="34" charset="0"/>
              </a:rPr>
              <a:t>استخدام الموسيقى في تكوين حالة نفسية</a:t>
            </a:r>
            <a:r>
              <a:rPr lang="en-US" altLang="ar-SA" sz="2400" b="1" smtClean="0">
                <a:cs typeface="Arial" panose="020B0604020202020204" pitchFamily="34" charset="0"/>
              </a:rPr>
              <a:t/>
            </a:r>
            <a:br>
              <a:rPr lang="en-US" altLang="ar-SA" sz="2400" b="1" smtClean="0">
                <a:cs typeface="Arial" panose="020B0604020202020204" pitchFamily="34" charset="0"/>
              </a:rPr>
            </a:br>
            <a:r>
              <a:rPr lang="en-US" altLang="ar-SA" sz="2400" b="1" smtClean="0">
                <a:cs typeface="Arial" panose="020B0604020202020204" pitchFamily="34" charset="0"/>
              </a:rPr>
              <a:t> - </a:t>
            </a:r>
            <a:r>
              <a:rPr lang="ar-SA" altLang="ar-SA" sz="2400" b="1" smtClean="0">
                <a:cs typeface="Arial" panose="020B0604020202020204" pitchFamily="34" charset="0"/>
              </a:rPr>
              <a:t>الغناء / النشيد</a:t>
            </a:r>
            <a:r>
              <a:rPr lang="en-US" altLang="ar-SA" sz="2400" b="1" smtClean="0">
                <a:cs typeface="Arial" panose="020B0604020202020204" pitchFamily="34" charset="0"/>
              </a:rPr>
              <a:t> </a:t>
            </a:r>
            <a:br>
              <a:rPr lang="en-US" altLang="ar-SA" sz="2400" b="1" smtClean="0">
                <a:cs typeface="Arial" panose="020B0604020202020204" pitchFamily="34" charset="0"/>
              </a:rPr>
            </a:br>
            <a:r>
              <a:rPr lang="en-US" altLang="ar-SA" sz="2400" b="1" smtClean="0">
                <a:cs typeface="Arial" panose="020B0604020202020204" pitchFamily="34" charset="0"/>
              </a:rPr>
              <a:t> - </a:t>
            </a:r>
            <a:r>
              <a:rPr lang="ar-SA" altLang="ar-SA" sz="2400" b="1" smtClean="0">
                <a:cs typeface="Arial" panose="020B0604020202020204" pitchFamily="34" charset="0"/>
              </a:rPr>
              <a:t>استخدام الموسيقى في أوقات الفراغ</a:t>
            </a:r>
            <a:r>
              <a:rPr lang="en-US" altLang="ar-SA" sz="2400" b="1" smtClean="0">
                <a:cs typeface="Arial" panose="020B0604020202020204" pitchFamily="34" charset="0"/>
              </a:rPr>
              <a:t> </a:t>
            </a:r>
            <a:endParaRPr lang="ar-SA" altLang="ar-SA" sz="2400" b="1" smtClean="0">
              <a:cs typeface="Arial" panose="020B0604020202020204" pitchFamily="34" charset="0"/>
            </a:endParaRPr>
          </a:p>
          <a:p>
            <a:pPr rtl="1">
              <a:lnSpc>
                <a:spcPct val="80000"/>
              </a:lnSpc>
            </a:pPr>
            <a:r>
              <a:rPr lang="ar-SA" altLang="ar-SA" sz="2400" b="1" u="sng" smtClean="0">
                <a:cs typeface="Arial" panose="020B0604020202020204" pitchFamily="34" charset="0"/>
              </a:rPr>
              <a:t>ب) الإيقاعات ( الموسيقى والحركة) </a:t>
            </a:r>
            <a:r>
              <a:rPr lang="ar-EG" altLang="ar-SA" sz="2400" b="1" u="sng" smtClean="0">
                <a:cs typeface="Arial" panose="020B0604020202020204" pitchFamily="34" charset="0"/>
              </a:rPr>
              <a:t>وتشمل:-</a:t>
            </a:r>
            <a:r>
              <a:rPr lang="en-US" altLang="ar-SA" sz="2400" b="1" smtClean="0">
                <a:cs typeface="Arial" panose="020B0604020202020204" pitchFamily="34" charset="0"/>
              </a:rPr>
              <a:t> </a:t>
            </a:r>
            <a:br>
              <a:rPr lang="en-US" altLang="ar-SA" sz="2400" b="1" smtClean="0">
                <a:cs typeface="Arial" panose="020B0604020202020204" pitchFamily="34" charset="0"/>
              </a:rPr>
            </a:br>
            <a:r>
              <a:rPr lang="en-US" altLang="ar-SA" sz="2400" b="1" smtClean="0">
                <a:cs typeface="Arial" panose="020B0604020202020204" pitchFamily="34" charset="0"/>
              </a:rPr>
              <a:t> - </a:t>
            </a:r>
            <a:r>
              <a:rPr lang="ar-SA" altLang="ar-SA" sz="2400" b="1" smtClean="0">
                <a:cs typeface="Arial" panose="020B0604020202020204" pitchFamily="34" charset="0"/>
              </a:rPr>
              <a:t>اكتشاف الأطفال لأجسامهم</a:t>
            </a:r>
            <a:r>
              <a:rPr lang="en-US" altLang="ar-SA" sz="2400" b="1" smtClean="0">
                <a:cs typeface="Arial" panose="020B0604020202020204" pitchFamily="34" charset="0"/>
              </a:rPr>
              <a:t> </a:t>
            </a:r>
            <a:br>
              <a:rPr lang="en-US" altLang="ar-SA" sz="2400" b="1" smtClean="0">
                <a:cs typeface="Arial" panose="020B0604020202020204" pitchFamily="34" charset="0"/>
              </a:rPr>
            </a:br>
            <a:r>
              <a:rPr lang="en-US" altLang="ar-SA" sz="2400" b="1" smtClean="0">
                <a:cs typeface="Arial" panose="020B0604020202020204" pitchFamily="34" charset="0"/>
              </a:rPr>
              <a:t>-  </a:t>
            </a:r>
            <a:r>
              <a:rPr lang="ar-SA" altLang="ar-SA" sz="2400" b="1" smtClean="0">
                <a:cs typeface="Arial" panose="020B0604020202020204" pitchFamily="34" charset="0"/>
              </a:rPr>
              <a:t>تكوين الثقة بالنفس في التعامل مع المكان واإشياء</a:t>
            </a:r>
            <a:r>
              <a:rPr lang="en-US" altLang="ar-SA" sz="2400" b="1" smtClean="0">
                <a:cs typeface="Arial" panose="020B0604020202020204" pitchFamily="34" charset="0"/>
              </a:rPr>
              <a:t> </a:t>
            </a:r>
            <a:br>
              <a:rPr lang="en-US" altLang="ar-SA" sz="2400" b="1" smtClean="0">
                <a:cs typeface="Arial" panose="020B0604020202020204" pitchFamily="34" charset="0"/>
              </a:rPr>
            </a:br>
            <a:r>
              <a:rPr lang="en-US" altLang="ar-SA" sz="2400" b="1" smtClean="0">
                <a:cs typeface="Arial" panose="020B0604020202020204" pitchFamily="34" charset="0"/>
              </a:rPr>
              <a:t>-  </a:t>
            </a:r>
            <a:r>
              <a:rPr lang="ar-SA" altLang="ar-SA" sz="2400" b="1" smtClean="0">
                <a:cs typeface="Arial" panose="020B0604020202020204" pitchFamily="34" charset="0"/>
              </a:rPr>
              <a:t>تفسير الموسيقى من خلال الحركة</a:t>
            </a:r>
            <a:r>
              <a:rPr lang="en-US" altLang="ar-SA" sz="2400" b="1" smtClean="0">
                <a:cs typeface="Arial" panose="020B0604020202020204" pitchFamily="34" charset="0"/>
              </a:rPr>
              <a:t> </a:t>
            </a:r>
            <a:br>
              <a:rPr lang="en-US" altLang="ar-SA" sz="2400" b="1" smtClean="0">
                <a:cs typeface="Arial" panose="020B0604020202020204" pitchFamily="34" charset="0"/>
              </a:rPr>
            </a:br>
            <a:r>
              <a:rPr lang="en-US" altLang="ar-SA" sz="2400" b="1" smtClean="0">
                <a:cs typeface="Arial" panose="020B0604020202020204" pitchFamily="34" charset="0"/>
              </a:rPr>
              <a:t> - </a:t>
            </a:r>
            <a:r>
              <a:rPr lang="ar-SA" altLang="ar-SA" sz="2400" b="1" smtClean="0">
                <a:cs typeface="Arial" panose="020B0604020202020204" pitchFamily="34" charset="0"/>
              </a:rPr>
              <a:t>بدء الطفل بالحركة</a:t>
            </a:r>
            <a:r>
              <a:rPr lang="en-US" altLang="ar-SA" sz="2400" b="1" smtClean="0">
                <a:cs typeface="Arial" panose="020B0604020202020204" pitchFamily="34" charset="0"/>
              </a:rPr>
              <a:t> </a:t>
            </a:r>
            <a:br>
              <a:rPr lang="en-US" altLang="ar-SA" sz="2400" b="1" smtClean="0">
                <a:cs typeface="Arial" panose="020B0604020202020204" pitchFamily="34" charset="0"/>
              </a:rPr>
            </a:br>
            <a:r>
              <a:rPr lang="en-US" altLang="ar-SA" sz="2400" b="1" smtClean="0">
                <a:cs typeface="Arial" panose="020B0604020202020204" pitchFamily="34" charset="0"/>
              </a:rPr>
              <a:t>-  </a:t>
            </a:r>
            <a:r>
              <a:rPr lang="ar-SA" altLang="ar-SA" sz="2400" b="1" smtClean="0">
                <a:cs typeface="Arial" panose="020B0604020202020204" pitchFamily="34" charset="0"/>
              </a:rPr>
              <a:t>المضمون الإجتماعي للإيقاعات </a:t>
            </a:r>
            <a:endParaRPr lang="en-US" altLang="ar-SA" sz="2400" b="1" smtClean="0">
              <a:cs typeface="Arial" panose="020B0604020202020204" pitchFamily="34" charset="0"/>
            </a:endParaRPr>
          </a:p>
        </p:txBody>
      </p:sp>
    </p:spTree>
    <p:extLst>
      <p:ext uri="{BB962C8B-B14F-4D97-AF65-F5344CB8AC3E}">
        <p14:creationId xmlns:p14="http://schemas.microsoft.com/office/powerpoint/2010/main" val="35336986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p:cNvSpPr>
          <p:nvPr>
            <p:ph type="title" idx="4294967295"/>
          </p:nvPr>
        </p:nvSpPr>
        <p:spPr>
          <a:xfrm>
            <a:off x="495300" y="274638"/>
            <a:ext cx="8915400" cy="1143000"/>
          </a:xfrm>
          <a:prstGeom prst="rect">
            <a:avLst/>
          </a:prstGeom>
        </p:spPr>
        <p:txBody>
          <a:bodyPr/>
          <a:lstStyle/>
          <a:p>
            <a:r>
              <a:rPr lang="ar-SA" altLang="ar-SA" b="1">
                <a:solidFill>
                  <a:srgbClr val="C00000"/>
                </a:solidFill>
                <a:latin typeface="Arial" pitchFamily="34" charset="0"/>
                <a:ea typeface="+mn-ea"/>
                <a:cs typeface="+mn-cs"/>
              </a:rPr>
              <a:t>تابع : محتوى البرنامج</a:t>
            </a:r>
            <a:endParaRPr lang="en-US" altLang="ar-SA" b="1">
              <a:solidFill>
                <a:srgbClr val="C00000"/>
              </a:solidFill>
              <a:latin typeface="Arial" pitchFamily="34" charset="0"/>
              <a:ea typeface="+mn-ea"/>
              <a:cs typeface="+mn-cs"/>
            </a:endParaRPr>
          </a:p>
        </p:txBody>
      </p:sp>
      <p:sp>
        <p:nvSpPr>
          <p:cNvPr id="35843" name="Rectangle 3"/>
          <p:cNvSpPr>
            <a:spLocks noGrp="1"/>
          </p:cNvSpPr>
          <p:nvPr>
            <p:ph type="body" idx="4294967295"/>
          </p:nvPr>
        </p:nvSpPr>
        <p:spPr/>
        <p:txBody>
          <a:bodyPr/>
          <a:lstStyle/>
          <a:p>
            <a:pPr rtl="1">
              <a:lnSpc>
                <a:spcPct val="90000"/>
              </a:lnSpc>
            </a:pPr>
            <a:r>
              <a:rPr lang="ar-SA" altLang="ar-SA" sz="2800" b="1" u="sng" smtClean="0">
                <a:cs typeface="Arial" panose="020B0604020202020204" pitchFamily="34" charset="0"/>
              </a:rPr>
              <a:t>ت) التعليم الفني ( الفنون</a:t>
            </a:r>
            <a:r>
              <a:rPr lang="en-US" altLang="ar-SA" sz="2800" b="1" u="sng" smtClean="0">
                <a:cs typeface="Arial" panose="020B0604020202020204" pitchFamily="34" charset="0"/>
              </a:rPr>
              <a:t> </a:t>
            </a:r>
            <a:r>
              <a:rPr lang="ar-SA" altLang="ar-SA" sz="2800" b="1" u="sng" smtClean="0">
                <a:cs typeface="Arial" panose="020B0604020202020204" pitchFamily="34" charset="0"/>
              </a:rPr>
              <a:t>والإبداع</a:t>
            </a:r>
            <a:r>
              <a:rPr lang="en-US" altLang="ar-SA" sz="2800" b="1" smtClean="0">
                <a:cs typeface="Arial" panose="020B0604020202020204" pitchFamily="34" charset="0"/>
              </a:rPr>
              <a:t> ( </a:t>
            </a:r>
            <a:br>
              <a:rPr lang="en-US" altLang="ar-SA" sz="2800" b="1" smtClean="0">
                <a:cs typeface="Arial" panose="020B0604020202020204" pitchFamily="34" charset="0"/>
              </a:rPr>
            </a:br>
            <a:r>
              <a:rPr lang="en-US" altLang="ar-SA" sz="2800" b="1" smtClean="0">
                <a:cs typeface="Arial" panose="020B0604020202020204" pitchFamily="34" charset="0"/>
              </a:rPr>
              <a:t>-  </a:t>
            </a:r>
            <a:r>
              <a:rPr lang="ar-SA" altLang="ar-SA" sz="2800" b="1" smtClean="0">
                <a:cs typeface="Arial" panose="020B0604020202020204" pitchFamily="34" charset="0"/>
              </a:rPr>
              <a:t>استخدام جميع الحواس لإدراك البيئة المحيطة</a:t>
            </a:r>
            <a:r>
              <a:rPr lang="en-US" altLang="ar-SA" sz="2800" b="1" smtClean="0">
                <a:cs typeface="Arial" panose="020B0604020202020204" pitchFamily="34" charset="0"/>
              </a:rPr>
              <a:t> </a:t>
            </a:r>
            <a:br>
              <a:rPr lang="en-US" altLang="ar-SA" sz="2800" b="1" smtClean="0">
                <a:cs typeface="Arial" panose="020B0604020202020204" pitchFamily="34" charset="0"/>
              </a:rPr>
            </a:br>
            <a:r>
              <a:rPr lang="en-US" altLang="ar-SA" sz="2800" b="1" smtClean="0">
                <a:cs typeface="Arial" panose="020B0604020202020204" pitchFamily="34" charset="0"/>
              </a:rPr>
              <a:t>-  </a:t>
            </a:r>
            <a:r>
              <a:rPr lang="ar-SA" altLang="ar-SA" sz="2800" b="1" smtClean="0">
                <a:cs typeface="Arial" panose="020B0604020202020204" pitchFamily="34" charset="0"/>
              </a:rPr>
              <a:t>اللعب</a:t>
            </a:r>
            <a:r>
              <a:rPr lang="en-US" altLang="ar-SA" sz="2800" b="1" smtClean="0">
                <a:cs typeface="Arial" panose="020B0604020202020204" pitchFamily="34" charset="0"/>
              </a:rPr>
              <a:t> </a:t>
            </a:r>
            <a:r>
              <a:rPr lang="ar-SA" altLang="ar-SA" sz="2800" b="1" smtClean="0">
                <a:cs typeface="Arial" panose="020B0604020202020204" pitchFamily="34" charset="0"/>
              </a:rPr>
              <a:t>التخيلي</a:t>
            </a:r>
            <a:r>
              <a:rPr lang="en-US" altLang="ar-SA" sz="2800" b="1" smtClean="0">
                <a:cs typeface="Arial" panose="020B0604020202020204" pitchFamily="34" charset="0"/>
              </a:rPr>
              <a:t> </a:t>
            </a:r>
            <a:br>
              <a:rPr lang="en-US" altLang="ar-SA" sz="2800" b="1" smtClean="0">
                <a:cs typeface="Arial" panose="020B0604020202020204" pitchFamily="34" charset="0"/>
              </a:rPr>
            </a:br>
            <a:r>
              <a:rPr lang="en-US" altLang="ar-SA" sz="2800" b="1" smtClean="0">
                <a:cs typeface="Arial" panose="020B0604020202020204" pitchFamily="34" charset="0"/>
              </a:rPr>
              <a:t> - </a:t>
            </a:r>
            <a:r>
              <a:rPr lang="ar-SA" altLang="ar-SA" sz="2800" b="1" smtClean="0">
                <a:cs typeface="Arial" panose="020B0604020202020204" pitchFamily="34" charset="0"/>
              </a:rPr>
              <a:t>النشاطات الفنية والحرف كوسيلة للإتصال والتعبير</a:t>
            </a:r>
            <a:r>
              <a:rPr lang="en-US" altLang="ar-SA" sz="2800" b="1" smtClean="0">
                <a:cs typeface="Arial" panose="020B0604020202020204" pitchFamily="34" charset="0"/>
              </a:rPr>
              <a:t> </a:t>
            </a:r>
            <a:br>
              <a:rPr lang="en-US" altLang="ar-SA" sz="2800" b="1" smtClean="0">
                <a:cs typeface="Arial" panose="020B0604020202020204" pitchFamily="34" charset="0"/>
              </a:rPr>
            </a:br>
            <a:r>
              <a:rPr lang="en-US" altLang="ar-SA" sz="2800" b="1" smtClean="0">
                <a:cs typeface="Arial" panose="020B0604020202020204" pitchFamily="34" charset="0"/>
              </a:rPr>
              <a:t>-  </a:t>
            </a:r>
            <a:r>
              <a:rPr lang="ar-SA" altLang="ar-SA" sz="2800" b="1" smtClean="0">
                <a:cs typeface="Arial" panose="020B0604020202020204" pitchFamily="34" charset="0"/>
              </a:rPr>
              <a:t>استعمال</a:t>
            </a:r>
            <a:r>
              <a:rPr lang="en-US" altLang="ar-SA" sz="2800" b="1" smtClean="0">
                <a:cs typeface="Arial" panose="020B0604020202020204" pitchFamily="34" charset="0"/>
              </a:rPr>
              <a:t> </a:t>
            </a:r>
            <a:r>
              <a:rPr lang="ar-SA" altLang="ar-SA" sz="2800" b="1" smtClean="0">
                <a:cs typeface="Arial" panose="020B0604020202020204" pitchFamily="34" charset="0"/>
              </a:rPr>
              <a:t>الألوان</a:t>
            </a:r>
            <a:r>
              <a:rPr lang="en-US" altLang="ar-SA" sz="2800" b="1" smtClean="0">
                <a:cs typeface="Arial" panose="020B0604020202020204" pitchFamily="34" charset="0"/>
              </a:rPr>
              <a:t> </a:t>
            </a:r>
            <a:br>
              <a:rPr lang="en-US" altLang="ar-SA" sz="2800" b="1" smtClean="0">
                <a:cs typeface="Arial" panose="020B0604020202020204" pitchFamily="34" charset="0"/>
              </a:rPr>
            </a:br>
            <a:r>
              <a:rPr lang="en-US" altLang="ar-SA" sz="2800" b="1" smtClean="0">
                <a:cs typeface="Arial" panose="020B0604020202020204" pitchFamily="34" charset="0"/>
              </a:rPr>
              <a:t>-  </a:t>
            </a:r>
            <a:r>
              <a:rPr lang="ar-SA" altLang="ar-SA" sz="2800" b="1" smtClean="0">
                <a:cs typeface="Arial" panose="020B0604020202020204" pitchFamily="34" charset="0"/>
              </a:rPr>
              <a:t>استعمال الأساليب الإبداعية المختلفة</a:t>
            </a:r>
            <a:r>
              <a:rPr lang="en-US" altLang="ar-SA" sz="2800" b="1" smtClean="0">
                <a:cs typeface="Arial" panose="020B0604020202020204" pitchFamily="34" charset="0"/>
              </a:rPr>
              <a:t> </a:t>
            </a:r>
            <a:br>
              <a:rPr lang="en-US" altLang="ar-SA" sz="2800" b="1" smtClean="0">
                <a:cs typeface="Arial" panose="020B0604020202020204" pitchFamily="34" charset="0"/>
              </a:rPr>
            </a:br>
            <a:r>
              <a:rPr lang="en-US" altLang="ar-SA" sz="2800" b="1" smtClean="0">
                <a:cs typeface="Arial" panose="020B0604020202020204" pitchFamily="34" charset="0"/>
              </a:rPr>
              <a:t>-  </a:t>
            </a:r>
            <a:r>
              <a:rPr lang="ar-SA" altLang="ar-SA" sz="2800" b="1" smtClean="0">
                <a:cs typeface="Arial" panose="020B0604020202020204" pitchFamily="34" charset="0"/>
              </a:rPr>
              <a:t>البناء بمجموعة من المواد</a:t>
            </a:r>
            <a:r>
              <a:rPr lang="en-US" altLang="ar-SA" sz="2800" b="1" smtClean="0">
                <a:cs typeface="Arial" panose="020B0604020202020204" pitchFamily="34" charset="0"/>
              </a:rPr>
              <a:t> </a:t>
            </a:r>
            <a:br>
              <a:rPr lang="en-US" altLang="ar-SA" sz="2800" b="1" smtClean="0">
                <a:cs typeface="Arial" panose="020B0604020202020204" pitchFamily="34" charset="0"/>
              </a:rPr>
            </a:br>
            <a:r>
              <a:rPr lang="en-US" altLang="ar-SA" sz="2800" b="1" smtClean="0">
                <a:cs typeface="Arial" panose="020B0604020202020204" pitchFamily="34" charset="0"/>
              </a:rPr>
              <a:t>-  </a:t>
            </a:r>
            <a:r>
              <a:rPr lang="ar-SA" altLang="ar-SA" sz="2800" b="1" smtClean="0">
                <a:cs typeface="Arial" panose="020B0604020202020204" pitchFamily="34" charset="0"/>
              </a:rPr>
              <a:t>استعمال الصلصال والطين</a:t>
            </a:r>
            <a:r>
              <a:rPr lang="en-US" altLang="ar-SA" sz="2800" b="1" smtClean="0">
                <a:cs typeface="Arial" panose="020B0604020202020204" pitchFamily="34" charset="0"/>
              </a:rPr>
              <a:t> </a:t>
            </a:r>
            <a:br>
              <a:rPr lang="en-US" altLang="ar-SA" sz="2800" b="1" smtClean="0">
                <a:cs typeface="Arial" panose="020B0604020202020204" pitchFamily="34" charset="0"/>
              </a:rPr>
            </a:br>
            <a:r>
              <a:rPr lang="en-US" altLang="ar-SA" sz="2800" b="1" smtClean="0">
                <a:cs typeface="Arial" panose="020B0604020202020204" pitchFamily="34" charset="0"/>
              </a:rPr>
              <a:t>-  </a:t>
            </a:r>
            <a:r>
              <a:rPr lang="ar-SA" altLang="ar-SA" sz="2800" b="1" smtClean="0">
                <a:cs typeface="Arial" panose="020B0604020202020204" pitchFamily="34" charset="0"/>
              </a:rPr>
              <a:t>استعمال أدوات التصوير والفيديو</a:t>
            </a:r>
            <a:r>
              <a:rPr lang="en-US" altLang="ar-SA" sz="2800" b="1" smtClean="0">
                <a:cs typeface="Arial" panose="020B0604020202020204" pitchFamily="34" charset="0"/>
              </a:rPr>
              <a:t> </a:t>
            </a:r>
            <a:br>
              <a:rPr lang="en-US" altLang="ar-SA" sz="2800" b="1" smtClean="0">
                <a:cs typeface="Arial" panose="020B0604020202020204" pitchFamily="34" charset="0"/>
              </a:rPr>
            </a:br>
            <a:r>
              <a:rPr lang="en-US" altLang="ar-SA" sz="2800" b="1" smtClean="0">
                <a:cs typeface="Arial" panose="020B0604020202020204" pitchFamily="34" charset="0"/>
              </a:rPr>
              <a:t>-  </a:t>
            </a:r>
            <a:r>
              <a:rPr lang="ar-SA" altLang="ar-SA" sz="2800" b="1" smtClean="0">
                <a:cs typeface="Arial" panose="020B0604020202020204" pitchFamily="34" charset="0"/>
              </a:rPr>
              <a:t>تطوير</a:t>
            </a:r>
            <a:r>
              <a:rPr lang="en-US" altLang="ar-SA" sz="2800" b="1" smtClean="0">
                <a:cs typeface="Arial" panose="020B0604020202020204" pitchFamily="34" charset="0"/>
              </a:rPr>
              <a:t> </a:t>
            </a:r>
            <a:r>
              <a:rPr lang="ar-SA" altLang="ar-SA" sz="2800" b="1" smtClean="0">
                <a:cs typeface="Arial" panose="020B0604020202020204" pitchFamily="34" charset="0"/>
              </a:rPr>
              <a:t>فهم الأطفال لعالمهم الخارجي وقدرتهم على التعبير عنه</a:t>
            </a:r>
            <a:r>
              <a:rPr lang="en-US" altLang="ar-SA" sz="2800" b="1" smtClean="0">
                <a:cs typeface="Arial" panose="020B0604020202020204" pitchFamily="34" charset="0"/>
              </a:rPr>
              <a:t> </a:t>
            </a:r>
            <a:br>
              <a:rPr lang="en-US" altLang="ar-SA" sz="2800" b="1" smtClean="0">
                <a:cs typeface="Arial" panose="020B0604020202020204" pitchFamily="34" charset="0"/>
              </a:rPr>
            </a:br>
            <a:r>
              <a:rPr lang="en-US" altLang="ar-SA" sz="2800" b="1" smtClean="0">
                <a:cs typeface="Arial" panose="020B0604020202020204" pitchFamily="34" charset="0"/>
              </a:rPr>
              <a:t>-  </a:t>
            </a:r>
            <a:r>
              <a:rPr lang="ar-SA" altLang="ar-SA" sz="2800" b="1" smtClean="0">
                <a:cs typeface="Arial" panose="020B0604020202020204" pitchFamily="34" charset="0"/>
              </a:rPr>
              <a:t>تفسير واستخدام</a:t>
            </a:r>
            <a:r>
              <a:rPr lang="en-US" altLang="ar-SA" sz="2800" b="1" smtClean="0">
                <a:cs typeface="Arial" panose="020B0604020202020204" pitchFamily="34" charset="0"/>
              </a:rPr>
              <a:t> </a:t>
            </a:r>
            <a:r>
              <a:rPr lang="ar-SA" altLang="ar-SA" sz="2800" b="1" smtClean="0">
                <a:cs typeface="Arial" panose="020B0604020202020204" pitchFamily="34" charset="0"/>
              </a:rPr>
              <a:t>المثيرات ( المنبهات ) المرئية</a:t>
            </a:r>
            <a:r>
              <a:rPr lang="en-US" altLang="ar-SA" sz="2800" b="1" smtClean="0">
                <a:cs typeface="Arial" panose="020B0604020202020204" pitchFamily="34" charset="0"/>
              </a:rPr>
              <a:t> </a:t>
            </a:r>
          </a:p>
        </p:txBody>
      </p:sp>
    </p:spTree>
    <p:extLst>
      <p:ext uri="{BB962C8B-B14F-4D97-AF65-F5344CB8AC3E}">
        <p14:creationId xmlns:p14="http://schemas.microsoft.com/office/powerpoint/2010/main" val="4383025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p:cNvSpPr>
          <p:nvPr>
            <p:ph type="title" idx="4294967295"/>
          </p:nvPr>
        </p:nvSpPr>
        <p:spPr>
          <a:xfrm>
            <a:off x="495300" y="274638"/>
            <a:ext cx="8915400" cy="1143000"/>
          </a:xfrm>
          <a:prstGeom prst="rect">
            <a:avLst/>
          </a:prstGeom>
        </p:spPr>
        <p:txBody>
          <a:bodyPr/>
          <a:lstStyle/>
          <a:p>
            <a:r>
              <a:rPr lang="ar-SA" altLang="ar-SA" b="1">
                <a:solidFill>
                  <a:srgbClr val="C00000"/>
                </a:solidFill>
                <a:latin typeface="Arial" pitchFamily="34" charset="0"/>
                <a:ea typeface="+mn-ea"/>
                <a:cs typeface="+mn-cs"/>
              </a:rPr>
              <a:t>تابع : محتوى البرنامج</a:t>
            </a:r>
            <a:endParaRPr lang="en-US" altLang="ar-SA" b="1">
              <a:solidFill>
                <a:srgbClr val="C00000"/>
              </a:solidFill>
              <a:latin typeface="Arial" pitchFamily="34" charset="0"/>
              <a:ea typeface="+mn-ea"/>
              <a:cs typeface="+mn-cs"/>
            </a:endParaRPr>
          </a:p>
        </p:txBody>
      </p:sp>
      <p:sp>
        <p:nvSpPr>
          <p:cNvPr id="36867" name="Rectangle 3"/>
          <p:cNvSpPr>
            <a:spLocks noGrp="1"/>
          </p:cNvSpPr>
          <p:nvPr>
            <p:ph type="body" idx="4294967295"/>
          </p:nvPr>
        </p:nvSpPr>
        <p:spPr/>
        <p:txBody>
          <a:bodyPr/>
          <a:lstStyle/>
          <a:p>
            <a:pPr rtl="1">
              <a:lnSpc>
                <a:spcPct val="80000"/>
              </a:lnSpc>
            </a:pPr>
            <a:r>
              <a:rPr lang="ar-SA" altLang="ar-SA" sz="2400" b="1" u="sng" smtClean="0">
                <a:cs typeface="Arial" panose="020B0604020202020204" pitchFamily="34" charset="0"/>
              </a:rPr>
              <a:t>ث) المنسوجات </a:t>
            </a:r>
            <a:r>
              <a:rPr lang="ar-EG" altLang="ar-SA" sz="2400" b="1" u="sng" smtClean="0">
                <a:cs typeface="Arial" panose="020B0604020202020204" pitchFamily="34" charset="0"/>
              </a:rPr>
              <a:t>وتشمل</a:t>
            </a:r>
            <a:r>
              <a:rPr lang="ar-EG" altLang="ar-SA" sz="2400" b="1" smtClean="0">
                <a:cs typeface="Arial" panose="020B0604020202020204" pitchFamily="34" charset="0"/>
              </a:rPr>
              <a:t>:-</a:t>
            </a:r>
            <a:r>
              <a:rPr lang="en-US" altLang="ar-SA" sz="2400" b="1" smtClean="0">
                <a:cs typeface="Arial" panose="020B0604020202020204" pitchFamily="34" charset="0"/>
              </a:rPr>
              <a:t>  </a:t>
            </a:r>
            <a:br>
              <a:rPr lang="en-US" altLang="ar-SA" sz="2400" b="1" smtClean="0">
                <a:cs typeface="Arial" panose="020B0604020202020204" pitchFamily="34" charset="0"/>
              </a:rPr>
            </a:br>
            <a:r>
              <a:rPr lang="en-US" altLang="ar-SA" sz="2400" b="1" smtClean="0">
                <a:cs typeface="Arial" panose="020B0604020202020204" pitchFamily="34" charset="0"/>
              </a:rPr>
              <a:t>-  </a:t>
            </a:r>
            <a:r>
              <a:rPr lang="ar-SA" altLang="ar-SA" sz="2400" b="1" smtClean="0">
                <a:cs typeface="Arial" panose="020B0604020202020204" pitchFamily="34" charset="0"/>
              </a:rPr>
              <a:t>البدء بمعرفة المواد</a:t>
            </a:r>
            <a:r>
              <a:rPr lang="en-US" altLang="ar-SA" sz="2400" b="1" smtClean="0">
                <a:cs typeface="Arial" panose="020B0604020202020204" pitchFamily="34" charset="0"/>
              </a:rPr>
              <a:t> </a:t>
            </a:r>
            <a:br>
              <a:rPr lang="en-US" altLang="ar-SA" sz="2400" b="1" smtClean="0">
                <a:cs typeface="Arial" panose="020B0604020202020204" pitchFamily="34" charset="0"/>
              </a:rPr>
            </a:br>
            <a:r>
              <a:rPr lang="en-US" altLang="ar-SA" sz="2400" b="1" smtClean="0">
                <a:cs typeface="Arial" panose="020B0604020202020204" pitchFamily="34" charset="0"/>
              </a:rPr>
              <a:t>-  </a:t>
            </a:r>
            <a:r>
              <a:rPr lang="ar-SA" altLang="ar-SA" sz="2400" b="1" smtClean="0">
                <a:cs typeface="Arial" panose="020B0604020202020204" pitchFamily="34" charset="0"/>
              </a:rPr>
              <a:t>تطوير المهارات الأساسية</a:t>
            </a:r>
            <a:r>
              <a:rPr lang="en-US" altLang="ar-SA" sz="2400" b="1" smtClean="0">
                <a:cs typeface="Arial" panose="020B0604020202020204" pitchFamily="34" charset="0"/>
              </a:rPr>
              <a:t> </a:t>
            </a:r>
            <a:br>
              <a:rPr lang="en-US" altLang="ar-SA" sz="2400" b="1" smtClean="0">
                <a:cs typeface="Arial" panose="020B0604020202020204" pitchFamily="34" charset="0"/>
              </a:rPr>
            </a:br>
            <a:r>
              <a:rPr lang="en-US" altLang="ar-SA" sz="2400" b="1" smtClean="0">
                <a:cs typeface="Arial" panose="020B0604020202020204" pitchFamily="34" charset="0"/>
              </a:rPr>
              <a:t>-  </a:t>
            </a:r>
            <a:r>
              <a:rPr lang="ar-SA" altLang="ar-SA" sz="2400" b="1" smtClean="0">
                <a:cs typeface="Arial" panose="020B0604020202020204" pitchFamily="34" charset="0"/>
              </a:rPr>
              <a:t>تطوير المهارات الحركية</a:t>
            </a:r>
            <a:r>
              <a:rPr lang="en-US" altLang="ar-SA" sz="2400" b="1" smtClean="0">
                <a:cs typeface="Arial" panose="020B0604020202020204" pitchFamily="34" charset="0"/>
              </a:rPr>
              <a:t> </a:t>
            </a:r>
            <a:br>
              <a:rPr lang="en-US" altLang="ar-SA" sz="2400" b="1" smtClean="0">
                <a:cs typeface="Arial" panose="020B0604020202020204" pitchFamily="34" charset="0"/>
              </a:rPr>
            </a:br>
            <a:r>
              <a:rPr lang="en-US" altLang="ar-SA" sz="2400" b="1" smtClean="0">
                <a:cs typeface="Arial" panose="020B0604020202020204" pitchFamily="34" charset="0"/>
              </a:rPr>
              <a:t>-  </a:t>
            </a:r>
            <a:r>
              <a:rPr lang="ar-SA" altLang="ar-SA" sz="2400" b="1" smtClean="0">
                <a:cs typeface="Arial" panose="020B0604020202020204" pitchFamily="34" charset="0"/>
              </a:rPr>
              <a:t>تزيين المنسوجات</a:t>
            </a:r>
            <a:r>
              <a:rPr lang="en-US" altLang="ar-SA" sz="2400" b="1" smtClean="0">
                <a:cs typeface="Arial" panose="020B0604020202020204" pitchFamily="34" charset="0"/>
              </a:rPr>
              <a:t> </a:t>
            </a:r>
            <a:br>
              <a:rPr lang="en-US" altLang="ar-SA" sz="2400" b="1" smtClean="0">
                <a:cs typeface="Arial" panose="020B0604020202020204" pitchFamily="34" charset="0"/>
              </a:rPr>
            </a:br>
            <a:r>
              <a:rPr lang="en-US" altLang="ar-SA" sz="2400" b="1" smtClean="0">
                <a:cs typeface="Arial" panose="020B0604020202020204" pitchFamily="34" charset="0"/>
              </a:rPr>
              <a:t> - </a:t>
            </a:r>
            <a:r>
              <a:rPr lang="ar-SA" altLang="ar-SA" sz="2400" b="1" smtClean="0">
                <a:cs typeface="Arial" panose="020B0604020202020204" pitchFamily="34" charset="0"/>
              </a:rPr>
              <a:t>النسج والحبك </a:t>
            </a:r>
            <a:r>
              <a:rPr lang="en-US" altLang="ar-SA" sz="2400" b="1" smtClean="0">
                <a:cs typeface="Arial" panose="020B0604020202020204" pitchFamily="34" charset="0"/>
              </a:rPr>
              <a:t>) </a:t>
            </a:r>
            <a:r>
              <a:rPr lang="ar-SA" altLang="ar-SA" sz="2400" b="1" smtClean="0">
                <a:cs typeface="Arial" panose="020B0604020202020204" pitchFamily="34" charset="0"/>
              </a:rPr>
              <a:t>الصنارة </a:t>
            </a:r>
            <a:r>
              <a:rPr lang="en-US" altLang="ar-SA" sz="2400" b="1" smtClean="0">
                <a:cs typeface="Arial" panose="020B0604020202020204" pitchFamily="34" charset="0"/>
              </a:rPr>
              <a:t>( </a:t>
            </a:r>
            <a:br>
              <a:rPr lang="en-US" altLang="ar-SA" sz="2400" b="1" smtClean="0">
                <a:cs typeface="Arial" panose="020B0604020202020204" pitchFamily="34" charset="0"/>
              </a:rPr>
            </a:br>
            <a:r>
              <a:rPr lang="en-US" altLang="ar-SA" sz="2400" b="1" smtClean="0">
                <a:cs typeface="Arial" panose="020B0604020202020204" pitchFamily="34" charset="0"/>
              </a:rPr>
              <a:t> - </a:t>
            </a:r>
            <a:r>
              <a:rPr lang="ar-SA" altLang="ar-SA" sz="2400" b="1" smtClean="0">
                <a:cs typeface="Arial" panose="020B0604020202020204" pitchFamily="34" charset="0"/>
              </a:rPr>
              <a:t>أعمال المنسوجات ( واستخدامها والعناية بها </a:t>
            </a:r>
            <a:r>
              <a:rPr lang="en-US" altLang="ar-SA" sz="2400" b="1" smtClean="0">
                <a:cs typeface="Arial" panose="020B0604020202020204" pitchFamily="34" charset="0"/>
              </a:rPr>
              <a:t>( </a:t>
            </a:r>
            <a:endParaRPr lang="ar-SA" altLang="ar-SA" sz="2400" b="1" smtClean="0">
              <a:cs typeface="Arial" panose="020B0604020202020204" pitchFamily="34" charset="0"/>
            </a:endParaRPr>
          </a:p>
          <a:p>
            <a:pPr rtl="1">
              <a:lnSpc>
                <a:spcPct val="80000"/>
              </a:lnSpc>
            </a:pPr>
            <a:r>
              <a:rPr lang="ar-SA" altLang="ar-SA" sz="2400" b="1" u="sng" smtClean="0">
                <a:cs typeface="Arial" panose="020B0604020202020204" pitchFamily="34" charset="0"/>
              </a:rPr>
              <a:t>ج) الحرف اليدوية</a:t>
            </a:r>
            <a:r>
              <a:rPr lang="en-US" altLang="ar-SA" sz="2400" b="1" smtClean="0">
                <a:cs typeface="Arial" panose="020B0604020202020204" pitchFamily="34" charset="0"/>
              </a:rPr>
              <a:t> </a:t>
            </a:r>
            <a:br>
              <a:rPr lang="en-US" altLang="ar-SA" sz="2400" b="1" smtClean="0">
                <a:cs typeface="Arial" panose="020B0604020202020204" pitchFamily="34" charset="0"/>
              </a:rPr>
            </a:br>
            <a:r>
              <a:rPr lang="en-US" altLang="ar-SA" sz="2400" b="1" smtClean="0">
                <a:cs typeface="Arial" panose="020B0604020202020204" pitchFamily="34" charset="0"/>
              </a:rPr>
              <a:t> - </a:t>
            </a:r>
            <a:r>
              <a:rPr lang="ar-SA" altLang="ar-SA" sz="2400" b="1" smtClean="0">
                <a:cs typeface="Arial" panose="020B0604020202020204" pitchFamily="34" charset="0"/>
              </a:rPr>
              <a:t>البدء بمعرفة الأشياء والمواد</a:t>
            </a:r>
            <a:r>
              <a:rPr lang="en-US" altLang="ar-SA" sz="2400" b="1" smtClean="0">
                <a:cs typeface="Arial" panose="020B0604020202020204" pitchFamily="34" charset="0"/>
              </a:rPr>
              <a:t> </a:t>
            </a:r>
            <a:br>
              <a:rPr lang="en-US" altLang="ar-SA" sz="2400" b="1" smtClean="0">
                <a:cs typeface="Arial" panose="020B0604020202020204" pitchFamily="34" charset="0"/>
              </a:rPr>
            </a:br>
            <a:r>
              <a:rPr lang="en-US" altLang="ar-SA" sz="2400" b="1" smtClean="0">
                <a:cs typeface="Arial" panose="020B0604020202020204" pitchFamily="34" charset="0"/>
              </a:rPr>
              <a:t>-  </a:t>
            </a:r>
            <a:r>
              <a:rPr lang="ar-SA" altLang="ar-SA" sz="2400" b="1" smtClean="0">
                <a:cs typeface="Arial" panose="020B0604020202020204" pitchFamily="34" charset="0"/>
              </a:rPr>
              <a:t>تطوير المهارات الأساسية</a:t>
            </a:r>
            <a:r>
              <a:rPr lang="en-US" altLang="ar-SA" sz="2400" b="1" smtClean="0">
                <a:cs typeface="Arial" panose="020B0604020202020204" pitchFamily="34" charset="0"/>
              </a:rPr>
              <a:t> -  </a:t>
            </a:r>
            <a:r>
              <a:rPr lang="ar-SA" altLang="ar-SA" sz="2400" b="1" smtClean="0">
                <a:cs typeface="Arial" panose="020B0604020202020204" pitchFamily="34" charset="0"/>
              </a:rPr>
              <a:t>صنع الأشياء البسيطة</a:t>
            </a:r>
            <a:r>
              <a:rPr lang="en-US" altLang="ar-SA" sz="2400" b="1" smtClean="0">
                <a:cs typeface="Arial" panose="020B0604020202020204" pitchFamily="34" charset="0"/>
              </a:rPr>
              <a:t> </a:t>
            </a:r>
            <a:br>
              <a:rPr lang="en-US" altLang="ar-SA" sz="2400" b="1" smtClean="0">
                <a:cs typeface="Arial" panose="020B0604020202020204" pitchFamily="34" charset="0"/>
              </a:rPr>
            </a:br>
            <a:r>
              <a:rPr lang="en-US" altLang="ar-SA" sz="2400" b="1" smtClean="0">
                <a:cs typeface="Arial" panose="020B0604020202020204" pitchFamily="34" charset="0"/>
              </a:rPr>
              <a:t>-  </a:t>
            </a:r>
            <a:r>
              <a:rPr lang="ar-SA" altLang="ar-SA" sz="2400" b="1" smtClean="0">
                <a:cs typeface="Arial" panose="020B0604020202020204" pitchFamily="34" charset="0"/>
              </a:rPr>
              <a:t>العمل في الورشة</a:t>
            </a:r>
            <a:r>
              <a:rPr lang="en-US" altLang="ar-SA" sz="2400" b="1" smtClean="0">
                <a:cs typeface="Arial" panose="020B0604020202020204" pitchFamily="34" charset="0"/>
              </a:rPr>
              <a:t>  -           </a:t>
            </a:r>
            <a:r>
              <a:rPr lang="ar-SA" altLang="ar-SA" sz="2400" b="1" smtClean="0">
                <a:cs typeface="Arial" panose="020B0604020202020204" pitchFamily="34" charset="0"/>
              </a:rPr>
              <a:t>البدء بمعرفة المواد الخاصة </a:t>
            </a:r>
          </a:p>
          <a:p>
            <a:pPr rtl="1">
              <a:lnSpc>
                <a:spcPct val="80000"/>
              </a:lnSpc>
            </a:pPr>
            <a:r>
              <a:rPr lang="ar-SA" altLang="ar-SA" sz="2400" b="1" u="sng" smtClean="0">
                <a:cs typeface="Arial" panose="020B0604020202020204" pitchFamily="34" charset="0"/>
              </a:rPr>
              <a:t>د) استخدام الأدوات </a:t>
            </a:r>
            <a:r>
              <a:rPr lang="ar-EG" altLang="ar-SA" sz="2400" b="1" u="sng" smtClean="0">
                <a:cs typeface="Arial" panose="020B0604020202020204" pitchFamily="34" charset="0"/>
              </a:rPr>
              <a:t>وتشمل</a:t>
            </a:r>
            <a:r>
              <a:rPr lang="ar-EG" altLang="ar-SA" sz="2400" b="1" smtClean="0">
                <a:cs typeface="Arial" panose="020B0604020202020204" pitchFamily="34" charset="0"/>
              </a:rPr>
              <a:t>:-</a:t>
            </a:r>
            <a:r>
              <a:rPr lang="en-US" altLang="ar-SA" sz="2400" b="1" smtClean="0">
                <a:cs typeface="Arial" panose="020B0604020202020204" pitchFamily="34" charset="0"/>
              </a:rPr>
              <a:t/>
            </a:r>
            <a:br>
              <a:rPr lang="en-US" altLang="ar-SA" sz="2400" b="1" smtClean="0">
                <a:cs typeface="Arial" panose="020B0604020202020204" pitchFamily="34" charset="0"/>
              </a:rPr>
            </a:br>
            <a:r>
              <a:rPr lang="en-US" altLang="ar-SA" sz="2400" b="1" smtClean="0">
                <a:cs typeface="Arial" panose="020B0604020202020204" pitchFamily="34" charset="0"/>
              </a:rPr>
              <a:t>-  </a:t>
            </a:r>
            <a:r>
              <a:rPr lang="ar-SA" altLang="ar-SA" sz="2400" b="1" smtClean="0">
                <a:cs typeface="Arial" panose="020B0604020202020204" pitchFamily="34" charset="0"/>
              </a:rPr>
              <a:t>تعلم الأساليب</a:t>
            </a:r>
            <a:r>
              <a:rPr lang="en-US" altLang="ar-SA" sz="2400" b="1" smtClean="0">
                <a:cs typeface="Arial" panose="020B0604020202020204" pitchFamily="34" charset="0"/>
              </a:rPr>
              <a:t> - </a:t>
            </a:r>
            <a:r>
              <a:rPr lang="ar-SA" altLang="ar-SA" sz="2400" b="1" smtClean="0">
                <a:cs typeface="Arial" panose="020B0604020202020204" pitchFamily="34" charset="0"/>
              </a:rPr>
              <a:t>إكمال المشاريع</a:t>
            </a:r>
            <a:r>
              <a:rPr lang="en-US" altLang="ar-SA" sz="2400" b="1" smtClean="0">
                <a:cs typeface="Arial" panose="020B0604020202020204" pitchFamily="34" charset="0"/>
              </a:rPr>
              <a:t> -  </a:t>
            </a:r>
            <a:r>
              <a:rPr lang="ar-SA" altLang="ar-SA" sz="2400" b="1" smtClean="0">
                <a:cs typeface="Arial" panose="020B0604020202020204" pitchFamily="34" charset="0"/>
              </a:rPr>
              <a:t>الوعي بمتطلبات السلامة</a:t>
            </a:r>
            <a:r>
              <a:rPr lang="en-US" altLang="ar-SA" sz="2400" b="1" smtClean="0">
                <a:cs typeface="Arial" panose="020B0604020202020204" pitchFamily="34" charset="0"/>
              </a:rPr>
              <a:t> </a:t>
            </a:r>
          </a:p>
        </p:txBody>
      </p:sp>
    </p:spTree>
    <p:extLst>
      <p:ext uri="{BB962C8B-B14F-4D97-AF65-F5344CB8AC3E}">
        <p14:creationId xmlns:p14="http://schemas.microsoft.com/office/powerpoint/2010/main" val="30094226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p:cNvSpPr>
          <p:nvPr>
            <p:ph type="title" idx="4294967295"/>
          </p:nvPr>
        </p:nvSpPr>
        <p:spPr>
          <a:xfrm>
            <a:off x="495300" y="274638"/>
            <a:ext cx="8915400" cy="1143000"/>
          </a:xfrm>
          <a:prstGeom prst="rect">
            <a:avLst/>
          </a:prstGeom>
        </p:spPr>
        <p:txBody>
          <a:bodyPr/>
          <a:lstStyle/>
          <a:p>
            <a:r>
              <a:rPr lang="ar-SA" altLang="ar-SA" b="1">
                <a:solidFill>
                  <a:srgbClr val="C00000"/>
                </a:solidFill>
                <a:latin typeface="Arial" pitchFamily="34" charset="0"/>
                <a:ea typeface="+mn-ea"/>
                <a:cs typeface="+mn-cs"/>
              </a:rPr>
              <a:t>تابع : محتوى البرنامج</a:t>
            </a:r>
            <a:endParaRPr lang="en-US" altLang="ar-SA" b="1">
              <a:solidFill>
                <a:srgbClr val="C00000"/>
              </a:solidFill>
              <a:latin typeface="Arial" pitchFamily="34" charset="0"/>
              <a:ea typeface="+mn-ea"/>
              <a:cs typeface="+mn-cs"/>
            </a:endParaRPr>
          </a:p>
        </p:txBody>
      </p:sp>
      <p:sp>
        <p:nvSpPr>
          <p:cNvPr id="37891" name="Rectangle 3"/>
          <p:cNvSpPr>
            <a:spLocks noGrp="1"/>
          </p:cNvSpPr>
          <p:nvPr>
            <p:ph type="body" idx="4294967295"/>
          </p:nvPr>
        </p:nvSpPr>
        <p:spPr/>
        <p:txBody>
          <a:bodyPr/>
          <a:lstStyle/>
          <a:p>
            <a:pPr rtl="1">
              <a:lnSpc>
                <a:spcPct val="90000"/>
              </a:lnSpc>
            </a:pPr>
            <a:r>
              <a:rPr lang="ar-SA" altLang="ar-SA" b="1" u="sng" smtClean="0">
                <a:cs typeface="Arial" panose="020B0604020202020204" pitchFamily="34" charset="0"/>
              </a:rPr>
              <a:t>هـ ) العلوم المنزلية</a:t>
            </a:r>
            <a:r>
              <a:rPr lang="en-US" altLang="ar-SA" b="1" smtClean="0">
                <a:cs typeface="Arial" panose="020B0604020202020204" pitchFamily="34" charset="0"/>
              </a:rPr>
              <a:t> </a:t>
            </a:r>
            <a:br>
              <a:rPr lang="en-US" altLang="ar-SA" b="1" smtClean="0">
                <a:cs typeface="Arial" panose="020B0604020202020204" pitchFamily="34" charset="0"/>
              </a:rPr>
            </a:br>
            <a:r>
              <a:rPr lang="en-US" altLang="ar-SA" b="1" smtClean="0">
                <a:cs typeface="Arial" panose="020B0604020202020204" pitchFamily="34" charset="0"/>
              </a:rPr>
              <a:t>-  </a:t>
            </a:r>
            <a:r>
              <a:rPr lang="ar-SA" altLang="ar-SA" b="1" smtClean="0">
                <a:cs typeface="Arial" panose="020B0604020202020204" pitchFamily="34" charset="0"/>
              </a:rPr>
              <a:t>العناية بالمنزل</a:t>
            </a:r>
            <a:r>
              <a:rPr lang="en-US" altLang="ar-SA" b="1" smtClean="0">
                <a:cs typeface="Arial" panose="020B0604020202020204" pitchFamily="34" charset="0"/>
              </a:rPr>
              <a:t> </a:t>
            </a:r>
            <a:br>
              <a:rPr lang="en-US" altLang="ar-SA" b="1" smtClean="0">
                <a:cs typeface="Arial" panose="020B0604020202020204" pitchFamily="34" charset="0"/>
              </a:rPr>
            </a:br>
            <a:r>
              <a:rPr lang="en-US" altLang="ar-SA" b="1" smtClean="0">
                <a:cs typeface="Arial" panose="020B0604020202020204" pitchFamily="34" charset="0"/>
              </a:rPr>
              <a:t> - </a:t>
            </a:r>
            <a:r>
              <a:rPr lang="ar-SA" altLang="ar-SA" b="1" smtClean="0">
                <a:cs typeface="Arial" panose="020B0604020202020204" pitchFamily="34" charset="0"/>
              </a:rPr>
              <a:t>التعامل مع الطعام</a:t>
            </a:r>
            <a:r>
              <a:rPr lang="en-US" altLang="ar-SA" b="1" smtClean="0">
                <a:cs typeface="Arial" panose="020B0604020202020204" pitchFamily="34" charset="0"/>
              </a:rPr>
              <a:t> </a:t>
            </a:r>
            <a:br>
              <a:rPr lang="en-US" altLang="ar-SA" b="1" smtClean="0">
                <a:cs typeface="Arial" panose="020B0604020202020204" pitchFamily="34" charset="0"/>
              </a:rPr>
            </a:br>
            <a:r>
              <a:rPr lang="en-US" altLang="ar-SA" b="1" smtClean="0">
                <a:cs typeface="Arial" panose="020B0604020202020204" pitchFamily="34" charset="0"/>
              </a:rPr>
              <a:t> -</a:t>
            </a:r>
            <a:r>
              <a:rPr lang="ar-SA" altLang="ar-SA" b="1" smtClean="0">
                <a:cs typeface="Arial" panose="020B0604020202020204" pitchFamily="34" charset="0"/>
              </a:rPr>
              <a:t>المهارات الأساسية لتحضير الطعام</a:t>
            </a:r>
            <a:r>
              <a:rPr lang="en-US" altLang="ar-SA" b="1" smtClean="0">
                <a:cs typeface="Arial" panose="020B0604020202020204" pitchFamily="34" charset="0"/>
              </a:rPr>
              <a:t> </a:t>
            </a:r>
            <a:br>
              <a:rPr lang="en-US" altLang="ar-SA" b="1" smtClean="0">
                <a:cs typeface="Arial" panose="020B0604020202020204" pitchFamily="34" charset="0"/>
              </a:rPr>
            </a:br>
            <a:r>
              <a:rPr lang="en-US" altLang="ar-SA" b="1" smtClean="0">
                <a:cs typeface="Arial" panose="020B0604020202020204" pitchFamily="34" charset="0"/>
              </a:rPr>
              <a:t>-  </a:t>
            </a:r>
            <a:r>
              <a:rPr lang="ar-SA" altLang="ar-SA" b="1" smtClean="0">
                <a:cs typeface="Arial" panose="020B0604020202020204" pitchFamily="34" charset="0"/>
              </a:rPr>
              <a:t>تحضير الطعام البارد</a:t>
            </a:r>
            <a:r>
              <a:rPr lang="en-US" altLang="ar-SA" b="1" smtClean="0">
                <a:cs typeface="Arial" panose="020B0604020202020204" pitchFamily="34" charset="0"/>
              </a:rPr>
              <a:t/>
            </a:r>
            <a:br>
              <a:rPr lang="en-US" altLang="ar-SA" b="1" smtClean="0">
                <a:cs typeface="Arial" panose="020B0604020202020204" pitchFamily="34" charset="0"/>
              </a:rPr>
            </a:br>
            <a:r>
              <a:rPr lang="en-US" altLang="ar-SA" b="1" smtClean="0">
                <a:cs typeface="Arial" panose="020B0604020202020204" pitchFamily="34" charset="0"/>
              </a:rPr>
              <a:t>-  </a:t>
            </a:r>
            <a:r>
              <a:rPr lang="ar-SA" altLang="ar-SA" b="1" smtClean="0">
                <a:cs typeface="Arial" panose="020B0604020202020204" pitchFamily="34" charset="0"/>
              </a:rPr>
              <a:t>تحضير الطعام الساخن</a:t>
            </a:r>
            <a:r>
              <a:rPr lang="en-US" altLang="ar-SA" b="1" smtClean="0">
                <a:cs typeface="Arial" panose="020B0604020202020204" pitchFamily="34" charset="0"/>
              </a:rPr>
              <a:t> </a:t>
            </a:r>
            <a:br>
              <a:rPr lang="en-US" altLang="ar-SA" b="1" smtClean="0">
                <a:cs typeface="Arial" panose="020B0604020202020204" pitchFamily="34" charset="0"/>
              </a:rPr>
            </a:br>
            <a:r>
              <a:rPr lang="en-US" altLang="ar-SA" b="1" smtClean="0">
                <a:cs typeface="Arial" panose="020B0604020202020204" pitchFamily="34" charset="0"/>
              </a:rPr>
              <a:t>-  </a:t>
            </a:r>
            <a:r>
              <a:rPr lang="ar-SA" altLang="ar-SA" b="1" smtClean="0">
                <a:cs typeface="Arial" panose="020B0604020202020204" pitchFamily="34" charset="0"/>
              </a:rPr>
              <a:t>استخدام الأدوات المنزلية</a:t>
            </a:r>
            <a:r>
              <a:rPr lang="en-US" altLang="ar-SA" b="1" smtClean="0">
                <a:cs typeface="Arial" panose="020B0604020202020204" pitchFamily="34" charset="0"/>
              </a:rPr>
              <a:t> </a:t>
            </a:r>
            <a:br>
              <a:rPr lang="en-US" altLang="ar-SA" b="1" smtClean="0">
                <a:cs typeface="Arial" panose="020B0604020202020204" pitchFamily="34" charset="0"/>
              </a:rPr>
            </a:br>
            <a:r>
              <a:rPr lang="en-US" altLang="ar-SA" b="1" smtClean="0">
                <a:cs typeface="Arial" panose="020B0604020202020204" pitchFamily="34" charset="0"/>
              </a:rPr>
              <a:t>-  </a:t>
            </a:r>
            <a:r>
              <a:rPr lang="ar-SA" altLang="ar-SA" b="1" smtClean="0">
                <a:cs typeface="Arial" panose="020B0604020202020204" pitchFamily="34" charset="0"/>
              </a:rPr>
              <a:t>العناية بالملابس والغسيل</a:t>
            </a:r>
            <a:r>
              <a:rPr lang="en-US" altLang="ar-SA" b="1" smtClean="0">
                <a:cs typeface="Arial" panose="020B0604020202020204" pitchFamily="34" charset="0"/>
              </a:rPr>
              <a:t> </a:t>
            </a:r>
            <a:br>
              <a:rPr lang="en-US" altLang="ar-SA" b="1" smtClean="0">
                <a:cs typeface="Arial" panose="020B0604020202020204" pitchFamily="34" charset="0"/>
              </a:rPr>
            </a:br>
            <a:r>
              <a:rPr lang="en-US" altLang="ar-SA" b="1" smtClean="0">
                <a:cs typeface="Arial" panose="020B0604020202020204" pitchFamily="34" charset="0"/>
              </a:rPr>
              <a:t>-  </a:t>
            </a:r>
            <a:r>
              <a:rPr lang="ar-SA" altLang="ar-SA" b="1" smtClean="0">
                <a:cs typeface="Arial" panose="020B0604020202020204" pitchFamily="34" charset="0"/>
              </a:rPr>
              <a:t>الوعي بأمور السلامة</a:t>
            </a:r>
            <a:r>
              <a:rPr lang="en-US" altLang="ar-SA" b="1" smtClean="0">
                <a:cs typeface="Arial" panose="020B0604020202020204" pitchFamily="34" charset="0"/>
              </a:rPr>
              <a:t> </a:t>
            </a:r>
            <a:br>
              <a:rPr lang="en-US" altLang="ar-SA" b="1" smtClean="0">
                <a:cs typeface="Arial" panose="020B0604020202020204" pitchFamily="34" charset="0"/>
              </a:rPr>
            </a:br>
            <a:r>
              <a:rPr lang="en-US" altLang="ar-SA" b="1" smtClean="0">
                <a:cs typeface="Arial" panose="020B0604020202020204" pitchFamily="34" charset="0"/>
              </a:rPr>
              <a:t>-  </a:t>
            </a:r>
            <a:r>
              <a:rPr lang="ar-SA" altLang="ar-SA" b="1" smtClean="0">
                <a:cs typeface="Arial" panose="020B0604020202020204" pitchFamily="34" charset="0"/>
              </a:rPr>
              <a:t>العمل في المنزل والمطبخ دون الإعتماد على أحد </a:t>
            </a:r>
            <a:endParaRPr lang="en-US" altLang="ar-SA" b="1" smtClean="0">
              <a:cs typeface="Arial" panose="020B0604020202020204" pitchFamily="34" charset="0"/>
            </a:endParaRPr>
          </a:p>
        </p:txBody>
      </p:sp>
    </p:spTree>
    <p:extLst>
      <p:ext uri="{BB962C8B-B14F-4D97-AF65-F5344CB8AC3E}">
        <p14:creationId xmlns:p14="http://schemas.microsoft.com/office/powerpoint/2010/main" val="5179195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p:cNvSpPr>
          <p:nvPr>
            <p:ph type="title" idx="4294967295"/>
          </p:nvPr>
        </p:nvSpPr>
        <p:spPr>
          <a:xfrm>
            <a:off x="495300" y="274638"/>
            <a:ext cx="8915400" cy="1143000"/>
          </a:xfrm>
          <a:prstGeom prst="rect">
            <a:avLst/>
          </a:prstGeom>
        </p:spPr>
        <p:txBody>
          <a:bodyPr/>
          <a:lstStyle/>
          <a:p>
            <a:r>
              <a:rPr lang="ar-SA" altLang="ar-SA" b="1">
                <a:solidFill>
                  <a:srgbClr val="C00000"/>
                </a:solidFill>
                <a:latin typeface="Arial" pitchFamily="34" charset="0"/>
                <a:ea typeface="+mn-ea"/>
                <a:cs typeface="+mn-cs"/>
              </a:rPr>
              <a:t>تابع : محتوى البرنامج</a:t>
            </a:r>
            <a:endParaRPr lang="en-US" altLang="ar-SA" b="1">
              <a:solidFill>
                <a:srgbClr val="C00000"/>
              </a:solidFill>
              <a:latin typeface="Arial" pitchFamily="34" charset="0"/>
              <a:ea typeface="+mn-ea"/>
              <a:cs typeface="+mn-cs"/>
            </a:endParaRPr>
          </a:p>
        </p:txBody>
      </p:sp>
      <p:sp>
        <p:nvSpPr>
          <p:cNvPr id="38915" name="Rectangle 3"/>
          <p:cNvSpPr>
            <a:spLocks noGrp="1"/>
          </p:cNvSpPr>
          <p:nvPr>
            <p:ph type="body" idx="4294967295"/>
          </p:nvPr>
        </p:nvSpPr>
        <p:spPr/>
        <p:txBody>
          <a:bodyPr/>
          <a:lstStyle/>
          <a:p>
            <a:pPr rtl="1"/>
            <a:r>
              <a:rPr lang="ar-SA" altLang="ar-SA" sz="2800" b="1" u="sng" smtClean="0">
                <a:cs typeface="Arial" panose="020B0604020202020204" pitchFamily="34" charset="0"/>
              </a:rPr>
              <a:t>و) التربية البدنية:</a:t>
            </a:r>
            <a:r>
              <a:rPr lang="en-US" altLang="ar-SA" sz="2800" b="1" smtClean="0">
                <a:cs typeface="Arial" panose="020B0604020202020204" pitchFamily="34" charset="0"/>
              </a:rPr>
              <a:t> </a:t>
            </a:r>
            <a:br>
              <a:rPr lang="en-US" altLang="ar-SA" sz="2800" b="1" smtClean="0">
                <a:cs typeface="Arial" panose="020B0604020202020204" pitchFamily="34" charset="0"/>
              </a:rPr>
            </a:br>
            <a:r>
              <a:rPr lang="en-US" altLang="ar-SA" sz="2800" b="1" smtClean="0">
                <a:cs typeface="Arial" panose="020B0604020202020204" pitchFamily="34" charset="0"/>
              </a:rPr>
              <a:t> - </a:t>
            </a:r>
            <a:r>
              <a:rPr lang="ar-SA" altLang="ar-SA" sz="2800" b="1" smtClean="0">
                <a:cs typeface="Arial" panose="020B0604020202020204" pitchFamily="34" charset="0"/>
              </a:rPr>
              <a:t>الممارسة الصحيحة لحركات الجسم</a:t>
            </a:r>
            <a:r>
              <a:rPr lang="en-US" altLang="ar-SA" sz="2800" b="1" smtClean="0">
                <a:cs typeface="Arial" panose="020B0604020202020204" pitchFamily="34" charset="0"/>
              </a:rPr>
              <a:t> </a:t>
            </a:r>
            <a:br>
              <a:rPr lang="en-US" altLang="ar-SA" sz="2800" b="1" smtClean="0">
                <a:cs typeface="Arial" panose="020B0604020202020204" pitchFamily="34" charset="0"/>
              </a:rPr>
            </a:br>
            <a:r>
              <a:rPr lang="en-US" altLang="ar-SA" sz="2800" b="1" smtClean="0">
                <a:cs typeface="Arial" panose="020B0604020202020204" pitchFamily="34" charset="0"/>
              </a:rPr>
              <a:t>-  </a:t>
            </a:r>
            <a:r>
              <a:rPr lang="ar-SA" altLang="ar-SA" sz="2800" b="1" smtClean="0">
                <a:cs typeface="Arial" panose="020B0604020202020204" pitchFamily="34" charset="0"/>
              </a:rPr>
              <a:t>تكييف الحركة حسب السطح</a:t>
            </a:r>
            <a:r>
              <a:rPr lang="en-US" altLang="ar-SA" sz="2800" b="1" smtClean="0">
                <a:cs typeface="Arial" panose="020B0604020202020204" pitchFamily="34" charset="0"/>
              </a:rPr>
              <a:t> </a:t>
            </a:r>
            <a:br>
              <a:rPr lang="en-US" altLang="ar-SA" sz="2800" b="1" smtClean="0">
                <a:cs typeface="Arial" panose="020B0604020202020204" pitchFamily="34" charset="0"/>
              </a:rPr>
            </a:br>
            <a:r>
              <a:rPr lang="en-US" altLang="ar-SA" sz="2800" b="1" smtClean="0">
                <a:cs typeface="Arial" panose="020B0604020202020204" pitchFamily="34" charset="0"/>
              </a:rPr>
              <a:t>-  </a:t>
            </a:r>
            <a:r>
              <a:rPr lang="ar-SA" altLang="ar-SA" sz="2800" b="1" smtClean="0">
                <a:cs typeface="Arial" panose="020B0604020202020204" pitchFamily="34" charset="0"/>
              </a:rPr>
              <a:t>الاستخدام الصحيح للأدوات الرياضية</a:t>
            </a:r>
            <a:r>
              <a:rPr lang="en-US" altLang="ar-SA" sz="2800" b="1" smtClean="0">
                <a:cs typeface="Arial" panose="020B0604020202020204" pitchFamily="34" charset="0"/>
              </a:rPr>
              <a:t> </a:t>
            </a:r>
            <a:br>
              <a:rPr lang="en-US" altLang="ar-SA" sz="2800" b="1" smtClean="0">
                <a:cs typeface="Arial" panose="020B0604020202020204" pitchFamily="34" charset="0"/>
              </a:rPr>
            </a:br>
            <a:r>
              <a:rPr lang="en-US" altLang="ar-SA" sz="2800" b="1" smtClean="0">
                <a:cs typeface="Arial" panose="020B0604020202020204" pitchFamily="34" charset="0"/>
              </a:rPr>
              <a:t>-  </a:t>
            </a:r>
            <a:r>
              <a:rPr lang="ar-SA" altLang="ar-SA" sz="2800" b="1" smtClean="0">
                <a:cs typeface="Arial" panose="020B0604020202020204" pitchFamily="34" charset="0"/>
              </a:rPr>
              <a:t>الحركة المصحوبة بالإيقاع</a:t>
            </a:r>
            <a:r>
              <a:rPr lang="en-US" altLang="ar-SA" sz="2800" b="1" smtClean="0">
                <a:cs typeface="Arial" panose="020B0604020202020204" pitchFamily="34" charset="0"/>
              </a:rPr>
              <a:t> </a:t>
            </a:r>
            <a:br>
              <a:rPr lang="en-US" altLang="ar-SA" sz="2800" b="1" smtClean="0">
                <a:cs typeface="Arial" panose="020B0604020202020204" pitchFamily="34" charset="0"/>
              </a:rPr>
            </a:br>
            <a:r>
              <a:rPr lang="en-US" altLang="ar-SA" sz="2800" b="1" smtClean="0">
                <a:cs typeface="Arial" panose="020B0604020202020204" pitchFamily="34" charset="0"/>
              </a:rPr>
              <a:t>-  </a:t>
            </a:r>
            <a:r>
              <a:rPr lang="ar-SA" altLang="ar-SA" sz="2800" b="1" smtClean="0">
                <a:cs typeface="Arial" panose="020B0604020202020204" pitchFamily="34" charset="0"/>
              </a:rPr>
              <a:t>المشاركة في ألعاب الأطفال</a:t>
            </a:r>
            <a:r>
              <a:rPr lang="en-US" altLang="ar-SA" sz="2800" b="1" smtClean="0">
                <a:cs typeface="Arial" panose="020B0604020202020204" pitchFamily="34" charset="0"/>
              </a:rPr>
              <a:t> </a:t>
            </a:r>
            <a:br>
              <a:rPr lang="en-US" altLang="ar-SA" sz="2800" b="1" smtClean="0">
                <a:cs typeface="Arial" panose="020B0604020202020204" pitchFamily="34" charset="0"/>
              </a:rPr>
            </a:br>
            <a:r>
              <a:rPr lang="en-US" altLang="ar-SA" sz="2800" b="1" smtClean="0">
                <a:cs typeface="Arial" panose="020B0604020202020204" pitchFamily="34" charset="0"/>
              </a:rPr>
              <a:t>-  </a:t>
            </a:r>
            <a:r>
              <a:rPr lang="ar-SA" altLang="ar-SA" sz="2800" b="1" smtClean="0">
                <a:cs typeface="Arial" panose="020B0604020202020204" pitchFamily="34" charset="0"/>
              </a:rPr>
              <a:t>استخدام الملاعب العامة</a:t>
            </a:r>
            <a:r>
              <a:rPr lang="en-US" altLang="ar-SA" sz="2800" b="1" smtClean="0">
                <a:cs typeface="Arial" panose="020B0604020202020204" pitchFamily="34" charset="0"/>
              </a:rPr>
              <a:t> </a:t>
            </a:r>
            <a:br>
              <a:rPr lang="en-US" altLang="ar-SA" sz="2800" b="1" smtClean="0">
                <a:cs typeface="Arial" panose="020B0604020202020204" pitchFamily="34" charset="0"/>
              </a:rPr>
            </a:br>
            <a:r>
              <a:rPr lang="en-US" altLang="ar-SA" sz="2800" b="1" smtClean="0">
                <a:cs typeface="Arial" panose="020B0604020202020204" pitchFamily="34" charset="0"/>
              </a:rPr>
              <a:t>-  </a:t>
            </a:r>
            <a:r>
              <a:rPr lang="ar-SA" altLang="ar-SA" sz="2800" b="1" smtClean="0">
                <a:cs typeface="Arial" panose="020B0604020202020204" pitchFamily="34" charset="0"/>
              </a:rPr>
              <a:t>استخدام المسابح العامة</a:t>
            </a:r>
            <a:r>
              <a:rPr lang="en-US" altLang="ar-SA" sz="2800" b="1" smtClean="0">
                <a:cs typeface="Arial" panose="020B0604020202020204" pitchFamily="34" charset="0"/>
              </a:rPr>
              <a:t> </a:t>
            </a:r>
            <a:br>
              <a:rPr lang="en-US" altLang="ar-SA" sz="2800" b="1" smtClean="0">
                <a:cs typeface="Arial" panose="020B0604020202020204" pitchFamily="34" charset="0"/>
              </a:rPr>
            </a:br>
            <a:r>
              <a:rPr lang="en-US" altLang="ar-SA" sz="2800" b="1" smtClean="0">
                <a:cs typeface="Arial" panose="020B0604020202020204" pitchFamily="34" charset="0"/>
              </a:rPr>
              <a:t>-</a:t>
            </a:r>
            <a:r>
              <a:rPr lang="ar-SA" altLang="ar-SA" sz="2800" b="1" smtClean="0">
                <a:cs typeface="Arial" panose="020B0604020202020204" pitchFamily="34" charset="0"/>
              </a:rPr>
              <a:t>                        ************************</a:t>
            </a:r>
            <a:endParaRPr lang="en-US" altLang="ar-SA" sz="2800" b="1" smtClean="0">
              <a:cs typeface="Arial" panose="020B0604020202020204" pitchFamily="34" charset="0"/>
            </a:endParaRPr>
          </a:p>
        </p:txBody>
      </p:sp>
    </p:spTree>
    <p:extLst>
      <p:ext uri="{BB962C8B-B14F-4D97-AF65-F5344CB8AC3E}">
        <p14:creationId xmlns:p14="http://schemas.microsoft.com/office/powerpoint/2010/main" val="20469608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E478A"/>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12" name="Rectangle 11"/>
          <p:cNvSpPr/>
          <p:nvPr/>
        </p:nvSpPr>
        <p:spPr>
          <a:xfrm>
            <a:off x="3844363"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Education-template-final.potx" id="{50722CDD-1A13-41D8-9D8C-2503D9AB5DBC}" vid="{5C5B72B4-40E5-4193-B686-CC05489C30E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36</TotalTime>
  <Words>841</Words>
  <Application>Microsoft Office PowerPoint</Application>
  <PresentationFormat>A4 Paper (210x297 mm)</PresentationFormat>
  <Paragraphs>113</Paragraphs>
  <Slides>27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27</vt:i4>
      </vt:variant>
    </vt:vector>
  </HeadingPairs>
  <TitlesOfParts>
    <vt:vector size="33" baseType="lpstr">
      <vt:lpstr>ae_AlMateen</vt:lpstr>
      <vt:lpstr>Arial</vt:lpstr>
      <vt:lpstr>AYM Wadiy S_U normal.</vt:lpstr>
      <vt:lpstr>Calibri</vt:lpstr>
      <vt:lpstr>Times New Roman</vt:lpstr>
      <vt:lpstr>Office Theme</vt:lpstr>
      <vt:lpstr>PowerPoint Presentation</vt:lpstr>
      <vt:lpstr>المحاضرة الثانية عشرة </vt:lpstr>
      <vt:lpstr>عناصر المحاضرة</vt:lpstr>
      <vt:lpstr> : مقدمة</vt:lpstr>
      <vt:lpstr>مكونات برنامج بافاريا </vt:lpstr>
      <vt:lpstr>أهداف برنامج بافاريا </vt:lpstr>
      <vt:lpstr>تابع : أهداف برنامج بافاريا </vt:lpstr>
      <vt:lpstr>تابع:أهداف برنامج بافاريا  </vt:lpstr>
      <vt:lpstr>تابع : أهداف برنامج بافاريا</vt:lpstr>
      <vt:lpstr>محتويات برنامج بافاريا </vt:lpstr>
      <vt:lpstr>تابع : محتوى البرنامج</vt:lpstr>
      <vt:lpstr>تابع : محتوى البرنامج </vt:lpstr>
      <vt:lpstr>تابع : محتوى البرنامج</vt:lpstr>
      <vt:lpstr>تابع : محتوى البرنامج</vt:lpstr>
      <vt:lpstr>تابع : محتوى البرنامج</vt:lpstr>
      <vt:lpstr>تابع : محتوى البرنامج</vt:lpstr>
      <vt:lpstr>تابع : محتوى البرنامج</vt:lpstr>
      <vt:lpstr>تابع : محتوى البرنامج</vt:lpstr>
      <vt:lpstr>تابع : محتوى البرنامج</vt:lpstr>
      <vt:lpstr>تابع : محتوى البرنامج</vt:lpstr>
      <vt:lpstr>تابع : محتوى البرنامج</vt:lpstr>
      <vt:lpstr>تابع : محتوى البرنامج</vt:lpstr>
      <vt:lpstr>تابع : محتوى البرنامج</vt:lpstr>
      <vt:lpstr>تابع : محتوى البرنامج</vt:lpstr>
      <vt:lpstr>تابع : محتوى البرنامج</vt:lpstr>
      <vt:lpstr>تابع : محتوى البرنامج</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 Mohmmad Zayed</dc:creator>
  <cp:lastModifiedBy>Muhammad Waqas Riaz</cp:lastModifiedBy>
  <cp:revision>17</cp:revision>
  <dcterms:created xsi:type="dcterms:W3CDTF">2014-09-02T09:45:20Z</dcterms:created>
  <dcterms:modified xsi:type="dcterms:W3CDTF">2015-11-08T08:11:22Z</dcterms:modified>
</cp:coreProperties>
</file>