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310" r:id="rId3"/>
    <p:sldId id="325" r:id="rId4"/>
    <p:sldId id="326" r:id="rId5"/>
    <p:sldId id="327" r:id="rId6"/>
    <p:sldId id="328" r:id="rId7"/>
    <p:sldId id="329" r:id="rId8"/>
    <p:sldId id="330" r:id="rId9"/>
    <p:sldId id="331" r:id="rId10"/>
    <p:sldId id="332" r:id="rId11"/>
    <p:sldId id="333" r:id="rId12"/>
    <p:sldId id="334" r:id="rId13"/>
    <p:sldId id="335" r:id="rId14"/>
    <p:sldId id="336" r:id="rId15"/>
    <p:sldId id="337"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78A"/>
    <a:srgbClr val="81AA52"/>
    <a:srgbClr val="ECA02F"/>
    <a:srgbClr val="D52D26"/>
    <a:srgbClr val="013E36"/>
    <a:srgbClr val="D9791B"/>
    <a:srgbClr val="AB1A25"/>
    <a:srgbClr val="00263A"/>
    <a:srgbClr val="0099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14" autoAdjust="0"/>
    <p:restoredTop sz="94664" autoAdjust="0"/>
  </p:normalViewPr>
  <p:slideViewPr>
    <p:cSldViewPr>
      <p:cViewPr varScale="1">
        <p:scale>
          <a:sx n="60" d="100"/>
          <a:sy n="60" d="100"/>
        </p:scale>
        <p:origin x="84" y="74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08-Nov-15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742950" cy="14478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81AA5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0E478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Rectangle 8"/>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rgbClr val="81AA52"/>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E478A"/>
                </a:solidFill>
              </a:defRPr>
            </a:lvl1pPr>
            <a:lvl2pPr algn="r">
              <a:buFont typeface="Arial" pitchFamily="34" charset="0"/>
              <a:buNone/>
              <a:defRPr>
                <a:solidFill>
                  <a:srgbClr val="0E478A"/>
                </a:solidFill>
              </a:defRPr>
            </a:lvl2pPr>
            <a:lvl3pPr algn="r">
              <a:buFont typeface="Arial" pitchFamily="34" charset="0"/>
              <a:buNone/>
              <a:defRPr>
                <a:solidFill>
                  <a:srgbClr val="0E478A"/>
                </a:solidFill>
              </a:defRPr>
            </a:lvl3pPr>
            <a:lvl4pPr algn="r">
              <a:buFont typeface="Arial" pitchFamily="34" charset="0"/>
              <a:buNone/>
              <a:defRPr>
                <a:solidFill>
                  <a:srgbClr val="0E478A"/>
                </a:solidFill>
              </a:defRPr>
            </a:lvl4pPr>
            <a:lvl5pPr algn="r">
              <a:buFont typeface="Arial" pitchFamily="34" charset="0"/>
              <a:buNone/>
              <a:defRPr>
                <a:solidFill>
                  <a:srgbClr val="0E478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10" name="Rectangle 9"/>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4" name="Rectangle 9"/>
          <p:cNvSpPr/>
          <p:nvPr userDrawn="1"/>
        </p:nvSpPr>
        <p:spPr>
          <a:xfrm>
            <a:off x="9424988" y="280988"/>
            <a:ext cx="304800" cy="55572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5"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81AA5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E478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E478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E478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E478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E478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4294967295"/>
          </p:nvPr>
        </p:nvSpPr>
        <p:spPr bwMode="auto">
          <a:xfrm>
            <a:off x="4974456" y="6356350"/>
            <a:ext cx="482600" cy="365125"/>
          </a:xfrm>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81AA52"/>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81AA52"/>
                </a:solidFill>
                <a:latin typeface="Calibri" pitchFamily="34" charset="0"/>
              </a:rPr>
              <a:t>عمادة التعلم الإلكتروني والتعليم عن بعد</a:t>
            </a:r>
            <a:endParaRPr lang="en-US" sz="2400" b="1" dirty="0">
              <a:solidFill>
                <a:srgbClr val="81AA52"/>
              </a:solidFill>
              <a:latin typeface="Calibri" pitchFamily="34" charset="0"/>
            </a:endParaRPr>
          </a:p>
          <a:p>
            <a:pPr algn="ctr" rtl="0">
              <a:spcBef>
                <a:spcPct val="20000"/>
              </a:spcBef>
              <a:buFont typeface="Arial" pitchFamily="34" charset="0"/>
              <a:buNone/>
            </a:pPr>
            <a:r>
              <a:rPr lang="ar-SA" sz="2400" dirty="0" smtClean="0">
                <a:solidFill>
                  <a:srgbClr val="81AA52"/>
                </a:solidFill>
                <a:latin typeface="Calibri" pitchFamily="34" charset="0"/>
              </a:rPr>
              <a:t>	</a:t>
            </a:r>
            <a:endParaRPr lang="en-US" sz="2400" dirty="0">
              <a:solidFill>
                <a:srgbClr val="81AA52"/>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81AA52"/>
                </a:solidFill>
                <a:latin typeface="AYM Wadiy S_U normal."/>
                <a:cs typeface="Times New Roman" pitchFamily="18" charset="0"/>
              </a:rPr>
              <a:t>اسم </a:t>
            </a:r>
            <a:r>
              <a:rPr lang="ar-EG" sz="3700" b="1" dirty="0" smtClean="0">
                <a:solidFill>
                  <a:srgbClr val="81AA52"/>
                </a:solidFill>
                <a:latin typeface="AYM Wadiy S_U normal."/>
                <a:cs typeface="Times New Roman" pitchFamily="18" charset="0"/>
              </a:rPr>
              <a:t>المقرر</a:t>
            </a:r>
            <a:endParaRPr lang="ar-SA" sz="3700" b="1" dirty="0" smtClean="0">
              <a:solidFill>
                <a:srgbClr val="81AA52"/>
              </a:solidFill>
              <a:latin typeface="AYM Wadiy S_U normal."/>
              <a:cs typeface="Times New Roman" pitchFamily="18" charset="0"/>
            </a:endParaRPr>
          </a:p>
          <a:p>
            <a:pPr algn="ctr"/>
            <a:r>
              <a:rPr lang="ar-SA" sz="2800" b="1" dirty="0">
                <a:solidFill>
                  <a:srgbClr val="0E478A"/>
                </a:solidFill>
                <a:latin typeface="Calibri" pitchFamily="34" charset="0"/>
                <a:cs typeface="Times New Roman" pitchFamily="18" charset="0"/>
              </a:rPr>
              <a:t>الإعاقات المتعددة</a:t>
            </a:r>
          </a:p>
          <a:p>
            <a:pPr algn="ctr"/>
            <a:r>
              <a:rPr lang="ar-SA" sz="3700" b="1" dirty="0" smtClean="0">
                <a:solidFill>
                  <a:srgbClr val="81AA52"/>
                </a:solidFill>
                <a:latin typeface="AYM Wadiy S_U normal."/>
                <a:cs typeface="Times New Roman" pitchFamily="18" charset="0"/>
              </a:rPr>
              <a:t>استاذ </a:t>
            </a:r>
            <a:r>
              <a:rPr lang="ar-SA" sz="3700" b="1" dirty="0">
                <a:solidFill>
                  <a:srgbClr val="81AA52"/>
                </a:solidFill>
                <a:latin typeface="AYM Wadiy S_U normal."/>
                <a:cs typeface="Times New Roman" pitchFamily="18" charset="0"/>
              </a:rPr>
              <a:t>المقرر</a:t>
            </a:r>
          </a:p>
          <a:p>
            <a:pPr algn="ctr"/>
            <a:r>
              <a:rPr lang="ar-SA" sz="2800" b="1" dirty="0" smtClean="0">
                <a:solidFill>
                  <a:srgbClr val="0E478A"/>
                </a:solidFill>
                <a:latin typeface="Calibri" pitchFamily="34" charset="0"/>
                <a:cs typeface="Times New Roman" pitchFamily="18" charset="0"/>
              </a:rPr>
              <a:t>د/ </a:t>
            </a:r>
            <a:r>
              <a:rPr lang="ar-SA" sz="2800" b="1" dirty="0">
                <a:solidFill>
                  <a:srgbClr val="0E478A"/>
                </a:solidFill>
                <a:latin typeface="Calibri" pitchFamily="34" charset="0"/>
                <a:cs typeface="Times New Roman" pitchFamily="18" charset="0"/>
              </a:rPr>
              <a:t>خالد عوض حسين </a:t>
            </a:r>
            <a:r>
              <a:rPr lang="ar-SA" sz="2800" b="1" dirty="0" err="1" smtClean="0">
                <a:solidFill>
                  <a:srgbClr val="0E478A"/>
                </a:solidFill>
                <a:latin typeface="Calibri" pitchFamily="34" charset="0"/>
                <a:cs typeface="Times New Roman" pitchFamily="18" charset="0"/>
              </a:rPr>
              <a:t>البلاح</a:t>
            </a:r>
            <a:endParaRPr lang="ar-SA" sz="2800" b="1" dirty="0">
              <a:solidFill>
                <a:srgbClr val="0E478A"/>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900290"/>
            <a:ext cx="4083050" cy="519337"/>
          </a:xfrm>
          <a:prstGeom prst="rect">
            <a:avLst/>
          </a:prstGeom>
          <a:noFill/>
          <a:ln w="9525">
            <a:noFill/>
            <a:miter lim="800000"/>
            <a:headEnd/>
            <a:tailEnd/>
          </a:ln>
        </p:spPr>
        <p:txBody>
          <a:bodyPr/>
          <a:lstStyle/>
          <a:p>
            <a:pPr algn="ctr" rtl="0">
              <a:spcBef>
                <a:spcPct val="20000"/>
              </a:spcBef>
              <a:buFont typeface="Arial" pitchFamily="34" charset="0"/>
              <a:buNone/>
            </a:pPr>
            <a:r>
              <a:rPr lang="ar-SA" sz="2400" b="1" u="sng" dirty="0" smtClean="0">
                <a:solidFill>
                  <a:srgbClr val="0E478A"/>
                </a:solidFill>
                <a:effectLst>
                  <a:outerShdw blurRad="38100" dist="38100" dir="2700000" algn="tl">
                    <a:srgbClr val="000000">
                      <a:alpha val="43137"/>
                    </a:srgbClr>
                  </a:outerShdw>
                </a:effectLst>
                <a:latin typeface="Calibri" pitchFamily="34" charset="0"/>
              </a:rPr>
              <a:t>كلية التربية</a:t>
            </a:r>
            <a:endParaRPr lang="en-US" sz="2400" b="1" u="sng" dirty="0">
              <a:solidFill>
                <a:srgbClr val="0E478A"/>
              </a:solidFill>
              <a:effectLst>
                <a:outerShdw blurRad="38100" dist="38100" dir="2700000" algn="tl">
                  <a:srgbClr val="000000">
                    <a:alpha val="43137"/>
                  </a:srgbClr>
                </a:outerShdw>
              </a:effectLst>
              <a:latin typeface="Calibri" pitchFamily="34" charset="0"/>
            </a:endParaRPr>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a:effectLst>
                  <a:outerShdw blurRad="38100" dist="38100" dir="2700000" algn="tl">
                    <a:srgbClr val="000000">
                      <a:alpha val="43137"/>
                    </a:srgbClr>
                  </a:outerShdw>
                </a:effectLst>
                <a:cs typeface="Arial" pitchFamily="34" charset="0"/>
              </a:rPr>
              <a:t>المحاضرة الثالثة عشرة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البرامج التربوية والإرشادية وبرامج التدخل </a:t>
            </a:r>
            <a:r>
              <a:rPr lang="ar-SA" sz="4000" b="1" spc="50" dirty="0" err="1">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العلاجى</a:t>
            </a: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 </a:t>
            </a:r>
            <a:r>
              <a:rPr lang="ar-SA" sz="4000" b="1" spc="50" dirty="0" err="1">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لمتعددى</a:t>
            </a: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 الإعاقات(</a:t>
            </a:r>
            <a:r>
              <a:rPr lang="ar-SA" sz="4000" b="1" spc="50" dirty="0" err="1">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بورتيدج</a:t>
            </a: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 </a:t>
            </a:r>
          </a:p>
        </p:txBody>
      </p:sp>
    </p:spTree>
    <p:extLst>
      <p:ext uri="{BB962C8B-B14F-4D97-AF65-F5344CB8AC3E}">
        <p14:creationId xmlns:p14="http://schemas.microsoft.com/office/powerpoint/2010/main" val="3053777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a:solidFill>
                  <a:srgbClr val="C00000"/>
                </a:solidFill>
                <a:latin typeface="Arial" pitchFamily="34" charset="0"/>
                <a:ea typeface="+mn-ea"/>
                <a:cs typeface="+mn-cs"/>
              </a:rPr>
              <a:t>عناصر المحاضرة</a:t>
            </a:r>
            <a:endParaRPr lang="en-US" b="1" dirty="0">
              <a:solidFill>
                <a:srgbClr val="C00000"/>
              </a:solidFill>
              <a:latin typeface="Arial" pitchFamily="34" charset="0"/>
              <a:ea typeface="+mn-ea"/>
              <a:cs typeface="+mn-cs"/>
            </a:endParaRPr>
          </a:p>
        </p:txBody>
      </p:sp>
      <p:sp>
        <p:nvSpPr>
          <p:cNvPr id="15363" name="Text Placeholder 5"/>
          <p:cNvSpPr>
            <a:spLocks noGrp="1"/>
          </p:cNvSpPr>
          <p:nvPr>
            <p:ph idx="1"/>
          </p:nvPr>
        </p:nvSpPr>
        <p:spPr>
          <a:xfrm>
            <a:off x="533400" y="1524000"/>
            <a:ext cx="8915400" cy="4525963"/>
          </a:xfrm>
        </p:spPr>
        <p:txBody>
          <a:bodyPr/>
          <a:lstStyle/>
          <a:p>
            <a:pPr rtl="1" eaLnBrk="1" hangingPunct="1">
              <a:buFont typeface="Arial" panose="020B0604020202020204" pitchFamily="34" charset="0"/>
              <a:buChar char="•"/>
            </a:pPr>
            <a:r>
              <a:rPr lang="ar-SA" altLang="ar-SA" sz="2400" b="1" smtClean="0">
                <a:cs typeface="Arial" panose="020B0604020202020204" pitchFamily="34" charset="0"/>
              </a:rPr>
              <a:t>مقدمة</a:t>
            </a:r>
          </a:p>
          <a:p>
            <a:pPr rtl="1" eaLnBrk="1" hangingPunct="1">
              <a:buFont typeface="Arial" panose="020B0604020202020204" pitchFamily="34" charset="0"/>
              <a:buChar char="•"/>
            </a:pPr>
            <a:r>
              <a:rPr lang="ar-SA" altLang="ar-SA" sz="2400" b="1" smtClean="0">
                <a:cs typeface="Arial" panose="020B0604020202020204" pitchFamily="34" charset="0"/>
              </a:rPr>
              <a:t>تعريف برنامج بورتيدج</a:t>
            </a:r>
          </a:p>
          <a:p>
            <a:pPr rtl="1" eaLnBrk="1" hangingPunct="1">
              <a:buFont typeface="Arial" panose="020B0604020202020204" pitchFamily="34" charset="0"/>
              <a:buChar char="•"/>
            </a:pPr>
            <a:r>
              <a:rPr lang="ar-SA" altLang="ar-SA" sz="2400" b="1" smtClean="0">
                <a:cs typeface="Arial" panose="020B0604020202020204" pitchFamily="34" charset="0"/>
              </a:rPr>
              <a:t>أهداف البرنامج</a:t>
            </a:r>
          </a:p>
          <a:p>
            <a:pPr rtl="1" eaLnBrk="1" hangingPunct="1">
              <a:buFont typeface="Arial" panose="020B0604020202020204" pitchFamily="34" charset="0"/>
              <a:buChar char="•"/>
            </a:pPr>
            <a:r>
              <a:rPr lang="ar-SA" altLang="ar-SA" sz="2400" b="1" smtClean="0">
                <a:cs typeface="Arial" panose="020B0604020202020204" pitchFamily="34" charset="0"/>
              </a:rPr>
              <a:t>أسس البرنامج </a:t>
            </a:r>
          </a:p>
          <a:p>
            <a:pPr rtl="1" eaLnBrk="1" hangingPunct="1">
              <a:buFont typeface="Arial" panose="020B0604020202020204" pitchFamily="34" charset="0"/>
              <a:buChar char="•"/>
            </a:pPr>
            <a:r>
              <a:rPr lang="ar-SA" altLang="ar-SA" sz="2400" b="1" smtClean="0">
                <a:cs typeface="Arial" panose="020B0604020202020204" pitchFamily="34" charset="0"/>
              </a:rPr>
              <a:t>آليات تنفيذ البرنامج</a:t>
            </a:r>
          </a:p>
          <a:p>
            <a:pPr rtl="1" eaLnBrk="1" hangingPunct="1">
              <a:buFont typeface="Arial" panose="020B0604020202020204" pitchFamily="34" charset="0"/>
              <a:buChar char="•"/>
            </a:pPr>
            <a:r>
              <a:rPr lang="ar-SA" altLang="ar-SA" sz="2400" b="1" smtClean="0">
                <a:cs typeface="Arial" panose="020B0604020202020204" pitchFamily="34" charset="0"/>
              </a:rPr>
              <a:t>مكونات البرنامج</a:t>
            </a:r>
          </a:p>
          <a:p>
            <a:pPr rtl="1" eaLnBrk="1" hangingPunct="1">
              <a:buFont typeface="Arial" panose="020B0604020202020204" pitchFamily="34" charset="0"/>
              <a:buChar char="•"/>
            </a:pPr>
            <a:r>
              <a:rPr lang="ar-SA" altLang="ar-SA" sz="2400" b="1" smtClean="0">
                <a:cs typeface="Arial" panose="020B0604020202020204" pitchFamily="34" charset="0"/>
              </a:rPr>
              <a:t>المستفيدون من البرنامج</a:t>
            </a:r>
          </a:p>
          <a:p>
            <a:pPr rtl="1" eaLnBrk="1" hangingPunct="1">
              <a:buFont typeface="Arial" panose="020B0604020202020204" pitchFamily="34" charset="0"/>
              <a:buChar char="•"/>
            </a:pPr>
            <a:r>
              <a:rPr lang="ar-SA" altLang="ar-SA" sz="2400" b="1" smtClean="0">
                <a:cs typeface="Arial" panose="020B0604020202020204" pitchFamily="34" charset="0"/>
              </a:rPr>
              <a:t>القائمون على البرنامج</a:t>
            </a:r>
          </a:p>
          <a:p>
            <a:pPr rtl="1" eaLnBrk="1" hangingPunct="1">
              <a:buFont typeface="Arial" panose="020B0604020202020204" pitchFamily="34" charset="0"/>
              <a:buChar char="•"/>
            </a:pPr>
            <a:r>
              <a:rPr lang="ar-SA" altLang="ar-SA" sz="2400" b="1" smtClean="0">
                <a:cs typeface="Arial" panose="020B0604020202020204" pitchFamily="34" charset="0"/>
              </a:rPr>
              <a:t>معايير تطبيق البرنامج</a:t>
            </a:r>
          </a:p>
          <a:p>
            <a:pPr rtl="1" eaLnBrk="1" hangingPunct="1">
              <a:buFont typeface="Arial" panose="020B0604020202020204" pitchFamily="34" charset="0"/>
              <a:buChar char="•"/>
            </a:pPr>
            <a:r>
              <a:rPr lang="ar-SA" altLang="ar-SA" sz="2400" b="1" smtClean="0">
                <a:cs typeface="Arial" panose="020B0604020202020204" pitchFamily="34" charset="0"/>
              </a:rPr>
              <a:t>محتويات البرنامج </a:t>
            </a:r>
          </a:p>
          <a:p>
            <a:pPr rtl="1" eaLnBrk="1" hangingPunct="1">
              <a:buFont typeface="Arial" panose="020B0604020202020204" pitchFamily="34" charset="0"/>
              <a:buChar char="•"/>
            </a:pPr>
            <a:endParaRPr lang="ar-SA" altLang="ar-SA" sz="2400" b="1" smtClean="0">
              <a:cs typeface="Arial" panose="020B0604020202020204" pitchFamily="34" charset="0"/>
            </a:endParaRPr>
          </a:p>
          <a:p>
            <a:pPr rtl="1" eaLnBrk="1" hangingPunct="1">
              <a:buFont typeface="Arial" panose="020B0604020202020204" pitchFamily="34" charset="0"/>
              <a:buChar char="•"/>
            </a:pPr>
            <a:endParaRPr lang="en-US" altLang="ar-SA" b="1" smtClean="0">
              <a:cs typeface="Arial" panose="020B0604020202020204" pitchFamily="34" charset="0"/>
            </a:endParaRPr>
          </a:p>
          <a:p>
            <a:r>
              <a:rPr lang="en-GB" altLang="ar-SA" b="1" smtClean="0">
                <a:cs typeface="Arial" panose="020B0604020202020204" pitchFamily="34" charset="0"/>
              </a:rPr>
              <a:t>  </a:t>
            </a:r>
            <a:r>
              <a:rPr lang="en-US" altLang="ar-SA" b="1" smtClean="0">
                <a:cs typeface="Arial" panose="020B0604020202020204" pitchFamily="34" charset="0"/>
              </a:rPr>
              <a:t>     </a:t>
            </a:r>
            <a:r>
              <a:rPr lang="en-GB" altLang="ar-SA" b="1" smtClean="0">
                <a:cs typeface="Arial" panose="020B0604020202020204" pitchFamily="34" charset="0"/>
              </a:rPr>
              <a:t>     </a:t>
            </a:r>
            <a:endParaRPr lang="ar-EG" altLang="ar-SA" b="1" smtClean="0">
              <a:cs typeface="Arial" panose="020B0604020202020204" pitchFamily="34" charset="0"/>
            </a:endParaRPr>
          </a:p>
        </p:txBody>
      </p:sp>
    </p:spTree>
    <p:extLst>
      <p:ext uri="{BB962C8B-B14F-4D97-AF65-F5344CB8AC3E}">
        <p14:creationId xmlns:p14="http://schemas.microsoft.com/office/powerpoint/2010/main" val="38187556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C00000"/>
                </a:solidFill>
                <a:latin typeface="Arial" pitchFamily="34" charset="0"/>
                <a:ea typeface="+mn-ea"/>
                <a:cs typeface="+mn-cs"/>
              </a:rPr>
              <a:t>مقدمة </a:t>
            </a:r>
          </a:p>
        </p:txBody>
      </p:sp>
      <p:sp>
        <p:nvSpPr>
          <p:cNvPr id="16387" name="عنصر نائب للمحتوى 2"/>
          <p:cNvSpPr>
            <a:spLocks noGrp="1"/>
          </p:cNvSpPr>
          <p:nvPr>
            <p:ph idx="1"/>
          </p:nvPr>
        </p:nvSpPr>
        <p:spPr/>
        <p:txBody>
          <a:bodyPr/>
          <a:lstStyle/>
          <a:p>
            <a:pPr algn="just" rtl="1"/>
            <a:r>
              <a:rPr lang="ar-SA" altLang="ar-SA" sz="2800" b="1" smtClean="0">
                <a:cs typeface="Arial" panose="020B0604020202020204" pitchFamily="34" charset="0"/>
              </a:rPr>
              <a:t>البرنامج المنزلي للتدخل المبكر لتثقيف أمهات الأطفال المعوقين من سن الولادة إلى ٩ سنوات يختص بالتدخل المبكر لتدريب الأطفال المعوقين داخل بيئتهم المحلية وخاصة بالمنزل</a:t>
            </a:r>
            <a:r>
              <a:rPr lang="en-US" altLang="ar-SA" sz="2800" b="1" smtClean="0">
                <a:cs typeface="Arial" panose="020B0604020202020204" pitchFamily="34" charset="0"/>
              </a:rPr>
              <a:t> . </a:t>
            </a:r>
            <a:r>
              <a:rPr lang="ar-SA" altLang="ar-SA" sz="2800" b="1" smtClean="0">
                <a:cs typeface="Arial" panose="020B0604020202020204" pitchFamily="34" charset="0"/>
              </a:rPr>
              <a:t>وتدور فكرة البرنامج حول تزويد الأم خلال الزيارة المنزلية والتي تكون مرة واحدة بالأسبوع ومد</a:t>
            </a:r>
            <a:r>
              <a:rPr lang="ar-EG" altLang="ar-SA" sz="2800" b="1" smtClean="0">
                <a:cs typeface="Arial" panose="020B0604020202020204" pitchFamily="34" charset="0"/>
              </a:rPr>
              <a:t>تها </a:t>
            </a:r>
            <a:r>
              <a:rPr lang="ar-SA" altLang="ar-SA" sz="2800" b="1" smtClean="0">
                <a:cs typeface="Arial" panose="020B0604020202020204" pitchFamily="34" charset="0"/>
              </a:rPr>
              <a:t>ساعة بالأسس المتعلقة برعاية الطفولة والتعليم الخاص والمؤثرات الحسية التي تؤدي إلى تطوير المهارات العديدة للطفل المعوق</a:t>
            </a:r>
            <a:r>
              <a:rPr lang="en-US" altLang="ar-SA" sz="2800" b="1" smtClean="0">
                <a:cs typeface="Arial" panose="020B0604020202020204" pitchFamily="34" charset="0"/>
              </a:rPr>
              <a:t> . </a:t>
            </a:r>
            <a:r>
              <a:rPr lang="ar-SA" altLang="ar-SA" sz="2800" b="1" smtClean="0">
                <a:cs typeface="Arial" panose="020B0604020202020204" pitchFamily="34" charset="0"/>
              </a:rPr>
              <a:t>ويخدم البرنامج الأطفال ذوي الإعاقات المختلفة مثل الإعاقات العقلية، الإعاقات الجسمية متعددي الإعاقات ومشاكل النطق والكلام ، ويتبع هذا البرنامج مشروع بورتيدج المنزلي للتدخل المبكر الذي صمم في الولايات المتحدة عام ١٩٦٩ والذي ترجم إلى العديد من اللغات ومنها العربية</a:t>
            </a:r>
            <a:r>
              <a:rPr lang="en-US" altLang="ar-SA" sz="2800" b="1" smtClean="0">
                <a:cs typeface="Arial" panose="020B0604020202020204" pitchFamily="34" charset="0"/>
              </a:rPr>
              <a:t>.</a:t>
            </a:r>
          </a:p>
          <a:p>
            <a:endParaRPr lang="ar-SA" altLang="ar-SA" smtClean="0">
              <a:cs typeface="Arial" panose="020B0604020202020204" pitchFamily="34" charset="0"/>
            </a:endParaRPr>
          </a:p>
        </p:txBody>
      </p:sp>
    </p:spTree>
    <p:extLst>
      <p:ext uri="{BB962C8B-B14F-4D97-AF65-F5344CB8AC3E}">
        <p14:creationId xmlns:p14="http://schemas.microsoft.com/office/powerpoint/2010/main" val="32759786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C00000"/>
                </a:solidFill>
                <a:latin typeface="Arial" pitchFamily="34" charset="0"/>
                <a:ea typeface="+mn-ea"/>
                <a:cs typeface="+mn-cs"/>
              </a:rPr>
              <a:t>خلفية البرنامج –تعريفه </a:t>
            </a:r>
          </a:p>
        </p:txBody>
      </p:sp>
      <p:sp>
        <p:nvSpPr>
          <p:cNvPr id="17411" name="عنصر نائب للمحتوى 2"/>
          <p:cNvSpPr>
            <a:spLocks noGrp="1"/>
          </p:cNvSpPr>
          <p:nvPr>
            <p:ph idx="1"/>
          </p:nvPr>
        </p:nvSpPr>
        <p:spPr/>
        <p:txBody>
          <a:bodyPr/>
          <a:lstStyle/>
          <a:p>
            <a:pPr algn="just" rtl="1"/>
            <a:r>
              <a:rPr lang="ar-SA" altLang="ar-SA" sz="2400" b="1" smtClean="0">
                <a:cs typeface="Arial" panose="020B0604020202020204" pitchFamily="34" charset="0"/>
              </a:rPr>
              <a:t>ساهم برنامج الخليج العربي لدعم منظمات الأمم المتحدة الإنمائية في تمويل مشروع البرنامج المنزلي للتدخل المبكر لتثقيف أمهات الأطفال المعوقين من سن الولادة إلى ٩ سنوات، ونظرا لنجاحه فلقد قام البرنامج بتمويل نفس المشروع لجمعية التنمية الفكرية المصرية، ويخدم هذا المشروع أطفال أسرهم يعيشون في مناطق ذات وضع اقتصادي متدن، ولهذا فقد سعى المجلس العربي إلى نشر المشروع على الصعيد العربي وشرع لعقد دوراته تدريبية على المستوى القومي لتضم مشاركات من كل من</a:t>
            </a:r>
            <a:r>
              <a:rPr lang="en-US" altLang="ar-SA" sz="2400" b="1" smtClean="0">
                <a:cs typeface="Arial" panose="020B0604020202020204" pitchFamily="34" charset="0"/>
              </a:rPr>
              <a:t> : </a:t>
            </a:r>
            <a:r>
              <a:rPr lang="ar-SA" altLang="ar-SA" sz="2400" b="1" smtClean="0">
                <a:cs typeface="Arial" panose="020B0604020202020204" pitchFamily="34" charset="0"/>
              </a:rPr>
              <a:t>المغرب، دولة الإمارات العربية المتحدة، دولة البحرين، سلطنة عمان، لبنان، اليمن والكويت </a:t>
            </a:r>
            <a:r>
              <a:rPr lang="ar-EG" altLang="ar-SA" sz="2400" b="1" smtClean="0">
                <a:cs typeface="Arial" panose="020B0604020202020204" pitchFamily="34" charset="0"/>
              </a:rPr>
              <a:t>ب</a:t>
            </a:r>
            <a:r>
              <a:rPr lang="ar-SA" altLang="ar-SA" sz="2400" b="1" smtClean="0">
                <a:cs typeface="Arial" panose="020B0604020202020204" pitchFamily="34" charset="0"/>
              </a:rPr>
              <a:t>هدف خلق الكوادر المدربة التي ستعمل على تعميم هذا البرنامج على الصعيد العربي</a:t>
            </a:r>
            <a:r>
              <a:rPr lang="en-US" altLang="ar-SA" sz="2400" b="1" smtClean="0">
                <a:cs typeface="Arial" panose="020B0604020202020204" pitchFamily="34" charset="0"/>
              </a:rPr>
              <a:t>.</a:t>
            </a:r>
            <a:r>
              <a:rPr lang="ar-SA" altLang="ar-SA" sz="2400" b="1" smtClean="0">
                <a:cs typeface="Arial" panose="020B0604020202020204" pitchFamily="34" charset="0"/>
              </a:rPr>
              <a:t>(</a:t>
            </a:r>
            <a:r>
              <a:rPr lang="ar-SA" altLang="ar-SA" sz="2400" b="1" u="sng" smtClean="0">
                <a:cs typeface="Arial" panose="020B0604020202020204" pitchFamily="34" charset="0"/>
              </a:rPr>
              <a:t>والبرنامج عبارة </a:t>
            </a:r>
            <a:r>
              <a:rPr lang="ar-SA" altLang="ar-SA" sz="2400" b="1" smtClean="0">
                <a:cs typeface="Arial" panose="020B0604020202020204" pitchFamily="34" charset="0"/>
              </a:rPr>
              <a:t>عن خطة محددة تهدف إلى تنمية قدرات الطفل واكسابه مجموعة من المهارات والأنشطة والسلوكيات وفقا لعمره الزمنى ومستوى نموه يتخلل ذلك عمليات التقويم المستمر للتعرف على مدى التحسن فى قدرات الطفل مع ضرورة اشتراك الوالدين).</a:t>
            </a:r>
            <a:endParaRPr lang="en-US" altLang="ar-SA" sz="2400" b="1" smtClean="0">
              <a:cs typeface="Arial" panose="020B0604020202020204" pitchFamily="34" charset="0"/>
            </a:endParaRPr>
          </a:p>
          <a:p>
            <a:pPr algn="just" rtl="1"/>
            <a:r>
              <a:rPr lang="en-US" altLang="ar-SA" sz="2400" b="1" smtClean="0">
                <a:cs typeface="Arial" panose="020B0604020202020204" pitchFamily="34" charset="0"/>
              </a:rPr>
              <a:t> </a:t>
            </a:r>
          </a:p>
        </p:txBody>
      </p:sp>
    </p:spTree>
    <p:extLst>
      <p:ext uri="{BB962C8B-B14F-4D97-AF65-F5344CB8AC3E}">
        <p14:creationId xmlns:p14="http://schemas.microsoft.com/office/powerpoint/2010/main" val="28337188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C00000"/>
                </a:solidFill>
                <a:latin typeface="Arial" pitchFamily="34" charset="0"/>
                <a:ea typeface="+mn-ea"/>
                <a:cs typeface="+mn-cs"/>
              </a:rPr>
              <a:t>أهداف البرنامج </a:t>
            </a:r>
          </a:p>
        </p:txBody>
      </p:sp>
      <p:sp>
        <p:nvSpPr>
          <p:cNvPr id="18435" name="عنصر نائب للمحتوى 2"/>
          <p:cNvSpPr>
            <a:spLocks noGrp="1"/>
          </p:cNvSpPr>
          <p:nvPr>
            <p:ph idx="1"/>
          </p:nvPr>
        </p:nvSpPr>
        <p:spPr/>
        <p:txBody>
          <a:bodyPr/>
          <a:lstStyle/>
          <a:p>
            <a:pPr algn="just" rtl="1"/>
            <a:r>
              <a:rPr lang="ar-SA" altLang="ar-SA" dirty="0" smtClean="0">
                <a:cs typeface="Arial" panose="020B0604020202020204" pitchFamily="34" charset="0"/>
              </a:rPr>
              <a:t>١</a:t>
            </a:r>
            <a:r>
              <a:rPr lang="en-US" altLang="ar-SA" sz="2800" b="1" dirty="0" smtClean="0">
                <a:cs typeface="Arial" panose="020B0604020202020204" pitchFamily="34" charset="0"/>
              </a:rPr>
              <a:t>- </a:t>
            </a:r>
            <a:r>
              <a:rPr lang="ar-SA" altLang="ar-SA" sz="2800" b="1" dirty="0" smtClean="0">
                <a:cs typeface="Arial" panose="020B0604020202020204" pitchFamily="34" charset="0"/>
              </a:rPr>
              <a:t>تقديم برنامج التأهيل المبكر داخل البيئة المألوفة للطفل المعوق</a:t>
            </a:r>
            <a:r>
              <a:rPr lang="en-US" altLang="ar-SA" sz="2800" b="1" dirty="0" smtClean="0">
                <a:cs typeface="Arial" panose="020B0604020202020204" pitchFamily="34" charset="0"/>
              </a:rPr>
              <a:t> </a:t>
            </a:r>
            <a:r>
              <a:rPr lang="ar-SA" altLang="ar-SA" sz="2800" b="1" dirty="0" smtClean="0">
                <a:cs typeface="Arial" panose="020B0604020202020204" pitchFamily="34" charset="0"/>
              </a:rPr>
              <a:t>منذ الميلاد وحتى سن التاسعة وهي المنزل</a:t>
            </a:r>
            <a:r>
              <a:rPr lang="en-US" altLang="ar-SA" sz="2800" b="1" dirty="0" smtClean="0">
                <a:cs typeface="Arial" panose="020B0604020202020204" pitchFamily="34" charset="0"/>
              </a:rPr>
              <a:t>.</a:t>
            </a:r>
          </a:p>
          <a:p>
            <a:pPr algn="just" rtl="1"/>
            <a:r>
              <a:rPr lang="ar-SA" altLang="ar-SA" sz="2800" b="1" dirty="0" smtClean="0">
                <a:cs typeface="Arial" panose="020B0604020202020204" pitchFamily="34" charset="0"/>
              </a:rPr>
              <a:t>٢</a:t>
            </a:r>
            <a:r>
              <a:rPr lang="en-US" altLang="ar-SA" sz="2800" b="1" dirty="0" smtClean="0">
                <a:cs typeface="Arial" panose="020B0604020202020204" pitchFamily="34" charset="0"/>
              </a:rPr>
              <a:t>- </a:t>
            </a:r>
            <a:r>
              <a:rPr lang="ar-SA" altLang="ar-SA" sz="2800" b="1" dirty="0" smtClean="0">
                <a:cs typeface="Arial" panose="020B0604020202020204" pitchFamily="34" charset="0"/>
              </a:rPr>
              <a:t>الاكتشاف المبكر للإعاقة وذلك من خلال إجراء التقييم للأطفال ممن يعانون من مشاكل تتعلق بالنمو وإدراجهم ضمن برنامج التدخل المبكر في اصغر سن ممكن</a:t>
            </a:r>
            <a:r>
              <a:rPr lang="en-US" altLang="ar-SA" sz="2800" b="1" dirty="0" smtClean="0">
                <a:cs typeface="Arial" panose="020B0604020202020204" pitchFamily="34" charset="0"/>
              </a:rPr>
              <a:t>.</a:t>
            </a:r>
          </a:p>
          <a:p>
            <a:pPr algn="just" rtl="1"/>
            <a:r>
              <a:rPr lang="ar-SA" altLang="ar-SA" sz="2800" b="1" dirty="0" smtClean="0">
                <a:cs typeface="Arial" panose="020B0604020202020204" pitchFamily="34" charset="0"/>
              </a:rPr>
              <a:t>٣</a:t>
            </a:r>
            <a:r>
              <a:rPr lang="en-US" altLang="ar-SA" sz="2800" b="1" dirty="0" smtClean="0">
                <a:cs typeface="Arial" panose="020B0604020202020204" pitchFamily="34" charset="0"/>
              </a:rPr>
              <a:t>- </a:t>
            </a:r>
            <a:r>
              <a:rPr lang="ar-SA" altLang="ar-SA" sz="2800" b="1" dirty="0" smtClean="0">
                <a:cs typeface="Arial" panose="020B0604020202020204" pitchFamily="34" charset="0"/>
              </a:rPr>
              <a:t>الإشراك المباشر للأمهات والآباء في العملية التعليمية التدريبية للطفل المعوق، وتعد هذه الوسيلة من أهم وإحدى الوسائل الفعالة لتدريب الأطفال المعوقين صغر السن لاحتياج أولياء أمور الأطفال إلى التدريب المستمر فيما يتعلق بالوسائل الضرورية للتأثير على الطفل وتزويده بالمهارات التي ستساعده على التكيف في حياته اليومية</a:t>
            </a:r>
            <a:r>
              <a:rPr lang="en-US" altLang="ar-SA" sz="2800" b="1" dirty="0" smtClean="0">
                <a:cs typeface="Arial" panose="020B0604020202020204" pitchFamily="34" charset="0"/>
              </a:rPr>
              <a:t>.</a:t>
            </a:r>
            <a:endParaRPr lang="en-US" altLang="ar-SA" sz="2800" b="1" dirty="0" smtClean="0">
              <a:cs typeface="Arial" panose="020B0604020202020204" pitchFamily="34" charset="0"/>
            </a:endParaRPr>
          </a:p>
        </p:txBody>
      </p:sp>
    </p:spTree>
    <p:extLst>
      <p:ext uri="{BB962C8B-B14F-4D97-AF65-F5344CB8AC3E}">
        <p14:creationId xmlns:p14="http://schemas.microsoft.com/office/powerpoint/2010/main" val="32932948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C00000"/>
                </a:solidFill>
                <a:latin typeface="Arial" pitchFamily="34" charset="0"/>
                <a:ea typeface="+mn-ea"/>
                <a:cs typeface="+mn-cs"/>
              </a:rPr>
              <a:t>تابع أهداف البرنامج</a:t>
            </a:r>
          </a:p>
        </p:txBody>
      </p:sp>
      <p:sp>
        <p:nvSpPr>
          <p:cNvPr id="19459" name="عنصر نائب للمحتوى 2"/>
          <p:cNvSpPr>
            <a:spLocks noGrp="1"/>
          </p:cNvSpPr>
          <p:nvPr>
            <p:ph idx="1"/>
          </p:nvPr>
        </p:nvSpPr>
        <p:spPr/>
        <p:txBody>
          <a:bodyPr/>
          <a:lstStyle/>
          <a:p>
            <a:pPr algn="just" rtl="1"/>
            <a:r>
              <a:rPr lang="ar-SA" altLang="ar-SA" b="1" smtClean="0">
                <a:cs typeface="Arial" panose="020B0604020202020204" pitchFamily="34" charset="0"/>
              </a:rPr>
              <a:t>٤</a:t>
            </a:r>
            <a:r>
              <a:rPr lang="en-US" altLang="ar-SA" sz="2400" b="1" smtClean="0">
                <a:cs typeface="Arial" panose="020B0604020202020204" pitchFamily="34" charset="0"/>
              </a:rPr>
              <a:t>- </a:t>
            </a:r>
            <a:r>
              <a:rPr lang="ar-SA" altLang="ar-SA" sz="2400" b="1" smtClean="0">
                <a:cs typeface="Arial" panose="020B0604020202020204" pitchFamily="34" charset="0"/>
              </a:rPr>
              <a:t>تقديم مناهج تتلاءم والثقافة المحلية متضمنة موضوعات تغطي مرحلة الطفولة المبكرة والتعليم الخاص إضافة إلى المؤثرات الحسية والجسمية والعناية بالنفس مبني على التقييم المنتظم الذي يقيس النتائج ويزود المشرفين بالإطار المرجعي للتعديلات المستقبلية</a:t>
            </a:r>
            <a:r>
              <a:rPr lang="en-US" altLang="ar-SA" sz="2400" b="1" smtClean="0">
                <a:cs typeface="Arial" panose="020B0604020202020204" pitchFamily="34" charset="0"/>
              </a:rPr>
              <a:t>.</a:t>
            </a:r>
          </a:p>
          <a:p>
            <a:pPr algn="just" rtl="1"/>
            <a:r>
              <a:rPr lang="ar-SA" altLang="ar-SA" sz="2400" b="1" smtClean="0">
                <a:cs typeface="Arial" panose="020B0604020202020204" pitchFamily="34" charset="0"/>
              </a:rPr>
              <a:t>٥</a:t>
            </a:r>
            <a:r>
              <a:rPr lang="en-US" altLang="ar-SA" sz="2400" b="1" smtClean="0">
                <a:cs typeface="Arial" panose="020B0604020202020204" pitchFamily="34" charset="0"/>
              </a:rPr>
              <a:t>- </a:t>
            </a:r>
            <a:r>
              <a:rPr lang="ar-SA" altLang="ar-SA" sz="2400" b="1" smtClean="0">
                <a:cs typeface="Arial" panose="020B0604020202020204" pitchFamily="34" charset="0"/>
              </a:rPr>
              <a:t>تطبيق الخطوات العملية للبرنامج بدون أي موقف أو إرباك لترتيبات الحياة اليومية للأسرة</a:t>
            </a:r>
            <a:r>
              <a:rPr lang="en-US" altLang="ar-SA" sz="2400" b="1" smtClean="0">
                <a:cs typeface="Arial" panose="020B0604020202020204" pitchFamily="34" charset="0"/>
              </a:rPr>
              <a:t>.</a:t>
            </a:r>
          </a:p>
          <a:p>
            <a:pPr algn="just" rtl="1"/>
            <a:r>
              <a:rPr lang="ar-SA" altLang="ar-SA" sz="2400" b="1" smtClean="0">
                <a:cs typeface="Arial" panose="020B0604020202020204" pitchFamily="34" charset="0"/>
              </a:rPr>
              <a:t>6-تحديد نقاط القوة والضعف لدى الطفل وذلك للمساعدة على تصميم برنامج خاص لكل طفل </a:t>
            </a:r>
            <a:r>
              <a:rPr lang="ar-EG" altLang="ar-SA" sz="2400" b="1" smtClean="0">
                <a:cs typeface="Arial" panose="020B0604020202020204" pitchFamily="34" charset="0"/>
              </a:rPr>
              <a:t>مبنيا علي المعرفة الحالية للطفل وقدراته بالتعاون مع الأم . </a:t>
            </a:r>
            <a:endParaRPr lang="en-US" altLang="ar-SA" sz="2400" b="1" smtClean="0">
              <a:cs typeface="Arial" panose="020B0604020202020204" pitchFamily="34" charset="0"/>
            </a:endParaRPr>
          </a:p>
          <a:p>
            <a:pPr algn="just" rtl="1"/>
            <a:r>
              <a:rPr lang="ar-EG" altLang="ar-SA" sz="2400" b="1" smtClean="0">
                <a:cs typeface="Arial" panose="020B0604020202020204" pitchFamily="34" charset="0"/>
              </a:rPr>
              <a:t>7-استخدام منهاج متسلسل من حيث التطور يستخدم كأداة للتعليم.</a:t>
            </a:r>
            <a:endParaRPr lang="en-US" altLang="ar-SA" sz="2400" b="1" smtClean="0">
              <a:cs typeface="Arial" panose="020B0604020202020204" pitchFamily="34" charset="0"/>
            </a:endParaRPr>
          </a:p>
          <a:p>
            <a:endParaRPr lang="ar-SA" altLang="ar-SA" smtClean="0">
              <a:cs typeface="Arial" panose="020B0604020202020204" pitchFamily="34" charset="0"/>
            </a:endParaRPr>
          </a:p>
        </p:txBody>
      </p:sp>
    </p:spTree>
    <p:extLst>
      <p:ext uri="{BB962C8B-B14F-4D97-AF65-F5344CB8AC3E}">
        <p14:creationId xmlns:p14="http://schemas.microsoft.com/office/powerpoint/2010/main" val="24004199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C00000"/>
                </a:solidFill>
                <a:latin typeface="Arial" pitchFamily="34" charset="0"/>
                <a:ea typeface="+mn-ea"/>
                <a:cs typeface="+mn-cs"/>
              </a:rPr>
              <a:t>الأسس التى قام عليها البرنامج </a:t>
            </a:r>
          </a:p>
        </p:txBody>
      </p:sp>
      <p:sp>
        <p:nvSpPr>
          <p:cNvPr id="20483" name="عنصر نائب للمحتوى 2"/>
          <p:cNvSpPr>
            <a:spLocks noGrp="1"/>
          </p:cNvSpPr>
          <p:nvPr>
            <p:ph idx="1"/>
          </p:nvPr>
        </p:nvSpPr>
        <p:spPr/>
        <p:txBody>
          <a:bodyPr/>
          <a:lstStyle/>
          <a:p>
            <a:r>
              <a:rPr lang="ar-SA" altLang="ar-SA" sz="2800" b="1" smtClean="0">
                <a:cs typeface="Arial" panose="020B0604020202020204" pitchFamily="34" charset="0"/>
              </a:rPr>
              <a:t>يسعى البرنامج إلى تحقيق التكامل بين مدخل الأنساق الأسرية وبين برنامج التدخل الخاص بعلاج طفل يوجد فى بيئة معيقة لتطوره ويتشكل هذا النموذج من أربعة مبادئ رئيسية: </a:t>
            </a:r>
          </a:p>
          <a:p>
            <a:r>
              <a:rPr lang="ar-SA" altLang="ar-SA" sz="2800" b="1" smtClean="0">
                <a:cs typeface="Arial" panose="020B0604020202020204" pitchFamily="34" charset="0"/>
              </a:rPr>
              <a:t>أ) الأسرة هى التى توجه عملي التدخل.</a:t>
            </a:r>
          </a:p>
          <a:p>
            <a:r>
              <a:rPr lang="ar-SA" altLang="ar-SA" sz="2800" b="1" smtClean="0">
                <a:cs typeface="Arial" panose="020B0604020202020204" pitchFamily="34" charset="0"/>
              </a:rPr>
              <a:t>ب) جوهر عملية التدخل هو التفاعل بين الوالدين والطفل.</a:t>
            </a:r>
          </a:p>
          <a:p>
            <a:r>
              <a:rPr lang="ar-SA" altLang="ar-SA" sz="2800" b="1" smtClean="0">
                <a:cs typeface="Arial" panose="020B0604020202020204" pitchFamily="34" charset="0"/>
              </a:rPr>
              <a:t>ج) أن النظام اليومى وعادات الأسرة واللعب تشكل أنماط حياة الأسرة وهى الوسيط الذى يتم التدخل من خلاله.</a:t>
            </a:r>
          </a:p>
          <a:p>
            <a:r>
              <a:rPr lang="ar-SA" altLang="ar-SA" sz="2800" b="1" smtClean="0">
                <a:cs typeface="Arial" panose="020B0604020202020204" pitchFamily="34" charset="0"/>
              </a:rPr>
              <a:t>د) تسجيل الملاحظات والحوارات الدائرة بين الوالدين وفريق العمل هو أساس القرارات التى تتخذ فى عملية التدخل. </a:t>
            </a:r>
          </a:p>
          <a:p>
            <a:r>
              <a:rPr lang="ar-SA" altLang="ar-SA" sz="2800" smtClean="0">
                <a:cs typeface="Arial" panose="020B0604020202020204" pitchFamily="34" charset="0"/>
              </a:rPr>
              <a:t>  </a:t>
            </a:r>
          </a:p>
        </p:txBody>
      </p:sp>
    </p:spTree>
    <p:extLst>
      <p:ext uri="{BB962C8B-B14F-4D97-AF65-F5344CB8AC3E}">
        <p14:creationId xmlns:p14="http://schemas.microsoft.com/office/powerpoint/2010/main" val="36930059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C00000"/>
                </a:solidFill>
                <a:latin typeface="Arial" pitchFamily="34" charset="0"/>
                <a:ea typeface="+mn-ea"/>
                <a:cs typeface="+mn-cs"/>
              </a:rPr>
              <a:t>آليات تنفيذ برنامج بورتيدج</a:t>
            </a:r>
          </a:p>
        </p:txBody>
      </p:sp>
      <p:sp>
        <p:nvSpPr>
          <p:cNvPr id="21507" name="عنصر نائب للمحتوى 2"/>
          <p:cNvSpPr>
            <a:spLocks noGrp="1"/>
          </p:cNvSpPr>
          <p:nvPr>
            <p:ph idx="1"/>
          </p:nvPr>
        </p:nvSpPr>
        <p:spPr/>
        <p:txBody>
          <a:bodyPr/>
          <a:lstStyle/>
          <a:p>
            <a:pPr algn="just" rtl="1"/>
            <a:r>
              <a:rPr lang="ar-SA" altLang="ar-SA" sz="2400" b="1" smtClean="0">
                <a:cs typeface="Arial" panose="020B0604020202020204" pitchFamily="34" charset="0"/>
              </a:rPr>
              <a:t>    يعتبر برنامج بورتيدج نظام لتقييم حاجات صغار السن ممن يعانون تأخرا فى النمو بما فيهم من يعانى من إعاقات حادة فى التعليم ثم يهتم بعد ذلك بتعليم تلك المهارات التى يحتاج الطفل إلى اكتسابها ويستند نجاح برنامج بورتيدج وشعبيته على تقبل الوالدين باعتبارهما شخصيات محورية فى نمو الطفل وبالتالى يتمركز هذا البرنامج حول المنزل والزائر المنزلية التى تساعد الوالدين بالدعم الفنى وتقديم الاستشارات بكيفي مساعدة الطفل ليصبحوا أكثر فاعلية كمدرسين من خلال مشاركتهم لأطفالهم فى منظومة تعليمية دقيقة تستجيب بطريقة مرنة لحاجات الفرد. ويستند برنامج بورتيدج على أربعة أنشطة رئيسية: </a:t>
            </a:r>
          </a:p>
          <a:p>
            <a:pPr algn="just" rtl="1"/>
            <a:r>
              <a:rPr lang="ar-SA" altLang="ar-SA" sz="2400" b="1" smtClean="0">
                <a:cs typeface="Arial" panose="020B0604020202020204" pitchFamily="34" charset="0"/>
              </a:rPr>
              <a:t>1- زيارات منزلي أسبوعية تقوم بها زائرة منزلية مدربة. </a:t>
            </a:r>
          </a:p>
          <a:p>
            <a:pPr algn="just" rtl="1"/>
            <a:r>
              <a:rPr lang="ar-SA" altLang="ar-SA" sz="2400" b="1" smtClean="0">
                <a:cs typeface="Arial" panose="020B0604020202020204" pitchFamily="34" charset="0"/>
              </a:rPr>
              <a:t>2- أنشطة تعليمية مكتوبة أسبوعيا ومصممة بصورة فردية لكل طفل فرد ووالديه.</a:t>
            </a:r>
          </a:p>
          <a:p>
            <a:pPr algn="just" rtl="1"/>
            <a:r>
              <a:rPr lang="ar-SA" altLang="ar-SA" sz="2400" b="1" smtClean="0">
                <a:cs typeface="Arial" panose="020B0604020202020204" pitchFamily="34" charset="0"/>
              </a:rPr>
              <a:t>3- التعليم والتسجيل ويقوم به الوالدان.    4- إشراف اسبوعى من الزائرة المنزلية. </a:t>
            </a:r>
          </a:p>
          <a:p>
            <a:r>
              <a:rPr lang="ar-SA" altLang="ar-SA" smtClean="0">
                <a:cs typeface="Arial" panose="020B0604020202020204" pitchFamily="34" charset="0"/>
              </a:rPr>
              <a:t> </a:t>
            </a:r>
          </a:p>
        </p:txBody>
      </p:sp>
    </p:spTree>
    <p:extLst>
      <p:ext uri="{BB962C8B-B14F-4D97-AF65-F5344CB8AC3E}">
        <p14:creationId xmlns:p14="http://schemas.microsoft.com/office/powerpoint/2010/main" val="16493365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C00000"/>
                </a:solidFill>
                <a:latin typeface="Arial" pitchFamily="34" charset="0"/>
                <a:ea typeface="+mn-ea"/>
                <a:cs typeface="+mn-cs"/>
              </a:rPr>
              <a:t>مكونات برنامج بورتيدج </a:t>
            </a:r>
          </a:p>
        </p:txBody>
      </p:sp>
      <p:sp>
        <p:nvSpPr>
          <p:cNvPr id="22531" name="عنصر نائب للمحتوى 2"/>
          <p:cNvSpPr>
            <a:spLocks noGrp="1"/>
          </p:cNvSpPr>
          <p:nvPr>
            <p:ph idx="1"/>
          </p:nvPr>
        </p:nvSpPr>
        <p:spPr/>
        <p:txBody>
          <a:bodyPr/>
          <a:lstStyle/>
          <a:p>
            <a:r>
              <a:rPr lang="ar-SA" altLang="ar-SA" smtClean="0">
                <a:cs typeface="Arial" panose="020B0604020202020204" pitchFamily="34" charset="0"/>
              </a:rPr>
              <a:t>1-عملية التشخيص</a:t>
            </a:r>
          </a:p>
          <a:p>
            <a:r>
              <a:rPr lang="ar-SA" altLang="ar-SA" smtClean="0">
                <a:cs typeface="Arial" panose="020B0604020202020204" pitchFamily="34" charset="0"/>
              </a:rPr>
              <a:t>2- التقييم البيئى</a:t>
            </a:r>
          </a:p>
          <a:p>
            <a:r>
              <a:rPr lang="ar-SA" altLang="ar-SA" smtClean="0">
                <a:cs typeface="Arial" panose="020B0604020202020204" pitchFamily="34" charset="0"/>
              </a:rPr>
              <a:t>3- التخطيط البيئى</a:t>
            </a:r>
          </a:p>
          <a:p>
            <a:r>
              <a:rPr lang="ar-SA" altLang="ar-SA" smtClean="0">
                <a:cs typeface="Arial" panose="020B0604020202020204" pitchFamily="34" charset="0"/>
              </a:rPr>
              <a:t>4- تنفيذ الخطة</a:t>
            </a:r>
          </a:p>
          <a:p>
            <a:r>
              <a:rPr lang="ar-SA" altLang="ar-SA" smtClean="0">
                <a:cs typeface="Arial" panose="020B0604020202020204" pitchFamily="34" charset="0"/>
              </a:rPr>
              <a:t>5- تدعيم الإجراءات المتطورة</a:t>
            </a:r>
          </a:p>
          <a:p>
            <a:r>
              <a:rPr lang="ar-SA" altLang="ar-SA" smtClean="0">
                <a:cs typeface="Arial" panose="020B0604020202020204" pitchFamily="34" charset="0"/>
              </a:rPr>
              <a:t>6- حصيلة التقييم</a:t>
            </a:r>
          </a:p>
        </p:txBody>
      </p:sp>
    </p:spTree>
    <p:extLst>
      <p:ext uri="{BB962C8B-B14F-4D97-AF65-F5344CB8AC3E}">
        <p14:creationId xmlns:p14="http://schemas.microsoft.com/office/powerpoint/2010/main" val="26718548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C00000"/>
                </a:solidFill>
                <a:latin typeface="Arial" pitchFamily="34" charset="0"/>
                <a:ea typeface="+mn-ea"/>
                <a:cs typeface="+mn-cs"/>
              </a:rPr>
              <a:t>المستفيدون من البرنامج </a:t>
            </a:r>
          </a:p>
        </p:txBody>
      </p:sp>
      <p:sp>
        <p:nvSpPr>
          <p:cNvPr id="23555" name="عنصر نائب للمحتوى 2"/>
          <p:cNvSpPr>
            <a:spLocks noGrp="1"/>
          </p:cNvSpPr>
          <p:nvPr>
            <p:ph idx="1"/>
          </p:nvPr>
        </p:nvSpPr>
        <p:spPr>
          <a:xfrm>
            <a:off x="495300" y="1447800"/>
            <a:ext cx="8915400" cy="4678363"/>
          </a:xfrm>
        </p:spPr>
        <p:txBody>
          <a:bodyPr/>
          <a:lstStyle/>
          <a:p>
            <a:pPr algn="just" rtl="1"/>
            <a:r>
              <a:rPr lang="ar-SA" altLang="ar-SA" sz="2800" b="1" smtClean="0">
                <a:cs typeface="Arial" panose="020B0604020202020204" pitchFamily="34" charset="0"/>
              </a:rPr>
              <a:t>يستفيد من خدمات برنامج بورتيدج: </a:t>
            </a:r>
          </a:p>
          <a:p>
            <a:pPr algn="just" rtl="1"/>
            <a:r>
              <a:rPr lang="ar-SA" altLang="ar-SA" sz="2800" b="1" smtClean="0">
                <a:cs typeface="Arial" panose="020B0604020202020204" pitchFamily="34" charset="0"/>
              </a:rPr>
              <a:t>1- الأطفال من الولادة حتى سن التاسعة.</a:t>
            </a:r>
          </a:p>
          <a:p>
            <a:pPr algn="just" rtl="1"/>
            <a:r>
              <a:rPr lang="ar-SA" altLang="ar-SA" sz="2800" b="1" smtClean="0">
                <a:cs typeface="Arial" panose="020B0604020202020204" pitchFamily="34" charset="0"/>
              </a:rPr>
              <a:t>2- أهالى الأطفال وأقربائهم والأهالى فى الحى نفسه.</a:t>
            </a:r>
          </a:p>
          <a:p>
            <a:pPr algn="just" rtl="1"/>
            <a:r>
              <a:rPr lang="ar-SA" altLang="ar-SA" sz="2800" b="1" smtClean="0">
                <a:cs typeface="Arial" panose="020B0604020202020204" pitchFamily="34" charset="0"/>
              </a:rPr>
              <a:t>3- العاملون فى مؤسسات وجمعيات المعوقين. </a:t>
            </a:r>
          </a:p>
          <a:p>
            <a:pPr algn="just" rtl="1"/>
            <a:r>
              <a:rPr lang="ar-SA" altLang="ar-SA" sz="2800" b="1" smtClean="0">
                <a:cs typeface="Arial" panose="020B0604020202020204" pitchFamily="34" charset="0"/>
              </a:rPr>
              <a:t>قد ترغب كل أسرة لديها طفل ذو احتياجات خاصة فى سن ما قبل المدرسة أن تنال حق اختيار خدمة تعليمية عن طريق الزيارة المنزلية. ويحتمل أن يؤثر على ذلك عاملان هما: </a:t>
            </a:r>
          </a:p>
          <a:p>
            <a:pPr algn="just" rtl="1">
              <a:buFontTx/>
              <a:buChar char="-"/>
            </a:pPr>
            <a:r>
              <a:rPr lang="ar-SA" altLang="ar-SA" sz="2800" b="1" smtClean="0">
                <a:cs typeface="Arial" panose="020B0604020202020204" pitchFamily="34" charset="0"/>
              </a:rPr>
              <a:t>وجود خدمات أخرى متاحة للسن قبل المدرسى.</a:t>
            </a:r>
          </a:p>
          <a:p>
            <a:pPr algn="just" rtl="1"/>
            <a:r>
              <a:rPr lang="ar-SA" altLang="ar-SA" sz="2800" b="1" smtClean="0">
                <a:cs typeface="Arial" panose="020B0604020202020204" pitchFamily="34" charset="0"/>
              </a:rPr>
              <a:t>- طبيعة مشكلة كل طفل سواء من ناحية الإعاقة أو مشكلات التعلم. </a:t>
            </a:r>
            <a:endParaRPr lang="ar-SA" altLang="ar-SA" smtClean="0">
              <a:cs typeface="Arial" panose="020B0604020202020204" pitchFamily="34" charset="0"/>
            </a:endParaRPr>
          </a:p>
        </p:txBody>
      </p:sp>
    </p:spTree>
    <p:extLst>
      <p:ext uri="{BB962C8B-B14F-4D97-AF65-F5344CB8AC3E}">
        <p14:creationId xmlns:p14="http://schemas.microsoft.com/office/powerpoint/2010/main" val="30699733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C00000"/>
                </a:solidFill>
                <a:latin typeface="Arial" pitchFamily="34" charset="0"/>
                <a:ea typeface="+mn-ea"/>
                <a:cs typeface="+mn-cs"/>
              </a:rPr>
              <a:t>القائمون على تنفيذ البرنامج</a:t>
            </a:r>
          </a:p>
        </p:txBody>
      </p:sp>
      <p:sp>
        <p:nvSpPr>
          <p:cNvPr id="24579" name="عنصر نائب للمحتوى 2"/>
          <p:cNvSpPr>
            <a:spLocks noGrp="1"/>
          </p:cNvSpPr>
          <p:nvPr>
            <p:ph idx="1"/>
          </p:nvPr>
        </p:nvSpPr>
        <p:spPr/>
        <p:txBody>
          <a:bodyPr/>
          <a:lstStyle/>
          <a:p>
            <a:pPr algn="just" rtl="1"/>
            <a:r>
              <a:rPr lang="ar-SA" altLang="ar-SA" b="1" smtClean="0">
                <a:cs typeface="Arial" panose="020B0604020202020204" pitchFamily="34" charset="0"/>
              </a:rPr>
              <a:t>تعتبر خدمات بورتيدج التى تقدم المعونة للوالدين متعددة التخصصات مما ينعكس فى كل مستويات الخدمة. فزائرات المنازل يأتين من وزارات التربية والشئون الاجتماعية والصحة ويتلقى أعضاء هذه الخدمات والذين لديهم خبرات فى التعامل مع العائلات والأطفال برامج تدريبية عملية كى يقوموا بدورهم كزائرات منازل. وتضمن أجهزة تقديم الدعم والممثلة فى فريقى الإشراف والإدارة-عملية المتابعة والتعامل مع العائلات والأطفال - برامج تدريبية عملية كى يقوموا بدورهم كزائرات منازل. </a:t>
            </a:r>
          </a:p>
        </p:txBody>
      </p:sp>
    </p:spTree>
    <p:extLst>
      <p:ext uri="{BB962C8B-B14F-4D97-AF65-F5344CB8AC3E}">
        <p14:creationId xmlns:p14="http://schemas.microsoft.com/office/powerpoint/2010/main" val="18311738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C00000"/>
                </a:solidFill>
                <a:latin typeface="Arial" pitchFamily="34" charset="0"/>
                <a:ea typeface="+mn-ea"/>
                <a:cs typeface="+mn-cs"/>
              </a:rPr>
              <a:t>تابع: القائمون على تنفيذ البرنامج</a:t>
            </a:r>
          </a:p>
        </p:txBody>
      </p:sp>
      <p:sp>
        <p:nvSpPr>
          <p:cNvPr id="25603" name="عنصر نائب للمحتوى 2"/>
          <p:cNvSpPr>
            <a:spLocks noGrp="1"/>
          </p:cNvSpPr>
          <p:nvPr>
            <p:ph idx="1"/>
          </p:nvPr>
        </p:nvSpPr>
        <p:spPr/>
        <p:txBody>
          <a:bodyPr/>
          <a:lstStyle/>
          <a:p>
            <a:pPr algn="just" rtl="1"/>
            <a:r>
              <a:rPr lang="ar-SA" altLang="ar-SA" b="1" smtClean="0">
                <a:cs typeface="Arial" panose="020B0604020202020204" pitchFamily="34" charset="0"/>
              </a:rPr>
              <a:t>زائرات المنازل هن عادة من المعلمات ومشرفات الحضانات، الزائرات الصحيات والمشرفات الاجتماعيات أو متطوعات ممن لديهن خبرة مناسبة ويوصى بضم طبيب معالج إلى هذا الفريق إذا سمحت الإمكانيات. إلى جانب أخصائيات فى علاج عيوب النطق والكلام وخدمات العلاج الطبيعى، وأحيانا الأخصائيين النفسيين ومعلمى التربية الخاصة ممن يعملون مع ذوى الإعاقة العقلية. إلى جانب فريق الإشراف والإدارة. </a:t>
            </a:r>
          </a:p>
          <a:p>
            <a:pPr algn="just" rtl="1"/>
            <a:r>
              <a:rPr lang="ar-SA" altLang="ar-SA" b="1" smtClean="0">
                <a:cs typeface="Arial" panose="020B0604020202020204" pitchFamily="34" charset="0"/>
              </a:rPr>
              <a:t>       ووجود الوالدين كأعضاء أساسيين فى البرنامج.</a:t>
            </a:r>
            <a:r>
              <a:rPr lang="ar-SA" altLang="ar-SA" smtClean="0">
                <a:cs typeface="Arial" panose="020B0604020202020204" pitchFamily="34" charset="0"/>
              </a:rPr>
              <a:t> </a:t>
            </a:r>
          </a:p>
        </p:txBody>
      </p:sp>
    </p:spTree>
    <p:extLst>
      <p:ext uri="{BB962C8B-B14F-4D97-AF65-F5344CB8AC3E}">
        <p14:creationId xmlns:p14="http://schemas.microsoft.com/office/powerpoint/2010/main" val="29870291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C00000"/>
                </a:solidFill>
                <a:latin typeface="Arial" pitchFamily="34" charset="0"/>
                <a:ea typeface="+mn-ea"/>
                <a:cs typeface="+mn-cs"/>
              </a:rPr>
              <a:t>معايير تطبيق برنامج بورتيدج </a:t>
            </a:r>
          </a:p>
        </p:txBody>
      </p:sp>
      <p:sp>
        <p:nvSpPr>
          <p:cNvPr id="26627" name="عنصر نائب للمحتوى 2"/>
          <p:cNvSpPr>
            <a:spLocks noGrp="1"/>
          </p:cNvSpPr>
          <p:nvPr>
            <p:ph idx="1"/>
          </p:nvPr>
        </p:nvSpPr>
        <p:spPr/>
        <p:txBody>
          <a:bodyPr/>
          <a:lstStyle/>
          <a:p>
            <a:pPr algn="just" rtl="1">
              <a:buFontTx/>
              <a:buChar char="-"/>
            </a:pPr>
            <a:r>
              <a:rPr lang="ar-SA" altLang="ar-SA" b="1" smtClean="0">
                <a:cs typeface="Arial" panose="020B0604020202020204" pitchFamily="34" charset="0"/>
              </a:rPr>
              <a:t>كان المعيار الأصلى الواجب توافره لدخول أى طفل فى مشروع بورتيدج أن يظهر الطفل سلوكا مساويا للتأخر بمقدار سنة واحدة عند مقارنته بمجموعة من رفاقه فى أحد مجالات النمو.والاعتماد على هذا المعيار فقط يفتح الباب أمام الكثيرين لتلقى خدمات البرنامج حيث أن أطفال20% من السكان يحتاجون للمساعدة ما بين الميلاد إلى سن الثامنة عشرة.  </a:t>
            </a:r>
          </a:p>
          <a:p>
            <a:pPr algn="just" rtl="1"/>
            <a:r>
              <a:rPr lang="ar-SA" altLang="ar-SA" b="1" smtClean="0">
                <a:cs typeface="Arial" panose="020B0604020202020204" pitchFamily="34" charset="0"/>
              </a:rPr>
              <a:t>لكن هناك أربعة معايير رئيسية توضع فى الاعتبار عند تحديد الأولوية هى : (سن الطفل- شدة المشكلة- مدى إتاحة خدمات أخرى- عدد الأسر التى يحتمل أن تتطلب الدعم). </a:t>
            </a:r>
          </a:p>
        </p:txBody>
      </p:sp>
    </p:spTree>
    <p:extLst>
      <p:ext uri="{BB962C8B-B14F-4D97-AF65-F5344CB8AC3E}">
        <p14:creationId xmlns:p14="http://schemas.microsoft.com/office/powerpoint/2010/main" val="8338787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C00000"/>
                </a:solidFill>
                <a:latin typeface="Arial" pitchFamily="34" charset="0"/>
                <a:ea typeface="+mn-ea"/>
                <a:cs typeface="+mn-cs"/>
              </a:rPr>
              <a:t>محتويات برنامج بورتيدج </a:t>
            </a:r>
          </a:p>
        </p:txBody>
      </p:sp>
      <p:sp>
        <p:nvSpPr>
          <p:cNvPr id="27651" name="عنصر نائب للمحتوى 2"/>
          <p:cNvSpPr>
            <a:spLocks noGrp="1"/>
          </p:cNvSpPr>
          <p:nvPr>
            <p:ph idx="1"/>
          </p:nvPr>
        </p:nvSpPr>
        <p:spPr/>
        <p:txBody>
          <a:bodyPr/>
          <a:lstStyle/>
          <a:p>
            <a:pPr algn="just" rtl="1"/>
            <a:r>
              <a:rPr lang="ar-SA" altLang="ar-SA" dirty="0" smtClean="0">
                <a:cs typeface="Arial" panose="020B0604020202020204" pitchFamily="34" charset="0"/>
              </a:rPr>
              <a:t>- </a:t>
            </a:r>
            <a:r>
              <a:rPr lang="ar-SA" altLang="ar-SA" b="1" dirty="0" smtClean="0">
                <a:cs typeface="Arial" panose="020B0604020202020204" pitchFamily="34" charset="0"/>
              </a:rPr>
              <a:t>جدول فحص </a:t>
            </a:r>
            <a:r>
              <a:rPr lang="ar-SA" altLang="ar-SA" b="1" dirty="0" err="1" smtClean="0">
                <a:cs typeface="Arial" panose="020B0604020202020204" pitchFamily="34" charset="0"/>
              </a:rPr>
              <a:t>بورتيدج</a:t>
            </a:r>
            <a:r>
              <a:rPr lang="ar-SA" altLang="ar-SA" b="1" dirty="0" smtClean="0">
                <a:cs typeface="Arial" panose="020B0604020202020204" pitchFamily="34" charset="0"/>
              </a:rPr>
              <a:t>: تم إعداد الجداول بعد المراجعة ودمج المواد المأخوذة من جدول (</a:t>
            </a:r>
            <a:r>
              <a:rPr lang="ar-SA" altLang="ar-SA" b="1" dirty="0" err="1" smtClean="0">
                <a:cs typeface="Arial" panose="020B0604020202020204" pitchFamily="34" charset="0"/>
              </a:rPr>
              <a:t>ويسكس</a:t>
            </a:r>
            <a:r>
              <a:rPr lang="ar-SA" altLang="ar-SA" b="1" dirty="0" smtClean="0">
                <a:cs typeface="Arial" panose="020B0604020202020204" pitchFamily="34" charset="0"/>
              </a:rPr>
              <a:t>) لفحص اللغة. </a:t>
            </a:r>
          </a:p>
          <a:p>
            <a:pPr algn="just" rtl="1"/>
            <a:r>
              <a:rPr lang="ar-SA" altLang="ar-SA" b="1" dirty="0" smtClean="0">
                <a:cs typeface="Arial" panose="020B0604020202020204" pitchFamily="34" charset="0"/>
              </a:rPr>
              <a:t>- بطاقات </a:t>
            </a:r>
            <a:r>
              <a:rPr lang="ar-SA" altLang="ar-SA" b="1" dirty="0" err="1" smtClean="0">
                <a:cs typeface="Arial" panose="020B0604020202020204" pitchFamily="34" charset="0"/>
              </a:rPr>
              <a:t>بورتيدج</a:t>
            </a:r>
            <a:r>
              <a:rPr lang="ar-SA" altLang="ar-SA" b="1" dirty="0" smtClean="0">
                <a:cs typeface="Arial" panose="020B0604020202020204" pitchFamily="34" charset="0"/>
              </a:rPr>
              <a:t>: بطاقات تتضمن فحص اللغة.</a:t>
            </a:r>
          </a:p>
          <a:p>
            <a:pPr algn="just" rtl="1">
              <a:buFontTx/>
              <a:buChar char="-"/>
            </a:pPr>
            <a:r>
              <a:rPr lang="ar-SA" altLang="ar-SA" b="1" dirty="0" smtClean="0">
                <a:cs typeface="Arial" panose="020B0604020202020204" pitchFamily="34" charset="0"/>
              </a:rPr>
              <a:t>دليل الوالدين </a:t>
            </a:r>
            <a:r>
              <a:rPr lang="ar-SA" altLang="ar-SA" b="1" dirty="0" err="1" smtClean="0">
                <a:cs typeface="Arial" panose="020B0604020202020204" pitchFamily="34" charset="0"/>
              </a:rPr>
              <a:t>للتربي</a:t>
            </a:r>
            <a:r>
              <a:rPr lang="ar-SA" altLang="ar-SA" b="1" dirty="0" smtClean="0">
                <a:cs typeface="Arial" panose="020B0604020202020204" pitchFamily="34" charset="0"/>
              </a:rPr>
              <a:t> المبكرة: كتاب سهل التداول يشمل البطاقات الجديدة للبرنامج ويخدم عدد من الأغراض بشكل ثرى ومرن.</a:t>
            </a:r>
          </a:p>
          <a:p>
            <a:pPr algn="just" rtl="1">
              <a:buFontTx/>
              <a:buChar char="-"/>
            </a:pPr>
            <a:r>
              <a:rPr lang="ar-SA" altLang="ar-SA" b="1" dirty="0" smtClean="0">
                <a:cs typeface="Arial" panose="020B0604020202020204" pitchFamily="34" charset="0"/>
              </a:rPr>
              <a:t>ويمثل الكتيب دليل عمل وكيفي الاستخدام ويراعى تنوع الحالات المستفيدة منه، ومكتوب الدليل بشكل بسيط يفهمه العامة من الوالدين.  </a:t>
            </a:r>
          </a:p>
          <a:p>
            <a:pPr algn="just" rtl="1">
              <a:buFontTx/>
              <a:buChar char="-"/>
            </a:pPr>
            <a:r>
              <a:rPr lang="ar-SA" altLang="ar-SA" b="1" dirty="0" smtClean="0">
                <a:cs typeface="Arial" panose="020B0604020202020204" pitchFamily="34" charset="0"/>
              </a:rPr>
              <a:t>                </a:t>
            </a:r>
            <a:r>
              <a:rPr lang="ar-SA" altLang="ar-SA" b="1" dirty="0" smtClean="0">
                <a:cs typeface="Arial" panose="020B0604020202020204" pitchFamily="34" charset="0"/>
              </a:rPr>
              <a:t>            </a:t>
            </a:r>
            <a:r>
              <a:rPr lang="ar-SA" altLang="ar-SA" b="1" dirty="0" smtClean="0">
                <a:cs typeface="Arial" panose="020B0604020202020204" pitchFamily="34" charset="0"/>
              </a:rPr>
              <a:t>************</a:t>
            </a:r>
          </a:p>
        </p:txBody>
      </p:sp>
    </p:spTree>
    <p:extLst>
      <p:ext uri="{BB962C8B-B14F-4D97-AF65-F5344CB8AC3E}">
        <p14:creationId xmlns:p14="http://schemas.microsoft.com/office/powerpoint/2010/main" val="40173421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ducation-template-final.potx" id="{50722CDD-1A13-41D8-9D8C-2503D9AB5DBC}" vid="{5C5B72B4-40E5-4193-B686-CC05489C30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TotalTime>
  <Words>1185</Words>
  <Application>Microsoft Office PowerPoint</Application>
  <PresentationFormat>A4 Paper (210x297 mm)</PresentationFormat>
  <Paragraphs>87</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ae_AlMateen</vt:lpstr>
      <vt:lpstr>Arial</vt:lpstr>
      <vt:lpstr>AYM Wadiy S_U normal.</vt:lpstr>
      <vt:lpstr>Calibri</vt:lpstr>
      <vt:lpstr>Times New Roman</vt:lpstr>
      <vt:lpstr>Office Theme</vt:lpstr>
      <vt:lpstr>PowerPoint Presentation</vt:lpstr>
      <vt:lpstr>المحاضرة الثالثة عشرة</vt:lpstr>
      <vt:lpstr>عناصر المحاضرة</vt:lpstr>
      <vt:lpstr>مقدمة </vt:lpstr>
      <vt:lpstr>خلفية البرنامج –تعريفه </vt:lpstr>
      <vt:lpstr>أهداف البرنامج </vt:lpstr>
      <vt:lpstr>تابع أهداف البرنامج</vt:lpstr>
      <vt:lpstr>الأسس التى قام عليها البرنامج </vt:lpstr>
      <vt:lpstr>آليات تنفيذ برنامج بورتيدج</vt:lpstr>
      <vt:lpstr>مكونات برنامج بورتيدج </vt:lpstr>
      <vt:lpstr>المستفيدون من البرنامج </vt:lpstr>
      <vt:lpstr>القائمون على تنفيذ البرنامج</vt:lpstr>
      <vt:lpstr>تابع: القائمون على تنفيذ البرنامج</vt:lpstr>
      <vt:lpstr>معايير تطبيق برنامج بورتيدج </vt:lpstr>
      <vt:lpstr>محتويات برنامج بورتيدج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Muhammad Waqas Riaz</cp:lastModifiedBy>
  <cp:revision>18</cp:revision>
  <dcterms:created xsi:type="dcterms:W3CDTF">2014-09-02T09:45:20Z</dcterms:created>
  <dcterms:modified xsi:type="dcterms:W3CDTF">2015-11-08T08:12:45Z</dcterms:modified>
</cp:coreProperties>
</file>