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310" r:id="rId3"/>
    <p:sldId id="326" r:id="rId4"/>
    <p:sldId id="327" r:id="rId5"/>
    <p:sldId id="328" r:id="rId6"/>
    <p:sldId id="329" r:id="rId7"/>
    <p:sldId id="330" r:id="rId8"/>
    <p:sldId id="331" r:id="rId9"/>
    <p:sldId id="332" r:id="rId10"/>
    <p:sldId id="333" r:id="rId11"/>
    <p:sldId id="334" r:id="rId12"/>
    <p:sldId id="335" r:id="rId13"/>
    <p:sldId id="336" r:id="rId14"/>
    <p:sldId id="337" r:id="rId15"/>
    <p:sldId id="266" r:id="rId1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E478A"/>
    <a:srgbClr val="81AA52"/>
    <a:srgbClr val="ECA02F"/>
    <a:srgbClr val="D52D26"/>
    <a:srgbClr val="013E36"/>
    <a:srgbClr val="D9791B"/>
    <a:srgbClr val="AB1A25"/>
    <a:srgbClr val="00263A"/>
    <a:srgbClr val="009900"/>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414" autoAdjust="0"/>
    <p:restoredTop sz="94664" autoAdjust="0"/>
  </p:normalViewPr>
  <p:slideViewPr>
    <p:cSldViewPr>
      <p:cViewPr varScale="1">
        <p:scale>
          <a:sx n="60" d="100"/>
          <a:sy n="60" d="100"/>
        </p:scale>
        <p:origin x="84" y="744"/>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08-Nov-15</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742950" cy="1447800"/>
          </a:xfrm>
          <a:prstGeom prst="rect">
            <a:avLst/>
          </a:prstGeom>
          <a:solidFill>
            <a:srgbClr val="0E478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E478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a:prstGeom prst="rect">
            <a:avLst/>
          </a:prstGeom>
        </p:spPr>
        <p:txBody>
          <a:bodyPr/>
          <a:lstStyle>
            <a:lvl1pPr algn="ctr">
              <a:defRPr>
                <a:solidFill>
                  <a:srgbClr val="81AA5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rgbClr val="0E478A"/>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Rectangle 8"/>
          <p:cNvSpPr/>
          <p:nvPr userDrawn="1"/>
        </p:nvSpPr>
        <p:spPr>
          <a:xfrm>
            <a:off x="4876801"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555724"/>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a:xfrm>
            <a:off x="495300" y="274638"/>
            <a:ext cx="8915400" cy="1143000"/>
          </a:xfrm>
          <a:prstGeom prst="rect">
            <a:avLst/>
          </a:prstGeom>
        </p:spPr>
        <p:txBody>
          <a:bodyPr/>
          <a:lstStyle>
            <a:lvl1pPr algn="r">
              <a:defRPr baseline="0">
                <a:solidFill>
                  <a:srgbClr val="81AA52"/>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E478A"/>
                </a:solidFill>
              </a:defRPr>
            </a:lvl1pPr>
            <a:lvl2pPr algn="r">
              <a:buFont typeface="Arial" pitchFamily="34" charset="0"/>
              <a:buNone/>
              <a:defRPr>
                <a:solidFill>
                  <a:srgbClr val="0E478A"/>
                </a:solidFill>
              </a:defRPr>
            </a:lvl2pPr>
            <a:lvl3pPr algn="r">
              <a:buFont typeface="Arial" pitchFamily="34" charset="0"/>
              <a:buNone/>
              <a:defRPr>
                <a:solidFill>
                  <a:srgbClr val="0E478A"/>
                </a:solidFill>
              </a:defRPr>
            </a:lvl3pPr>
            <a:lvl4pPr algn="r">
              <a:buFont typeface="Arial" pitchFamily="34" charset="0"/>
              <a:buNone/>
              <a:defRPr>
                <a:solidFill>
                  <a:srgbClr val="0E478A"/>
                </a:solidFill>
              </a:defRPr>
            </a:lvl4pPr>
            <a:lvl5pPr algn="r">
              <a:buFont typeface="Arial" pitchFamily="34" charset="0"/>
              <a:buNone/>
              <a:defRPr>
                <a:solidFill>
                  <a:srgbClr val="0E478A"/>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10" name="Rectangle 9"/>
          <p:cNvSpPr/>
          <p:nvPr userDrawn="1"/>
        </p:nvSpPr>
        <p:spPr>
          <a:xfrm>
            <a:off x="4876801"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a:prstGeom prst="rect">
            <a:avLst/>
          </a:prstGeo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7" name="Rectangle 12"/>
          <p:cNvSpPr/>
          <p:nvPr/>
        </p:nvSpPr>
        <p:spPr>
          <a:xfrm>
            <a:off x="9424988" y="0"/>
            <a:ext cx="304800" cy="301625"/>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
        <p:nvSpPr>
          <p:cNvPr id="14" name="Rectangle 9"/>
          <p:cNvSpPr/>
          <p:nvPr userDrawn="1"/>
        </p:nvSpPr>
        <p:spPr>
          <a:xfrm>
            <a:off x="9424988" y="280988"/>
            <a:ext cx="304800" cy="555724"/>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5"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0E478A"/>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pic>
        <p:nvPicPr>
          <p:cNvPr id="18" name="Picture 17"/>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12" name="Rectangle 11"/>
          <p:cNvSpPr/>
          <p:nvPr userDrawn="1"/>
        </p:nvSpPr>
        <p:spPr>
          <a:xfrm>
            <a:off x="5760062" y="6365557"/>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latin typeface="Arial" pitchFamily="34" charset="0"/>
                <a:ea typeface="+mn-ea"/>
                <a:cs typeface="Arial" pitchFamily="34" charset="0"/>
              </a:rPr>
              <a:t>All Rights Reserved for KFU ©</a:t>
            </a:r>
            <a:endParaRPr lang="en-US" sz="1100" b="0"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iming>
    <p:tnLst>
      <p:par>
        <p:cTn id="1" dur="indefinite" restart="never" nodeType="tmRoot"/>
      </p:par>
    </p:tnLst>
  </p:timing>
  <p:hf hdr="0" ftr="0" dt="0"/>
  <p:txStyles>
    <p:titleStyle>
      <a:lvl1pPr algn="r" rtl="0" eaLnBrk="1" fontAlgn="base" hangingPunct="1">
        <a:spcBef>
          <a:spcPct val="0"/>
        </a:spcBef>
        <a:spcAft>
          <a:spcPct val="0"/>
        </a:spcAft>
        <a:defRPr sz="4400" kern="1200">
          <a:solidFill>
            <a:srgbClr val="81AA52"/>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0E478A"/>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0E478A"/>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0E478A"/>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0E478A"/>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0E478A"/>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4294967295"/>
          </p:nvPr>
        </p:nvSpPr>
        <p:spPr bwMode="auto">
          <a:xfrm>
            <a:off x="4974456" y="6356350"/>
            <a:ext cx="482600" cy="365125"/>
          </a:xfrm>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E478A"/>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81AA52"/>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81AA52"/>
                </a:solidFill>
                <a:latin typeface="Calibri" pitchFamily="34" charset="0"/>
              </a:rPr>
              <a:t>عمادة التعلم الإلكتروني والتعليم عن بعد</a:t>
            </a:r>
            <a:endParaRPr lang="en-US" sz="2400" b="1" dirty="0">
              <a:solidFill>
                <a:srgbClr val="81AA52"/>
              </a:solidFill>
              <a:latin typeface="Calibri" pitchFamily="34" charset="0"/>
            </a:endParaRPr>
          </a:p>
          <a:p>
            <a:pPr algn="ctr" rtl="0">
              <a:spcBef>
                <a:spcPct val="20000"/>
              </a:spcBef>
              <a:buFont typeface="Arial" pitchFamily="34" charset="0"/>
              <a:buNone/>
            </a:pPr>
            <a:r>
              <a:rPr lang="ar-SA" sz="2400" dirty="0" smtClean="0">
                <a:solidFill>
                  <a:srgbClr val="81AA52"/>
                </a:solidFill>
                <a:latin typeface="Calibri" pitchFamily="34" charset="0"/>
              </a:rPr>
              <a:t>	</a:t>
            </a:r>
            <a:endParaRPr lang="en-US" sz="2400" dirty="0">
              <a:solidFill>
                <a:srgbClr val="81AA52"/>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81AA52"/>
                </a:solidFill>
                <a:latin typeface="AYM Wadiy S_U normal."/>
                <a:cs typeface="Times New Roman" pitchFamily="18" charset="0"/>
              </a:rPr>
              <a:t>اسم </a:t>
            </a:r>
            <a:r>
              <a:rPr lang="ar-EG" sz="3700" b="1" dirty="0" smtClean="0">
                <a:solidFill>
                  <a:srgbClr val="81AA52"/>
                </a:solidFill>
                <a:latin typeface="AYM Wadiy S_U normal."/>
                <a:cs typeface="Times New Roman" pitchFamily="18" charset="0"/>
              </a:rPr>
              <a:t>المقرر</a:t>
            </a:r>
            <a:endParaRPr lang="ar-SA" sz="3700" b="1" dirty="0" smtClean="0">
              <a:solidFill>
                <a:srgbClr val="81AA52"/>
              </a:solidFill>
              <a:latin typeface="AYM Wadiy S_U normal."/>
              <a:cs typeface="Times New Roman" pitchFamily="18" charset="0"/>
            </a:endParaRPr>
          </a:p>
          <a:p>
            <a:pPr algn="ctr"/>
            <a:r>
              <a:rPr lang="ar-SA" sz="2800" b="1" dirty="0">
                <a:solidFill>
                  <a:srgbClr val="0E478A"/>
                </a:solidFill>
                <a:latin typeface="Calibri" pitchFamily="34" charset="0"/>
                <a:cs typeface="Times New Roman" pitchFamily="18" charset="0"/>
              </a:rPr>
              <a:t>الإعاقات المتعددة</a:t>
            </a:r>
          </a:p>
          <a:p>
            <a:pPr algn="ctr"/>
            <a:r>
              <a:rPr lang="ar-SA" sz="3700" b="1" dirty="0" smtClean="0">
                <a:solidFill>
                  <a:srgbClr val="81AA52"/>
                </a:solidFill>
                <a:latin typeface="AYM Wadiy S_U normal."/>
                <a:cs typeface="Times New Roman" pitchFamily="18" charset="0"/>
              </a:rPr>
              <a:t>استاذ </a:t>
            </a:r>
            <a:r>
              <a:rPr lang="ar-SA" sz="3700" b="1" dirty="0">
                <a:solidFill>
                  <a:srgbClr val="81AA52"/>
                </a:solidFill>
                <a:latin typeface="AYM Wadiy S_U normal."/>
                <a:cs typeface="Times New Roman" pitchFamily="18" charset="0"/>
              </a:rPr>
              <a:t>المقرر</a:t>
            </a:r>
          </a:p>
          <a:p>
            <a:pPr algn="ctr"/>
            <a:r>
              <a:rPr lang="ar-SA" sz="2800" b="1" dirty="0" smtClean="0">
                <a:solidFill>
                  <a:srgbClr val="0E478A"/>
                </a:solidFill>
                <a:latin typeface="Calibri" pitchFamily="34" charset="0"/>
                <a:cs typeface="Times New Roman" pitchFamily="18" charset="0"/>
              </a:rPr>
              <a:t>د/ </a:t>
            </a:r>
            <a:r>
              <a:rPr lang="ar-SA" sz="2800" b="1" dirty="0">
                <a:solidFill>
                  <a:srgbClr val="0E478A"/>
                </a:solidFill>
                <a:latin typeface="Calibri" pitchFamily="34" charset="0"/>
                <a:cs typeface="Times New Roman" pitchFamily="18" charset="0"/>
              </a:rPr>
              <a:t>خالد عوض حسين </a:t>
            </a:r>
            <a:r>
              <a:rPr lang="ar-SA" sz="2800" b="1" dirty="0" err="1" smtClean="0">
                <a:solidFill>
                  <a:srgbClr val="0E478A"/>
                </a:solidFill>
                <a:latin typeface="Calibri" pitchFamily="34" charset="0"/>
                <a:cs typeface="Times New Roman" pitchFamily="18" charset="0"/>
              </a:rPr>
              <a:t>البلاح</a:t>
            </a:r>
            <a:endParaRPr lang="ar-SA" sz="2800" b="1" dirty="0">
              <a:solidFill>
                <a:srgbClr val="0E478A"/>
              </a:solidFill>
              <a:latin typeface="Calibri" pitchFamily="34" charset="0"/>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Subtitle 2"/>
          <p:cNvSpPr txBox="1">
            <a:spLocks/>
          </p:cNvSpPr>
          <p:nvPr/>
        </p:nvSpPr>
        <p:spPr bwMode="auto">
          <a:xfrm>
            <a:off x="5753100" y="5900290"/>
            <a:ext cx="4083050" cy="519337"/>
          </a:xfrm>
          <a:prstGeom prst="rect">
            <a:avLst/>
          </a:prstGeom>
          <a:noFill/>
          <a:ln w="9525">
            <a:noFill/>
            <a:miter lim="800000"/>
            <a:headEnd/>
            <a:tailEnd/>
          </a:ln>
        </p:spPr>
        <p:txBody>
          <a:bodyPr/>
          <a:lstStyle/>
          <a:p>
            <a:pPr algn="ctr" rtl="0">
              <a:spcBef>
                <a:spcPct val="20000"/>
              </a:spcBef>
              <a:buFont typeface="Arial" pitchFamily="34" charset="0"/>
              <a:buNone/>
            </a:pPr>
            <a:r>
              <a:rPr lang="ar-SA" sz="2400" b="1" u="sng" dirty="0" smtClean="0">
                <a:solidFill>
                  <a:srgbClr val="0E478A"/>
                </a:solidFill>
                <a:effectLst>
                  <a:outerShdw blurRad="38100" dist="38100" dir="2700000" algn="tl">
                    <a:srgbClr val="000000">
                      <a:alpha val="43137"/>
                    </a:srgbClr>
                  </a:outerShdw>
                </a:effectLst>
                <a:latin typeface="Calibri" pitchFamily="34" charset="0"/>
              </a:rPr>
              <a:t>كلية التربية</a:t>
            </a:r>
            <a:endParaRPr lang="en-US" sz="2400" b="1" u="sng" dirty="0">
              <a:solidFill>
                <a:srgbClr val="0E478A"/>
              </a:solidFill>
              <a:effectLst>
                <a:outerShdw blurRad="38100" dist="38100" dir="2700000" algn="tl">
                  <a:srgbClr val="000000">
                    <a:alpha val="43137"/>
                  </a:srgbClr>
                </a:outerShdw>
              </a:effectLst>
              <a:latin typeface="Calibri" pitchFamily="34" charset="0"/>
            </a:endParaRPr>
          </a:p>
        </p:txBody>
      </p:sp>
      <p:sp>
        <p:nvSpPr>
          <p:cNvPr id="15" name="Rectangle 14"/>
          <p:cNvSpPr/>
          <p:nvPr/>
        </p:nvSpPr>
        <p:spPr>
          <a:xfrm>
            <a:off x="1936982"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r>
              <a:rPr lang="ar-EG" b="1" dirty="0">
                <a:effectLst>
                  <a:outerShdw blurRad="38100" dist="38100" dir="2700000" algn="tl">
                    <a:srgbClr val="000000">
                      <a:alpha val="43137"/>
                    </a:srgbClr>
                  </a:outerShdw>
                </a:effectLst>
                <a:cs typeface="Arial" pitchFamily="34" charset="0"/>
              </a:rPr>
              <a:t>المحاضرة الرابعة عشرة</a:t>
            </a:r>
            <a:endParaRPr lang="en-US" spc="-150" dirty="0" smtClean="0">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rPr>
              <a:t>مدخل لتعديل المشكلات السلوكية </a:t>
            </a:r>
          </a:p>
        </p:txBody>
      </p:sp>
    </p:spTree>
    <p:extLst>
      <p:ext uri="{BB962C8B-B14F-4D97-AF65-F5344CB8AC3E}">
        <p14:creationId xmlns:p14="http://schemas.microsoft.com/office/powerpoint/2010/main" val="305377729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ar-SA" b="1" dirty="0">
                <a:solidFill>
                  <a:srgbClr val="C00000"/>
                </a:solidFill>
                <a:latin typeface="Arial" pitchFamily="34" charset="0"/>
                <a:ea typeface="+mn-ea"/>
                <a:cs typeface="+mn-cs"/>
              </a:rPr>
              <a:t>عناصر المحاضرة</a:t>
            </a:r>
            <a:endParaRPr lang="en-US" b="1" dirty="0">
              <a:solidFill>
                <a:srgbClr val="C00000"/>
              </a:solidFill>
              <a:latin typeface="Arial" pitchFamily="34" charset="0"/>
              <a:ea typeface="+mn-ea"/>
              <a:cs typeface="+mn-cs"/>
            </a:endParaRPr>
          </a:p>
        </p:txBody>
      </p:sp>
      <p:sp>
        <p:nvSpPr>
          <p:cNvPr id="15363" name="Text Placeholder 5"/>
          <p:cNvSpPr>
            <a:spLocks noGrp="1"/>
          </p:cNvSpPr>
          <p:nvPr>
            <p:ph idx="1"/>
          </p:nvPr>
        </p:nvSpPr>
        <p:spPr/>
        <p:txBody>
          <a:bodyPr/>
          <a:lstStyle/>
          <a:p>
            <a:pPr rtl="1" eaLnBrk="1" hangingPunct="1"/>
            <a:r>
              <a:rPr lang="ar-SA" altLang="ar-SA" sz="2400" b="1" smtClean="0">
                <a:cs typeface="Arial" panose="020B0604020202020204" pitchFamily="34" charset="0"/>
              </a:rPr>
              <a:t>*   تعديل السلوك غير السوى </a:t>
            </a:r>
          </a:p>
          <a:p>
            <a:pPr rtl="1" eaLnBrk="1" hangingPunct="1">
              <a:buFont typeface="Arial" panose="020B0604020202020204" pitchFamily="34" charset="0"/>
              <a:buChar char="•"/>
            </a:pPr>
            <a:r>
              <a:rPr lang="ar-SA" altLang="ar-SA" sz="2400" b="1" smtClean="0">
                <a:cs typeface="Arial" panose="020B0604020202020204" pitchFamily="34" charset="0"/>
              </a:rPr>
              <a:t>أبجديات المدخل إلى مشكلات السلوك</a:t>
            </a:r>
          </a:p>
          <a:p>
            <a:pPr rtl="1" eaLnBrk="1" hangingPunct="1">
              <a:buFont typeface="Arial" panose="020B0604020202020204" pitchFamily="34" charset="0"/>
              <a:buChar char="•"/>
            </a:pPr>
            <a:r>
              <a:rPr lang="ar-SA" altLang="ar-SA" sz="2400" b="1" smtClean="0">
                <a:cs typeface="Arial" panose="020B0604020202020204" pitchFamily="34" charset="0"/>
              </a:rPr>
              <a:t>استراتيجيات مفيدة لتعديل السلوك غير السوى </a:t>
            </a:r>
          </a:p>
          <a:p>
            <a:pPr rtl="1" eaLnBrk="1" hangingPunct="1">
              <a:buFont typeface="Arial" panose="020B0604020202020204" pitchFamily="34" charset="0"/>
              <a:buChar char="•"/>
            </a:pPr>
            <a:r>
              <a:rPr lang="ar-SA" altLang="ar-SA" sz="2400" b="1" smtClean="0">
                <a:cs typeface="Arial" panose="020B0604020202020204" pitchFamily="34" charset="0"/>
              </a:rPr>
              <a:t>تقييم خدمة برنامج بورتدج (التقييم الداخلى- التقييم الخارجى) </a:t>
            </a:r>
          </a:p>
          <a:p>
            <a:pPr rtl="1" eaLnBrk="1" hangingPunct="1">
              <a:buFont typeface="Arial" panose="020B0604020202020204" pitchFamily="34" charset="0"/>
              <a:buChar char="•"/>
            </a:pPr>
            <a:r>
              <a:rPr lang="ar-SA" altLang="ar-SA" sz="2400" b="1" smtClean="0">
                <a:cs typeface="Arial" panose="020B0604020202020204" pitchFamily="34" charset="0"/>
              </a:rPr>
              <a:t>نموذج بورتدج التعليمى  </a:t>
            </a:r>
          </a:p>
          <a:p>
            <a:pPr rtl="1" eaLnBrk="1" hangingPunct="1">
              <a:buFont typeface="Arial" panose="020B0604020202020204" pitchFamily="34" charset="0"/>
              <a:buChar char="•"/>
            </a:pPr>
            <a:r>
              <a:rPr lang="ar-SA" altLang="ar-SA" sz="2400" b="1" smtClean="0">
                <a:cs typeface="Arial" panose="020B0604020202020204" pitchFamily="34" charset="0"/>
              </a:rPr>
              <a:t>اللعب والتعلم </a:t>
            </a:r>
          </a:p>
          <a:p>
            <a:pPr rtl="1" eaLnBrk="1" hangingPunct="1">
              <a:buFont typeface="Arial" panose="020B0604020202020204" pitchFamily="34" charset="0"/>
              <a:buChar char="•"/>
            </a:pPr>
            <a:r>
              <a:rPr lang="ar-SA" altLang="ar-SA" sz="2400" b="1" smtClean="0">
                <a:cs typeface="Arial" panose="020B0604020202020204" pitchFamily="34" charset="0"/>
              </a:rPr>
              <a:t>برنامج بورتيدج فى المدارس  </a:t>
            </a:r>
          </a:p>
          <a:p>
            <a:r>
              <a:rPr lang="en-US" altLang="ar-SA" b="1" smtClean="0">
                <a:cs typeface="Arial" panose="020B0604020202020204" pitchFamily="34" charset="0"/>
              </a:rPr>
              <a:t> </a:t>
            </a:r>
          </a:p>
          <a:p>
            <a:r>
              <a:rPr lang="en-GB" altLang="ar-SA" b="1" smtClean="0">
                <a:cs typeface="Arial" panose="020B0604020202020204" pitchFamily="34" charset="0"/>
              </a:rPr>
              <a:t>  </a:t>
            </a:r>
            <a:r>
              <a:rPr lang="en-US" altLang="ar-SA" b="1" smtClean="0">
                <a:cs typeface="Arial" panose="020B0604020202020204" pitchFamily="34" charset="0"/>
              </a:rPr>
              <a:t>     </a:t>
            </a:r>
            <a:r>
              <a:rPr lang="en-GB" altLang="ar-SA" b="1" smtClean="0">
                <a:cs typeface="Arial" panose="020B0604020202020204" pitchFamily="34" charset="0"/>
              </a:rPr>
              <a:t>     </a:t>
            </a:r>
            <a:endParaRPr lang="ar-EG" altLang="ar-SA" b="1" smtClean="0">
              <a:cs typeface="Arial" panose="020B0604020202020204" pitchFamily="34" charset="0"/>
            </a:endParaRPr>
          </a:p>
        </p:txBody>
      </p:sp>
    </p:spTree>
    <p:extLst>
      <p:ext uri="{BB962C8B-B14F-4D97-AF65-F5344CB8AC3E}">
        <p14:creationId xmlns:p14="http://schemas.microsoft.com/office/powerpoint/2010/main" val="167761198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Content Placeholder 2"/>
          <p:cNvSpPr>
            <a:spLocks noGrp="1"/>
          </p:cNvSpPr>
          <p:nvPr>
            <p:ph idx="1"/>
          </p:nvPr>
        </p:nvSpPr>
        <p:spPr>
          <a:xfrm>
            <a:off x="228600" y="1524000"/>
            <a:ext cx="9144000" cy="4373563"/>
          </a:xfrm>
        </p:spPr>
        <p:txBody>
          <a:bodyPr/>
          <a:lstStyle/>
          <a:p>
            <a:pPr algn="just" rtl="1"/>
            <a:r>
              <a:rPr lang="ar-SA" altLang="ar-SA" sz="2400" b="1" smtClean="0">
                <a:cs typeface="Arial" panose="020B0604020202020204" pitchFamily="34" charset="0"/>
              </a:rPr>
              <a:t>معظم العمل مع الأطفال ذوى الاحتياجات التربوية الخاصة فى سن ما قبل المدرسة من النوع التعليمى وهو مصمم لمساعدة الأطفال على اكتساب وممارسة مهارات حياتية مفيدة وهامة مثل ارتداء الملابس وعقد الصداقات والجلوس أو المشى واستخدام اللغة وفهمها أو التلوين أو المضاهاة، ولكن فى بعض الأحيان تعطى الأولوية للمشكلات التى يواجهها الوالدان والمدرسون بخصوص تعديل السلوك غير السوى أو غير الملائم. وقد يتخذ السلوك غير السوى أشكالا عديدة فقد يقذف الطفل بالأشياء فى أنحاء الغرفة أو يضرب أو يصرخ أو تنتابه نوبة غضب أو يزعج النائمين أو يؤذى نفسه بالعض أو خبط رأسه فى الأشياء ..وهكذا. ويعتمد برنامج بورتيدج على فحص الموقف المشكل وسياق الموقف أى يتعامل مع أشياء خارج الطفل فى حين تبحث الطرق الأخرى داخل الطفل مثل العلاج النفسى والعقاقير.</a:t>
            </a:r>
            <a:r>
              <a:rPr lang="ar-SA" altLang="ar-SA" sz="2800" b="1" smtClean="0">
                <a:cs typeface="Arial" panose="020B0604020202020204" pitchFamily="34" charset="0"/>
              </a:rPr>
              <a:t> </a:t>
            </a:r>
          </a:p>
        </p:txBody>
      </p:sp>
      <p:sp>
        <p:nvSpPr>
          <p:cNvPr id="5" name="عنوان 4"/>
          <p:cNvSpPr>
            <a:spLocks noGrp="1"/>
          </p:cNvSpPr>
          <p:nvPr>
            <p:ph type="title"/>
          </p:nvPr>
        </p:nvSpPr>
        <p:spPr/>
        <p:txBody>
          <a:bodyPr/>
          <a:lstStyle/>
          <a:p>
            <a:r>
              <a:rPr lang="ar-SA" b="1" dirty="0">
                <a:solidFill>
                  <a:srgbClr val="C00000"/>
                </a:solidFill>
                <a:latin typeface="Arial" pitchFamily="34" charset="0"/>
                <a:ea typeface="+mn-ea"/>
                <a:cs typeface="+mn-cs"/>
              </a:rPr>
              <a:t>تعديل السلوك غير </a:t>
            </a:r>
            <a:r>
              <a:rPr lang="ar-SA" b="1" dirty="0" err="1">
                <a:solidFill>
                  <a:srgbClr val="C00000"/>
                </a:solidFill>
                <a:latin typeface="Arial" pitchFamily="34" charset="0"/>
                <a:ea typeface="+mn-ea"/>
                <a:cs typeface="+mn-cs"/>
              </a:rPr>
              <a:t>السوى</a:t>
            </a:r>
            <a:r>
              <a:rPr lang="ar-SA" b="1" dirty="0">
                <a:solidFill>
                  <a:srgbClr val="C00000"/>
                </a:solidFill>
                <a:latin typeface="Arial" pitchFamily="34" charset="0"/>
                <a:ea typeface="+mn-ea"/>
                <a:cs typeface="+mn-cs"/>
              </a:rPr>
              <a:t> </a:t>
            </a:r>
          </a:p>
        </p:txBody>
      </p:sp>
    </p:spTree>
    <p:extLst>
      <p:ext uri="{BB962C8B-B14F-4D97-AF65-F5344CB8AC3E}">
        <p14:creationId xmlns:p14="http://schemas.microsoft.com/office/powerpoint/2010/main" val="318834891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02096" y="197768"/>
            <a:ext cx="8915400" cy="1143000"/>
          </a:xfrm>
          <a:prstGeom prst="rect">
            <a:avLst/>
          </a:prstGeom>
        </p:spPr>
        <p:txBody>
          <a:bodyPr/>
          <a:lstStyle/>
          <a:p>
            <a:r>
              <a:rPr lang="ar-SA" b="1" dirty="0">
                <a:solidFill>
                  <a:srgbClr val="C00000"/>
                </a:solidFill>
                <a:latin typeface="Arial" pitchFamily="34" charset="0"/>
                <a:ea typeface="+mn-ea"/>
                <a:cs typeface="+mn-cs"/>
              </a:rPr>
              <a:t>أبجديات المدخل إلى مشكلات السلوك </a:t>
            </a:r>
          </a:p>
        </p:txBody>
      </p:sp>
      <p:sp>
        <p:nvSpPr>
          <p:cNvPr id="17411" name="Content Placeholder 2"/>
          <p:cNvSpPr>
            <a:spLocks noGrp="1"/>
          </p:cNvSpPr>
          <p:nvPr>
            <p:ph idx="4294967295"/>
          </p:nvPr>
        </p:nvSpPr>
        <p:spPr>
          <a:xfrm>
            <a:off x="228600" y="1524000"/>
            <a:ext cx="9144000" cy="4449763"/>
          </a:xfrm>
        </p:spPr>
        <p:txBody>
          <a:bodyPr/>
          <a:lstStyle/>
          <a:p>
            <a:pPr algn="just" rtl="1">
              <a:buFont typeface="Arial" panose="020B0604020202020204" pitchFamily="34" charset="0"/>
              <a:buNone/>
              <a:defRPr/>
            </a:pPr>
            <a:r>
              <a:rPr lang="ar-SA" sz="2400" b="1" dirty="0" smtClean="0">
                <a:cs typeface="Arial" pitchFamily="34" charset="0"/>
              </a:rPr>
              <a:t>المعروف أن علاقات الناس متداخلة ومعقدة وأكثر تشابكا ومع ذلك فثمة طريقة لتبسيط ما يجرى من التفاعلات البشرية بطريقة موضوعية تعرف بأبجديات السلوك. وتوجد ثلاثة أوجه للسلوك تعرف باسم شروط التحكم يمكن تلخيصها كما يلى: </a:t>
            </a:r>
          </a:p>
          <a:p>
            <a:pPr marL="742950" indent="-742950" algn="just" rtl="1">
              <a:buFont typeface="Arial" panose="020B0604020202020204" pitchFamily="34" charset="0"/>
              <a:buNone/>
              <a:defRPr/>
            </a:pPr>
            <a:r>
              <a:rPr lang="ar-SA" sz="2400" b="1" dirty="0" smtClean="0">
                <a:cs typeface="Arial" pitchFamily="34" charset="0"/>
              </a:rPr>
              <a:t>أ- </a:t>
            </a:r>
            <a:r>
              <a:rPr lang="ar-SA" sz="2400" b="1" u="sng" dirty="0" smtClean="0">
                <a:cs typeface="Arial" pitchFamily="34" charset="0"/>
              </a:rPr>
              <a:t>السوابق</a:t>
            </a:r>
            <a:r>
              <a:rPr lang="ar-SA" sz="2400" b="1" dirty="0" smtClean="0">
                <a:cs typeface="Arial" pitchFamily="34" charset="0"/>
              </a:rPr>
              <a:t>: هى الأحداث المؤدية إلى سلوك ما مثلا (ما الذى أثار السلوك المشكل؟) أو بمعنى آخر من الذى فعل ومن الذى قال؟؟ </a:t>
            </a:r>
          </a:p>
          <a:p>
            <a:pPr marL="742950" indent="-742950" algn="just" rtl="1">
              <a:buFont typeface="Arial" panose="020B0604020202020204" pitchFamily="34" charset="0"/>
              <a:buNone/>
              <a:defRPr/>
            </a:pPr>
            <a:r>
              <a:rPr lang="ar-SA" sz="2400" b="1" dirty="0" smtClean="0">
                <a:cs typeface="Arial" pitchFamily="34" charset="0"/>
              </a:rPr>
              <a:t>ب- </a:t>
            </a:r>
            <a:r>
              <a:rPr lang="ar-SA" sz="2400" b="1" u="sng" dirty="0" smtClean="0">
                <a:cs typeface="Arial" pitchFamily="34" charset="0"/>
              </a:rPr>
              <a:t>الخلفية</a:t>
            </a:r>
            <a:r>
              <a:rPr lang="ar-SA" sz="2400" b="1" dirty="0" smtClean="0">
                <a:cs typeface="Arial" pitchFamily="34" charset="0"/>
              </a:rPr>
              <a:t>: الإطار المادى للسلوك أو موقعه مثلا(من الذى كان موجودا هناك فى ذلك الوقت؟ أين حدث ذلك؟ متى حدث ذلك ؟ </a:t>
            </a:r>
          </a:p>
          <a:p>
            <a:pPr marL="742950" indent="-742950" algn="just" rtl="1">
              <a:buFont typeface="Arial" panose="020B0604020202020204" pitchFamily="34" charset="0"/>
              <a:buNone/>
              <a:defRPr/>
            </a:pPr>
            <a:r>
              <a:rPr lang="ar-SA" sz="2400" b="1" dirty="0" smtClean="0">
                <a:cs typeface="Arial" pitchFamily="34" charset="0"/>
              </a:rPr>
              <a:t>ج- </a:t>
            </a:r>
            <a:r>
              <a:rPr lang="ar-SA" sz="2400" b="1" u="sng" dirty="0" smtClean="0">
                <a:cs typeface="Arial" pitchFamily="34" charset="0"/>
              </a:rPr>
              <a:t>العواقب</a:t>
            </a:r>
            <a:r>
              <a:rPr lang="ar-SA" sz="2400" b="1" dirty="0" smtClean="0">
                <a:cs typeface="Arial" pitchFamily="34" charset="0"/>
              </a:rPr>
              <a:t>: هى الأحداث التى وقعت فورا عقب حدوث السلوك مثلا (كيف التعامل مع السلوك المشكل؟ ما الذى فعله الناس الآخرون؟) </a:t>
            </a:r>
          </a:p>
          <a:p>
            <a:pPr marL="742950" indent="-742950" algn="just" rtl="1">
              <a:buFont typeface="Arial" panose="020B0604020202020204" pitchFamily="34" charset="0"/>
              <a:buNone/>
              <a:defRPr/>
            </a:pPr>
            <a:r>
              <a:rPr lang="ar-SA" sz="2400" b="1" dirty="0" smtClean="0">
                <a:cs typeface="Arial" pitchFamily="34" charset="0"/>
              </a:rPr>
              <a:t>ويسمح تجميع الدلائل تحت تلك العناوين للوالدين وللمدرسين المنزليين بأن يضعوا فى اعتبارهم الشروط الضابطة التى يمكن تغييرها بالنسبة لسلوك مشكل معين.  </a:t>
            </a:r>
          </a:p>
          <a:p>
            <a:pPr marL="742950" indent="-742950" algn="just" rtl="1">
              <a:buFont typeface="Arial" panose="020B0604020202020204" pitchFamily="34" charset="0"/>
              <a:buAutoNum type="arabic1Minus"/>
              <a:defRPr/>
            </a:pPr>
            <a:endParaRPr lang="ar-SA" sz="3600" dirty="0" smtClean="0">
              <a:cs typeface="Arial" pitchFamily="34" charset="0"/>
            </a:endParaRPr>
          </a:p>
        </p:txBody>
      </p:sp>
    </p:spTree>
    <p:extLst>
      <p:ext uri="{BB962C8B-B14F-4D97-AF65-F5344CB8AC3E}">
        <p14:creationId xmlns:p14="http://schemas.microsoft.com/office/powerpoint/2010/main" val="83747967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C00000"/>
                </a:solidFill>
                <a:latin typeface="Arial" pitchFamily="34" charset="0"/>
                <a:ea typeface="+mn-ea"/>
                <a:cs typeface="+mn-cs"/>
              </a:rPr>
              <a:t>استراتيجيات </a:t>
            </a:r>
            <a:r>
              <a:rPr lang="ar-SA" b="1" dirty="0">
                <a:solidFill>
                  <a:srgbClr val="C00000"/>
                </a:solidFill>
                <a:latin typeface="Arial" pitchFamily="34" charset="0"/>
                <a:ea typeface="+mn-ea"/>
                <a:cs typeface="+mn-cs"/>
              </a:rPr>
              <a:t>مفيدة لتعديل السلوك غير السوى </a:t>
            </a:r>
            <a:br>
              <a:rPr lang="ar-SA" b="1" dirty="0">
                <a:solidFill>
                  <a:srgbClr val="C00000"/>
                </a:solidFill>
                <a:latin typeface="Arial" pitchFamily="34" charset="0"/>
                <a:ea typeface="+mn-ea"/>
                <a:cs typeface="+mn-cs"/>
              </a:rPr>
            </a:br>
            <a:endParaRPr lang="ar-SA" b="1" dirty="0">
              <a:solidFill>
                <a:srgbClr val="C00000"/>
              </a:solidFill>
              <a:latin typeface="Arial" pitchFamily="34" charset="0"/>
              <a:ea typeface="+mn-ea"/>
              <a:cs typeface="+mn-cs"/>
            </a:endParaRPr>
          </a:p>
        </p:txBody>
      </p:sp>
      <p:sp>
        <p:nvSpPr>
          <p:cNvPr id="18435" name="عنصر نائب للمحتوى 2"/>
          <p:cNvSpPr>
            <a:spLocks noGrp="1"/>
          </p:cNvSpPr>
          <p:nvPr>
            <p:ph idx="1"/>
          </p:nvPr>
        </p:nvSpPr>
        <p:spPr/>
        <p:txBody>
          <a:bodyPr/>
          <a:lstStyle/>
          <a:p>
            <a:pPr algn="just" rtl="1"/>
            <a:r>
              <a:rPr lang="ar-SA" altLang="ar-SA" sz="2400" b="1" u="sng" smtClean="0">
                <a:cs typeface="Arial" panose="020B0604020202020204" pitchFamily="34" charset="0"/>
              </a:rPr>
              <a:t>تغيير السوابق</a:t>
            </a:r>
            <a:r>
              <a:rPr lang="ar-SA" altLang="ar-SA" sz="2400" b="1" smtClean="0">
                <a:cs typeface="Arial" panose="020B0604020202020204" pitchFamily="34" charset="0"/>
              </a:rPr>
              <a:t>:(السبق باحتلال الموقع المشكل-إعطاء قواعد واضحة-إعطاء إنذار مبكر- بث الأخبار الجديدة بدلا من الأخبار السيئة).  </a:t>
            </a:r>
          </a:p>
          <a:p>
            <a:pPr algn="just" rtl="1"/>
            <a:r>
              <a:rPr lang="ar-SA" altLang="ar-SA" sz="2400" b="1" u="sng" smtClean="0">
                <a:cs typeface="Arial" panose="020B0604020202020204" pitchFamily="34" charset="0"/>
              </a:rPr>
              <a:t>تغيير الخلفي</a:t>
            </a:r>
            <a:r>
              <a:rPr lang="ar-SA" altLang="ar-SA" sz="2400" b="1" smtClean="0">
                <a:cs typeface="Arial" panose="020B0604020202020204" pitchFamily="34" charset="0"/>
              </a:rPr>
              <a:t>: (إبعاد الإغراءات- تغيير الإطار-إدخال تلقينا سريا).  </a:t>
            </a:r>
          </a:p>
          <a:p>
            <a:pPr algn="just" rtl="1"/>
            <a:r>
              <a:rPr lang="ar-SA" altLang="ar-SA" sz="2400" b="1" u="sng" smtClean="0">
                <a:cs typeface="Arial" panose="020B0604020202020204" pitchFamily="34" charset="0"/>
              </a:rPr>
              <a:t>تغيير العواقب</a:t>
            </a:r>
            <a:r>
              <a:rPr lang="ar-SA" altLang="ar-SA" sz="2400" b="1" smtClean="0">
                <a:cs typeface="Arial" panose="020B0604020202020204" pitchFamily="34" charset="0"/>
              </a:rPr>
              <a:t>: (تجاهل السلوك ومدح السلوك الطيب ”الانتباه التلقائى“– ضبط الطفل وهو يحسن لسلوك- إعادة الوضع إلى ما كان عليه والإفراط فى التصحيح- الكبح- انقضاء الوقت). </a:t>
            </a:r>
          </a:p>
          <a:p>
            <a:pPr algn="just" rtl="1"/>
            <a:r>
              <a:rPr lang="ar-SA" altLang="ar-SA" sz="2400" b="1" smtClean="0">
                <a:cs typeface="Arial" panose="020B0604020202020204" pitchFamily="34" charset="0"/>
              </a:rPr>
              <a:t>تعليم المهارات المتنافرة: تعليم الطفل شيئا مفيدا بدلا من السلوك غير السوى وهى استراتيجية تلقى التأييد من المشرفين المنزليين لأهميتها فى تعديل السلوك. أى مقابلة السلوك المشكل بسلوك مقبول. مثل سلوك دفع الأطفال الأصغر سنا وإيقاعهم تقابلها لعبة ناجحة مع طفل أو اثنين أصغر سنا. </a:t>
            </a:r>
          </a:p>
        </p:txBody>
      </p:sp>
    </p:spTree>
    <p:extLst>
      <p:ext uri="{BB962C8B-B14F-4D97-AF65-F5344CB8AC3E}">
        <p14:creationId xmlns:p14="http://schemas.microsoft.com/office/powerpoint/2010/main" val="33647138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C00000"/>
                </a:solidFill>
                <a:latin typeface="Arial" pitchFamily="34" charset="0"/>
                <a:ea typeface="+mn-ea"/>
                <a:cs typeface="+mn-cs"/>
              </a:rPr>
              <a:t>تقييم </a:t>
            </a:r>
            <a:r>
              <a:rPr lang="ar-SA" b="1" dirty="0">
                <a:solidFill>
                  <a:srgbClr val="C00000"/>
                </a:solidFill>
                <a:latin typeface="Arial" pitchFamily="34" charset="0"/>
                <a:ea typeface="+mn-ea"/>
                <a:cs typeface="+mn-cs"/>
              </a:rPr>
              <a:t>خدمة برنامج </a:t>
            </a:r>
            <a:r>
              <a:rPr lang="ar-SA" b="1" dirty="0" err="1">
                <a:solidFill>
                  <a:srgbClr val="C00000"/>
                </a:solidFill>
                <a:latin typeface="Arial" pitchFamily="34" charset="0"/>
                <a:ea typeface="+mn-ea"/>
                <a:cs typeface="+mn-cs"/>
              </a:rPr>
              <a:t>بورتدج</a:t>
            </a:r>
            <a:r>
              <a:rPr lang="ar-SA" b="1" dirty="0">
                <a:solidFill>
                  <a:srgbClr val="C00000"/>
                </a:solidFill>
                <a:latin typeface="Arial" pitchFamily="34" charset="0"/>
                <a:ea typeface="+mn-ea"/>
                <a:cs typeface="+mn-cs"/>
              </a:rPr>
              <a:t> </a:t>
            </a:r>
            <a:br>
              <a:rPr lang="ar-SA" b="1" dirty="0">
                <a:solidFill>
                  <a:srgbClr val="C00000"/>
                </a:solidFill>
                <a:latin typeface="Arial" pitchFamily="34" charset="0"/>
                <a:ea typeface="+mn-ea"/>
                <a:cs typeface="+mn-cs"/>
              </a:rPr>
            </a:br>
            <a:endParaRPr lang="ar-SA" b="1" dirty="0">
              <a:solidFill>
                <a:srgbClr val="C00000"/>
              </a:solidFill>
              <a:latin typeface="Arial" pitchFamily="34" charset="0"/>
              <a:ea typeface="+mn-ea"/>
              <a:cs typeface="+mn-cs"/>
            </a:endParaRPr>
          </a:p>
        </p:txBody>
      </p:sp>
      <p:sp>
        <p:nvSpPr>
          <p:cNvPr id="19459" name="عنصر نائب للمحتوى 2"/>
          <p:cNvSpPr>
            <a:spLocks noGrp="1"/>
          </p:cNvSpPr>
          <p:nvPr>
            <p:ph idx="1"/>
          </p:nvPr>
        </p:nvSpPr>
        <p:spPr/>
        <p:txBody>
          <a:bodyPr/>
          <a:lstStyle/>
          <a:p>
            <a:pPr algn="just" rtl="1"/>
            <a:r>
              <a:rPr lang="ar-SA" altLang="ar-SA" sz="2400" b="1" smtClean="0">
                <a:cs typeface="Arial" panose="020B0604020202020204" pitchFamily="34" charset="0"/>
              </a:rPr>
              <a:t>التقييم الداخلى للخدمة: إن أحد ملامح أسلوب الرعاية غير العادية والتى تؤثر على الأساليب الأخرى هو المجهود المبذول وتنسيق المعلومات داخل الخدمة نفسها واستخدام المعلومات للحفاظ على مستوى الخدمة أو تحسينها. ويمكن أن يتخذ مثل ذلك التقييم الذاتى من داخل بورتيدج أشكالا مختلفة لكل منها غرض مختلف: أ- الحكم على فاعلية خدمة بورتيدج أى هل هى ناجحة أم لا؟</a:t>
            </a:r>
          </a:p>
          <a:p>
            <a:pPr algn="just" rtl="1"/>
            <a:r>
              <a:rPr lang="ar-SA" altLang="ar-SA" sz="2400" b="1" smtClean="0">
                <a:cs typeface="Arial" panose="020B0604020202020204" pitchFamily="34" charset="0"/>
              </a:rPr>
              <a:t>ب- مدى تلبيته لاحتياجات الأسر التى لديها طفل ذو احتياجات خاصة خاصة في سن ما قبل المدرسة. </a:t>
            </a:r>
          </a:p>
          <a:p>
            <a:pPr algn="just" rtl="1"/>
            <a:r>
              <a:rPr lang="ar-SA" altLang="ar-SA" sz="2400" b="1" smtClean="0">
                <a:cs typeface="Arial" panose="020B0604020202020204" pitchFamily="34" charset="0"/>
              </a:rPr>
              <a:t>ج- لضمان استمرارية الخدمة على أفضل وجه.</a:t>
            </a:r>
          </a:p>
          <a:p>
            <a:pPr algn="just" rtl="1"/>
            <a:r>
              <a:rPr lang="ar-SA" altLang="ar-SA" sz="2400" b="1" smtClean="0">
                <a:cs typeface="Arial" panose="020B0604020202020204" pitchFamily="34" charset="0"/>
              </a:rPr>
              <a:t>د- لدعم تنمية الخدمة أى توليد نواحى التحسن في نموذج بورتيدج لزيادة مهارات الزائرين والوالدين. ورغم قوة برنامج بورتيدج إلا أنه يحتاج إلى تقييم خارجى لإجراء البحوث حوله وإعطاء الإضافات والتوسعات فى المحتوى وأساليب التطبيق. </a:t>
            </a:r>
          </a:p>
        </p:txBody>
      </p:sp>
    </p:spTree>
    <p:extLst>
      <p:ext uri="{BB962C8B-B14F-4D97-AF65-F5344CB8AC3E}">
        <p14:creationId xmlns:p14="http://schemas.microsoft.com/office/powerpoint/2010/main" val="31704242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solidFill>
                  <a:srgbClr val="C00000"/>
                </a:solidFill>
                <a:latin typeface="Arial" pitchFamily="34" charset="0"/>
                <a:ea typeface="+mn-ea"/>
                <a:cs typeface="+mn-cs"/>
              </a:rPr>
              <a:t>تابع : التقييم ..</a:t>
            </a:r>
          </a:p>
        </p:txBody>
      </p:sp>
      <p:sp>
        <p:nvSpPr>
          <p:cNvPr id="20483" name="عنصر نائب للمحتوى 2"/>
          <p:cNvSpPr>
            <a:spLocks noGrp="1"/>
          </p:cNvSpPr>
          <p:nvPr>
            <p:ph idx="1"/>
          </p:nvPr>
        </p:nvSpPr>
        <p:spPr/>
        <p:txBody>
          <a:bodyPr/>
          <a:lstStyle/>
          <a:p>
            <a:pPr algn="just" rtl="1"/>
            <a:r>
              <a:rPr lang="ar-SA" altLang="ar-SA" sz="2400" b="1" u="sng" smtClean="0">
                <a:cs typeface="Arial" panose="020B0604020202020204" pitchFamily="34" charset="0"/>
              </a:rPr>
              <a:t>بيان عن مدى التقدم</a:t>
            </a:r>
            <a:r>
              <a:rPr lang="ar-SA" altLang="ar-SA" sz="2400" b="1" smtClean="0">
                <a:cs typeface="Arial" panose="020B0604020202020204" pitchFamily="34" charset="0"/>
              </a:rPr>
              <a:t>: يمكن أن تسجل تفاصيل استمارة النشاط وأن تستخدم مع غرها من استمارات النشاط مكتملة البيانات ليشكلوا أساسا راسخا للتخطيط المقبل لمنهج معد للطفل كفرد متميز ويمكن استخدام تفاصيل استمارات النشاط لكل الأطفال الذين تلقوا خدمة بورتيدج عند جمعها معا لبيان تقدم الأطفال عبر فترة زمنية ويمكن أن توفر تلك المعلومات ملخصا لاجتماع الفريق الموجه للعمل.    </a:t>
            </a:r>
            <a:r>
              <a:rPr lang="ar-SA" altLang="ar-SA" sz="2400" smtClean="0">
                <a:cs typeface="Arial" panose="020B0604020202020204" pitchFamily="34" charset="0"/>
              </a:rPr>
              <a:t> </a:t>
            </a:r>
          </a:p>
          <a:p>
            <a:r>
              <a:rPr lang="ar-SA" altLang="ar-SA" sz="2400" b="1" u="sng" smtClean="0">
                <a:cs typeface="Arial" panose="020B0604020202020204" pitchFamily="34" charset="0"/>
              </a:rPr>
              <a:t>التقييم الخارجى: </a:t>
            </a:r>
            <a:r>
              <a:rPr lang="ar-SA" altLang="ar-SA" sz="2400" b="1" smtClean="0">
                <a:cs typeface="Arial" panose="020B0604020202020204" pitchFamily="34" charset="0"/>
              </a:rPr>
              <a:t>هناك ثلاثة أنواع كبرى من التقييمات الخارجية التى تم تحديدها وهى:   </a:t>
            </a:r>
          </a:p>
          <a:p>
            <a:r>
              <a:rPr lang="ar-SA" altLang="ar-SA" sz="2400" b="1" u="sng" smtClean="0">
                <a:cs typeface="Arial" panose="020B0604020202020204" pitchFamily="34" charset="0"/>
              </a:rPr>
              <a:t>أولاً) تقييم الفعالية: </a:t>
            </a:r>
            <a:r>
              <a:rPr lang="ar-SA" altLang="ar-SA" sz="2400" b="1" smtClean="0">
                <a:cs typeface="Arial" panose="020B0604020202020204" pitchFamily="34" charset="0"/>
              </a:rPr>
              <a:t>وتعنى إلى أى مدى نجح برنامج بورتيدج فى تحقيق أهدافه أو أين موقعه بالمقارنة مع الطرق الأخرى لمساعدة الأسر التى لديها طفل ذو احتياجات خاصة فى السن ما قبل المدرسى. </a:t>
            </a:r>
          </a:p>
          <a:p>
            <a:r>
              <a:rPr lang="ar-SA" altLang="ar-SA" sz="2400" b="1" smtClean="0">
                <a:cs typeface="Arial" panose="020B0604020202020204" pitchFamily="34" charset="0"/>
              </a:rPr>
              <a:t>  </a:t>
            </a:r>
          </a:p>
          <a:p>
            <a:endParaRPr lang="ar-SA" altLang="ar-SA" smtClean="0">
              <a:cs typeface="Arial" panose="020B0604020202020204" pitchFamily="34" charset="0"/>
            </a:endParaRPr>
          </a:p>
        </p:txBody>
      </p:sp>
    </p:spTree>
    <p:extLst>
      <p:ext uri="{BB962C8B-B14F-4D97-AF65-F5344CB8AC3E}">
        <p14:creationId xmlns:p14="http://schemas.microsoft.com/office/powerpoint/2010/main" val="15106517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solidFill>
                  <a:srgbClr val="C00000"/>
                </a:solidFill>
                <a:latin typeface="Arial" pitchFamily="34" charset="0"/>
                <a:ea typeface="+mn-ea"/>
                <a:cs typeface="+mn-cs"/>
              </a:rPr>
              <a:t>تابع: التقييم..</a:t>
            </a:r>
          </a:p>
        </p:txBody>
      </p:sp>
      <p:sp>
        <p:nvSpPr>
          <p:cNvPr id="21507" name="عنصر نائب للمحتوى 2"/>
          <p:cNvSpPr>
            <a:spLocks noGrp="1"/>
          </p:cNvSpPr>
          <p:nvPr>
            <p:ph idx="1"/>
          </p:nvPr>
        </p:nvSpPr>
        <p:spPr/>
        <p:txBody>
          <a:bodyPr/>
          <a:lstStyle/>
          <a:p>
            <a:pPr algn="just" rtl="1"/>
            <a:r>
              <a:rPr lang="ar-SA" altLang="ar-SA" sz="2400" b="1" smtClean="0">
                <a:cs typeface="Arial" panose="020B0604020202020204" pitchFamily="34" charset="0"/>
              </a:rPr>
              <a:t>حاول الباحثون تقييم فاعلية بفحصهم لأثر خدمة بورتيدج على الأطفال والوالدين. </a:t>
            </a:r>
          </a:p>
          <a:p>
            <a:pPr algn="just" rtl="1"/>
            <a:r>
              <a:rPr lang="ar-SA" altLang="ar-SA" sz="2400" b="1" smtClean="0">
                <a:cs typeface="Arial" panose="020B0604020202020204" pitchFamily="34" charset="0"/>
              </a:rPr>
              <a:t>أ) </a:t>
            </a:r>
            <a:r>
              <a:rPr lang="ar-SA" altLang="ar-SA" sz="2400" b="1" u="sng" smtClean="0">
                <a:cs typeface="Arial" panose="020B0604020202020204" pitchFamily="34" charset="0"/>
              </a:rPr>
              <a:t>الأثر على الأطفال</a:t>
            </a:r>
            <a:r>
              <a:rPr lang="ar-SA" altLang="ar-SA" sz="2400" b="1" smtClean="0">
                <a:cs typeface="Arial" panose="020B0604020202020204" pitchFamily="34" charset="0"/>
              </a:rPr>
              <a:t>: باستخدام اختبارات معيارية لقياس تقدم الأطفال على مدى فترة معينة.</a:t>
            </a:r>
          </a:p>
          <a:p>
            <a:pPr algn="just" rtl="1">
              <a:buFontTx/>
              <a:buChar char="-"/>
            </a:pPr>
            <a:r>
              <a:rPr lang="ar-SA" altLang="ar-SA" sz="2400" b="1" smtClean="0">
                <a:cs typeface="Arial" panose="020B0604020202020204" pitchFamily="34" charset="0"/>
              </a:rPr>
              <a:t>مقارنة تقدم الأطفال الموجودين تحت رعاية خدم بورتيدج بالأطفال الذين تلقوا نوعا مختلفا من المساعدة (الذين يترددون مثلا على مدرسة خاص أو يتلقون خدمات قائمة على نظم المستشفيات). </a:t>
            </a:r>
          </a:p>
          <a:p>
            <a:pPr algn="just" rtl="1">
              <a:buFontTx/>
              <a:buChar char="-"/>
            </a:pPr>
            <a:r>
              <a:rPr lang="ar-SA" altLang="ar-SA" sz="2400" b="1" smtClean="0">
                <a:cs typeface="Arial" panose="020B0604020202020204" pitchFamily="34" charset="0"/>
              </a:rPr>
              <a:t>المقارنة ذات الخطوط القاعدي المتعددة : أخذ قياس قاعدى لمهارة الطفل ثم قياس تقدم الطفل فى وقت لاحق لذلك ، ثم قياس تقدم الطفل بعد تلقيه خدمة بورتيدج لفترة من الزمن. </a:t>
            </a:r>
          </a:p>
          <a:p>
            <a:pPr algn="just" rtl="1">
              <a:buFontTx/>
              <a:buChar char="-"/>
            </a:pPr>
            <a:r>
              <a:rPr lang="ar-SA" altLang="ar-SA" sz="2400" b="1" smtClean="0">
                <a:cs typeface="Arial" panose="020B0604020202020204" pitchFamily="34" charset="0"/>
              </a:rPr>
              <a:t>التقييم على أساس الأهداف: أى محاولة الإجابة على أسئلة ما هى الأهداف الرئيسية لخدمة بورتيدج.  </a:t>
            </a:r>
          </a:p>
        </p:txBody>
      </p:sp>
    </p:spTree>
    <p:extLst>
      <p:ext uri="{BB962C8B-B14F-4D97-AF65-F5344CB8AC3E}">
        <p14:creationId xmlns:p14="http://schemas.microsoft.com/office/powerpoint/2010/main" val="10089367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solidFill>
                  <a:srgbClr val="C00000"/>
                </a:solidFill>
                <a:latin typeface="Arial" pitchFamily="34" charset="0"/>
                <a:ea typeface="+mn-ea"/>
                <a:cs typeface="+mn-cs"/>
              </a:rPr>
              <a:t>تابع: التقييم..</a:t>
            </a:r>
          </a:p>
        </p:txBody>
      </p:sp>
      <p:sp>
        <p:nvSpPr>
          <p:cNvPr id="22531" name="عنصر نائب للمحتوى 2"/>
          <p:cNvSpPr>
            <a:spLocks noGrp="1"/>
          </p:cNvSpPr>
          <p:nvPr>
            <p:ph idx="1"/>
          </p:nvPr>
        </p:nvSpPr>
        <p:spPr/>
        <p:txBody>
          <a:bodyPr/>
          <a:lstStyle/>
          <a:p>
            <a:pPr algn="just" rtl="1"/>
            <a:r>
              <a:rPr lang="ar-SA" altLang="ar-SA" b="1" u="sng" smtClean="0">
                <a:cs typeface="Arial" panose="020B0604020202020204" pitchFamily="34" charset="0"/>
              </a:rPr>
              <a:t>الأثر على الوالدين</a:t>
            </a:r>
            <a:r>
              <a:rPr lang="ar-SA" altLang="ar-SA" b="1" smtClean="0">
                <a:cs typeface="Arial" panose="020B0604020202020204" pitchFamily="34" charset="0"/>
              </a:rPr>
              <a:t>: لا يعرف سوى القليل من الآثار لبورتيدج على الوالدين والبحوث فى ذلك ما زالت تحتج إلى التركيز على آثار التدخل المبكر على الأطفال ذوى الاحتياجات الخاصة ومع ذلك قام الباحثون العاملون على تقييم نظم بورتيدج للتعلم المنزلى، وتشير النتائج إلى أن خدمة بورتيدج يمكنها أن تشجع تنمية اتجاهات أكثر إيجابية نحو تربية طفل معوق وأن تقلل من مشاعر الاكتئاب والقلق وتنمى ثقة الوالدين المتزايدة فى معلومات طفلهم المعوق وتزايد مهاراتهم فى التعليم.  </a:t>
            </a:r>
          </a:p>
        </p:txBody>
      </p:sp>
    </p:spTree>
    <p:extLst>
      <p:ext uri="{BB962C8B-B14F-4D97-AF65-F5344CB8AC3E}">
        <p14:creationId xmlns:p14="http://schemas.microsoft.com/office/powerpoint/2010/main" val="16421595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solidFill>
                  <a:srgbClr val="C00000"/>
                </a:solidFill>
                <a:latin typeface="Arial" pitchFamily="34" charset="0"/>
                <a:ea typeface="+mn-ea"/>
                <a:cs typeface="+mn-cs"/>
              </a:rPr>
              <a:t>تابع: التقييم ..</a:t>
            </a:r>
          </a:p>
        </p:txBody>
      </p:sp>
      <p:sp>
        <p:nvSpPr>
          <p:cNvPr id="23555" name="عنصر نائب للمحتوى 2"/>
          <p:cNvSpPr>
            <a:spLocks noGrp="1"/>
          </p:cNvSpPr>
          <p:nvPr>
            <p:ph idx="1"/>
          </p:nvPr>
        </p:nvSpPr>
        <p:spPr>
          <a:xfrm>
            <a:off x="457200" y="1600200"/>
            <a:ext cx="8915400" cy="4525963"/>
          </a:xfrm>
        </p:spPr>
        <p:txBody>
          <a:bodyPr/>
          <a:lstStyle/>
          <a:p>
            <a:r>
              <a:rPr lang="ar-SA" altLang="ar-SA" b="1" u="sng" smtClean="0">
                <a:cs typeface="Arial" panose="020B0604020202020204" pitchFamily="34" charset="0"/>
              </a:rPr>
              <a:t>ثانيا: تقييم القيمة</a:t>
            </a:r>
            <a:r>
              <a:rPr lang="ar-SA" altLang="ar-SA" b="1" smtClean="0">
                <a:cs typeface="Arial" panose="020B0604020202020204" pitchFamily="34" charset="0"/>
              </a:rPr>
              <a:t>: تضمنت العديد من دراسات بورتيدج التى نفذت على مستويات محلية على عينة من آراء الوالدين، فألقت الضوء على أهمي دور الوالدين فى نموذج بورتيدج. </a:t>
            </a:r>
          </a:p>
          <a:p>
            <a:r>
              <a:rPr lang="ar-SA" altLang="ar-SA" b="1" smtClean="0">
                <a:cs typeface="Arial" panose="020B0604020202020204" pitchFamily="34" charset="0"/>
              </a:rPr>
              <a:t>وقد اعتمد فى تقييم خدمة بورتيدج على ملاحظات كل المشاركين فى بورتيدج الوالدين والزائرين المنزليين والمشرفين وأعضاء الفريق الموجه للعمل ويمكن استخدام استبيانات تحدد مستويات الممارسة الجيدة وتقديم وتحسين خدمة البرنامج.  </a:t>
            </a:r>
          </a:p>
        </p:txBody>
      </p:sp>
    </p:spTree>
    <p:extLst>
      <p:ext uri="{BB962C8B-B14F-4D97-AF65-F5344CB8AC3E}">
        <p14:creationId xmlns:p14="http://schemas.microsoft.com/office/powerpoint/2010/main" val="24706561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solidFill>
                  <a:srgbClr val="C00000"/>
                </a:solidFill>
                <a:latin typeface="Arial" pitchFamily="34" charset="0"/>
                <a:ea typeface="+mn-ea"/>
                <a:cs typeface="+mn-cs"/>
              </a:rPr>
              <a:t>نموذج بورتيدج </a:t>
            </a:r>
            <a:r>
              <a:rPr lang="ar-SA" b="1" dirty="0" err="1">
                <a:solidFill>
                  <a:srgbClr val="C00000"/>
                </a:solidFill>
                <a:latin typeface="Arial" pitchFamily="34" charset="0"/>
                <a:ea typeface="+mn-ea"/>
                <a:cs typeface="+mn-cs"/>
              </a:rPr>
              <a:t>التعليمى</a:t>
            </a:r>
            <a:r>
              <a:rPr lang="ar-SA" b="1" dirty="0">
                <a:solidFill>
                  <a:srgbClr val="C00000"/>
                </a:solidFill>
                <a:latin typeface="Arial" pitchFamily="34" charset="0"/>
                <a:ea typeface="+mn-ea"/>
                <a:cs typeface="+mn-cs"/>
              </a:rPr>
              <a:t> </a:t>
            </a:r>
          </a:p>
        </p:txBody>
      </p:sp>
      <p:sp>
        <p:nvSpPr>
          <p:cNvPr id="24579" name="عنصر نائب للمحتوى 2"/>
          <p:cNvSpPr>
            <a:spLocks noGrp="1"/>
          </p:cNvSpPr>
          <p:nvPr>
            <p:ph idx="1"/>
          </p:nvPr>
        </p:nvSpPr>
        <p:spPr/>
        <p:txBody>
          <a:bodyPr/>
          <a:lstStyle/>
          <a:p>
            <a:pPr algn="just" rtl="1"/>
            <a:r>
              <a:rPr lang="ar-SA" altLang="ar-SA" sz="2800" b="1" u="sng" smtClean="0">
                <a:cs typeface="Arial" panose="020B0604020202020204" pitchFamily="34" charset="0"/>
              </a:rPr>
              <a:t>تسلسل مراحل التعلم</a:t>
            </a:r>
            <a:r>
              <a:rPr lang="ar-SA" altLang="ar-SA" sz="2800" b="1" smtClean="0">
                <a:cs typeface="Arial" panose="020B0604020202020204" pitchFamily="34" charset="0"/>
              </a:rPr>
              <a:t>: يعتمد نجاح بورتيدج التعليمى على تقسيم الأهداف التعليمية بعيدة المدى إلى برنامج مكون من خطوات تعليمية صغيرة يتم تعليم كل خطوة من خلال أنشطة تعليمية منظمة تهدف إلى إظهار تغير فى استجابة الطفل يمكن إخضاعه للقياس وذلك فى مدى أسبوع واحد.</a:t>
            </a:r>
          </a:p>
          <a:p>
            <a:pPr algn="just" rtl="1"/>
            <a:r>
              <a:rPr lang="ar-SA" altLang="ar-SA" sz="2800" b="1" smtClean="0">
                <a:cs typeface="Arial" panose="020B0604020202020204" pitchFamily="34" charset="0"/>
              </a:rPr>
              <a:t>ويقترح أنصار المدخل القائم على التجربة فى مجال التعلم أن </a:t>
            </a:r>
            <a:r>
              <a:rPr lang="ar-SA" altLang="ar-SA" sz="2800" b="1" u="sng" smtClean="0">
                <a:cs typeface="Arial" panose="020B0604020202020204" pitchFamily="34" charset="0"/>
              </a:rPr>
              <a:t>اللعب الحر </a:t>
            </a:r>
            <a:r>
              <a:rPr lang="ar-SA" altLang="ar-SA" sz="2800" b="1" smtClean="0">
                <a:cs typeface="Arial" panose="020B0604020202020204" pitchFamily="34" charset="0"/>
              </a:rPr>
              <a:t>فى بيئة منظمة أكثر إثمارا لتعزيز النمو المبكر ولكن عندما يتم تعريض أطفال ذوى احتياجات خاصة لمثل تلك البيئة فإنهم غالبا ما يفشلون فى الاستفادة من الفرص المتوفرة دون إعطاء توجيه للعبهم.</a:t>
            </a:r>
          </a:p>
          <a:p>
            <a:pPr algn="just" rtl="1"/>
            <a:r>
              <a:rPr lang="ar-SA" altLang="ar-SA" sz="2800" b="1" smtClean="0">
                <a:cs typeface="Arial" panose="020B0604020202020204" pitchFamily="34" charset="0"/>
              </a:rPr>
              <a:t>يهتم نموذج التعلم بمراحل: (الاكتساب-الطلاقة-الاستمرارية-التعميم-التكيف)</a:t>
            </a:r>
            <a:r>
              <a:rPr lang="ar-SA" altLang="ar-SA" smtClean="0">
                <a:cs typeface="Arial" panose="020B0604020202020204" pitchFamily="34" charset="0"/>
              </a:rPr>
              <a:t> </a:t>
            </a:r>
          </a:p>
        </p:txBody>
      </p:sp>
    </p:spTree>
    <p:extLst>
      <p:ext uri="{BB962C8B-B14F-4D97-AF65-F5344CB8AC3E}">
        <p14:creationId xmlns:p14="http://schemas.microsoft.com/office/powerpoint/2010/main" val="13052644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solidFill>
                  <a:srgbClr val="C00000"/>
                </a:solidFill>
                <a:latin typeface="Arial" pitchFamily="34" charset="0"/>
                <a:ea typeface="+mn-ea"/>
                <a:cs typeface="+mn-cs"/>
              </a:rPr>
              <a:t>اللعب والتعلم</a:t>
            </a:r>
          </a:p>
        </p:txBody>
      </p:sp>
      <p:sp>
        <p:nvSpPr>
          <p:cNvPr id="25603" name="عنصر نائب للمحتوى 2"/>
          <p:cNvSpPr>
            <a:spLocks noGrp="1"/>
          </p:cNvSpPr>
          <p:nvPr>
            <p:ph idx="1"/>
          </p:nvPr>
        </p:nvSpPr>
        <p:spPr/>
        <p:txBody>
          <a:bodyPr/>
          <a:lstStyle/>
          <a:p>
            <a:pPr algn="just" rtl="1"/>
            <a:r>
              <a:rPr lang="ar-SA" altLang="ar-SA" sz="2800" b="1" smtClean="0">
                <a:cs typeface="Arial" panose="020B0604020202020204" pitchFamily="34" charset="0"/>
              </a:rPr>
              <a:t>   كلما زادت اللعبة متعة كلما ازداد احتمال إدخالها ضمن أمور الأسرة الروتينية إلى أن تضمن ألفة الطفل باللعبة، ويصبح اكتساب الخبرة أسهل ويتم ممارستها فى المنزل ومع الأصدقاء.وهنا نتجه نحو التعمييم والتكيف وهى بمثابة جلسات تدريبية يشارك فيه أحد أفراد الأسرة.</a:t>
            </a:r>
          </a:p>
          <a:p>
            <a:pPr algn="just" rtl="1"/>
            <a:r>
              <a:rPr lang="ar-SA" altLang="ar-SA" sz="2800" b="1" smtClean="0">
                <a:cs typeface="Arial" panose="020B0604020202020204" pitchFamily="34" charset="0"/>
              </a:rPr>
              <a:t>    والمطلوب هو تكرار النشاط، ويوجه اللعب نحو مرحلتى الطلاقة والاستمرارية وكلما زادت مهارة الطفل فى النشاط المقدم له كلما وجب إدخال تغيرات إضافية إلى النشاط. ويمر الطفل فى مرحلة الاكتساب بخبرات لعب سارة ومحببة مع التكرار حتى يصل إلى مرحلة الطلاقة.</a:t>
            </a:r>
            <a:r>
              <a:rPr lang="ar-SA" altLang="ar-SA" smtClean="0">
                <a:cs typeface="Arial" panose="020B0604020202020204" pitchFamily="34" charset="0"/>
              </a:rPr>
              <a:t>  </a:t>
            </a:r>
          </a:p>
        </p:txBody>
      </p:sp>
    </p:spTree>
    <p:extLst>
      <p:ext uri="{BB962C8B-B14F-4D97-AF65-F5344CB8AC3E}">
        <p14:creationId xmlns:p14="http://schemas.microsoft.com/office/powerpoint/2010/main" val="17667408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solidFill>
                  <a:srgbClr val="C00000"/>
                </a:solidFill>
                <a:latin typeface="Arial" pitchFamily="34" charset="0"/>
                <a:ea typeface="+mn-ea"/>
                <a:cs typeface="+mn-cs"/>
              </a:rPr>
              <a:t>بورتيدج فى المدارس</a:t>
            </a:r>
          </a:p>
        </p:txBody>
      </p:sp>
      <p:sp>
        <p:nvSpPr>
          <p:cNvPr id="26627" name="عنصر نائب للمحتوى 2"/>
          <p:cNvSpPr>
            <a:spLocks noGrp="1"/>
          </p:cNvSpPr>
          <p:nvPr>
            <p:ph idx="1"/>
          </p:nvPr>
        </p:nvSpPr>
        <p:spPr/>
        <p:txBody>
          <a:bodyPr/>
          <a:lstStyle/>
          <a:p>
            <a:pPr algn="just" rtl="1"/>
            <a:r>
              <a:rPr lang="ar-SA" altLang="ar-SA" sz="2800" b="1" smtClean="0">
                <a:cs typeface="Arial" panose="020B0604020202020204" pitchFamily="34" charset="0"/>
              </a:rPr>
              <a:t>على الرغم أن البرنامج صمم فى الأساس كبرنامج منزلى، فقد أجرى الباحثون عليه تعديلات حتى يناسب المدارس:</a:t>
            </a:r>
          </a:p>
          <a:p>
            <a:pPr algn="just" rtl="1"/>
            <a:r>
              <a:rPr lang="ar-SA" altLang="ar-SA" sz="2800" b="1" smtClean="0">
                <a:cs typeface="Arial" panose="020B0604020202020204" pitchFamily="34" charset="0"/>
              </a:rPr>
              <a:t>أ) نموذج بورتيدج التعليمى:يمكن استخدام جدول الفحص السلوكى أساسا للتدريب على التخطيط لمنهج داخل المدرسة.ويمكن تعديل بطاقات الأنشطة لتعليم الأهداف ذات الأولوية فى إطار كل من المنزل والفصل.  </a:t>
            </a:r>
          </a:p>
          <a:p>
            <a:pPr algn="just" rtl="1"/>
            <a:r>
              <a:rPr lang="ar-SA" altLang="ar-SA" sz="2800" b="1" smtClean="0">
                <a:cs typeface="Arial" panose="020B0604020202020204" pitchFamily="34" charset="0"/>
              </a:rPr>
              <a:t>ب) نموذج خدمة بورتيدج: يمكن استخدام نموذج بورتيدج لتوصيل الخدمة من أجل تحسين جوانب الاتصال بين المنزل والمدرسة أو كخدمة زيارة المنازل القائمة على تعدد جوانب المشاركة من جهة المدرسة كميسر للنشاط المدرسى فى خدمة التلميذ.  </a:t>
            </a:r>
          </a:p>
          <a:p>
            <a:pPr algn="just" rtl="1"/>
            <a:r>
              <a:rPr lang="ar-SA" altLang="ar-SA" sz="2800" b="1" smtClean="0">
                <a:cs typeface="Arial" panose="020B0604020202020204" pitchFamily="34" charset="0"/>
              </a:rPr>
              <a:t>                                  **************</a:t>
            </a:r>
          </a:p>
        </p:txBody>
      </p:sp>
    </p:spTree>
    <p:extLst>
      <p:ext uri="{BB962C8B-B14F-4D97-AF65-F5344CB8AC3E}">
        <p14:creationId xmlns:p14="http://schemas.microsoft.com/office/powerpoint/2010/main" val="250344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E478A"/>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12" name="Rectangle 11"/>
          <p:cNvSpPr/>
          <p:nvPr/>
        </p:nvSpPr>
        <p:spPr>
          <a:xfrm>
            <a:off x="3844363"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Education-template-final.potx" id="{50722CDD-1A13-41D8-9D8C-2503D9AB5DBC}" vid="{5C5B72B4-40E5-4193-B686-CC05489C30E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39</TotalTime>
  <Words>1282</Words>
  <Application>Microsoft Office PowerPoint</Application>
  <PresentationFormat>A4 Paper (210x297 mm)</PresentationFormat>
  <Paragraphs>73</Paragraphs>
  <Slides>15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ae_AlMateen</vt:lpstr>
      <vt:lpstr>Arial</vt:lpstr>
      <vt:lpstr>AYM Wadiy S_U normal.</vt:lpstr>
      <vt:lpstr>Calibri</vt:lpstr>
      <vt:lpstr>Times New Roman</vt:lpstr>
      <vt:lpstr>Office Theme</vt:lpstr>
      <vt:lpstr>PowerPoint Presentation</vt:lpstr>
      <vt:lpstr>المحاضرة الرابعة عشرة</vt:lpstr>
      <vt:lpstr>عناصر المحاضرة</vt:lpstr>
      <vt:lpstr>تعديل السلوك غير السوى </vt:lpstr>
      <vt:lpstr>أبجديات المدخل إلى مشكلات السلوك </vt:lpstr>
      <vt:lpstr>استراتيجيات مفيدة لتعديل السلوك غير السوى  </vt:lpstr>
      <vt:lpstr>تقييم خدمة برنامج بورتدج  </vt:lpstr>
      <vt:lpstr>تابع : التقييم ..</vt:lpstr>
      <vt:lpstr>تابع: التقييم..</vt:lpstr>
      <vt:lpstr>تابع: التقييم..</vt:lpstr>
      <vt:lpstr>تابع: التقييم ..</vt:lpstr>
      <vt:lpstr>نموذج بورتيدج التعليمى </vt:lpstr>
      <vt:lpstr>اللعب والتعلم</vt:lpstr>
      <vt:lpstr>بورتيدج فى المدارس</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Karim Mohmmad Zayed</dc:creator>
  <cp:lastModifiedBy>Muhammad Waqas Riaz</cp:lastModifiedBy>
  <cp:revision>19</cp:revision>
  <dcterms:created xsi:type="dcterms:W3CDTF">2014-09-02T09:45:20Z</dcterms:created>
  <dcterms:modified xsi:type="dcterms:W3CDTF">2015-11-08T08:14:09Z</dcterms:modified>
</cp:coreProperties>
</file>