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2" r:id="rId24"/>
    <p:sldId id="28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lnSpcReduction="10000"/>
          </a:bodyPr>
          <a:lstStyle/>
          <a:p>
            <a:r>
              <a:rPr lang="ar-SA" b="1" dirty="0" smtClean="0">
                <a:solidFill>
                  <a:schemeClr val="tx1"/>
                </a:solidFill>
              </a:rPr>
              <a:t>اضطرابات الصوت</a:t>
            </a:r>
            <a:endParaRPr lang="en-US" b="1" dirty="0" smtClean="0">
              <a:solidFill>
                <a:schemeClr val="tx1"/>
              </a:solidFill>
            </a:endParaRPr>
          </a:p>
          <a:p>
            <a:r>
              <a:rPr lang="ar-SA" b="1" dirty="0" smtClean="0">
                <a:solidFill>
                  <a:schemeClr val="tx1"/>
                </a:solidFill>
              </a:rPr>
              <a:t>مصطلحات ومفاهيم </a:t>
            </a:r>
            <a:endParaRPr lang="en-US" b="1" dirty="0" smtClean="0">
              <a:solidFill>
                <a:schemeClr val="tx1"/>
              </a:solidFill>
            </a:endParaRPr>
          </a:p>
          <a:p>
            <a:pPr algn="r"/>
            <a:r>
              <a:rPr lang="ar-SA" dirty="0" smtClean="0">
                <a:solidFill>
                  <a:schemeClr val="tx1"/>
                </a:solidFill>
              </a:rPr>
              <a:t>ا</a:t>
            </a:r>
            <a:r>
              <a:rPr lang="ar-SA" b="1" dirty="0" smtClean="0">
                <a:solidFill>
                  <a:schemeClr val="tx1"/>
                </a:solidFill>
              </a:rPr>
              <a:t>لتصويت</a:t>
            </a:r>
            <a:r>
              <a:rPr lang="ar-SA" dirty="0" smtClean="0">
                <a:solidFill>
                  <a:schemeClr val="tx1"/>
                </a:solidFill>
              </a:rPr>
              <a:t> :هو نشاط فيزيائي لانتاج الصوت من خلال اهتزازات الاوتار الصوتية الناتجة عن تدفق هواء الزفير .</a:t>
            </a:r>
          </a:p>
          <a:p>
            <a:pPr algn="r"/>
            <a:r>
              <a:rPr lang="ar-SA" b="1" dirty="0" smtClean="0">
                <a:solidFill>
                  <a:schemeClr val="tx1"/>
                </a:solidFill>
              </a:rPr>
              <a:t>الصوت </a:t>
            </a:r>
            <a:r>
              <a:rPr lang="ar-SA" dirty="0" smtClean="0">
                <a:solidFill>
                  <a:schemeClr val="tx1"/>
                </a:solidFill>
              </a:rPr>
              <a:t>: هو صوت مسموع ناتج عن التصويت .</a:t>
            </a:r>
          </a:p>
          <a:p>
            <a:pPr algn="r"/>
            <a:r>
              <a:rPr lang="ar-SA" b="1" dirty="0" smtClean="0">
                <a:solidFill>
                  <a:schemeClr val="tx1"/>
                </a:solidFill>
              </a:rPr>
              <a:t>المعالم الصوتية </a:t>
            </a:r>
            <a:r>
              <a:rPr lang="ar-SA" dirty="0" smtClean="0">
                <a:solidFill>
                  <a:schemeClr val="tx1"/>
                </a:solidFill>
              </a:rPr>
              <a:t>: هي عناصر الصوت المشتملة على طبقة الصوت وعلو الصوت والنوعية والمرونة وهي:</a:t>
            </a:r>
          </a:p>
          <a:p>
            <a:pPr algn="r"/>
            <a:r>
              <a:rPr lang="ar-SA" dirty="0" smtClean="0">
                <a:solidFill>
                  <a:schemeClr val="tx1"/>
                </a:solidFill>
              </a:rPr>
              <a:t>طبقة الصوت : ارتباط ادراكي بالذبذبة او التردد الصوتي .</a:t>
            </a:r>
          </a:p>
          <a:p>
            <a:pPr algn="r"/>
            <a:r>
              <a:rPr lang="ar-SA" dirty="0" smtClean="0">
                <a:solidFill>
                  <a:schemeClr val="tx1"/>
                </a:solidFill>
              </a:rPr>
              <a:t>علو الصوت : ارتباط ادراكي لشدة الصوت .</a:t>
            </a:r>
          </a:p>
          <a:p>
            <a:pPr algn="r"/>
            <a:r>
              <a:rPr lang="ar-SA" dirty="0" smtClean="0">
                <a:solidFill>
                  <a:schemeClr val="tx1"/>
                </a:solidFill>
              </a:rPr>
              <a:t>النوعية : ارتباط ادراكي لدرجة تعقيد الصوت .</a:t>
            </a:r>
          </a:p>
          <a:p>
            <a:pPr algn="r"/>
            <a:r>
              <a:rPr lang="ar-SA" dirty="0" smtClean="0">
                <a:solidFill>
                  <a:schemeClr val="tx1"/>
                </a:solidFill>
              </a:rPr>
              <a:t>المرونة : ارتباط ادراكي لتنوع ذبذبة وشدة ودرجة تعقيد الصوت.</a:t>
            </a:r>
            <a:endParaRPr lang="en-US" dirty="0" smtClean="0">
              <a:solidFill>
                <a:schemeClr val="tx1"/>
              </a:solidFill>
            </a:endParaRPr>
          </a:p>
          <a:p>
            <a:endParaRPr lang="en-US" b="1" dirty="0" smtClean="0">
              <a:solidFill>
                <a:schemeClr val="tx1"/>
              </a:solidFill>
            </a:endParaRPr>
          </a:p>
          <a:p>
            <a:endParaRPr lang="ar-SA" b="1" dirty="0">
              <a:solidFill>
                <a:schemeClr val="tx1"/>
              </a:solidFill>
            </a:endParaRPr>
          </a:p>
        </p:txBody>
      </p:sp>
    </p:spTree>
    <p:extLst>
      <p:ext uri="{BB962C8B-B14F-4D97-AF65-F5344CB8AC3E}">
        <p14:creationId xmlns:p14="http://schemas.microsoft.com/office/powerpoint/2010/main" xmlns="" val="3183673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u="sng" dirty="0" smtClean="0">
                <a:solidFill>
                  <a:schemeClr val="tx1"/>
                </a:solidFill>
              </a:rPr>
              <a:t>يتميز الصوت الطبيعي بما يلي :</a:t>
            </a:r>
            <a:endParaRPr lang="en-US" b="1" u="sng" dirty="0" smtClean="0">
              <a:solidFill>
                <a:schemeClr val="tx1"/>
              </a:solidFill>
            </a:endParaRPr>
          </a:p>
          <a:p>
            <a:pPr algn="r"/>
            <a:r>
              <a:rPr lang="ar-SA" dirty="0" smtClean="0">
                <a:solidFill>
                  <a:schemeClr val="tx1"/>
                </a:solidFill>
              </a:rPr>
              <a:t>- نوعية صوت مقبولة ومرغوبة وهذا يتطلب وجود نوعية موسيقية محددة وغياب الازعاج.</a:t>
            </a:r>
          </a:p>
          <a:p>
            <a:pPr algn="r"/>
            <a:r>
              <a:rPr lang="ar-SA" dirty="0" smtClean="0">
                <a:solidFill>
                  <a:schemeClr val="tx1"/>
                </a:solidFill>
              </a:rPr>
              <a:t>- مستوي مناسب من طبقة الصوت بحيث تكون مناسبة لعمر وجنس المتكلم .</a:t>
            </a:r>
          </a:p>
          <a:p>
            <a:pPr algn="r"/>
            <a:r>
              <a:rPr lang="ar-SA" dirty="0" smtClean="0">
                <a:solidFill>
                  <a:schemeClr val="tx1"/>
                </a:solidFill>
              </a:rPr>
              <a:t>- علو صوت مناسب فلا يكون الصوت ضعيفا لا يمكن سماعه كما لا يكون عاليا ومزعجا .</a:t>
            </a:r>
          </a:p>
          <a:p>
            <a:pPr algn="r"/>
            <a:r>
              <a:rPr lang="ar-SA" dirty="0" smtClean="0">
                <a:solidFill>
                  <a:schemeClr val="tx1"/>
                </a:solidFill>
              </a:rPr>
              <a:t>- المرونة المناسبة وتعود الي التنوع في طبقة الصوت .</a:t>
            </a:r>
          </a:p>
          <a:p>
            <a:pPr algn="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u="sng" dirty="0" smtClean="0">
                <a:solidFill>
                  <a:schemeClr val="tx1"/>
                </a:solidFill>
              </a:rPr>
              <a:t>الصوت غير الطبيعي :</a:t>
            </a:r>
          </a:p>
          <a:p>
            <a:pPr algn="r"/>
            <a:r>
              <a:rPr lang="ar-SA" dirty="0" smtClean="0">
                <a:solidFill>
                  <a:schemeClr val="tx1"/>
                </a:solidFill>
              </a:rPr>
              <a:t>ويمتاز بانحراف غير طبيعي في (بحة الصوت ، صوت ممزوج بهواء الزفير ، حدة او قسوة الصوت ) وطبقة الصوت (انخفاض او ارتفاع غير طبيعي للصوت) وعلو صوت (صوت ضعيف جدا او عالي جدا ) وتقلبات او تغيرات غيرمناسبة في طبقة الصوت وعلو الصوت ونوعية الصوت .</a:t>
            </a:r>
            <a:endParaRPr lang="en-US" dirty="0" smtClean="0">
              <a:solidFill>
                <a:schemeClr val="tx1"/>
              </a:solidFill>
            </a:endParaRPr>
          </a:p>
          <a:p>
            <a:pPr algn="r"/>
            <a:r>
              <a:rPr lang="ar-SA" b="1" u="sng" dirty="0" smtClean="0">
                <a:solidFill>
                  <a:schemeClr val="tx1"/>
                </a:solidFill>
              </a:rPr>
              <a:t>اضطراب الصوت :</a:t>
            </a:r>
          </a:p>
          <a:p>
            <a:pPr algn="r"/>
            <a:r>
              <a:rPr lang="ar-SA" dirty="0" smtClean="0">
                <a:solidFill>
                  <a:schemeClr val="tx1"/>
                </a:solidFill>
              </a:rPr>
              <a:t>يحدث اضطراب الصوت عندما تختلف نوعية او طبقة او علو او مرونة الصوت عن الاخرين ضمن نفس العمر والجنس والمجموعة الثقافية .</a:t>
            </a: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52400"/>
            <a:ext cx="8458200" cy="6400800"/>
          </a:xfrm>
        </p:spPr>
        <p:style>
          <a:lnRef idx="1">
            <a:schemeClr val="dk1"/>
          </a:lnRef>
          <a:fillRef idx="2">
            <a:schemeClr val="dk1"/>
          </a:fillRef>
          <a:effectRef idx="1">
            <a:schemeClr val="dk1"/>
          </a:effectRef>
          <a:fontRef idx="minor">
            <a:schemeClr val="dk1"/>
          </a:fontRef>
        </p:style>
        <p:txBody>
          <a:bodyPr/>
          <a:lstStyle/>
          <a:p>
            <a:pPr algn="r"/>
            <a:r>
              <a:rPr lang="ar-SA" dirty="0" smtClean="0">
                <a:solidFill>
                  <a:schemeClr val="tx1"/>
                </a:solidFill>
              </a:rPr>
              <a:t>- تعتبر اضطرابات الصوت اقل انتشارا من اضطرابات النطق .</a:t>
            </a:r>
          </a:p>
          <a:p>
            <a:pPr algn="r"/>
            <a:r>
              <a:rPr lang="ar-SA" dirty="0" smtClean="0">
                <a:solidFill>
                  <a:schemeClr val="tx1"/>
                </a:solidFill>
              </a:rPr>
              <a:t>- تتأثر الخصائص الصوتية بعدة عوامل منها جنس الفرد وعمره الزمني وتكوينه الجسمي كما ان الاصوات عند الفرد الواحد تختلف باختلاف حالته المزاجية ، كما تتنوع بتنوع الاغراض من عملية التواصل فبعض الاصوات تتميز بانها سارة ومريحة والبعض الاخر يتميز بانها تجذب الانتباة اكثر .</a:t>
            </a:r>
          </a:p>
          <a:p>
            <a:pPr algn="r"/>
            <a:r>
              <a:rPr lang="ar-SA" dirty="0" smtClean="0">
                <a:solidFill>
                  <a:schemeClr val="tx1"/>
                </a:solidFill>
              </a:rPr>
              <a:t>- الحنجرة وهي جزء من الجهاز التنفسي العلوي ليست مسؤولة فقط عن اصدار الصوت فلها وظائف اخري فهي الحارس من دخول الاجسام الغريبة الي المجرى التنفسي واثناء البلع تغلق الحنجرة تماما وتمنع دخول الطعام او الشراب الي الجهاز التنفسي كما انها مسؤولة عن زيادة ضغط الهواء داخل القفص الصدري عند انغلاق الثنايا الصوتية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r>
              <a:rPr lang="ar-SA" b="1" dirty="0" smtClean="0">
                <a:solidFill>
                  <a:schemeClr val="tx1"/>
                </a:solidFill>
              </a:rPr>
              <a:t>اعراض اصابة الحنجرة </a:t>
            </a:r>
            <a:endParaRPr lang="en-US" b="1" dirty="0" smtClean="0">
              <a:solidFill>
                <a:schemeClr val="tx1"/>
              </a:solidFill>
            </a:endParaRPr>
          </a:p>
          <a:p>
            <a:pPr algn="r"/>
            <a:r>
              <a:rPr lang="ar-SA" dirty="0" smtClean="0">
                <a:solidFill>
                  <a:schemeClr val="tx1"/>
                </a:solidFill>
              </a:rPr>
              <a:t>-</a:t>
            </a:r>
            <a:r>
              <a:rPr lang="ar-SA" b="1" dirty="0" smtClean="0">
                <a:solidFill>
                  <a:schemeClr val="tx1"/>
                </a:solidFill>
              </a:rPr>
              <a:t> </a:t>
            </a:r>
            <a:r>
              <a:rPr lang="ar-SA" dirty="0" smtClean="0">
                <a:solidFill>
                  <a:schemeClr val="tx1"/>
                </a:solidFill>
              </a:rPr>
              <a:t>صعوبة التنفس قد تصل الي حد الاختناق .</a:t>
            </a:r>
          </a:p>
          <a:p>
            <a:pPr algn="r"/>
            <a:r>
              <a:rPr lang="ar-SA" dirty="0" smtClean="0">
                <a:solidFill>
                  <a:schemeClr val="tx1"/>
                </a:solidFill>
              </a:rPr>
              <a:t>- صعوبة في البلع قد يصاحبها دخول الطعام او الشراب الي الجهاز التنفسي .</a:t>
            </a:r>
          </a:p>
          <a:p>
            <a:pPr algn="r"/>
            <a:r>
              <a:rPr lang="ar-SA" dirty="0" smtClean="0">
                <a:solidFill>
                  <a:schemeClr val="tx1"/>
                </a:solidFill>
              </a:rPr>
              <a:t>- حدوث الم او ارهاق عند اخراج الصوت .</a:t>
            </a:r>
          </a:p>
          <a:p>
            <a:pPr algn="r"/>
            <a:r>
              <a:rPr lang="ar-SA" dirty="0" smtClean="0">
                <a:solidFill>
                  <a:schemeClr val="tx1"/>
                </a:solidFill>
              </a:rPr>
              <a:t>- بحة في الصوت وهي اي تغير في الصوت عن الصوت الطبيعي للشخص وتنتج عن خلل في الحنجرة او في مراكز التحكم بها .</a:t>
            </a:r>
            <a:r>
              <a:rPr lang="ar-SA" b="1" dirty="0" smtClean="0">
                <a:solidFill>
                  <a:schemeClr val="tx1"/>
                </a:solidFill>
              </a:rPr>
              <a:t> </a:t>
            </a:r>
            <a:endParaRPr lang="ar-SA" b="1"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dirty="0" smtClean="0">
                <a:solidFill>
                  <a:schemeClr val="tx1"/>
                </a:solidFill>
              </a:rPr>
              <a:t>هناك شكاوي عديدة من الحنجرة ومنها :</a:t>
            </a:r>
          </a:p>
          <a:p>
            <a:pPr algn="r"/>
            <a:r>
              <a:rPr lang="ar-SA" dirty="0" smtClean="0">
                <a:solidFill>
                  <a:schemeClr val="tx1"/>
                </a:solidFill>
              </a:rPr>
              <a:t>- بحة الصوت وهي خشونة في الصوت تتسبب احيانا في تهيج في الحنجرة وقد تكون بسبب الصياح او التحدث بصوت مرتفع لفترة طويلة او التهاب الحلق او البرد .</a:t>
            </a:r>
          </a:p>
          <a:p>
            <a:pPr algn="r"/>
            <a:r>
              <a:rPr lang="ar-SA" dirty="0" smtClean="0">
                <a:solidFill>
                  <a:schemeClr val="tx1"/>
                </a:solidFill>
              </a:rPr>
              <a:t>– فقد الصوت </a:t>
            </a:r>
          </a:p>
          <a:p>
            <a:pPr algn="r"/>
            <a:r>
              <a:rPr lang="ar-SA" dirty="0" smtClean="0">
                <a:solidFill>
                  <a:schemeClr val="tx1"/>
                </a:solidFill>
              </a:rPr>
              <a:t>– اعراض وهن الصوت وهي الم بالحلق او جفاف الحلق او تكرار الحاجة الي تنظيف الحلق والاحساس بوجود جسم غريب بالحلق يحاول المريض طردة .</a:t>
            </a:r>
          </a:p>
          <a:p>
            <a:pPr algn="r"/>
            <a:r>
              <a:rPr lang="ar-SA" dirty="0" smtClean="0">
                <a:solidFill>
                  <a:schemeClr val="tx1"/>
                </a:solidFill>
              </a:rPr>
              <a:t>- تغير الصوت عند الترتيل او الغناء فقط بينما يكون الصوت سليما دون ذلك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r>
              <a:rPr lang="ar-SA" b="1" dirty="0" smtClean="0">
                <a:solidFill>
                  <a:schemeClr val="tx1"/>
                </a:solidFill>
              </a:rPr>
              <a:t>الاعراض الرئيسية لمشكلات الصوت </a:t>
            </a:r>
            <a:endParaRPr lang="en-US" b="1" dirty="0" smtClean="0">
              <a:solidFill>
                <a:schemeClr val="tx1"/>
              </a:solidFill>
            </a:endParaRPr>
          </a:p>
          <a:p>
            <a:pPr algn="r"/>
            <a:r>
              <a:rPr lang="ar-SA" dirty="0" smtClean="0">
                <a:solidFill>
                  <a:schemeClr val="tx1"/>
                </a:solidFill>
              </a:rPr>
              <a:t>هناك تسعة اعراض رئيسية وغالبا لا تظهر بشكل منفرد بل متحدة مع بعضها ومنها :</a:t>
            </a:r>
          </a:p>
          <a:p>
            <a:pPr algn="r"/>
            <a:r>
              <a:rPr lang="ar-SA" b="1" dirty="0" smtClean="0">
                <a:solidFill>
                  <a:schemeClr val="tx1"/>
                </a:solidFill>
              </a:rPr>
              <a:t>1- البحة الصوتية .</a:t>
            </a:r>
          </a:p>
          <a:p>
            <a:pPr algn="r"/>
            <a:r>
              <a:rPr lang="ar-SA" b="1" dirty="0" smtClean="0">
                <a:solidFill>
                  <a:schemeClr val="tx1"/>
                </a:solidFill>
              </a:rPr>
              <a:t>2- الاجهاد الصوتي </a:t>
            </a:r>
            <a:r>
              <a:rPr lang="ar-SA" dirty="0" smtClean="0">
                <a:solidFill>
                  <a:schemeClr val="tx1"/>
                </a:solidFill>
              </a:rPr>
              <a:t>ويشكو المريض من مشاعر التعب بعد الحديث الطويل حيث ان الحديث المستر يتطلب جهدا كبيرا ويتحول الاضطراب الي بحة صوتية .</a:t>
            </a:r>
          </a:p>
          <a:p>
            <a:pPr algn="r"/>
            <a:r>
              <a:rPr lang="ar-SA" b="1" dirty="0" smtClean="0">
                <a:solidFill>
                  <a:schemeClr val="tx1"/>
                </a:solidFill>
              </a:rPr>
              <a:t>3- الصوت الزفيري </a:t>
            </a:r>
            <a:r>
              <a:rPr lang="ar-SA" dirty="0" smtClean="0">
                <a:solidFill>
                  <a:schemeClr val="tx1"/>
                </a:solidFill>
              </a:rPr>
              <a:t>(الممزوج بهواء الزفير) وفيها لا يستطيع المريض اكمال جملة بدون اخراج هواء الزفير </a:t>
            </a:r>
            <a:endParaRPr lang="ar-SA" dirty="0">
              <a:solidFill>
                <a:schemeClr val="tx1"/>
              </a:solidFill>
            </a:endParaRPr>
          </a:p>
        </p:txBody>
      </p:sp>
      <p:sp>
        <p:nvSpPr>
          <p:cNvPr id="2" name="Curved Left Arrow 1"/>
          <p:cNvSpPr/>
          <p:nvPr/>
        </p:nvSpPr>
        <p:spPr>
          <a:xfrm>
            <a:off x="1600200" y="5029200"/>
            <a:ext cx="838200" cy="762000"/>
          </a:xfrm>
          <a:prstGeom prst="curvedLef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dirty="0" smtClean="0">
                <a:solidFill>
                  <a:schemeClr val="tx1"/>
                </a:solidFill>
              </a:rPr>
              <a:t>4- المدى الصوتي المنخفض </a:t>
            </a:r>
            <a:r>
              <a:rPr lang="ar-SA" dirty="0" smtClean="0">
                <a:solidFill>
                  <a:schemeClr val="tx1"/>
                </a:solidFill>
              </a:rPr>
              <a:t>:وهي مرتبطة غالبا بالمغنيين او المطربين الذين يشكون من صعوبة انتاج النغمات في حين كانت تنتج سابقا بدون مشكلات وبعضهم يعاني من صعوبة تغيير النغمات الصوتية والتهابات الحنجرة .</a:t>
            </a:r>
            <a:endParaRPr lang="en-US" dirty="0" smtClean="0">
              <a:solidFill>
                <a:schemeClr val="tx1"/>
              </a:solidFill>
            </a:endParaRPr>
          </a:p>
          <a:p>
            <a:pPr algn="r"/>
            <a:r>
              <a:rPr lang="ar-SA" b="1" dirty="0" smtClean="0">
                <a:solidFill>
                  <a:schemeClr val="tx1"/>
                </a:solidFill>
              </a:rPr>
              <a:t>5- فقدان الصوت </a:t>
            </a:r>
            <a:r>
              <a:rPr lang="ar-SA" dirty="0" smtClean="0">
                <a:solidFill>
                  <a:schemeClr val="tx1"/>
                </a:solidFill>
              </a:rPr>
              <a:t>: وفيه يوصف صوت المرضي بالهمس واحيانا يعانون من جفاف الحنجرة والتهابات الحنجرة ويبذل مجهود عند انتاج الكلام .</a:t>
            </a:r>
          </a:p>
          <a:p>
            <a:pPr algn="r"/>
            <a:r>
              <a:rPr lang="ar-SA" b="1" dirty="0" smtClean="0">
                <a:solidFill>
                  <a:schemeClr val="tx1"/>
                </a:solidFill>
              </a:rPr>
              <a:t>6- تقطع طبقة الصوت او طبقة الصوت العالية غير المناسبة :</a:t>
            </a:r>
            <a:endParaRPr lang="en-US" b="1" dirty="0" smtClean="0">
              <a:solidFill>
                <a:schemeClr val="tx1"/>
              </a:solidFill>
            </a:endParaRPr>
          </a:p>
          <a:p>
            <a:pPr algn="r"/>
            <a:r>
              <a:rPr lang="ar-SA" dirty="0" smtClean="0">
                <a:solidFill>
                  <a:schemeClr val="tx1"/>
                </a:solidFill>
              </a:rPr>
              <a:t>حيث يشكو المريض من صوت قصير حاد ويكون الصوت خارج السيطرة وتظهر لدي الذكور اكثر من الاناث خاصة الذين يستخدمون الصوت العالي باستمرار .</a:t>
            </a:r>
          </a:p>
        </p:txBody>
      </p:sp>
      <p:sp>
        <p:nvSpPr>
          <p:cNvPr id="4" name="Curved Left Arrow 3"/>
          <p:cNvSpPr/>
          <p:nvPr/>
        </p:nvSpPr>
        <p:spPr>
          <a:xfrm>
            <a:off x="1028700" y="5783943"/>
            <a:ext cx="838200" cy="762000"/>
          </a:xfrm>
          <a:prstGeom prst="curvedLef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dirty="0" smtClean="0">
                <a:solidFill>
                  <a:schemeClr val="tx1"/>
                </a:solidFill>
              </a:rPr>
              <a:t>7- مقاومة الصوت </a:t>
            </a:r>
            <a:r>
              <a:rPr lang="ar-SA" dirty="0" smtClean="0">
                <a:solidFill>
                  <a:schemeClr val="tx1"/>
                </a:solidFill>
              </a:rPr>
              <a:t>: ويشير الي صعوبة الكلام ويشمل عدم القدرة على البدء بالصوت والمحافظة علية ويظهرون توتر واجهاد اثناء الكلام .</a:t>
            </a:r>
          </a:p>
          <a:p>
            <a:pPr algn="r"/>
            <a:r>
              <a:rPr lang="ar-SA" b="1" dirty="0" smtClean="0">
                <a:solidFill>
                  <a:schemeClr val="tx1"/>
                </a:solidFill>
              </a:rPr>
              <a:t>8- الارتجاف او الارتعاش الصوتي</a:t>
            </a:r>
            <a:r>
              <a:rPr lang="ar-SA" dirty="0" smtClean="0">
                <a:solidFill>
                  <a:schemeClr val="tx1"/>
                </a:solidFill>
              </a:rPr>
              <a:t> : وفيه يشكو المريض ان صوته فيه ارتجاف او ارتعاش ويشعرون بانهم غير قادرين على انتاج الصوت اراديا وغالبا يكون الارتجاف او الارتعاش منتظما وثابتا .</a:t>
            </a:r>
          </a:p>
          <a:p>
            <a:pPr algn="r"/>
            <a:r>
              <a:rPr lang="ar-SA" b="1" dirty="0" smtClean="0">
                <a:solidFill>
                  <a:schemeClr val="tx1"/>
                </a:solidFill>
              </a:rPr>
              <a:t>9- الالم والاحاسيس الجسمية الاخري :</a:t>
            </a:r>
            <a:r>
              <a:rPr lang="ar-SA" dirty="0" smtClean="0">
                <a:solidFill>
                  <a:schemeClr val="tx1"/>
                </a:solidFill>
              </a:rPr>
              <a:t> وفيها يشكو البعض من الالم على جانبي الرقبة المتصلة بالحنجرة والبعض الاخر يعاني من الالم من جانب واحد والبعض يعاني من الالم في وسط الحنجرة والمنطقة العليا من الصدر والبعض يشكو من جفاف الحنجرة او احساس بالتوتر او وجود شئ غريب في الحنجرة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dirty="0" smtClean="0">
                <a:solidFill>
                  <a:schemeClr val="tx1"/>
                </a:solidFill>
              </a:rPr>
              <a:t>- من الاسباب المساعدة على حدوث بحة الصوت :</a:t>
            </a:r>
          </a:p>
          <a:p>
            <a:pPr algn="r"/>
            <a:r>
              <a:rPr lang="ar-SA" dirty="0" smtClean="0">
                <a:solidFill>
                  <a:schemeClr val="tx1"/>
                </a:solidFill>
              </a:rPr>
              <a:t>1- الاستخدام الخاطئ او المكثف للصوت : </a:t>
            </a:r>
            <a:endParaRPr lang="en-US" dirty="0" smtClean="0">
              <a:solidFill>
                <a:schemeClr val="tx1"/>
              </a:solidFill>
            </a:endParaRPr>
          </a:p>
          <a:p>
            <a:pPr algn="r"/>
            <a:r>
              <a:rPr lang="ar-SA" dirty="0" smtClean="0">
                <a:solidFill>
                  <a:schemeClr val="tx1"/>
                </a:solidFill>
              </a:rPr>
              <a:t>2- التدخين : سواء الايجابي (المدخن لنفسة ) او السلبي </a:t>
            </a:r>
            <a:r>
              <a:rPr lang="en-US" dirty="0" smtClean="0">
                <a:solidFill>
                  <a:schemeClr val="tx1"/>
                </a:solidFill>
              </a:rPr>
              <a:t> </a:t>
            </a:r>
            <a:r>
              <a:rPr lang="ar-SA" dirty="0" smtClean="0">
                <a:solidFill>
                  <a:schemeClr val="tx1"/>
                </a:solidFill>
              </a:rPr>
              <a:t>(المحيطون به) وتزداد المخاطر كلما كان المكان ضيقا وليس به تهوية كافية فتتعدي لتشمل المحيطين بالمدخن فالتدخين يؤدي الي جفاف الغشاء المخاطي لمجاري التنفس بداية من الشفاه والانف ومرورا باللسان والتجويف الفمي والحنجرة ثم الجهاز التنفسي كله وهذا الجفاف يؤدي الي ضمور الغدد المخاطية المسؤولة عن ترطيب هذا الغشاء وقد يكون العضو عرضة للاصابة بالسرطان وتكوين حبيبات او لحميات او نزيف تحت الغشاء المخاطي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ar-SA" b="1" dirty="0" smtClean="0">
                <a:solidFill>
                  <a:schemeClr val="tx1"/>
                </a:solidFill>
              </a:rPr>
              <a:t>أسباب اضطرابات الصوت </a:t>
            </a:r>
          </a:p>
          <a:p>
            <a:pPr algn="r"/>
            <a:r>
              <a:rPr lang="ar-SA" b="1" dirty="0" smtClean="0">
                <a:solidFill>
                  <a:schemeClr val="tx1"/>
                </a:solidFill>
              </a:rPr>
              <a:t>1- اضطرابات الصوت العضوية </a:t>
            </a:r>
            <a:r>
              <a:rPr lang="ar-SA" dirty="0" smtClean="0">
                <a:solidFill>
                  <a:schemeClr val="tx1"/>
                </a:solidFill>
              </a:rPr>
              <a:t>:  اي ناتج عن امراض فسيولوجية او تشريحية سواء كان ذلك مرضا اصاب الحنجرة بذاتها او بسبب امراض غيرت بنية الحنجرة او وظيفتها كاورام الحنجرة وحساسية الحنجرة .</a:t>
            </a:r>
          </a:p>
          <a:p>
            <a:pPr algn="r"/>
            <a:r>
              <a:rPr lang="ar-SA" dirty="0" smtClean="0">
                <a:solidFill>
                  <a:schemeClr val="tx1"/>
                </a:solidFill>
              </a:rPr>
              <a:t>مثل الشلل الدماغي – التخلف العقلي – الاعاقة السمعية – اصابات الحنجرة – شق سقف الحلق – العيوب الخلقية – اضطراب الغدد الصماء .</a:t>
            </a:r>
          </a:p>
          <a:p>
            <a:pPr algn="r"/>
            <a:r>
              <a:rPr lang="ar-SA" dirty="0" smtClean="0">
                <a:solidFill>
                  <a:schemeClr val="tx1"/>
                </a:solidFill>
              </a:rPr>
              <a:t>2- </a:t>
            </a:r>
            <a:r>
              <a:rPr lang="ar-SA" b="1" dirty="0" smtClean="0">
                <a:solidFill>
                  <a:schemeClr val="tx1"/>
                </a:solidFill>
              </a:rPr>
              <a:t>اضطرابات الصوت النفسية الجينية «الغير عضوية» : </a:t>
            </a:r>
            <a:r>
              <a:rPr lang="ar-SA" dirty="0" smtClean="0">
                <a:solidFill>
                  <a:schemeClr val="tx1"/>
                </a:solidFill>
              </a:rPr>
              <a:t>وتسمي اضطرابات الصوت الوظيفية وتتضمن اضطرابات نوعية وطبقة وعلو ومرونة الصوت الناتجة عن الاضطرابات النفسية او الشخصية او عادات خاطئة لاستعمال الصوت فيكون الصوت غير طبيعي بالرغم من ان البنية الفسيولوجية والتشريحية للحنجرة طبيعية مثل التحدث اثناء الشهيق – السرعة المفرطة في الكلام – الكلام بمستوي غير عادي من حيث طبقة الصوت الكلام  المصحوب بالتوتر الشديد .</a:t>
            </a:r>
          </a:p>
        </p:txBody>
      </p:sp>
      <p:sp>
        <p:nvSpPr>
          <p:cNvPr id="4" name="Curved Left Arrow 3"/>
          <p:cNvSpPr/>
          <p:nvPr/>
        </p:nvSpPr>
        <p:spPr>
          <a:xfrm>
            <a:off x="720271" y="5791200"/>
            <a:ext cx="838200" cy="762000"/>
          </a:xfrm>
          <a:prstGeom prst="curvedLef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endParaRPr lang="en-US" b="1" dirty="0" smtClean="0">
              <a:solidFill>
                <a:schemeClr val="tx1"/>
              </a:solidFill>
            </a:endParaRPr>
          </a:p>
          <a:p>
            <a:pPr algn="r"/>
            <a:r>
              <a:rPr lang="ar-SA" b="1" dirty="0" smtClean="0">
                <a:solidFill>
                  <a:schemeClr val="tx1"/>
                </a:solidFill>
              </a:rPr>
              <a:t>3- </a:t>
            </a:r>
            <a:r>
              <a:rPr lang="ar-SA" b="1" dirty="0">
                <a:solidFill>
                  <a:schemeClr val="tx1"/>
                </a:solidFill>
              </a:rPr>
              <a:t>اضطرابات الصوت متعددة الاسباب «العصبية» </a:t>
            </a:r>
            <a:r>
              <a:rPr lang="ar-SA" dirty="0">
                <a:solidFill>
                  <a:schemeClr val="tx1"/>
                </a:solidFill>
              </a:rPr>
              <a:t>: مثل بحة الصوت التشنجية ويكون بسبب اسباب عصبية او نفسية جينية او غير معروفة </a:t>
            </a:r>
            <a:r>
              <a:rPr lang="ar-SA" dirty="0" smtClean="0">
                <a:solidFill>
                  <a:schemeClr val="tx1"/>
                </a:solidFill>
              </a:rPr>
              <a:t>ومنها شلل احد الاوتار الصوتية او كلاهما – اختلال الاعصاب المحركة للأحبال الصوتية – الاقتراب او الابتعاد للاوتار الصوتية عن خط الوسط «الانغلاق والانفراج».</a:t>
            </a:r>
          </a:p>
          <a:p>
            <a:pPr algn="r"/>
            <a:endParaRPr lang="ar-SA" dirty="0">
              <a:solidFill>
                <a:schemeClr val="tx1"/>
              </a:solidFill>
            </a:endParaRPr>
          </a:p>
          <a:p>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ar-SA" b="1" dirty="0" smtClean="0">
                <a:solidFill>
                  <a:schemeClr val="tx1"/>
                </a:solidFill>
              </a:rPr>
              <a:t>اشكال اضطرابات الصوت «الاشارات والعلامات الرئيسية لمشكلات الصوت» </a:t>
            </a:r>
            <a:endParaRPr lang="en-US" b="1" dirty="0" smtClean="0">
              <a:solidFill>
                <a:schemeClr val="tx1"/>
              </a:solidFill>
            </a:endParaRPr>
          </a:p>
          <a:p>
            <a:r>
              <a:rPr lang="ar-SA" b="1" u="sng" dirty="0" smtClean="0">
                <a:solidFill>
                  <a:schemeClr val="tx1"/>
                </a:solidFill>
              </a:rPr>
              <a:t>1- طبقة الصوت </a:t>
            </a:r>
            <a:r>
              <a:rPr lang="ar-SA" dirty="0" smtClean="0">
                <a:solidFill>
                  <a:schemeClr val="tx1"/>
                </a:solidFill>
              </a:rPr>
              <a:t>: وهي الادراك المرتبط بالذبذبة او التردد الرئيسي وتشير</a:t>
            </a:r>
            <a:r>
              <a:rPr lang="ar-SA" b="1" dirty="0">
                <a:solidFill>
                  <a:schemeClr val="tx1"/>
                </a:solidFill>
              </a:rPr>
              <a:t> </a:t>
            </a:r>
            <a:r>
              <a:rPr lang="ar-SA" dirty="0" smtClean="0">
                <a:solidFill>
                  <a:schemeClr val="tx1"/>
                </a:solidFill>
              </a:rPr>
              <a:t>الي مدى ارتفاع صوت الفرد او انخفاضة عن المعدل الطبيعي بالنسبة لعمره الزمني او تكوينه الجسمي وتشمل:</a:t>
            </a:r>
          </a:p>
          <a:p>
            <a:pPr algn="r"/>
            <a:r>
              <a:rPr lang="ar-SA" dirty="0" smtClean="0">
                <a:solidFill>
                  <a:schemeClr val="tx1"/>
                </a:solidFill>
              </a:rPr>
              <a:t>- الفواصل في الطبقة الصوتية: وتتمثل في التغيرات السريعة في </a:t>
            </a:r>
          </a:p>
          <a:p>
            <a:pPr algn="r"/>
            <a:r>
              <a:rPr lang="ar-SA" dirty="0" smtClean="0">
                <a:solidFill>
                  <a:schemeClr val="tx1"/>
                </a:solidFill>
              </a:rPr>
              <a:t>طبقة الصوت اثناء الكلام والانتقال غير المضبوط من طبقة لاخري .</a:t>
            </a:r>
            <a:endParaRPr lang="en-US" dirty="0" smtClean="0">
              <a:solidFill>
                <a:schemeClr val="tx1"/>
              </a:solidFill>
            </a:endParaRPr>
          </a:p>
          <a:p>
            <a:pPr algn="r"/>
            <a:r>
              <a:rPr lang="ar-SA" dirty="0" smtClean="0">
                <a:solidFill>
                  <a:schemeClr val="tx1"/>
                </a:solidFill>
              </a:rPr>
              <a:t>- الصوت الرتيب :الذي يخرج على وتيرة واحدة وايقاع واحد دون التغير في الارتفاع والشدة والنغمة .</a:t>
            </a:r>
          </a:p>
          <a:p>
            <a:pPr algn="r"/>
            <a:r>
              <a:rPr lang="ar-SA" dirty="0" smtClean="0">
                <a:solidFill>
                  <a:schemeClr val="tx1"/>
                </a:solidFill>
              </a:rPr>
              <a:t>- الصوت الطفلي: وتشير الي ان طبقة الصوت غير مناسبة وغير مقبولة بالنسبة للعمر والجنس كما وقد تكون منخفضة جدا او عالية جدا كصوت الكبار الذي يشبة صوت الاطفال .  </a:t>
            </a:r>
            <a:endParaRPr lang="en-US" dirty="0" smtClean="0">
              <a:solidFill>
                <a:schemeClr val="tx1"/>
              </a:solidFill>
            </a:endParaRPr>
          </a:p>
          <a:p>
            <a:pPr algn="r"/>
            <a:r>
              <a:rPr lang="ar-SA" dirty="0" smtClean="0">
                <a:solidFill>
                  <a:schemeClr val="tx1"/>
                </a:solidFill>
              </a:rPr>
              <a:t>- الصوت المرتعش او المهتز : ويكون متوتر ويظهر في الخوف الشديد والانفعال .</a:t>
            </a:r>
          </a:p>
        </p:txBody>
      </p:sp>
      <p:sp>
        <p:nvSpPr>
          <p:cNvPr id="4" name="Curved Left Arrow 3"/>
          <p:cNvSpPr/>
          <p:nvPr/>
        </p:nvSpPr>
        <p:spPr>
          <a:xfrm>
            <a:off x="342900" y="5707743"/>
            <a:ext cx="838200" cy="762000"/>
          </a:xfrm>
          <a:prstGeom prst="curvedLef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u="sng" dirty="0" smtClean="0">
                <a:solidFill>
                  <a:schemeClr val="tx1"/>
                </a:solidFill>
              </a:rPr>
              <a:t>2- شدة الصوت : </a:t>
            </a:r>
            <a:r>
              <a:rPr lang="ar-SA" dirty="0" smtClean="0">
                <a:solidFill>
                  <a:schemeClr val="tx1"/>
                </a:solidFill>
              </a:rPr>
              <a:t>وهو الادراك المرتبط بشدة الصوت اي الارتفاع الشديد والنعومة في الصوت اثناء الحديث العادي فالاصوات يجب ان تتضمن تنوعا في الارتفاع يتناسب مع المعاني التي يقصد المتحدث اليها ومنها : </a:t>
            </a:r>
          </a:p>
          <a:p>
            <a:pPr algn="r"/>
            <a:r>
              <a:rPr lang="ar-SA" b="1" u="sng" dirty="0" smtClean="0">
                <a:solidFill>
                  <a:schemeClr val="tx1"/>
                </a:solidFill>
              </a:rPr>
              <a:t>علو الصوت الاحادي</a:t>
            </a:r>
            <a:r>
              <a:rPr lang="ar-SA" dirty="0" smtClean="0">
                <a:solidFill>
                  <a:schemeClr val="tx1"/>
                </a:solidFill>
              </a:rPr>
              <a:t>:وهو الصوت الذي يفتقد الي التباين في مستوى علو الصوت ويعجز عن التحكم بتنوع علو الصوت .</a:t>
            </a:r>
          </a:p>
          <a:p>
            <a:pPr algn="r"/>
            <a:r>
              <a:rPr lang="ar-SA" b="1" u="sng" dirty="0" smtClean="0">
                <a:solidFill>
                  <a:schemeClr val="tx1"/>
                </a:solidFill>
              </a:rPr>
              <a:t>تنوع علو الصوت : </a:t>
            </a:r>
            <a:r>
              <a:rPr lang="ar-SA" dirty="0" smtClean="0">
                <a:solidFill>
                  <a:schemeClr val="tx1"/>
                </a:solidFill>
              </a:rPr>
              <a:t>وتتضمن انخفاض شديد في الصوت بحيث يصعب سماعة او ان يكون عاليا جدا .</a:t>
            </a:r>
          </a:p>
          <a:p>
            <a:pPr algn="r"/>
            <a:r>
              <a:rPr lang="ar-SA" b="1" u="sng" dirty="0" smtClean="0">
                <a:solidFill>
                  <a:schemeClr val="tx1"/>
                </a:solidFill>
              </a:rPr>
              <a:t>مدي علو الصوت المنخفض: </a:t>
            </a:r>
            <a:r>
              <a:rPr lang="ar-SA" dirty="0" smtClean="0">
                <a:solidFill>
                  <a:schemeClr val="tx1"/>
                </a:solidFill>
              </a:rPr>
              <a:t>ويعود الي فقدان القدرة على انتاج اصوات عالية . </a:t>
            </a:r>
            <a:endParaRPr lang="ar-SA" dirty="0">
              <a:solidFill>
                <a:schemeClr val="tx1"/>
              </a:solidFill>
            </a:endParaRPr>
          </a:p>
        </p:txBody>
      </p:sp>
      <p:sp>
        <p:nvSpPr>
          <p:cNvPr id="4" name="Curved Left Arrow 3"/>
          <p:cNvSpPr/>
          <p:nvPr/>
        </p:nvSpPr>
        <p:spPr>
          <a:xfrm>
            <a:off x="1095829" y="5388429"/>
            <a:ext cx="838200" cy="762000"/>
          </a:xfrm>
          <a:prstGeom prst="curvedLeftArrow">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a:bodyPr>
          <a:lstStyle/>
          <a:p>
            <a:pPr algn="r"/>
            <a:r>
              <a:rPr lang="ar-SA" b="1" u="sng" dirty="0" smtClean="0">
                <a:solidFill>
                  <a:schemeClr val="tx1"/>
                </a:solidFill>
              </a:rPr>
              <a:t>3- نوعية الصوت </a:t>
            </a:r>
            <a:r>
              <a:rPr lang="ar-SA" dirty="0" smtClean="0">
                <a:solidFill>
                  <a:schemeClr val="tx1"/>
                </a:solidFill>
              </a:rPr>
              <a:t>: وتشمل الخصائص التي تعطي لصوت كل فرد طابعة المميز الخاص ومنها :</a:t>
            </a:r>
          </a:p>
          <a:p>
            <a:pPr algn="r"/>
            <a:r>
              <a:rPr lang="ar-SA" b="1" u="sng" dirty="0" smtClean="0">
                <a:solidFill>
                  <a:schemeClr val="tx1"/>
                </a:solidFill>
              </a:rPr>
              <a:t>بحة الصوت </a:t>
            </a:r>
            <a:r>
              <a:rPr lang="ar-SA" dirty="0" smtClean="0">
                <a:solidFill>
                  <a:schemeClr val="tx1"/>
                </a:solidFill>
              </a:rPr>
              <a:t>: ويكون نتيجة الاستخدام السئ للصوت (الصياح او الغناء بصوت مرتفع لوقت طويل) ، وحالات التهاب الحنجرة ونزلات البرد والتهاب اللوزتين والاجهاد الكلامي .</a:t>
            </a:r>
          </a:p>
          <a:p>
            <a:pPr algn="r"/>
            <a:r>
              <a:rPr lang="ar-SA" b="1" u="sng" dirty="0" smtClean="0">
                <a:solidFill>
                  <a:schemeClr val="tx1"/>
                </a:solidFill>
              </a:rPr>
              <a:t>الصوت الهامس «الصوت الزفيري او الممزوج بهواء الزفير» </a:t>
            </a:r>
            <a:r>
              <a:rPr lang="ar-SA" dirty="0" smtClean="0">
                <a:solidFill>
                  <a:schemeClr val="tx1"/>
                </a:solidFill>
              </a:rPr>
              <a:t>: ويكون فيها ضعف درجة وضوح النغمة الصوتية وانخفاض علو الصوت ويرتبط بمقدار تدفق الهواء وهو صوت خافت مصحوبا بتوقف كامل للصوت .</a:t>
            </a:r>
          </a:p>
          <a:p>
            <a:pPr algn="r"/>
            <a:r>
              <a:rPr lang="ar-SA" b="1" u="sng" dirty="0" smtClean="0">
                <a:solidFill>
                  <a:schemeClr val="tx1"/>
                </a:solidFill>
              </a:rPr>
              <a:t>الصوت الخشن او الغليظ : </a:t>
            </a:r>
            <a:r>
              <a:rPr lang="ar-SA" dirty="0" smtClean="0">
                <a:solidFill>
                  <a:schemeClr val="tx1"/>
                </a:solidFill>
              </a:rPr>
              <a:t>وهو صوت غيرسار ومرتفعا في شدتة منخفظا في طبقته ويكون مصحوبا بالتوتر الزائد والاجهاد .</a:t>
            </a:r>
          </a:p>
        </p:txBody>
      </p:sp>
      <p:sp>
        <p:nvSpPr>
          <p:cNvPr id="4" name="Curved Left Arrow 3"/>
          <p:cNvSpPr/>
          <p:nvPr/>
        </p:nvSpPr>
        <p:spPr>
          <a:xfrm>
            <a:off x="762000" y="6019800"/>
            <a:ext cx="914400" cy="609600"/>
          </a:xfrm>
          <a:prstGeom prst="curvedLeftArrow">
            <a:avLst>
              <a:gd name="adj1" fmla="val 25000"/>
              <a:gd name="adj2" fmla="val 45754"/>
              <a:gd name="adj3" fmla="val 2500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r"/>
            <a:r>
              <a:rPr lang="ar-SA" b="1" u="sng" dirty="0" smtClean="0">
                <a:solidFill>
                  <a:schemeClr val="tx1"/>
                </a:solidFill>
              </a:rPr>
              <a:t>4- رنين الصوت : ومنها :</a:t>
            </a:r>
          </a:p>
          <a:p>
            <a:pPr algn="r"/>
            <a:r>
              <a:rPr lang="ar-SA" b="1" u="sng" dirty="0" smtClean="0">
                <a:solidFill>
                  <a:schemeClr val="tx1"/>
                </a:solidFill>
              </a:rPr>
              <a:t>أ- الخنف : </a:t>
            </a:r>
            <a:r>
              <a:rPr lang="ar-SA" dirty="0" smtClean="0">
                <a:solidFill>
                  <a:schemeClr val="tx1"/>
                </a:solidFill>
              </a:rPr>
              <a:t>من خلال اخراج الصوت عن طريق التجويف الانفي وعدم انفلاق هذا التجويف اثناء النطق بالاصوات الانفية ويجد صعوبة في اخراج الاصوات الساكنة والمتحركة وتخرج بطريقة مشوهة وغير مألوفة مع الابدال والحذف والتشوية لبعض الاصوات ويرجع الي وجود شق في سقف الحنك المرن والصلب  وللخنف ثلاث انواع .</a:t>
            </a:r>
            <a:endParaRPr lang="ar-SA" dirty="0">
              <a:solidFill>
                <a:schemeClr val="tx1"/>
              </a:solidFill>
            </a:endParaRPr>
          </a:p>
          <a:p>
            <a:pPr algn="r"/>
            <a:r>
              <a:rPr lang="ar-SA" dirty="0" smtClean="0">
                <a:solidFill>
                  <a:schemeClr val="tx1"/>
                </a:solidFill>
              </a:rPr>
              <a:t>1) الخنف المفتوح وهو خروج جميع الاصوات من الانف ويرجع الي خلل في الصمم اللهاي البلعومي «عدم قدرة سقف الحنك والعضلات المحيطة به على غلق البلعوم الانفي وذلك لفصل التجويف الفمي عن الانفي  ».</a:t>
            </a:r>
          </a:p>
          <a:p>
            <a:pPr algn="r"/>
            <a:r>
              <a:rPr lang="ar-SA" dirty="0" smtClean="0">
                <a:solidFill>
                  <a:schemeClr val="tx1"/>
                </a:solidFill>
              </a:rPr>
              <a:t>2) الخنف المغلق وهو خروج جميع الاصوات من الفم ويعود الي انسداد في المجاري الهوائية في تجويف الانف .</a:t>
            </a:r>
          </a:p>
          <a:p>
            <a:pPr algn="r"/>
            <a:r>
              <a:rPr lang="ar-SA" dirty="0" smtClean="0">
                <a:solidFill>
                  <a:schemeClr val="tx1"/>
                </a:solidFill>
              </a:rPr>
              <a:t>3) الخنف المشترك وهو يجمع بين النوعين السابقين .  </a:t>
            </a:r>
          </a:p>
        </p:txBody>
      </p:sp>
      <p:sp>
        <p:nvSpPr>
          <p:cNvPr id="4" name="Curved Left Arrow 3"/>
          <p:cNvSpPr/>
          <p:nvPr/>
        </p:nvSpPr>
        <p:spPr>
          <a:xfrm>
            <a:off x="685800" y="5715000"/>
            <a:ext cx="914400" cy="609600"/>
          </a:xfrm>
          <a:prstGeom prst="curvedLeftArrow">
            <a:avLst>
              <a:gd name="adj1" fmla="val 25000"/>
              <a:gd name="adj2" fmla="val 45754"/>
              <a:gd name="adj3" fmla="val 2500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u="sng" dirty="0" smtClean="0">
                <a:solidFill>
                  <a:schemeClr val="tx1"/>
                </a:solidFill>
              </a:rPr>
              <a:t>ب – كلام الفم المغلق </a:t>
            </a:r>
            <a:r>
              <a:rPr lang="ar-SA" dirty="0" smtClean="0">
                <a:solidFill>
                  <a:schemeClr val="tx1"/>
                </a:solidFill>
              </a:rPr>
              <a:t>: ويبدو فيه ان كلام الفرد منخفضا وغير واضح ويكون الشفاه مفتوحة بشكل بسيط ويحاولون التحدث باسنانهم ويتطلب جهد كبير اثناء الكلام .</a:t>
            </a:r>
          </a:p>
          <a:p>
            <a:pPr algn="r"/>
            <a:r>
              <a:rPr lang="ar-SA" b="1" u="sng" dirty="0" smtClean="0">
                <a:solidFill>
                  <a:schemeClr val="tx1"/>
                </a:solidFill>
              </a:rPr>
              <a:t>جـ- اختفاء الصوت </a:t>
            </a:r>
            <a:r>
              <a:rPr lang="ar-SA" dirty="0" smtClean="0">
                <a:solidFill>
                  <a:schemeClr val="tx1"/>
                </a:solidFill>
              </a:rPr>
              <a:t>: وهو انعدام الصوت كليا فيصعب اخراج الاصوات بسبب شلل الاوتار الصوتية او اصابة الحنجرة وخاصة في حالات الانفعال فيحاول الكلام ولا يستطيع مما يستخدم الحركات الايمائية .</a:t>
            </a:r>
          </a:p>
          <a:p>
            <a:pPr algn="r"/>
            <a:r>
              <a:rPr lang="ar-SA" b="1" u="sng" dirty="0" smtClean="0">
                <a:solidFill>
                  <a:schemeClr val="tx1"/>
                </a:solidFill>
              </a:rPr>
              <a:t>د- الصوت المكتوم </a:t>
            </a:r>
            <a:r>
              <a:rPr lang="ar-SA" dirty="0" smtClean="0">
                <a:solidFill>
                  <a:schemeClr val="tx1"/>
                </a:solidFill>
              </a:rPr>
              <a:t>: ويحدث نتيجة وجود آفة فيما بين قاعدة اللسان واللهاة او نتيجة اصابة اللهاة بالورم . </a:t>
            </a:r>
            <a:endParaRPr lang="ar-SA" dirty="0">
              <a:solidFill>
                <a:schemeClr val="tx1"/>
              </a:solidFill>
            </a:endParaRPr>
          </a:p>
        </p:txBody>
      </p:sp>
      <p:sp>
        <p:nvSpPr>
          <p:cNvPr id="2" name="5-Point Star 1"/>
          <p:cNvSpPr/>
          <p:nvPr/>
        </p:nvSpPr>
        <p:spPr>
          <a:xfrm>
            <a:off x="1905000" y="5029200"/>
            <a:ext cx="1676400" cy="1219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r>
              <a:rPr lang="ar-SA" b="1" dirty="0" smtClean="0">
                <a:solidFill>
                  <a:schemeClr val="tx1"/>
                </a:solidFill>
              </a:rPr>
              <a:t>تشخيص اضطرابات الصوت</a:t>
            </a:r>
            <a:endParaRPr lang="en-US" b="1" dirty="0" smtClean="0">
              <a:solidFill>
                <a:schemeClr val="tx1"/>
              </a:solidFill>
            </a:endParaRPr>
          </a:p>
          <a:p>
            <a:pPr algn="r"/>
            <a:r>
              <a:rPr lang="ar-SA" b="1" dirty="0" smtClean="0">
                <a:solidFill>
                  <a:schemeClr val="tx1"/>
                </a:solidFill>
              </a:rPr>
              <a:t>- </a:t>
            </a:r>
            <a:r>
              <a:rPr lang="ar-SA" dirty="0" smtClean="0">
                <a:solidFill>
                  <a:schemeClr val="tx1"/>
                </a:solidFill>
              </a:rPr>
              <a:t>لابد في البداية من الفحص الطبي حيث اكتشاف اذا ما كان يوجد خلل عضوي ومن ثم البدء الطبي او الجراحي اللازم ويتضمن التقييم اربع مراحل اساسية وهي :</a:t>
            </a:r>
          </a:p>
          <a:p>
            <a:pPr algn="r"/>
            <a:r>
              <a:rPr lang="ar-SA" dirty="0" smtClean="0">
                <a:solidFill>
                  <a:schemeClr val="tx1"/>
                </a:solidFill>
              </a:rPr>
              <a:t>1- دراسة التاريخ التطوري لحالة الاضطراب في الصوت .</a:t>
            </a:r>
          </a:p>
          <a:p>
            <a:pPr algn="r"/>
            <a:r>
              <a:rPr lang="ar-SA" dirty="0" smtClean="0">
                <a:solidFill>
                  <a:schemeClr val="tx1"/>
                </a:solidFill>
              </a:rPr>
              <a:t>2-</a:t>
            </a:r>
            <a:r>
              <a:rPr lang="ar-SA" b="1" dirty="0" smtClean="0">
                <a:solidFill>
                  <a:schemeClr val="tx1"/>
                </a:solidFill>
              </a:rPr>
              <a:t> </a:t>
            </a:r>
            <a:r>
              <a:rPr lang="ar-SA" dirty="0" smtClean="0">
                <a:solidFill>
                  <a:schemeClr val="tx1"/>
                </a:solidFill>
              </a:rPr>
              <a:t>التحليل المنظم للصوت ويشمل تحليلا لابعاد طبقة الصوت وارتفاعة ونوعيته ورنينه اي رنين الكلام في مواقف المحادثة العادية ومن خلال انشطة كلامية يتم تصميمها لاغراض التقييم .</a:t>
            </a:r>
          </a:p>
          <a:p>
            <a:pPr algn="r"/>
            <a:r>
              <a:rPr lang="ar-SA" dirty="0" smtClean="0">
                <a:solidFill>
                  <a:schemeClr val="tx1"/>
                </a:solidFill>
              </a:rPr>
              <a:t>3- فحص جهاز الكلام من الناحيتين التكوينية والوظيفية .</a:t>
            </a:r>
          </a:p>
          <a:p>
            <a:pPr algn="r"/>
            <a:r>
              <a:rPr lang="ar-SA" dirty="0" smtClean="0">
                <a:solidFill>
                  <a:schemeClr val="tx1"/>
                </a:solidFill>
              </a:rPr>
              <a:t>4- قياس بعض التغيرات الاخري كحدة السمع والحالة الصحية العامة والذكاء والمهارات الحركية والتوافق النفسي والانفعالي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ar-SA" b="1" dirty="0" smtClean="0">
                <a:solidFill>
                  <a:schemeClr val="tx1"/>
                </a:solidFill>
              </a:rPr>
              <a:t>اجراءات تشخيص اضطرابات الصوت </a:t>
            </a:r>
            <a:endParaRPr lang="en-US" b="1" dirty="0" smtClean="0">
              <a:solidFill>
                <a:schemeClr val="tx1"/>
              </a:solidFill>
            </a:endParaRPr>
          </a:p>
          <a:p>
            <a:pPr algn="r"/>
            <a:r>
              <a:rPr lang="ar-SA" b="1" dirty="0" smtClean="0">
                <a:solidFill>
                  <a:schemeClr val="tx1"/>
                </a:solidFill>
              </a:rPr>
              <a:t>1- الاستماع : </a:t>
            </a:r>
            <a:r>
              <a:rPr lang="ar-SA" dirty="0" smtClean="0">
                <a:solidFill>
                  <a:schemeClr val="tx1"/>
                </a:solidFill>
              </a:rPr>
              <a:t>لتقييم سمات الشخص الكلامية ودرجة الصوت التي يستهلكها ومعدلها وارتفاع الصوت وسماته الرنينية من خلال تسجيل الصوت فنطلب منه ان يسجل اسمة وتاريخ ميلادة وعنوانه من مرة الي عشرة مرات ويقوم بالعد من واحد وحتب مائة ويتم تسجيل ذلك وعلى الاخصائي ان يرشد المفحوص الي التحدث بطريقة طبيعية.</a:t>
            </a:r>
            <a:endParaRPr lang="en-US" dirty="0" smtClean="0">
              <a:solidFill>
                <a:schemeClr val="tx1"/>
              </a:solidFill>
            </a:endParaRPr>
          </a:p>
          <a:p>
            <a:pPr algn="r"/>
            <a:r>
              <a:rPr lang="ar-SA" b="1" dirty="0" smtClean="0">
                <a:solidFill>
                  <a:schemeClr val="tx1"/>
                </a:solidFill>
              </a:rPr>
              <a:t>2- النظر : </a:t>
            </a:r>
            <a:r>
              <a:rPr lang="ar-SA" dirty="0" smtClean="0">
                <a:solidFill>
                  <a:schemeClr val="tx1"/>
                </a:solidFill>
              </a:rPr>
              <a:t>ويتضمن :</a:t>
            </a:r>
          </a:p>
          <a:p>
            <a:pPr algn="r"/>
            <a:r>
              <a:rPr lang="ar-SA" dirty="0" smtClean="0">
                <a:solidFill>
                  <a:schemeClr val="tx1"/>
                </a:solidFill>
              </a:rPr>
              <a:t>- ملاحظة الاعضاء والتراكيب التي تنتج الكلام </a:t>
            </a:r>
          </a:p>
          <a:p>
            <a:pPr algn="r"/>
            <a:r>
              <a:rPr lang="ar-SA" dirty="0" smtClean="0">
                <a:solidFill>
                  <a:schemeClr val="tx1"/>
                </a:solidFill>
              </a:rPr>
              <a:t>- ملاحظة حجم وشكل ولون وحركة الوجه والشفتين والاسنان واللسان والحنك والحنجرة والبلعوم .</a:t>
            </a:r>
          </a:p>
          <a:p>
            <a:pPr algn="r"/>
            <a:r>
              <a:rPr lang="ar-SA" dirty="0" smtClean="0">
                <a:solidFill>
                  <a:schemeClr val="tx1"/>
                </a:solidFill>
              </a:rPr>
              <a:t>- توجيه الانتباه نحو سقف الحنك الصلب والمرن وعندما يصرخ الشخص فان سقف الحنك المرن ينبغي ان يرفع تجاه مؤخرة الجدار البلعومي كما ينبغي ان يتحرك الجانبين بشكل متناسق .</a:t>
            </a:r>
            <a:r>
              <a:rPr lang="ar-SA" b="1" dirty="0" smtClean="0">
                <a:solidFill>
                  <a:schemeClr val="tx1"/>
                </a:solidFill>
              </a:rPr>
              <a:t> </a:t>
            </a:r>
          </a:p>
          <a:p>
            <a:pPr algn="r"/>
            <a:r>
              <a:rPr lang="ar-SA" dirty="0" smtClean="0">
                <a:solidFill>
                  <a:schemeClr val="tx1"/>
                </a:solidFill>
              </a:rPr>
              <a:t>- ينبغي ان تتم الملاحظة بالتزامن مع فحص طبيب الانف والاذن والحنجرة وليس بديلا عنه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610600" cy="63246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r"/>
            <a:r>
              <a:rPr lang="ar-SA" b="1" dirty="0" smtClean="0">
                <a:solidFill>
                  <a:schemeClr val="tx1"/>
                </a:solidFill>
              </a:rPr>
              <a:t>3- تاريخ الحالة : </a:t>
            </a:r>
            <a:r>
              <a:rPr lang="ar-SA" dirty="0" smtClean="0">
                <a:solidFill>
                  <a:schemeClr val="tx1"/>
                </a:solidFill>
              </a:rPr>
              <a:t>وتكشف عن الاسباب التي تقف وراء اضطرابات الصوت لدي الشخص واسرته ولكي تكون تاريخ الحالة جيدة لابد من جمع معلومات كثيرة ومتنوعة حول طبيعة طبيعة كلام الشخص واضطرابات الصوت لدية حتي يتم وضع البرنامج العلاجي المناسب ويتم التركيز على الاسباب الحالية للمشكلة ومدي شعور المريض بالحاجة للعلاج ودافعيته وقدرته على تطبيق البرنامج ، وعندما يكون السبب غير واضح لاضطراب الصوت لابد من توافر عدة معلومات ومنها :</a:t>
            </a:r>
          </a:p>
          <a:p>
            <a:pPr algn="r"/>
            <a:r>
              <a:rPr lang="ar-SA" dirty="0" smtClean="0">
                <a:solidFill>
                  <a:schemeClr val="tx1"/>
                </a:solidFill>
              </a:rPr>
              <a:t>- رأي الشخص في طبيعة وخطورة المشكلة .</a:t>
            </a:r>
          </a:p>
          <a:p>
            <a:pPr algn="r"/>
            <a:r>
              <a:rPr lang="ar-SA" dirty="0" smtClean="0">
                <a:solidFill>
                  <a:schemeClr val="tx1"/>
                </a:solidFill>
              </a:rPr>
              <a:t>- تاريخ بداية المشكلة ومدي حصولة على علاج سابق .</a:t>
            </a:r>
          </a:p>
          <a:p>
            <a:pPr algn="r"/>
            <a:r>
              <a:rPr lang="ar-SA" dirty="0" smtClean="0">
                <a:solidFill>
                  <a:schemeClr val="tx1"/>
                </a:solidFill>
              </a:rPr>
              <a:t>- التاريخ الطبي والصحي .</a:t>
            </a:r>
          </a:p>
          <a:p>
            <a:pPr algn="r"/>
            <a:r>
              <a:rPr lang="ar-SA" dirty="0" smtClean="0">
                <a:solidFill>
                  <a:schemeClr val="tx1"/>
                </a:solidFill>
              </a:rPr>
              <a:t>- تركيب الاسرة والعلاقات التفاعلية .</a:t>
            </a:r>
          </a:p>
          <a:p>
            <a:pPr algn="r"/>
            <a:r>
              <a:rPr lang="ar-SA" dirty="0" smtClean="0">
                <a:solidFill>
                  <a:schemeClr val="tx1"/>
                </a:solidFill>
              </a:rPr>
              <a:t>- تاريخ انحراف الصوت والكلام في الاسرة . </a:t>
            </a:r>
            <a:endParaRPr lang="ar-SA" dirty="0">
              <a:solidFill>
                <a:schemeClr val="tx1"/>
              </a:solidFill>
            </a:endParaRPr>
          </a:p>
        </p:txBody>
      </p:sp>
    </p:spTree>
    <p:extLst>
      <p:ext uri="{BB962C8B-B14F-4D97-AF65-F5344CB8AC3E}">
        <p14:creationId xmlns:p14="http://schemas.microsoft.com/office/powerpoint/2010/main" xmlns="" val="2397494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pPr algn="r"/>
            <a:r>
              <a:rPr lang="ar-SA" b="1" dirty="0" smtClean="0">
                <a:solidFill>
                  <a:schemeClr val="tx1"/>
                </a:solidFill>
              </a:rPr>
              <a:t>4- الاحالة : </a:t>
            </a:r>
            <a:r>
              <a:rPr lang="ar-SA" dirty="0" smtClean="0">
                <a:solidFill>
                  <a:schemeClr val="tx1"/>
                </a:solidFill>
              </a:rPr>
              <a:t>ويقصد به عرض المريض على عدد من الاخصائيين في مجالات متعددة منها طب الانف والاذن والحنجرة وطب الاعصاب وعلم النفس وغيرها .</a:t>
            </a:r>
            <a:endParaRPr lang="en-US" dirty="0" smtClean="0">
              <a:solidFill>
                <a:schemeClr val="tx1"/>
              </a:solidFill>
            </a:endParaRPr>
          </a:p>
          <a:p>
            <a:pPr algn="r"/>
            <a:r>
              <a:rPr lang="en-US" b="1" dirty="0" smtClean="0">
                <a:solidFill>
                  <a:schemeClr val="tx1"/>
                </a:solidFill>
              </a:rPr>
              <a:t> </a:t>
            </a:r>
            <a:r>
              <a:rPr lang="ar-SA" b="1" dirty="0" smtClean="0">
                <a:solidFill>
                  <a:schemeClr val="tx1"/>
                </a:solidFill>
              </a:rPr>
              <a:t>5- الخلاصة والتشخيص : </a:t>
            </a:r>
            <a:r>
              <a:rPr lang="ar-SA" dirty="0" smtClean="0">
                <a:solidFill>
                  <a:schemeClr val="tx1"/>
                </a:solidFill>
              </a:rPr>
              <a:t>من خلال المعلومات التي يجمعها الاخصائي يتم تقييم الحالة وتشخيصها من قبل اخصائي امراض الكلام واللغة .</a:t>
            </a:r>
          </a:p>
          <a:p>
            <a:pPr algn="r"/>
            <a:endParaRPr lang="ar-SA" dirty="0">
              <a:solidFill>
                <a:schemeClr val="tx1"/>
              </a:solidFill>
            </a:endParaRPr>
          </a:p>
        </p:txBody>
      </p:sp>
    </p:spTree>
    <p:extLst>
      <p:ext uri="{BB962C8B-B14F-4D97-AF65-F5344CB8AC3E}">
        <p14:creationId xmlns:p14="http://schemas.microsoft.com/office/powerpoint/2010/main" xmlns="" val="17867968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a:bodyPr>
          <a:lstStyle/>
          <a:p>
            <a:r>
              <a:rPr lang="ar-SA" b="1" dirty="0" smtClean="0">
                <a:solidFill>
                  <a:schemeClr val="tx1"/>
                </a:solidFill>
              </a:rPr>
              <a:t>علاج اضطرابات الصوت</a:t>
            </a:r>
          </a:p>
          <a:p>
            <a:pPr algn="r"/>
            <a:r>
              <a:rPr lang="ar-SA" b="1" dirty="0" smtClean="0">
                <a:solidFill>
                  <a:schemeClr val="tx1"/>
                </a:solidFill>
              </a:rPr>
              <a:t>يشتمل العلاج على ثلاثة مناهج علاجية وهي :</a:t>
            </a:r>
          </a:p>
          <a:p>
            <a:pPr algn="r"/>
            <a:r>
              <a:rPr lang="ar-SA" b="1" dirty="0" smtClean="0">
                <a:solidFill>
                  <a:schemeClr val="tx1"/>
                </a:solidFill>
              </a:rPr>
              <a:t>1- المنهج الطبي </a:t>
            </a:r>
            <a:r>
              <a:rPr lang="ar-SA" dirty="0" smtClean="0">
                <a:solidFill>
                  <a:schemeClr val="tx1"/>
                </a:solidFill>
              </a:rPr>
              <a:t>ويستخدم في امراض الصوت الناتجة عن سبب عضوي كالتهاب الحنجرة والاوتار الصوتية والشفة الارنبية والاوام الصوتية الحميدة والخبيثة ويعالج بالعقاقير او الجراحة .</a:t>
            </a:r>
            <a:r>
              <a:rPr lang="ar-SA" b="1" dirty="0" smtClean="0">
                <a:solidFill>
                  <a:schemeClr val="tx1"/>
                </a:solidFill>
              </a:rPr>
              <a:t> </a:t>
            </a:r>
          </a:p>
          <a:p>
            <a:pPr algn="r"/>
            <a:r>
              <a:rPr lang="ar-SA" b="1" dirty="0" smtClean="0">
                <a:solidFill>
                  <a:schemeClr val="tx1"/>
                </a:solidFill>
              </a:rPr>
              <a:t>2- المنهج البيئي «السلوكي» </a:t>
            </a:r>
            <a:r>
              <a:rPr lang="ar-SA" dirty="0" smtClean="0">
                <a:solidFill>
                  <a:schemeClr val="tx1"/>
                </a:solidFill>
              </a:rPr>
              <a:t>ويتضمن الحد من اساءة استخدام </a:t>
            </a:r>
            <a:r>
              <a:rPr lang="en-US" dirty="0" smtClean="0">
                <a:solidFill>
                  <a:schemeClr val="tx1"/>
                </a:solidFill>
              </a:rPr>
              <a:t> </a:t>
            </a:r>
            <a:r>
              <a:rPr lang="ar-SA" dirty="0" smtClean="0">
                <a:solidFill>
                  <a:schemeClr val="tx1"/>
                </a:solidFill>
              </a:rPr>
              <a:t>الصوت بشكل مفرط لتأثيرة على الحنجرة .</a:t>
            </a:r>
          </a:p>
          <a:p>
            <a:pPr algn="r"/>
            <a:r>
              <a:rPr lang="ar-SA" b="1" dirty="0" smtClean="0">
                <a:solidFill>
                  <a:schemeClr val="tx1"/>
                </a:solidFill>
              </a:rPr>
              <a:t>3- المنهج المباشر </a:t>
            </a:r>
            <a:r>
              <a:rPr lang="ar-SA" dirty="0" smtClean="0">
                <a:solidFill>
                  <a:schemeClr val="tx1"/>
                </a:solidFill>
              </a:rPr>
              <a:t>وتتضمن الانشطة التي تستخدم بشكل مباشر من قبل الاخصائي كالجلسات العلاجية للتخلص من العادات الخاطئة . </a:t>
            </a:r>
          </a:p>
          <a:p>
            <a:pPr algn="r"/>
            <a:r>
              <a:rPr lang="ar-SA" b="1" dirty="0" smtClean="0">
                <a:solidFill>
                  <a:schemeClr val="tx1"/>
                </a:solidFill>
              </a:rPr>
              <a:t>4- المنهج النفسي </a:t>
            </a:r>
            <a:r>
              <a:rPr lang="ar-SA" dirty="0" smtClean="0">
                <a:solidFill>
                  <a:schemeClr val="tx1"/>
                </a:solidFill>
              </a:rPr>
              <a:t>ويكون من خلال تقبل الفرد لحالة الاضطراب مما ينعكس ايجابيا على العلاج والتخفيف من التوتر والقلق من خلال الاسترخاء </a:t>
            </a:r>
            <a:endParaRPr lang="ar-SA" b="1" dirty="0">
              <a:solidFill>
                <a:schemeClr val="tx1"/>
              </a:solidFill>
            </a:endParaRPr>
          </a:p>
        </p:txBody>
      </p:sp>
    </p:spTree>
    <p:extLst>
      <p:ext uri="{BB962C8B-B14F-4D97-AF65-F5344CB8AC3E}">
        <p14:creationId xmlns:p14="http://schemas.microsoft.com/office/powerpoint/2010/main" xmlns="" val="17867968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normAutofit fontScale="92500"/>
          </a:bodyPr>
          <a:lstStyle/>
          <a:p>
            <a:r>
              <a:rPr lang="ar-SA" b="1" dirty="0" smtClean="0">
                <a:solidFill>
                  <a:schemeClr val="tx1"/>
                </a:solidFill>
              </a:rPr>
              <a:t>نماذج لاضطرابات الصوت </a:t>
            </a:r>
          </a:p>
          <a:p>
            <a:pPr algn="r"/>
            <a:r>
              <a:rPr lang="ar-SA" dirty="0" smtClean="0">
                <a:solidFill>
                  <a:schemeClr val="tx1"/>
                </a:solidFill>
              </a:rPr>
              <a:t>الخنخنة «الخنف» وهو يصيب الكبار والصغار وهو يسهل ادراكة ويشيع بين الاطفال المصابين بشق الحلق ويتم العلاج من خلال :</a:t>
            </a:r>
          </a:p>
          <a:p>
            <a:pPr algn="r"/>
            <a:r>
              <a:rPr lang="ar-SA" dirty="0" smtClean="0">
                <a:solidFill>
                  <a:schemeClr val="tx1"/>
                </a:solidFill>
              </a:rPr>
              <a:t>- جراحة سقف الحلق او الفجوة .</a:t>
            </a:r>
          </a:p>
          <a:p>
            <a:pPr algn="r"/>
            <a:r>
              <a:rPr lang="ar-SA" dirty="0" smtClean="0">
                <a:solidFill>
                  <a:schemeClr val="tx1"/>
                </a:solidFill>
              </a:rPr>
              <a:t>- عمل تمرينات خاصة لضبط عملية التنفس «دخول وخروج الهواء» .</a:t>
            </a:r>
          </a:p>
          <a:p>
            <a:pPr algn="r"/>
            <a:r>
              <a:rPr lang="ar-SA" dirty="0" smtClean="0">
                <a:solidFill>
                  <a:schemeClr val="tx1"/>
                </a:solidFill>
              </a:rPr>
              <a:t>- اجراء تمرينات التنفس «النفخ ، التمرينات الرياضية » .</a:t>
            </a:r>
          </a:p>
          <a:p>
            <a:pPr algn="r"/>
            <a:r>
              <a:rPr lang="ar-SA" dirty="0" smtClean="0">
                <a:solidFill>
                  <a:schemeClr val="tx1"/>
                </a:solidFill>
              </a:rPr>
              <a:t>- عمل تدريبات خاصة باللسان «خارج وداخل الفم» .</a:t>
            </a:r>
          </a:p>
          <a:p>
            <a:pPr algn="r"/>
            <a:r>
              <a:rPr lang="ar-SA" dirty="0" smtClean="0">
                <a:solidFill>
                  <a:schemeClr val="tx1"/>
                </a:solidFill>
              </a:rPr>
              <a:t>- تدريب الشفاه على الفتح والضم والكسر وخاصة عند نطق اصوات الحروف المتحركة .</a:t>
            </a:r>
          </a:p>
          <a:p>
            <a:pPr algn="r"/>
            <a:r>
              <a:rPr lang="ar-SA" dirty="0" smtClean="0">
                <a:solidFill>
                  <a:schemeClr val="tx1"/>
                </a:solidFill>
              </a:rPr>
              <a:t>- اجراء تمرينات للحلق عن طريق التثاؤب او النفخ او جذب الهواء الي الداخل او نطق بعض المقاطع الصوتية .  </a:t>
            </a:r>
            <a:endParaRPr lang="ar-SA" dirty="0">
              <a:solidFill>
                <a:schemeClr val="tx1"/>
              </a:solidFill>
            </a:endParaRPr>
          </a:p>
        </p:txBody>
      </p:sp>
    </p:spTree>
    <p:extLst>
      <p:ext uri="{BB962C8B-B14F-4D97-AF65-F5344CB8AC3E}">
        <p14:creationId xmlns:p14="http://schemas.microsoft.com/office/powerpoint/2010/main" xmlns="" val="764410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458200" cy="6248400"/>
          </a:xfrm>
        </p:spPr>
        <p:style>
          <a:lnRef idx="1">
            <a:schemeClr val="dk1"/>
          </a:lnRef>
          <a:fillRef idx="2">
            <a:schemeClr val="dk1"/>
          </a:fillRef>
          <a:effectRef idx="1">
            <a:schemeClr val="dk1"/>
          </a:effectRef>
          <a:fontRef idx="minor">
            <a:schemeClr val="dk1"/>
          </a:fontRef>
        </p:style>
        <p:txBody>
          <a:bodyPr/>
          <a:lstStyle/>
          <a:p>
            <a:r>
              <a:rPr lang="ar-SA" b="1" dirty="0" smtClean="0">
                <a:solidFill>
                  <a:schemeClr val="tx1"/>
                </a:solidFill>
              </a:rPr>
              <a:t>البحة الصوتية </a:t>
            </a:r>
          </a:p>
          <a:p>
            <a:r>
              <a:rPr lang="ar-SA" b="1" dirty="0" smtClean="0">
                <a:solidFill>
                  <a:schemeClr val="tx1"/>
                </a:solidFill>
              </a:rPr>
              <a:t>اذا كان السبب عضوي يتم علاجة من خلال :</a:t>
            </a:r>
          </a:p>
          <a:p>
            <a:pPr algn="r"/>
            <a:r>
              <a:rPr lang="ar-SA" dirty="0" smtClean="0">
                <a:solidFill>
                  <a:schemeClr val="tx1"/>
                </a:solidFill>
              </a:rPr>
              <a:t>- العلاج بالعقاقير او بالجراحة .</a:t>
            </a:r>
          </a:p>
          <a:p>
            <a:pPr algn="r"/>
            <a:r>
              <a:rPr lang="ar-SA" dirty="0" smtClean="0">
                <a:solidFill>
                  <a:schemeClr val="tx1"/>
                </a:solidFill>
              </a:rPr>
              <a:t>- اجراء تدريبات نطقية لمساعدة المريض على اخراج الصوت بصورة طبيعية .</a:t>
            </a:r>
          </a:p>
          <a:p>
            <a:r>
              <a:rPr lang="ar-SA" b="1" dirty="0" smtClean="0">
                <a:solidFill>
                  <a:schemeClr val="tx1"/>
                </a:solidFill>
              </a:rPr>
              <a:t>اما اذا </a:t>
            </a:r>
            <a:r>
              <a:rPr lang="ar-SA" b="1" dirty="0">
                <a:solidFill>
                  <a:schemeClr val="tx1"/>
                </a:solidFill>
              </a:rPr>
              <a:t>كان السبب </a:t>
            </a:r>
            <a:r>
              <a:rPr lang="ar-SA" b="1" dirty="0" smtClean="0">
                <a:solidFill>
                  <a:schemeClr val="tx1"/>
                </a:solidFill>
              </a:rPr>
              <a:t>وظيفي يتم </a:t>
            </a:r>
            <a:r>
              <a:rPr lang="ar-SA" b="1" dirty="0">
                <a:solidFill>
                  <a:schemeClr val="tx1"/>
                </a:solidFill>
              </a:rPr>
              <a:t>علاجة من خلال </a:t>
            </a:r>
            <a:r>
              <a:rPr lang="ar-SA" b="1" dirty="0" smtClean="0">
                <a:solidFill>
                  <a:schemeClr val="tx1"/>
                </a:solidFill>
              </a:rPr>
              <a:t>:</a:t>
            </a:r>
            <a:endParaRPr lang="en-US" b="1" dirty="0" smtClean="0">
              <a:solidFill>
                <a:schemeClr val="tx1"/>
              </a:solidFill>
            </a:endParaRPr>
          </a:p>
          <a:p>
            <a:pPr algn="r"/>
            <a:r>
              <a:rPr lang="ar-SA" dirty="0" smtClean="0">
                <a:solidFill>
                  <a:schemeClr val="tx1"/>
                </a:solidFill>
              </a:rPr>
              <a:t>- التدريب على التنفس السليم </a:t>
            </a:r>
          </a:p>
          <a:p>
            <a:pPr algn="r"/>
            <a:r>
              <a:rPr lang="ar-SA" dirty="0" smtClean="0">
                <a:solidFill>
                  <a:schemeClr val="tx1"/>
                </a:solidFill>
              </a:rPr>
              <a:t>- عمل تدريبات الاسترخاء للوجه واللسان والوجه .</a:t>
            </a:r>
          </a:p>
          <a:p>
            <a:pPr algn="r"/>
            <a:r>
              <a:rPr lang="ar-SA" dirty="0" smtClean="0">
                <a:solidFill>
                  <a:schemeClr val="tx1"/>
                </a:solidFill>
              </a:rPr>
              <a:t>-التدريب على نطق اصوات متحركة واخري ساكنة والعكس .</a:t>
            </a:r>
          </a:p>
          <a:p>
            <a:pPr algn="r"/>
            <a:r>
              <a:rPr lang="ar-SA" dirty="0" smtClean="0">
                <a:solidFill>
                  <a:schemeClr val="tx1"/>
                </a:solidFill>
              </a:rPr>
              <a:t>- التدريب على نطق كلمات وجمل .</a:t>
            </a:r>
            <a:endParaRPr lang="ar-SA" dirty="0">
              <a:solidFill>
                <a:schemeClr val="tx1"/>
              </a:solidFill>
            </a:endParaRPr>
          </a:p>
          <a:p>
            <a:endParaRPr lang="ar-SA" dirty="0" smtClean="0">
              <a:solidFill>
                <a:schemeClr val="tx1"/>
              </a:solidFill>
            </a:endParaRPr>
          </a:p>
        </p:txBody>
      </p:sp>
    </p:spTree>
    <p:extLst>
      <p:ext uri="{BB962C8B-B14F-4D97-AF65-F5344CB8AC3E}">
        <p14:creationId xmlns:p14="http://schemas.microsoft.com/office/powerpoint/2010/main" xmlns="" val="764410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TotalTime>
  <Words>2150</Words>
  <Application>Microsoft Office PowerPoint</Application>
  <PresentationFormat>عرض على الشاشة (3:4)‏</PresentationFormat>
  <Paragraphs>119</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dodo</dc:creator>
  <cp:lastModifiedBy>ASUS</cp:lastModifiedBy>
  <cp:revision>49</cp:revision>
  <dcterms:created xsi:type="dcterms:W3CDTF">2006-08-16T00:00:00Z</dcterms:created>
  <dcterms:modified xsi:type="dcterms:W3CDTF">2013-11-23T18:03:58Z</dcterms:modified>
</cp:coreProperties>
</file>