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93" r:id="rId2"/>
    <p:sldId id="257" r:id="rId3"/>
    <p:sldId id="288" r:id="rId4"/>
    <p:sldId id="295" r:id="rId5"/>
    <p:sldId id="296" r:id="rId6"/>
    <p:sldId id="297" r:id="rId7"/>
    <p:sldId id="298" r:id="rId8"/>
    <p:sldId id="299" r:id="rId9"/>
    <p:sldId id="300" r:id="rId10"/>
    <p:sldId id="304" r:id="rId11"/>
    <p:sldId id="305" r:id="rId12"/>
    <p:sldId id="301" r:id="rId13"/>
    <p:sldId id="302" r:id="rId14"/>
    <p:sldId id="303" r:id="rId15"/>
    <p:sldId id="294"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1460449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11"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12" name="Rectangle 5"/>
          <p:cNvSpPr/>
          <p:nvPr userDrawn="1"/>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3"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4" name="Group 7"/>
          <p:cNvGrpSpPr>
            <a:grpSpLocks/>
          </p:cNvGrpSpPr>
          <p:nvPr userDrawn="1"/>
        </p:nvGrpSpPr>
        <p:grpSpPr bwMode="auto">
          <a:xfrm>
            <a:off x="6494463" y="1981200"/>
            <a:ext cx="2600325" cy="2524125"/>
            <a:chOff x="5210750" y="1066800"/>
            <a:chExt cx="2976900" cy="3130677"/>
          </a:xfrm>
        </p:grpSpPr>
        <p:sp>
          <p:nvSpPr>
            <p:cNvPr id="15"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8" name="Subtitle 2"/>
          <p:cNvSpPr>
            <a:spLocks noGrp="1"/>
          </p:cNvSpPr>
          <p:nvPr>
            <p:ph type="subTitle" idx="1"/>
          </p:nvPr>
        </p:nvSpPr>
        <p:spPr>
          <a:xfrm>
            <a:off x="304800" y="2895600"/>
            <a:ext cx="5105400" cy="2209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6"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pPr algn="r" rtl="1"/>
            <a:r>
              <a:rPr lang="ar-SA" dirty="0" smtClean="0"/>
              <a:t>اللغة العربية لمعلم التربية الخاصة</a:t>
            </a:r>
          </a:p>
          <a:p>
            <a:pPr algn="r" rtl="1"/>
            <a:r>
              <a:rPr lang="ar-SA" dirty="0" smtClean="0"/>
              <a:t>أ. رياض بن </a:t>
            </a:r>
            <a:r>
              <a:rPr lang="ar-SA" dirty="0" err="1" smtClean="0"/>
              <a:t>عبدالرحمن</a:t>
            </a:r>
            <a:r>
              <a:rPr lang="ar-SA" dirty="0" smtClean="0"/>
              <a:t> الجعفري</a:t>
            </a:r>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defRPr/>
            </a:pPr>
            <a:r>
              <a:rPr lang="ar-SA" b="1" dirty="0" smtClean="0">
                <a:solidFill>
                  <a:schemeClr val="tx1"/>
                </a:solidFill>
                <a:cs typeface="Arial" pitchFamily="34" charset="0"/>
              </a:rPr>
              <a:t>عنوان المحاضرة</a:t>
            </a:r>
          </a:p>
          <a:p>
            <a:pPr rtl="1" eaLnBrk="1" hangingPunct="1">
              <a:defRPr/>
            </a:pPr>
            <a:r>
              <a:rPr lang="ar-SA" b="1" dirty="0" smtClean="0">
                <a:solidFill>
                  <a:schemeClr val="accent1">
                    <a:lumMod val="75000"/>
                  </a:schemeClr>
                </a:solidFill>
                <a:cs typeface="Arial" pitchFamily="34" charset="0"/>
              </a:rPr>
              <a:t>اللغة العربية: مفهومها, خصائصها, وظائفها</a:t>
            </a:r>
            <a:r>
              <a:rPr lang="ar-SA" b="1" dirty="0" smtClean="0">
                <a:solidFill>
                  <a:schemeClr val="tx1"/>
                </a:solidFill>
                <a:cs typeface="Arial" pitchFamily="34" charset="0"/>
              </a:rPr>
              <a:t>  </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228600" y="1828800"/>
            <a:ext cx="9144000" cy="4144963"/>
          </a:xfrm>
        </p:spPr>
        <p:txBody>
          <a:bodyPr/>
          <a:lstStyle/>
          <a:p>
            <a:pPr rtl="1" eaLnBrk="1" hangingPunct="1">
              <a:buNone/>
              <a:defRPr/>
            </a:pPr>
            <a:r>
              <a:rPr lang="ar-SA" sz="2600" dirty="0" smtClean="0">
                <a:cs typeface="Arial" pitchFamily="34" charset="0"/>
              </a:rPr>
              <a:t>اللغة أداة للتعبير بعرض الأفكار والانفعالات والمكتوب منها يعد أداة لتسجيل الخبرات والتجارب والأفكار والمشاعر.</a:t>
            </a:r>
          </a:p>
          <a:p>
            <a:pPr rtl="1" eaLnBrk="1" hangingPunct="1">
              <a:buNone/>
              <a:defRPr/>
            </a:pPr>
            <a:r>
              <a:rPr lang="ar-SA" sz="2600" dirty="0" smtClean="0">
                <a:cs typeface="Arial" pitchFamily="34" charset="0"/>
              </a:rPr>
              <a:t>وتبعاً للوظائف التي تؤديها اللغة يمكن تحديد المفهوم الشامل للغة في التعريف التالي:</a:t>
            </a:r>
          </a:p>
          <a:p>
            <a:pPr rtl="1" eaLnBrk="1" hangingPunct="1">
              <a:buNone/>
              <a:defRPr/>
            </a:pPr>
            <a:endParaRPr lang="ar-SA" sz="2600" b="1" dirty="0" smtClean="0">
              <a:solidFill>
                <a:schemeClr val="accent1">
                  <a:lumMod val="50000"/>
                </a:schemeClr>
              </a:solidFill>
              <a:cs typeface="Arial" pitchFamily="34" charset="0"/>
            </a:endParaRPr>
          </a:p>
          <a:p>
            <a:pPr rtl="1" eaLnBrk="1" hangingPunct="1">
              <a:buNone/>
              <a:defRPr/>
            </a:pPr>
            <a:r>
              <a:rPr lang="ar-SA" sz="2600" b="1" dirty="0" smtClean="0">
                <a:solidFill>
                  <a:srgbClr val="000000"/>
                </a:solidFill>
                <a:cs typeface="Arial" pitchFamily="34" charset="0"/>
              </a:rPr>
              <a:t>اللغة نظام عرفي مكون من رموز وعلامات يستغلها الناس في الاتصال </a:t>
            </a:r>
            <a:r>
              <a:rPr lang="ar-SA" sz="2600" b="1" dirty="0" err="1" smtClean="0">
                <a:solidFill>
                  <a:srgbClr val="000000"/>
                </a:solidFill>
                <a:cs typeface="Arial" pitchFamily="34" charset="0"/>
              </a:rPr>
              <a:t>ببعضهم</a:t>
            </a:r>
            <a:r>
              <a:rPr lang="ar-SA" sz="2600" b="1" dirty="0" smtClean="0">
                <a:solidFill>
                  <a:srgbClr val="000000"/>
                </a:solidFill>
                <a:cs typeface="Arial" pitchFamily="34" charset="0"/>
              </a:rPr>
              <a:t> البعض, وفي التعبير عن أفكارهم أو هي الأصوات التي يحدثها جهاز النطق الإنساني, وتدركها الأذن فتؤدي إلى دلالات اصطلاحية معينة في المجتمع المعين, واللغة بهذا الاعتبار لها جانب اجتماعي وآخر نفسي.</a:t>
            </a:r>
            <a:endParaRPr lang="en-US" sz="2600" b="1" dirty="0" smtClean="0">
              <a:solidFill>
                <a:srgbClr val="000000"/>
              </a:solidFill>
              <a:cs typeface="Arial" pitchFamily="34" charset="0"/>
            </a:endParaRPr>
          </a:p>
          <a:p>
            <a:pPr eaLnBrk="1" hangingPunct="1">
              <a:buFont typeface="Arial" pitchFamily="34" charset="0"/>
              <a:buNone/>
            </a:pPr>
            <a:endParaRPr lang="en-US" sz="2600"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eaLnBrk="1" hangingPunct="1"/>
            <a:r>
              <a:rPr lang="ar-SA" sz="2600" b="1" dirty="0" smtClean="0">
                <a:cs typeface="Arial" pitchFamily="34" charset="0"/>
              </a:rPr>
              <a:t>ما خصائص اللغة المتضمنة في هذا المفهوم, وما تطبيقاتها التربوية؟</a:t>
            </a:r>
          </a:p>
          <a:p>
            <a:pPr rtl="1" eaLnBrk="1" hangingPunct="1"/>
            <a:r>
              <a:rPr lang="ar-SA" sz="2600" dirty="0" smtClean="0">
                <a:cs typeface="Arial" pitchFamily="34" charset="0"/>
              </a:rPr>
              <a:t>من التعريف السابق للغة يمكن أن نستخلص بعض الخصائص المميزة للغة... أذكرها مبيناً جدواها تربوياً.</a:t>
            </a:r>
          </a:p>
          <a:p>
            <a:pPr rtl="1" eaLnBrk="1" hangingPunct="1"/>
            <a:r>
              <a:rPr lang="ar-SA" sz="2600" b="1" dirty="0" smtClean="0">
                <a:cs typeface="Arial" pitchFamily="34" charset="0"/>
              </a:rPr>
              <a:t>1/ اللغة نظام:</a:t>
            </a:r>
          </a:p>
          <a:p>
            <a:pPr rtl="1" eaLnBrk="1" hangingPunct="1"/>
            <a:r>
              <a:rPr lang="ar-SA" sz="2600" dirty="0" smtClean="0">
                <a:cs typeface="Arial" pitchFamily="34" charset="0"/>
              </a:rPr>
              <a:t>قواعد... ليست فوضى, لها نظام معين فلكل لغة نظامها الخاص مع وجود شبه بين نظم اللغات, وللغة أنظمتها: الصوتية, والنحوية, والصرفية, والإملائية.</a:t>
            </a:r>
          </a:p>
          <a:p>
            <a:pPr rtl="1" eaLnBrk="1" hangingPunct="1"/>
            <a:r>
              <a:rPr lang="ar-SA" sz="2600" b="1" dirty="0" smtClean="0">
                <a:cs typeface="Arial" pitchFamily="34" charset="0"/>
              </a:rPr>
              <a:t>ويمكن الاستفادة التربوية من هذه الخاصية فيما يلي:</a:t>
            </a:r>
          </a:p>
          <a:p>
            <a:pPr rtl="1" eaLnBrk="1" hangingPunct="1"/>
            <a:r>
              <a:rPr lang="ar-SA" sz="2600" dirty="0" smtClean="0">
                <a:cs typeface="Arial" pitchFamily="34" charset="0"/>
              </a:rPr>
              <a:t>- الاهتمام بتدريس القواعد اللغوية.</a:t>
            </a:r>
          </a:p>
          <a:p>
            <a:pPr rtl="1" eaLnBrk="1" hangingPunct="1"/>
            <a:r>
              <a:rPr lang="ar-SA" sz="2600" dirty="0" smtClean="0">
                <a:cs typeface="Arial" pitchFamily="34" charset="0"/>
              </a:rPr>
              <a:t>- الاستفادة من الظواهر المشتركة عند تعليم اللغات الأجنبية.</a:t>
            </a:r>
            <a:endParaRPr lang="ar-SA" sz="2600" dirty="0"/>
          </a:p>
        </p:txBody>
      </p:sp>
      <p:sp>
        <p:nvSpPr>
          <p:cNvPr id="4" name="شكل حر 3"/>
          <p:cNvSpPr/>
          <p:nvPr/>
        </p:nvSpPr>
        <p:spPr>
          <a:xfrm>
            <a:off x="4884367" y="3197542"/>
            <a:ext cx="2543" cy="1"/>
          </a:xfrm>
          <a:custGeom>
            <a:avLst/>
            <a:gdLst/>
            <a:ahLst/>
            <a:cxnLst/>
            <a:rect l="0" t="0" r="0" b="0"/>
            <a:pathLst>
              <a:path w="2543" h="1">
                <a:moveTo>
                  <a:pt x="0" y="0"/>
                </a:moveTo>
                <a:lnTo>
                  <a:pt x="2542" y="0"/>
                </a:lnTo>
                <a:close/>
              </a:path>
            </a:pathLst>
          </a:custGeom>
          <a:ln w="3810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شكل حر 9"/>
          <p:cNvSpPr/>
          <p:nvPr/>
        </p:nvSpPr>
        <p:spPr>
          <a:xfrm>
            <a:off x="6874709" y="2005965"/>
            <a:ext cx="2543" cy="1"/>
          </a:xfrm>
          <a:custGeom>
            <a:avLst/>
            <a:gdLst/>
            <a:ahLst/>
            <a:cxnLst/>
            <a:rect l="0" t="0" r="0" b="0"/>
            <a:pathLst>
              <a:path w="2543" h="1">
                <a:moveTo>
                  <a:pt x="0" y="0"/>
                </a:moveTo>
                <a:lnTo>
                  <a:pt x="2542" y="0"/>
                </a:lnTo>
                <a:close/>
              </a:path>
            </a:pathLst>
          </a:custGeom>
          <a:ln w="3810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eaLnBrk="1" hangingPunct="1"/>
            <a:r>
              <a:rPr lang="ar-SA" b="1" dirty="0" smtClean="0">
                <a:cs typeface="Arial" pitchFamily="34" charset="0"/>
              </a:rPr>
              <a:t>2</a:t>
            </a:r>
            <a:r>
              <a:rPr lang="ar-SA" sz="2600" b="1" dirty="0" smtClean="0">
                <a:cs typeface="Arial" pitchFamily="34" charset="0"/>
              </a:rPr>
              <a:t>/ اللغة صوتية:</a:t>
            </a:r>
          </a:p>
          <a:p>
            <a:pPr rtl="1" eaLnBrk="1" hangingPunct="1"/>
            <a:r>
              <a:rPr lang="ar-SA" sz="2600" dirty="0" smtClean="0">
                <a:cs typeface="Arial" pitchFamily="34" charset="0"/>
              </a:rPr>
              <a:t>الطبيعة الصوتية للغة هي الأساس.. فالصوت يسبق الشكل المكتوب للغة في الوجود الإنساني, فلقد اتخذ الإنسان هذه الأصوات منذ آلاف السنين بمثابة وسط تنتقل خلاله الأفكار والأحاسيس وكل ما يجول في الذهن.</a:t>
            </a:r>
          </a:p>
          <a:p>
            <a:pPr rtl="1" eaLnBrk="1" hangingPunct="1"/>
            <a:r>
              <a:rPr lang="ar-SA" sz="2600" b="1" dirty="0" smtClean="0">
                <a:cs typeface="Arial" pitchFamily="34" charset="0"/>
              </a:rPr>
              <a:t>ويمكن الاستفادة التربوية من هذه الخاصية فيما يلي:</a:t>
            </a:r>
          </a:p>
          <a:p>
            <a:pPr rtl="1" eaLnBrk="1" hangingPunct="1"/>
            <a:r>
              <a:rPr lang="ar-SA" sz="2600" dirty="0" smtClean="0">
                <a:cs typeface="Arial" pitchFamily="34" charset="0"/>
              </a:rPr>
              <a:t>- ينبغي مراعاة الجانب الشفهي عند تعليم اللغة. ولاسيما في مراحلها الأولى.</a:t>
            </a:r>
          </a:p>
          <a:p>
            <a:pPr rtl="1" eaLnBrk="1" hangingPunct="1"/>
            <a:r>
              <a:rPr lang="ar-SA" sz="2600" dirty="0" smtClean="0">
                <a:cs typeface="Arial" pitchFamily="34" charset="0"/>
              </a:rPr>
              <a:t>- تعليم القراءة يرتبط أيضاً بمدى قدرة التلميذ على التعبير عن نفسه وعما حوله.</a:t>
            </a:r>
          </a:p>
          <a:p>
            <a:pPr rtl="1" eaLnBrk="1" hangingPunct="1"/>
            <a:r>
              <a:rPr lang="ar-SA" sz="2600" dirty="0" smtClean="0">
                <a:cs typeface="Arial" pitchFamily="34" charset="0"/>
              </a:rPr>
              <a:t>- تنمية قدرة متعلم اللغة على التعبير عن مطالبه الذاتية, وتحقيق الاتصال بمن يحيطون </a:t>
            </a:r>
            <a:r>
              <a:rPr lang="ar-SA" sz="2600" dirty="0" err="1" smtClean="0">
                <a:cs typeface="Arial" pitchFamily="34" charset="0"/>
              </a:rPr>
              <a:t>به</a:t>
            </a:r>
            <a:r>
              <a:rPr lang="ar-SA" sz="2600" dirty="0" smtClean="0">
                <a:cs typeface="Arial" pitchFamily="34" charset="0"/>
              </a:rPr>
              <a:t>, ويتعامل معهم.</a:t>
            </a:r>
          </a:p>
          <a:p>
            <a:endParaRPr lang="ar-SA" sz="2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19200"/>
            <a:ext cx="8915400" cy="4525963"/>
          </a:xfrm>
        </p:spPr>
        <p:txBody>
          <a:bodyPr/>
          <a:lstStyle/>
          <a:p>
            <a:pPr algn="just" rtl="1" eaLnBrk="1" hangingPunct="1"/>
            <a:r>
              <a:rPr lang="ar-SA" b="1" dirty="0" smtClean="0">
                <a:cs typeface="Arial" pitchFamily="34" charset="0"/>
              </a:rPr>
              <a:t>3</a:t>
            </a:r>
            <a:r>
              <a:rPr lang="ar-SA" sz="2600" b="1" dirty="0" smtClean="0">
                <a:cs typeface="Arial" pitchFamily="34" charset="0"/>
              </a:rPr>
              <a:t>/ اجتماعية اللغة وإنسانيتها:</a:t>
            </a:r>
          </a:p>
          <a:p>
            <a:pPr algn="just" rtl="1" eaLnBrk="1" hangingPunct="1"/>
            <a:r>
              <a:rPr lang="ar-SA" sz="2600" dirty="0" smtClean="0">
                <a:cs typeface="Arial" pitchFamily="34" charset="0"/>
              </a:rPr>
              <a:t>المقوم الأساسي للغة المجتمع الإنساني.</a:t>
            </a:r>
          </a:p>
          <a:p>
            <a:pPr algn="just" rtl="1" eaLnBrk="1" hangingPunct="1"/>
            <a:r>
              <a:rPr lang="ar-SA" sz="2600" dirty="0" smtClean="0">
                <a:cs typeface="Arial" pitchFamily="34" charset="0"/>
              </a:rPr>
              <a:t>فالإنسان مستعد بفطرته للكلام ...ولكن هذا الاستعداد لايظهر له أي أثر إلا في المجتمع الإنساني.</a:t>
            </a:r>
          </a:p>
          <a:p>
            <a:pPr algn="just" rtl="1" eaLnBrk="1" hangingPunct="1"/>
            <a:r>
              <a:rPr lang="ar-SA" sz="2600" b="1" dirty="0" smtClean="0">
                <a:cs typeface="Arial" pitchFamily="34" charset="0"/>
              </a:rPr>
              <a:t>ويمكن الاستفادة التربوية من هذه الخاصية فيما يلي:</a:t>
            </a:r>
          </a:p>
          <a:p>
            <a:pPr algn="just" rtl="1" eaLnBrk="1" hangingPunct="1"/>
            <a:r>
              <a:rPr lang="ar-SA" sz="2600" dirty="0" smtClean="0">
                <a:cs typeface="Arial" pitchFamily="34" charset="0"/>
              </a:rPr>
              <a:t>- أن تكون اللغة محققة لتطلعات الإنسان مستخدمها وملبية لمطالبه الأساسية وأيضاً لمطالب المجتمع الذي نشأت فيه.</a:t>
            </a:r>
          </a:p>
          <a:p>
            <a:pPr algn="just" rtl="1" eaLnBrk="1" hangingPunct="1"/>
            <a:r>
              <a:rPr lang="ar-SA" sz="2600" b="1" dirty="0" smtClean="0">
                <a:cs typeface="Arial" pitchFamily="34" charset="0"/>
              </a:rPr>
              <a:t>وللغة خصائص أخرى فهي:</a:t>
            </a:r>
          </a:p>
          <a:p>
            <a:pPr algn="just" rtl="1" eaLnBrk="1" hangingPunct="1"/>
            <a:r>
              <a:rPr lang="ar-SA" sz="2600" b="1" dirty="0" smtClean="0">
                <a:cs typeface="Arial" pitchFamily="34" charset="0"/>
              </a:rPr>
              <a:t>- عرفية: </a:t>
            </a:r>
            <a:r>
              <a:rPr lang="ar-SA" sz="2600" dirty="0" smtClean="0">
                <a:cs typeface="Arial" pitchFamily="34" charset="0"/>
              </a:rPr>
              <a:t>بمعنى أنها متعارف عليها, والعرف اللغوي أقوى من المنطق العقلي, والخروج عما هو متعارف عليه لغوياً لا يقبل ويعد خطأ لغويا.</a:t>
            </a:r>
            <a:endParaRPr lang="en-US" sz="2600" dirty="0" smtClean="0">
              <a:cs typeface="Arial" pitchFamily="34" charset="0"/>
            </a:endParaRPr>
          </a:p>
          <a:p>
            <a:endParaRPr lang="ar-SA" sz="2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eaLnBrk="1" hangingPunct="1"/>
            <a:r>
              <a:rPr lang="ar-SA" sz="2600" b="1" dirty="0" smtClean="0">
                <a:cs typeface="Arial" pitchFamily="34" charset="0"/>
              </a:rPr>
              <a:t>- رموز تحمل معاني: </a:t>
            </a:r>
            <a:r>
              <a:rPr lang="ar-SA" sz="2600" dirty="0" smtClean="0">
                <a:cs typeface="Arial" pitchFamily="34" charset="0"/>
              </a:rPr>
              <a:t>فالأصل هو الرموز وهي التي نتكلم </a:t>
            </a:r>
            <a:r>
              <a:rPr lang="ar-SA" sz="2600" dirty="0" err="1" smtClean="0">
                <a:cs typeface="Arial" pitchFamily="34" charset="0"/>
              </a:rPr>
              <a:t>بها</a:t>
            </a:r>
            <a:r>
              <a:rPr lang="ar-SA" sz="2600" dirty="0" smtClean="0">
                <a:cs typeface="Arial" pitchFamily="34" charset="0"/>
              </a:rPr>
              <a:t> أو نكتبها وكل رمز يحمل معنى يراد منه, وأي خلل في مكونات الرمز يؤدي إلى خلل في المعنى ويغير المراد منه.</a:t>
            </a:r>
          </a:p>
          <a:p>
            <a:pPr eaLnBrk="1" hangingPunct="1"/>
            <a:r>
              <a:rPr lang="ar-SA" sz="2600" b="1" dirty="0" smtClean="0">
                <a:cs typeface="Arial" pitchFamily="34" charset="0"/>
              </a:rPr>
              <a:t>- متطورة ونامية: </a:t>
            </a:r>
            <a:r>
              <a:rPr lang="ar-SA" sz="2600" dirty="0" smtClean="0">
                <a:cs typeface="Arial" pitchFamily="34" charset="0"/>
              </a:rPr>
              <a:t>فاللغة ليست شيئاً جامداً ولكنها تتطور, فهي تقبل ألفاظاً جديدة وتختفي منها ألفاظاً, وهذا التطور والنمو لا يتعارض مع كون اللغة تتسم بالمحافظة فهي تحافظ على نفسها بغير جمود.</a:t>
            </a:r>
          </a:p>
          <a:p>
            <a:pPr eaLnBrk="1" hangingPunct="1"/>
            <a:r>
              <a:rPr lang="ar-SA" sz="2600" b="1" dirty="0" smtClean="0">
                <a:cs typeface="Arial" pitchFamily="34" charset="0"/>
              </a:rPr>
              <a:t>- سلوك مكتسب: </a:t>
            </a:r>
            <a:r>
              <a:rPr lang="ar-SA" sz="2600" dirty="0" smtClean="0">
                <a:cs typeface="Arial" pitchFamily="34" charset="0"/>
              </a:rPr>
              <a:t>فاللغة ليست فطرية ولا موروثة وإنما تكتسب, فالطفل منذ ولادته يسمع ثم يحاكي ويتكلم, وإذا كان طفلاً أصماً يصبح أبكماً, فالمشكلة الأساسية في السمع الذي </a:t>
            </a:r>
            <a:endParaRPr lang="en-US" sz="2600" dirty="0" smtClean="0">
              <a:cs typeface="Arial" pitchFamily="34" charset="0"/>
            </a:endParaRPr>
          </a:p>
          <a:p>
            <a:pPr eaLnBrk="1" hangingPunct="1"/>
            <a:r>
              <a:rPr lang="ar-SA" sz="2600" dirty="0" smtClean="0">
                <a:cs typeface="Arial" pitchFamily="34" charset="0"/>
              </a:rPr>
              <a:t>يكتسب الطفل عن طريقه السلوك اللغوي.</a:t>
            </a:r>
            <a:endParaRPr lang="ar-SA" sz="2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eaLnBrk="1" hangingPunct="1"/>
            <a:r>
              <a:rPr lang="ar-SA" sz="2600" b="1" dirty="0" smtClean="0">
                <a:cs typeface="Arial" pitchFamily="34" charset="0"/>
              </a:rPr>
              <a:t>بعض خصائص اللغة العربية والتطبيق التربوي لها:</a:t>
            </a:r>
          </a:p>
          <a:p>
            <a:pPr eaLnBrk="1" hangingPunct="1"/>
            <a:r>
              <a:rPr lang="ar-SA" sz="2600" dirty="0" smtClean="0">
                <a:cs typeface="Arial" pitchFamily="34" charset="0"/>
              </a:rPr>
              <a:t>اللغة العربية كفرع من فصيلة اللغات السامية... اتسمت بسمات اللغة العالمية.</a:t>
            </a:r>
          </a:p>
          <a:p>
            <a:pPr eaLnBrk="1" hangingPunct="1"/>
            <a:r>
              <a:rPr lang="ar-SA" sz="2600" dirty="0" smtClean="0">
                <a:cs typeface="Arial" pitchFamily="34" charset="0"/>
              </a:rPr>
              <a:t>فهي ديمقراطية – واسعة الانتشار – متطورة ونامية.</a:t>
            </a:r>
          </a:p>
          <a:p>
            <a:pPr eaLnBrk="1" hangingPunct="1"/>
            <a:r>
              <a:rPr lang="ar-SA" sz="2600" dirty="0" smtClean="0">
                <a:cs typeface="Arial" pitchFamily="34" charset="0"/>
              </a:rPr>
              <a:t>ولقد جمعت اللغة العربية إلى جانب الخصائص العامة للغة بعض الخصائص التي تميزها من غيرها من اللغات.</a:t>
            </a:r>
          </a:p>
          <a:p>
            <a:pPr eaLnBrk="1" hangingPunct="1"/>
            <a:r>
              <a:rPr lang="ar-SA" sz="2600" b="1" dirty="0" smtClean="0">
                <a:cs typeface="Arial" pitchFamily="34" charset="0"/>
              </a:rPr>
              <a:t>1/ تمايزها صوتياً:</a:t>
            </a:r>
          </a:p>
          <a:p>
            <a:pPr eaLnBrk="1" hangingPunct="1"/>
            <a:r>
              <a:rPr lang="ar-SA" sz="2600" dirty="0" smtClean="0">
                <a:cs typeface="Arial" pitchFamily="34" charset="0"/>
              </a:rPr>
              <a:t>والمقياس في ذلك جهاز النطق حيث تستخدمه العربية – كما قال العقاد – على أتمه وأحسنه ولا تهمل وظيفة واحدة من وظائفه.</a:t>
            </a:r>
          </a:p>
          <a:p>
            <a:pPr eaLnBrk="1" hangingPunct="1"/>
            <a:r>
              <a:rPr lang="ar-SA" sz="2600" dirty="0" smtClean="0">
                <a:cs typeface="Arial" pitchFamily="34" charset="0"/>
              </a:rPr>
              <a:t>ومن منطلق هذا الثراء الصوتي للغة العربية, وما يصحبه من وفرة مخارج الحروف أدرك المربون أن للحروف في اللغة العربية مخارجها الدقيقة.</a:t>
            </a:r>
            <a:endParaRPr lang="en-US" sz="2600" dirty="0" smtClean="0">
              <a:cs typeface="Arial" pitchFamily="34" charset="0"/>
            </a:endParaRPr>
          </a:p>
          <a:p>
            <a:endParaRPr lang="ar-SA" sz="2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95400"/>
            <a:ext cx="8915400" cy="4525963"/>
          </a:xfrm>
        </p:spPr>
        <p:txBody>
          <a:bodyPr/>
          <a:lstStyle/>
          <a:p>
            <a:pPr eaLnBrk="1" hangingPunct="1"/>
            <a:r>
              <a:rPr lang="ar-SA" sz="2600" b="1" dirty="0" smtClean="0">
                <a:cs typeface="Arial" pitchFamily="34" charset="0"/>
              </a:rPr>
              <a:t>ويكمن الاستفادة التربوية من هذه الخاصية فيما يلي:</a:t>
            </a:r>
          </a:p>
          <a:p>
            <a:pPr eaLnBrk="1" hangingPunct="1"/>
            <a:r>
              <a:rPr lang="ar-SA" sz="2600" dirty="0" smtClean="0">
                <a:cs typeface="Arial" pitchFamily="34" charset="0"/>
              </a:rPr>
              <a:t>- أن يكون المعلم نموذجاً في أدائه للكلمات والحروف, حتى يقلده التلاميذ تقليداً صحيحاً, ويمكنه أن يستعين في ذلك بالتسجيلات, والمعامل الصوتية.</a:t>
            </a:r>
          </a:p>
          <a:p>
            <a:pPr eaLnBrk="1" hangingPunct="1"/>
            <a:r>
              <a:rPr lang="ar-SA" sz="2600" dirty="0" smtClean="0">
                <a:cs typeface="Arial" pitchFamily="34" charset="0"/>
              </a:rPr>
              <a:t>- استخدام التدريبات الصوتية للتلاميذ, وذلك لتهيئة أعضاء النطق لأداء الأصوات الدقيقة وإخراج الحروف من مخارجها.</a:t>
            </a:r>
          </a:p>
          <a:p>
            <a:pPr eaLnBrk="1" hangingPunct="1"/>
            <a:r>
              <a:rPr lang="ar-SA" sz="2600" b="1" dirty="0" smtClean="0">
                <a:cs typeface="Arial" pitchFamily="34" charset="0"/>
              </a:rPr>
              <a:t>2/ ارتباط الحروف ودلالات الكلمات:</a:t>
            </a:r>
          </a:p>
          <a:p>
            <a:pPr eaLnBrk="1" hangingPunct="1"/>
            <a:r>
              <a:rPr lang="ar-SA" sz="2600" dirty="0" smtClean="0">
                <a:cs typeface="Arial" pitchFamily="34" charset="0"/>
              </a:rPr>
              <a:t>لهذه الظاهرة بعض الوجود في العربية وذلك مثل:</a:t>
            </a:r>
          </a:p>
          <a:p>
            <a:pPr rtl="1" eaLnBrk="1" hangingPunct="1"/>
            <a:r>
              <a:rPr lang="ar-SA" sz="2600" dirty="0" smtClean="0">
                <a:cs typeface="Arial" pitchFamily="34" charset="0"/>
              </a:rPr>
              <a:t>حرف السين حيث تدل الكلمات الموجود </a:t>
            </a:r>
            <a:r>
              <a:rPr lang="ar-SA" sz="2600" dirty="0" err="1" smtClean="0">
                <a:cs typeface="Arial" pitchFamily="34" charset="0"/>
              </a:rPr>
              <a:t>بها</a:t>
            </a:r>
            <a:r>
              <a:rPr lang="ar-SA" sz="2600" dirty="0" smtClean="0">
                <a:cs typeface="Arial" pitchFamily="34" charset="0"/>
              </a:rPr>
              <a:t> هذا الحرف على المعاني اللطيفة كالهمس والسوسة والتنفس والحس.</a:t>
            </a:r>
          </a:p>
          <a:p>
            <a:pPr eaLnBrk="1" hangingPunct="1"/>
            <a:r>
              <a:rPr lang="ar-SA" sz="2600" dirty="0" smtClean="0">
                <a:cs typeface="Arial" pitchFamily="34" charset="0"/>
              </a:rPr>
              <a:t>حرف الحاء الحر الحب حرارة.</a:t>
            </a:r>
            <a:endParaRPr lang="en-US" sz="2600" dirty="0" smtClean="0">
              <a:cs typeface="Arial" pitchFamily="34" charset="0"/>
            </a:endParaRPr>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371600"/>
            <a:ext cx="9677400" cy="4495801"/>
          </a:xfrm>
        </p:spPr>
        <p:txBody>
          <a:bodyPr/>
          <a:lstStyle/>
          <a:p>
            <a:pPr rtl="1"/>
            <a:r>
              <a:rPr lang="ar-SA" sz="2600" b="1" dirty="0" smtClean="0"/>
              <a:t>3/ الترادف:</a:t>
            </a:r>
          </a:p>
          <a:p>
            <a:pPr rtl="1"/>
            <a:r>
              <a:rPr lang="ar-SA" sz="2600" dirty="0" smtClean="0"/>
              <a:t>المترادفات هي ألفاظ متحدة المعنى وقابلة للتبادل فيما بينها في أي سياق.</a:t>
            </a:r>
          </a:p>
          <a:p>
            <a:pPr rtl="1"/>
            <a:r>
              <a:rPr lang="ar-SA" sz="2600" dirty="0" smtClean="0"/>
              <a:t>وقد اختلف اللغويون العرب في وقوع هذا الترادف وكذلك اختلف موقف معلمي اللغة العربية فمنهم من وافق عليه باعتبار أن التلاميذ لا يتمكنون من تحمل عبء البحث عن الفروق بين الكلمات ومنهم من رفض فكرة الترادف ورأى ضرورة البحث عن الفروق لتحقيق عاملي الدقة والوضوح لتدريبهم على الكشف في المعاجم والبحث عن المعاني، ومن أمثلة الترادف عام وسنة.</a:t>
            </a:r>
          </a:p>
          <a:p>
            <a:pPr rtl="1"/>
            <a:r>
              <a:rPr lang="ar-SA" sz="2600" b="1" dirty="0" smtClean="0"/>
              <a:t>4/ الاشتقاق:</a:t>
            </a:r>
          </a:p>
          <a:p>
            <a:pPr algn="ctr" rtl="1"/>
            <a:r>
              <a:rPr lang="ar-SA" sz="2600" dirty="0" smtClean="0"/>
              <a:t>الاشتقاق في العربية عبارة عن توليد لبعض الألفاظ من بعضها والرجوع </a:t>
            </a:r>
            <a:r>
              <a:rPr lang="ar-SA" sz="2600" dirty="0" err="1" smtClean="0"/>
              <a:t>بها</a:t>
            </a:r>
            <a:r>
              <a:rPr lang="ar-SA" sz="2600" dirty="0" smtClean="0"/>
              <a:t> إلى أصل واحد يحدد مادتها ويوحي بمعناها المشترك الأصيل، والاشتقاق في العربية يقوم بوظيفة لا يستهان </a:t>
            </a:r>
            <a:r>
              <a:rPr lang="ar-SA" sz="2600" dirty="0" err="1" smtClean="0"/>
              <a:t>بها</a:t>
            </a:r>
            <a:r>
              <a:rPr lang="ar-SA" sz="2600" dirty="0" smtClean="0"/>
              <a:t> في تنويع المعنى الأصلي إذ يُكسبه نواحيَ مختلفة.</a:t>
            </a:r>
            <a:endParaRPr lang="ar-SA" sz="2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524000"/>
            <a:ext cx="9220200" cy="4525963"/>
          </a:xfrm>
        </p:spPr>
        <p:txBody>
          <a:bodyPr/>
          <a:lstStyle/>
          <a:p>
            <a:pPr rtl="1"/>
            <a:r>
              <a:rPr lang="ar-SA" sz="2600" dirty="0" smtClean="0"/>
              <a:t>ويمكن لمعلم اللغة العربية أن يستفيد ويوظف هذه الظاهرة عند تدريسه للعربية وذلك بأن يقف في أناة عند زيادة المعنى, أو اختلافه بزيادة المبنى, وأن يقوم عند تدريسه بربط الزيادة بوظيفتها, وتدريب التلاميذ على الانتفاع </a:t>
            </a:r>
            <a:r>
              <a:rPr lang="ar-SA" sz="2600" dirty="0" err="1" smtClean="0"/>
              <a:t>بها</a:t>
            </a:r>
            <a:r>
              <a:rPr lang="ar-SA" sz="2600" dirty="0" smtClean="0"/>
              <a:t>, واستخدامها في  أحاديثهم وكتاباتهم.</a:t>
            </a:r>
          </a:p>
          <a:p>
            <a:pPr rtl="1"/>
            <a:r>
              <a:rPr lang="ar-SA" sz="2600" dirty="0" smtClean="0"/>
              <a:t>ومثال ذلك: </a:t>
            </a:r>
            <a:r>
              <a:rPr lang="ar-SA" sz="2600" dirty="0" err="1" smtClean="0"/>
              <a:t>خ</a:t>
            </a:r>
            <a:r>
              <a:rPr lang="ar-SA" sz="2600" dirty="0" smtClean="0"/>
              <a:t> ر </a:t>
            </a:r>
            <a:r>
              <a:rPr lang="ar-SA" sz="2600" dirty="0" err="1" smtClean="0"/>
              <a:t>ج</a:t>
            </a:r>
            <a:endParaRPr lang="ar-SA" sz="2600" dirty="0" smtClean="0"/>
          </a:p>
          <a:p>
            <a:pPr rtl="1"/>
            <a:r>
              <a:rPr lang="ar-SA" sz="2600" dirty="0" smtClean="0"/>
              <a:t>خَرَج - يَخرج - اُخرُج – خارِج - مخروج - مَخرَج – استخراج وهلم جرًّا</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371600"/>
            <a:ext cx="8915400" cy="4525963"/>
          </a:xfrm>
        </p:spPr>
        <p:txBody>
          <a:bodyPr/>
          <a:lstStyle/>
          <a:p>
            <a:pPr eaLnBrk="1" hangingPunct="1"/>
            <a:r>
              <a:rPr lang="ar-SA" sz="2600" b="1" dirty="0" smtClean="0">
                <a:cs typeface="Arial" pitchFamily="34" charset="0"/>
              </a:rPr>
              <a:t>5/الإعراب:</a:t>
            </a:r>
          </a:p>
          <a:p>
            <a:pPr eaLnBrk="1" hangingPunct="1"/>
            <a:r>
              <a:rPr lang="ar-SA" sz="2600" dirty="0" smtClean="0">
                <a:cs typeface="Arial" pitchFamily="34" charset="0"/>
              </a:rPr>
              <a:t>الإعراب من خصائص اللغة العربية, ومراعاته الفارق الوحيد بين المعاني المتكافئة في </a:t>
            </a:r>
            <a:r>
              <a:rPr lang="en-US" sz="2600" dirty="0" smtClean="0">
                <a:cs typeface="Arial" pitchFamily="34" charset="0"/>
              </a:rPr>
              <a:t> </a:t>
            </a:r>
            <a:r>
              <a:rPr lang="ar-SA" sz="2600" dirty="0" smtClean="0">
                <a:cs typeface="Arial" pitchFamily="34" charset="0"/>
              </a:rPr>
              <a:t>اللفظ, إذ إنه عن طريق الإعراب يمكن تمييز الكلام.</a:t>
            </a:r>
          </a:p>
          <a:p>
            <a:pPr eaLnBrk="1" hangingPunct="1"/>
            <a:r>
              <a:rPr lang="ar-SA" sz="2600" dirty="0" smtClean="0">
                <a:cs typeface="Arial" pitchFamily="34" charset="0"/>
              </a:rPr>
              <a:t>قال الله تعالى: (إنما يخشى اللهَ من عبده العلماءُ)</a:t>
            </a:r>
          </a:p>
          <a:p>
            <a:pPr eaLnBrk="1" hangingPunct="1"/>
            <a:r>
              <a:rPr lang="ar-SA" sz="2600" b="1" dirty="0" smtClean="0">
                <a:cs typeface="Arial" pitchFamily="34" charset="0"/>
              </a:rPr>
              <a:t>ويمكن الاستفادة التربوية من هذه الخاصية فيما يلي:</a:t>
            </a:r>
          </a:p>
          <a:p>
            <a:pPr eaLnBrk="1" hangingPunct="1"/>
            <a:r>
              <a:rPr lang="ar-SA" sz="2600" dirty="0" smtClean="0">
                <a:cs typeface="Arial" pitchFamily="34" charset="0"/>
              </a:rPr>
              <a:t>- ينبغي عند اختيار المباحث النحوية التي ستقرر على الدارسين أن نختار منها ما هو وظيفي, وما يمكن أن يستخدم في الحياة العملية.</a:t>
            </a:r>
          </a:p>
          <a:p>
            <a:pPr eaLnBrk="1" hangingPunct="1"/>
            <a:r>
              <a:rPr lang="ar-SA" sz="2600" dirty="0" smtClean="0">
                <a:cs typeface="Arial" pitchFamily="34" charset="0"/>
              </a:rPr>
              <a:t>- على معلمي اللغة العربية خاصة, ومعلمي المواد الدراسية الأخرى أن يلتزموا في أحاديثهم وكتاباتهم باتباع القواعد النحوية حتى يكتسب تلاميذهم الأنماط اللغوية السليمة, وذلك عن طريق الممارسة والتدريب.</a:t>
            </a:r>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6</a:t>
            </a:r>
            <a:r>
              <a:rPr lang="ar-SA" sz="2600" dirty="0" smtClean="0"/>
              <a:t>/المشترك اللفظي:</a:t>
            </a:r>
          </a:p>
          <a:p>
            <a:r>
              <a:rPr lang="ar-SA" sz="2600" dirty="0" smtClean="0"/>
              <a:t>المشترك اللفظي هو اتفاق في المبنى واختلاف في المعنى عكس الترادف اختلاف في المبنى واتفاق في المعنى.</a:t>
            </a:r>
          </a:p>
          <a:p>
            <a:r>
              <a:rPr lang="ar-SA" sz="2600" dirty="0" smtClean="0"/>
              <a:t>مثاله: العين، تطلق كلمة العين على عدة معانٍ، فتطلق على العين </a:t>
            </a:r>
            <a:r>
              <a:rPr lang="ar-SA" sz="2600" dirty="0" err="1" smtClean="0"/>
              <a:t>الباصرة</a:t>
            </a:r>
            <a:r>
              <a:rPr lang="ar-SA" sz="2600" dirty="0" smtClean="0"/>
              <a:t> وعين الماء والجاسوس وكذلك النفس، وبهذا اختلف المعنى واشترك اللفظ.</a:t>
            </a:r>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eaLnBrk="1" hangingPunct="1"/>
            <a:r>
              <a:rPr lang="ar-SA" sz="2600" b="1" dirty="0" smtClean="0">
                <a:cs typeface="Arial" pitchFamily="34" charset="0"/>
              </a:rPr>
              <a:t>س/ كيف يمكن الاستفادة من دراسة خصائص اللغة العربية؟</a:t>
            </a:r>
          </a:p>
          <a:p>
            <a:pPr rtl="1" eaLnBrk="1" hangingPunct="1"/>
            <a:r>
              <a:rPr lang="ar-SA" sz="2600" dirty="0" smtClean="0">
                <a:cs typeface="Arial" pitchFamily="34" charset="0"/>
              </a:rPr>
              <a:t>1/ إخراج الكلمات عبر مخارج الحروف الصحيحة.</a:t>
            </a:r>
          </a:p>
          <a:p>
            <a:pPr rtl="1" eaLnBrk="1" hangingPunct="1"/>
            <a:r>
              <a:rPr lang="ar-SA" sz="2600" dirty="0" smtClean="0">
                <a:cs typeface="Arial" pitchFamily="34" charset="0"/>
              </a:rPr>
              <a:t>2/ التعرف على بعض الظواهر كالترادف والمشترك اللغوي، واستخدامها لتطوير الأسلوب اللغوي.</a:t>
            </a:r>
          </a:p>
          <a:p>
            <a:pPr rtl="1" eaLnBrk="1" hangingPunct="1"/>
            <a:r>
              <a:rPr lang="ar-SA" sz="2600" dirty="0" smtClean="0">
                <a:cs typeface="Arial" pitchFamily="34" charset="0"/>
              </a:rPr>
              <a:t>3/ ضبط أواخر الكلمات ضبطاً صحيحًا.</a:t>
            </a:r>
          </a:p>
          <a:p>
            <a:pPr rtl="1" eaLnBrk="1" hangingPunct="1"/>
            <a:r>
              <a:rPr lang="ar-SA" sz="2600" dirty="0" smtClean="0">
                <a:cs typeface="Arial" pitchFamily="34" charset="0"/>
              </a:rPr>
              <a:t>4/ معرفة استخدام المعاجم؛ لاستخراج الألفاظ والمعاني.</a:t>
            </a:r>
            <a:endParaRPr lang="en-US" sz="2600" dirty="0" smtClean="0">
              <a:cs typeface="Arial" pitchFamily="34" charset="0"/>
            </a:endParaRPr>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4669</TotalTime>
  <Words>1068</Words>
  <Application>Microsoft Office PowerPoint</Application>
  <PresentationFormat>A4 Paper (210x297 mm)</PresentationFormat>
  <Paragraphs>69</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المحاضرة الأولى</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100</cp:revision>
  <dcterms:created xsi:type="dcterms:W3CDTF">2009-10-14T19:14:34Z</dcterms:created>
  <dcterms:modified xsi:type="dcterms:W3CDTF">2012-09-02T15:33:12Z</dcterms:modified>
</cp:coreProperties>
</file>