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62" r:id="rId2"/>
    <p:sldId id="363" r:id="rId3"/>
    <p:sldId id="364" r:id="rId4"/>
  </p:sldIdLst>
  <p:sldSz cx="9906000" cy="6858000" type="A4"/>
  <p:notesSz cx="7302500" cy="95885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66"/>
    <a:srgbClr val="3B84AF"/>
    <a:srgbClr val="FF33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>
    <p:restoredLeft sz="34615" autoAdjust="0"/>
    <p:restoredTop sz="86477" autoAdjust="0"/>
  </p:normalViewPr>
  <p:slideViewPr>
    <p:cSldViewPr>
      <p:cViewPr>
        <p:scale>
          <a:sx n="77" d="100"/>
          <a:sy n="77" d="100"/>
        </p:scale>
        <p:origin x="-42" y="1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36393" y="0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2260C172-5AAA-44A6-A709-EB593C177D02}" type="datetimeFigureOut">
              <a:rPr lang="en-US"/>
              <a:pPr>
                <a:defRPr/>
              </a:pPr>
              <a:t>12/22/2013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719138"/>
            <a:ext cx="5194300" cy="3595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15" tIns="48257" rIns="96515" bIns="4825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250" y="4554538"/>
            <a:ext cx="5842000" cy="4314825"/>
          </a:xfrm>
          <a:prstGeom prst="rect">
            <a:avLst/>
          </a:prstGeom>
        </p:spPr>
        <p:txBody>
          <a:bodyPr vert="horz" lIns="96515" tIns="48257" rIns="96515" bIns="4825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07411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36393" y="9107411"/>
            <a:ext cx="3164417" cy="479425"/>
          </a:xfrm>
          <a:prstGeom prst="rect">
            <a:avLst/>
          </a:prstGeom>
        </p:spPr>
        <p:txBody>
          <a:bodyPr vert="horz" wrap="square" lIns="96515" tIns="48257" rIns="96515" bIns="48257" numCol="1" anchor="b" anchorCtr="0" compatLnSpc="1">
            <a:prstTxWarp prst="textNoShape">
              <a:avLst/>
            </a:prstTxWarp>
          </a:bodyPr>
          <a:lstStyle>
            <a:lvl1pPr rtl="0">
              <a:defRPr sz="13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B9A0707-A3F3-479E-8C68-B813129123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755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A164F-838C-49E2-ADA4-54FD6B9EC2B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109AC-C5BC-476F-82EC-3CC144E594A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539DF-5532-4CB6-A937-004F12A475B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59FDE-31C8-4BBC-BB6F-4E951B8D8D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279EE-E09D-4E92-9BC3-8E9750C4D33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781801" y="6519864"/>
            <a:ext cx="19289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7050088" y="6291264"/>
            <a:ext cx="14061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SA" sz="1600" b="1">
                <a:solidFill>
                  <a:schemeClr val="bg1"/>
                </a:solidFill>
                <a:latin typeface="Calibri" pitchFamily="34" charset="0"/>
              </a:rPr>
              <a:t>جامعة الملك فيصل</a:t>
            </a:r>
            <a:endParaRPr 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914400" y="6581776"/>
            <a:ext cx="31160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200">
                <a:solidFill>
                  <a:schemeClr val="bg1"/>
                </a:solidFill>
                <a:latin typeface="Calibri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182688" y="6291264"/>
            <a:ext cx="27478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SA" sz="1600" b="1" dirty="0">
                <a:solidFill>
                  <a:schemeClr val="bg1"/>
                </a:solidFill>
                <a:latin typeface="Calibri" pitchFamily="34" charset="0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Calibri" pitchFamily="34" charset="0"/>
              </a:rPr>
              <a:t>التعلم </a:t>
            </a:r>
            <a:r>
              <a:rPr lang="ar-SA" sz="1600" b="1" dirty="0" err="1">
                <a:solidFill>
                  <a:schemeClr val="bg1"/>
                </a:solidFill>
                <a:latin typeface="Calibri" pitchFamily="34" charset="0"/>
              </a:rPr>
              <a:t>الإكتروني</a:t>
            </a:r>
            <a:r>
              <a:rPr lang="ar-SA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ar-SA" sz="1600" b="1" dirty="0" smtClean="0">
                <a:solidFill>
                  <a:schemeClr val="bg1"/>
                </a:solidFill>
                <a:latin typeface="Calibri" pitchFamily="34" charset="0"/>
              </a:rPr>
              <a:t>والتعليم </a:t>
            </a:r>
            <a:r>
              <a:rPr lang="ar-SA" sz="1600" b="1" dirty="0">
                <a:solidFill>
                  <a:schemeClr val="bg1"/>
                </a:solidFill>
                <a:latin typeface="Calibri" pitchFamily="34" charset="0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latin typeface="Times New Roman"/>
                <a:ea typeface="Times New Roman"/>
                <a:cs typeface="AL-Mohanad Bold"/>
              </a:rPr>
              <a:t>وظائف التربية الفنية للفئات الخاصة</a:t>
            </a:r>
            <a:r>
              <a:rPr lang="ar-JO" dirty="0" smtClean="0">
                <a:cs typeface="AL-Mohanad Bold" pitchFamily="2" charset="-78"/>
              </a:rPr>
              <a:t>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678364"/>
          </a:xfrm>
        </p:spPr>
        <p:txBody>
          <a:bodyPr/>
          <a:lstStyle/>
          <a:p>
            <a:r>
              <a:rPr lang="ar-SA" sz="4000" dirty="0" smtClean="0">
                <a:cs typeface="AL-Mohanad Bold"/>
              </a:rPr>
              <a:t>ومما سبق </a:t>
            </a:r>
            <a:r>
              <a:rPr lang="ar-JO" sz="4000" dirty="0" smtClean="0">
                <a:cs typeface="AL-Mohanad Bold"/>
              </a:rPr>
              <a:t>يمكن أن نضيف بعض الوظائف الفرعية الأخرى </a:t>
            </a:r>
            <a:r>
              <a:rPr lang="ar-JO" sz="4000" b="1" dirty="0" smtClean="0">
                <a:cs typeface="AL-Mohanad Bold"/>
              </a:rPr>
              <a:t>ف</a:t>
            </a:r>
            <a:r>
              <a:rPr lang="ar-SA" sz="4000" b="1" dirty="0" smtClean="0">
                <a:cs typeface="AL-Mohanad Bold"/>
              </a:rPr>
              <a:t>التوفيق بين الحواس وما حولها من بيئة موضوعية</a:t>
            </a:r>
            <a:r>
              <a:rPr lang="ar-SA" sz="4000" dirty="0" smtClean="0">
                <a:cs typeface="AL-Mohanad Bold"/>
              </a:rPr>
              <a:t> </a:t>
            </a:r>
            <a:r>
              <a:rPr lang="ar-JO" sz="4000" dirty="0" smtClean="0">
                <a:cs typeface="AL-Mohanad Bold"/>
              </a:rPr>
              <a:t>يعد </a:t>
            </a:r>
            <a:r>
              <a:rPr lang="ar-SA" sz="4000" dirty="0" smtClean="0">
                <a:cs typeface="AL-Mohanad Bold"/>
              </a:rPr>
              <a:t>من أهم وظائف التربية الجمالية ، وقد يوجد في ضعاف البصر والبكم ملكات جمالية داخلية يمكن أن ندفعها للخارج </a:t>
            </a:r>
            <a:r>
              <a:rPr lang="ar-JO" sz="4000" dirty="0" smtClean="0">
                <a:cs typeface="AL-Mohanad Bold"/>
              </a:rPr>
              <a:t>بشكل محسوس</a:t>
            </a:r>
            <a:r>
              <a:rPr lang="ar-SA" sz="4000" dirty="0" smtClean="0">
                <a:cs typeface="AL-Mohanad Bold"/>
              </a:rPr>
              <a:t>،</a:t>
            </a:r>
            <a:r>
              <a:rPr lang="ar-JO" sz="4000" dirty="0" smtClean="0">
                <a:cs typeface="AL-Mohanad Bold"/>
              </a:rPr>
              <a:t>أما عن طريق الرسم أو قد</a:t>
            </a:r>
            <a:r>
              <a:rPr lang="ar-SA" sz="4000" dirty="0" smtClean="0">
                <a:cs typeface="AL-Mohanad Bold"/>
              </a:rPr>
              <a:t> تكون بدنية حركية </a:t>
            </a:r>
            <a:r>
              <a:rPr lang="ar-JO" sz="4000" dirty="0" smtClean="0">
                <a:cs typeface="AL-Mohanad Bold"/>
              </a:rPr>
              <a:t>عن طريق ممارسة الأعمال المجسمة</a:t>
            </a:r>
            <a:r>
              <a:rPr lang="ar-SA" sz="4000" dirty="0" smtClean="0">
                <a:cs typeface="AL-Mohanad Bold"/>
              </a:rPr>
              <a:t>وهي مخزون </a:t>
            </a:r>
            <a:r>
              <a:rPr lang="ar-JO" sz="4000" dirty="0" smtClean="0">
                <a:cs typeface="AL-Mohanad Bold"/>
              </a:rPr>
              <a:t>من </a:t>
            </a:r>
            <a:r>
              <a:rPr lang="ar-SA" sz="4000" dirty="0" smtClean="0">
                <a:cs typeface="AL-Mohanad Bold"/>
              </a:rPr>
              <a:t>التصورات يستمد من التطورات العضلية والعصبية </a:t>
            </a:r>
            <a:r>
              <a:rPr lang="ar-JO" sz="4000" dirty="0" smtClean="0">
                <a:cs typeface="AL-Mohanad Bold"/>
              </a:rPr>
              <a:t>للطفل</a:t>
            </a:r>
            <a:r>
              <a:rPr lang="ar-JO" b="1" dirty="0" smtClean="0"/>
              <a:t>.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JO" dirty="0" smtClean="0">
                <a:cs typeface="AL-Mohanad Bold"/>
              </a:rPr>
              <a:t> و</a:t>
            </a:r>
            <a:r>
              <a:rPr lang="ar-SA" sz="4000" dirty="0" smtClean="0">
                <a:cs typeface="AL-Mohanad Bold"/>
              </a:rPr>
              <a:t>من وظائف التربية الفنية </a:t>
            </a:r>
            <a:r>
              <a:rPr lang="ar-JO" sz="4000" dirty="0" smtClean="0">
                <a:cs typeface="AL-Mohanad Bold"/>
              </a:rPr>
              <a:t>أيضا </a:t>
            </a:r>
            <a:r>
              <a:rPr lang="ar-JO" sz="4000" b="1" dirty="0" smtClean="0">
                <a:cs typeface="AL-Mohanad Bold"/>
              </a:rPr>
              <a:t>(التشخيص)</a:t>
            </a:r>
            <a:r>
              <a:rPr lang="ar-SA" sz="4000" b="1" dirty="0" smtClean="0">
                <a:cs typeface="AL-Mohanad Bold"/>
              </a:rPr>
              <a:t>العمل على إيجاد التناغم 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ar-JO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302717-39CD-4B37-8CE7-58E3CC218065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latin typeface="Times New Roman"/>
                <a:ea typeface="Times New Roman"/>
                <a:cs typeface="AL-Mohanad Bold"/>
              </a:rPr>
              <a:t>وظائف التربية الفنية للفئات الخاصة</a:t>
            </a:r>
            <a:r>
              <a:rPr lang="ar-JO" dirty="0" smtClean="0">
                <a:cs typeface="AL-Mohanad Bold" pitchFamily="2" charset="-78"/>
              </a:rPr>
              <a:t>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678364"/>
          </a:xfrm>
        </p:spPr>
        <p:txBody>
          <a:bodyPr/>
          <a:lstStyle/>
          <a:p>
            <a:r>
              <a:rPr lang="ar-SA" sz="4000" b="1" dirty="0" smtClean="0">
                <a:cs typeface="AL-Mohanad Bold"/>
              </a:rPr>
              <a:t>والانسجام بين الحالات الفردية والمجموعة التي ينتسب إليها الفرد ذو الإعاقة </a:t>
            </a:r>
            <a:r>
              <a:rPr lang="ar-JO" sz="4000" b="1" dirty="0" smtClean="0">
                <a:cs typeface="AL-Mohanad Bold"/>
              </a:rPr>
              <a:t>.</a:t>
            </a:r>
            <a:r>
              <a:rPr lang="ar-JO" sz="4000" dirty="0" smtClean="0">
                <a:cs typeface="AL-Mohanad Bold"/>
              </a:rPr>
              <a:t>وهنا يأتي دور المعلم في تحقيق </a:t>
            </a:r>
            <a:r>
              <a:rPr lang="ar-SA" sz="4000" dirty="0" smtClean="0">
                <a:cs typeface="AL-Mohanad Bold"/>
              </a:rPr>
              <a:t>التكامل بينه وبين المجموعة والمجتمع</a:t>
            </a:r>
            <a:r>
              <a:rPr lang="ar-JO" sz="4000" dirty="0" smtClean="0">
                <a:cs typeface="AL-Mohanad Bold"/>
              </a:rPr>
              <a:t> التي ينتمي إليه. من خلال</a:t>
            </a:r>
            <a:r>
              <a:rPr lang="ar-SA" sz="4000" dirty="0" smtClean="0">
                <a:cs typeface="AL-Mohanad Bold"/>
              </a:rPr>
              <a:t> رعاية نمو كل </a:t>
            </a:r>
            <a:r>
              <a:rPr lang="ar-JO" sz="4000" dirty="0" smtClean="0">
                <a:cs typeface="AL-Mohanad Bold"/>
              </a:rPr>
              <a:t>فرد على حدة .</a:t>
            </a:r>
            <a:r>
              <a:rPr lang="ar-SA" sz="4000" dirty="0" smtClean="0">
                <a:cs typeface="AL-Mohanad Bold"/>
              </a:rPr>
              <a:t/>
            </a:r>
            <a:br>
              <a:rPr lang="ar-SA" sz="4000" dirty="0" smtClean="0">
                <a:cs typeface="AL-Mohanad Bold"/>
              </a:rPr>
            </a:br>
            <a:r>
              <a:rPr lang="ar-SA" sz="4000" dirty="0" smtClean="0">
                <a:cs typeface="AL-Mohanad Bold"/>
              </a:rPr>
              <a:t>والمتعلم باعتباره إنسانا يستخدم الأساليب السلوكية </a:t>
            </a:r>
            <a:r>
              <a:rPr lang="ar-JO" sz="4000" dirty="0" smtClean="0">
                <a:cs typeface="AL-Mohanad Bold"/>
              </a:rPr>
              <a:t>غير المنضبطة </a:t>
            </a:r>
            <a:r>
              <a:rPr lang="ar-SA" sz="4000" dirty="0" smtClean="0">
                <a:cs typeface="AL-Mohanad Bold"/>
              </a:rPr>
              <a:t>في رسمه وتعبيره </a:t>
            </a:r>
            <a:r>
              <a:rPr lang="ar-JO" sz="4000" dirty="0" smtClean="0">
                <a:cs typeface="AL-Mohanad Bold"/>
              </a:rPr>
              <a:t>ك</a:t>
            </a:r>
            <a:r>
              <a:rPr lang="ar-SA" sz="4000" dirty="0" smtClean="0">
                <a:cs typeface="AL-Mohanad Bold"/>
              </a:rPr>
              <a:t>اختلاف ألوانه ،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فعوامل الإبدال ، والتجاور ،والتعويض ، والتنفيس</a:t>
            </a:r>
            <a:r>
              <a:rPr lang="ar-SA" sz="4000" dirty="0" smtClean="0">
                <a:cs typeface="AL-Mohanad Bold"/>
              </a:rPr>
              <a:t> تبدو من خلال الرسوم </a:t>
            </a:r>
            <a:r>
              <a:rPr lang="ar-JO" sz="4000" dirty="0" smtClean="0">
                <a:cs typeface="AL-Mohanad Bold"/>
              </a:rPr>
              <a:t>التي يقوم برسمها</a:t>
            </a:r>
            <a:r>
              <a:rPr lang="ar-SA" sz="4000" dirty="0" smtClean="0">
                <a:cs typeface="AL-Mohanad Bold"/>
              </a:rPr>
              <a:t>،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كما تظهر النزعات</a:t>
            </a:r>
            <a:endParaRPr lang="ar-JO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-Mohanad Bold"/>
            </a:endParaRPr>
          </a:p>
          <a:p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العدوانية</a:t>
            </a:r>
            <a:r>
              <a:rPr lang="ar-SA" sz="4000" dirty="0" smtClean="0">
                <a:cs typeface="AL-Mohanad Bold"/>
              </a:rPr>
              <a:t> من خلال التعبيرات التي يمكن أن تعين في التعرف على الحالة</a:t>
            </a:r>
            <a:endParaRPr lang="ar-JO" sz="40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302717-39CD-4B37-8CE7-58E3CC218065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latin typeface="Times New Roman"/>
                <a:ea typeface="Times New Roman"/>
                <a:cs typeface="AL-Mohanad Bold"/>
              </a:rPr>
              <a:t>وظائف التربية الفنية للفئات الخاصة</a:t>
            </a:r>
            <a:r>
              <a:rPr lang="ar-JO" dirty="0" smtClean="0">
                <a:cs typeface="AL-Mohanad Bold" pitchFamily="2" charset="-78"/>
              </a:rPr>
              <a:t>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524001"/>
            <a:ext cx="9029700" cy="4602164"/>
          </a:xfrm>
        </p:spPr>
        <p:txBody>
          <a:bodyPr/>
          <a:lstStyle/>
          <a:p>
            <a:r>
              <a:rPr lang="ar-SA" sz="4000" dirty="0" smtClean="0">
                <a:cs typeface="AL-Mohanad Bold"/>
              </a:rPr>
              <a:t>النفسية للمعاق ، لأن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الفن يعكس الانفعالات ، ويمتص شحنتها ،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ويبين كثيرا من الخبايا المغلقة</a:t>
            </a:r>
            <a:r>
              <a:rPr lang="ar-SA" sz="4000" dirty="0" smtClean="0">
                <a:cs typeface="AL-Mohanad Bold"/>
              </a:rPr>
              <a:t> </a:t>
            </a:r>
            <a:r>
              <a:rPr lang="ar-JO" sz="4000" dirty="0" smtClean="0">
                <a:cs typeface="AL-Mohanad Bold"/>
              </a:rPr>
              <a:t>.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JO" sz="4000" dirty="0" smtClean="0">
                <a:cs typeface="AL-Mohanad Bold"/>
              </a:rPr>
              <a:t>وهناك وظيفة </a:t>
            </a:r>
            <a:r>
              <a:rPr lang="ar-JO" sz="4000" b="1" dirty="0" smtClean="0">
                <a:cs typeface="AL-Mohanad Bold"/>
              </a:rPr>
              <a:t>العلاج</a:t>
            </a:r>
            <a:r>
              <a:rPr lang="ar-JO" sz="4000" dirty="0" smtClean="0">
                <a:cs typeface="AL-Mohanad Bold"/>
              </a:rPr>
              <a:t> فكما</a:t>
            </a:r>
            <a:r>
              <a:rPr lang="ar-SA" sz="4000" dirty="0" smtClean="0">
                <a:cs typeface="AL-Mohanad Bold"/>
              </a:rPr>
              <a:t> أن وظيفة التربية الفنية للفئات الخاصة تساعد في التشخيص فإنها أيضا تساعد على تحديد العلاج كمعاونة لفريق المعالجين من أطباء وأخصائيين في التحليل النفسي والاجتماعي0</a:t>
            </a:r>
            <a:r>
              <a:rPr lang="ar-JO" sz="4000" dirty="0" smtClean="0">
                <a:cs typeface="AL-Mohanad Bold"/>
              </a:rPr>
              <a:t>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فرسومات الأطفال ذوي الاحتياجات تفسر كثير من الحالات النفسية التي يتعرضون لها وهذا يتيح المجال للبحث عن الحل والعلاج</a:t>
            </a:r>
            <a:r>
              <a:rPr lang="ar-JO" sz="4000" dirty="0" smtClean="0">
                <a:cs typeface="AL-Mohanad Bold"/>
              </a:rPr>
              <a:t>.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ar-JO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302717-39CD-4B37-8CE7-58E3CC218065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3368</TotalTime>
  <Words>152</Words>
  <Application>Microsoft Office PowerPoint</Application>
  <PresentationFormat>A4 Paper (210x297 mm)‎</PresentationFormat>
  <Paragraphs>13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Office Theme</vt:lpstr>
      <vt:lpstr>وظائف التربية الفنية للفئات الخاصة(يتبع)</vt:lpstr>
      <vt:lpstr>وظائف التربية الفنية للفئات الخاصة(يتبع)</vt:lpstr>
      <vt:lpstr>وظائف التربية الفنية للفئات الخاصة(يتبع)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330</cp:revision>
  <cp:lastPrinted>2012-02-13T13:49:09Z</cp:lastPrinted>
  <dcterms:created xsi:type="dcterms:W3CDTF">2009-10-14T19:14:34Z</dcterms:created>
  <dcterms:modified xsi:type="dcterms:W3CDTF">2013-12-22T14:45:42Z</dcterms:modified>
</cp:coreProperties>
</file>