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328" r:id="rId4"/>
    <p:sldId id="312" r:id="rId5"/>
    <p:sldId id="345" r:id="rId6"/>
    <p:sldId id="311" r:id="rId7"/>
    <p:sldId id="348" r:id="rId8"/>
    <p:sldId id="349" r:id="rId9"/>
    <p:sldId id="350" r:id="rId10"/>
    <p:sldId id="351" r:id="rId11"/>
    <p:sldId id="352" r:id="rId12"/>
    <p:sldId id="356" r:id="rId13"/>
    <p:sldId id="358" r:id="rId14"/>
    <p:sldId id="360" r:id="rId15"/>
    <p:sldId id="362" r:id="rId16"/>
    <p:sldId id="313" r:id="rId17"/>
    <p:sldId id="364" r:id="rId18"/>
    <p:sldId id="371" r:id="rId19"/>
    <p:sldId id="375" r:id="rId20"/>
    <p:sldId id="378" r:id="rId21"/>
    <p:sldId id="388" r:id="rId22"/>
    <p:sldId id="266" r:id="rId23"/>
  </p:sldIdLst>
  <p:sldSz cx="9906000" cy="6858000" type="A4"/>
  <p:notesSz cx="7302500" cy="95885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752" autoAdjust="0"/>
    <p:restoredTop sz="91005" autoAdjust="0"/>
  </p:normalViewPr>
  <p:slideViewPr>
    <p:cSldViewPr>
      <p:cViewPr>
        <p:scale>
          <a:sx n="75" d="100"/>
          <a:sy n="75" d="100"/>
        </p:scale>
        <p:origin x="-906" y="-1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4417" cy="479425"/>
          </a:xfrm>
          <a:prstGeom prst="rect">
            <a:avLst/>
          </a:prstGeom>
        </p:spPr>
        <p:txBody>
          <a:bodyPr vert="horz" lIns="96515" tIns="48257" rIns="96515" bIns="48257" rtlCol="0"/>
          <a:lstStyle>
            <a:lvl1pPr algn="l" rtl="0"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36393" y="0"/>
            <a:ext cx="3164417" cy="479425"/>
          </a:xfrm>
          <a:prstGeom prst="rect">
            <a:avLst/>
          </a:prstGeom>
        </p:spPr>
        <p:txBody>
          <a:bodyPr vert="horz" lIns="96515" tIns="48257" rIns="96515" bIns="48257" rtlCol="0"/>
          <a:lstStyle>
            <a:lvl1pPr algn="r" rtl="0" fontAlgn="auto">
              <a:spcBef>
                <a:spcPts val="0"/>
              </a:spcBef>
              <a:spcAft>
                <a:spcPts val="0"/>
              </a:spcAft>
              <a:defRPr sz="1300">
                <a:latin typeface="+mn-lt"/>
                <a:cs typeface="+mn-cs"/>
              </a:defRPr>
            </a:lvl1pPr>
          </a:lstStyle>
          <a:p>
            <a:pPr>
              <a:defRPr/>
            </a:pPr>
            <a:fld id="{2260C172-5AAA-44A6-A709-EB593C177D02}" type="datetimeFigureOut">
              <a:rPr lang="en-US"/>
              <a:pPr>
                <a:defRPr/>
              </a:pPr>
              <a:t>12/22/2013</a:t>
            </a:fld>
            <a:endParaRPr lang="en-US"/>
          </a:p>
        </p:txBody>
      </p:sp>
      <p:sp>
        <p:nvSpPr>
          <p:cNvPr id="4" name="Slide Image Placeholder 3"/>
          <p:cNvSpPr>
            <a:spLocks noGrp="1" noRot="1" noChangeAspect="1"/>
          </p:cNvSpPr>
          <p:nvPr>
            <p:ph type="sldImg" idx="2"/>
          </p:nvPr>
        </p:nvSpPr>
        <p:spPr>
          <a:xfrm>
            <a:off x="1054100" y="719138"/>
            <a:ext cx="5194300" cy="3595687"/>
          </a:xfrm>
          <a:prstGeom prst="rect">
            <a:avLst/>
          </a:prstGeom>
          <a:noFill/>
          <a:ln w="12700">
            <a:solidFill>
              <a:prstClr val="black"/>
            </a:solidFill>
          </a:ln>
        </p:spPr>
        <p:txBody>
          <a:bodyPr vert="horz" lIns="96515" tIns="48257" rIns="96515" bIns="48257" rtlCol="0" anchor="ctr"/>
          <a:lstStyle/>
          <a:p>
            <a:pPr lvl="0"/>
            <a:endParaRPr lang="en-US" noProof="0" smtClean="0"/>
          </a:p>
        </p:txBody>
      </p:sp>
      <p:sp>
        <p:nvSpPr>
          <p:cNvPr id="5" name="Notes Placeholder 4"/>
          <p:cNvSpPr>
            <a:spLocks noGrp="1"/>
          </p:cNvSpPr>
          <p:nvPr>
            <p:ph type="body" sz="quarter" idx="3"/>
          </p:nvPr>
        </p:nvSpPr>
        <p:spPr>
          <a:xfrm>
            <a:off x="730250" y="4554538"/>
            <a:ext cx="5842000" cy="4314825"/>
          </a:xfrm>
          <a:prstGeom prst="rect">
            <a:avLst/>
          </a:prstGeom>
        </p:spPr>
        <p:txBody>
          <a:bodyPr vert="horz" lIns="96515" tIns="48257" rIns="96515" bIns="4825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07411"/>
            <a:ext cx="3164417" cy="479425"/>
          </a:xfrm>
          <a:prstGeom prst="rect">
            <a:avLst/>
          </a:prstGeom>
        </p:spPr>
        <p:txBody>
          <a:bodyPr vert="horz" lIns="96515" tIns="48257" rIns="96515" bIns="48257" rtlCol="0" anchor="b"/>
          <a:lstStyle>
            <a:lvl1pPr algn="l" rtl="0"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36393" y="9107411"/>
            <a:ext cx="3164417" cy="479425"/>
          </a:xfrm>
          <a:prstGeom prst="rect">
            <a:avLst/>
          </a:prstGeom>
        </p:spPr>
        <p:txBody>
          <a:bodyPr vert="horz" wrap="square" lIns="96515" tIns="48257" rIns="96515" bIns="48257" numCol="1" anchor="b" anchorCtr="0" compatLnSpc="1">
            <a:prstTxWarp prst="textNoShape">
              <a:avLst/>
            </a:prstTxWarp>
          </a:bodyPr>
          <a:lstStyle>
            <a:lvl1pPr rtl="0">
              <a:defRPr sz="1300">
                <a:latin typeface="Calibri" pitchFamily="34" charset="0"/>
                <a:cs typeface="Arial" charset="0"/>
              </a:defRPr>
            </a:lvl1pPr>
          </a:lstStyle>
          <a:p>
            <a:pPr>
              <a:defRPr/>
            </a:pPr>
            <a:fld id="{2B9A0707-A3F3-479E-8C68-B813129123E0}" type="slidenum">
              <a:rPr lang="ar-SA"/>
              <a:pPr>
                <a:defRPr/>
              </a:pPr>
              <a:t>‹#›</a:t>
            </a:fld>
            <a:endParaRPr lang="en-US"/>
          </a:p>
        </p:txBody>
      </p:sp>
    </p:spTree>
    <p:extLst>
      <p:ext uri="{BB962C8B-B14F-4D97-AF65-F5344CB8AC3E}">
        <p14:creationId xmlns:p14="http://schemas.microsoft.com/office/powerpoint/2010/main" xmlns="" val="12967559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5"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82A164F-838C-49E2-ADA4-54FD6B9EC2B7}"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9DF109AC-C5BC-476F-82EC-3CC144E594AC}"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6E539DF-5532-4CB6-A937-004F12A475B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B7959FDE-31C8-4BBC-BB6F-4E951B8D8D1E}"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5C7279EE-E09D-4E92-9BC3-8E9750C4D339}"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p:nvSpPr>
        <p:spPr bwMode="auto">
          <a:xfrm>
            <a:off x="6781801" y="6519864"/>
            <a:ext cx="1928926"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King Faisal University</a:t>
            </a:r>
          </a:p>
        </p:txBody>
      </p:sp>
      <p:sp>
        <p:nvSpPr>
          <p:cNvPr id="1032" name="Rectangle 16"/>
          <p:cNvSpPr>
            <a:spLocks noChangeArrowheads="1"/>
          </p:cNvSpPr>
          <p:nvPr/>
        </p:nvSpPr>
        <p:spPr bwMode="auto">
          <a:xfrm>
            <a:off x="7050088" y="6291264"/>
            <a:ext cx="1406154" cy="338554"/>
          </a:xfrm>
          <a:prstGeom prst="rect">
            <a:avLst/>
          </a:prstGeom>
          <a:noFill/>
          <a:ln w="9525">
            <a:noFill/>
            <a:miter lim="800000"/>
            <a:headEnd/>
            <a:tailEnd/>
          </a:ln>
        </p:spPr>
        <p:txBody>
          <a:bodyPr wrap="none">
            <a:spAutoFit/>
          </a:bodyPr>
          <a:lstStyle/>
          <a:p>
            <a:pPr algn="l" rtl="0"/>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p:nvPicPr>
        <p:blipFill>
          <a:blip r:embed="rId14"/>
          <a:srcRect/>
          <a:stretch>
            <a:fillRect/>
          </a:stretch>
        </p:blipFill>
        <p:spPr bwMode="auto">
          <a:xfrm>
            <a:off x="304801" y="5791201"/>
            <a:ext cx="838200" cy="938213"/>
          </a:xfrm>
          <a:prstGeom prst="rect">
            <a:avLst/>
          </a:prstGeom>
          <a:noFill/>
          <a:ln w="9525">
            <a:noFill/>
            <a:miter lim="800000"/>
            <a:headEnd/>
            <a:tailEnd/>
          </a:ln>
        </p:spPr>
      </p:pic>
      <p:sp>
        <p:nvSpPr>
          <p:cNvPr id="1034" name="Rectangle 18"/>
          <p:cNvSpPr>
            <a:spLocks noChangeArrowheads="1"/>
          </p:cNvSpPr>
          <p:nvPr/>
        </p:nvSpPr>
        <p:spPr bwMode="auto">
          <a:xfrm>
            <a:off x="914400" y="6581776"/>
            <a:ext cx="3116046" cy="276999"/>
          </a:xfrm>
          <a:prstGeom prst="rect">
            <a:avLst/>
          </a:prstGeom>
          <a:noFill/>
          <a:ln w="9525">
            <a:noFill/>
            <a:miter lim="800000"/>
            <a:headEnd/>
            <a:tailEnd/>
          </a:ln>
        </p:spPr>
        <p:txBody>
          <a:bodyPr wrap="none">
            <a:spAutoFit/>
          </a:bodyPr>
          <a:lstStyle/>
          <a:p>
            <a:pPr algn="l" rtl="0"/>
            <a:r>
              <a:rPr lang="en-US" sz="1200">
                <a:solidFill>
                  <a:schemeClr val="bg1"/>
                </a:solidFill>
                <a:latin typeface="Calibri" pitchFamily="34" charset="0"/>
              </a:rPr>
              <a:t>Deanship of E-Learning and Distance Education</a:t>
            </a:r>
          </a:p>
        </p:txBody>
      </p:sp>
      <p:sp>
        <p:nvSpPr>
          <p:cNvPr id="1035" name="Rectangle 19"/>
          <p:cNvSpPr>
            <a:spLocks noChangeArrowheads="1"/>
          </p:cNvSpPr>
          <p:nvPr/>
        </p:nvSpPr>
        <p:spPr bwMode="auto">
          <a:xfrm>
            <a:off x="1182688" y="6291264"/>
            <a:ext cx="2747868" cy="338554"/>
          </a:xfrm>
          <a:prstGeom prst="rect">
            <a:avLst/>
          </a:prstGeom>
          <a:noFill/>
          <a:ln w="9525">
            <a:noFill/>
            <a:miter lim="800000"/>
            <a:headEnd/>
            <a:tailEnd/>
          </a:ln>
        </p:spPr>
        <p:txBody>
          <a:bodyPr wrap="none">
            <a:spAutoFit/>
          </a:bodyPr>
          <a:lstStyle/>
          <a:p>
            <a:pPr algn="l" rtl="0"/>
            <a:r>
              <a:rPr lang="ar-SA" sz="1600" b="1" dirty="0">
                <a:solidFill>
                  <a:schemeClr val="bg1"/>
                </a:solidFill>
                <a:latin typeface="Calibri" pitchFamily="34" charset="0"/>
              </a:rPr>
              <a:t>عمادة </a:t>
            </a:r>
            <a:r>
              <a:rPr lang="ar-SA" sz="1600" b="1" dirty="0" smtClean="0">
                <a:solidFill>
                  <a:schemeClr val="bg1"/>
                </a:solidFill>
                <a:latin typeface="Calibri" pitchFamily="34" charset="0"/>
              </a:rPr>
              <a:t>التعلم </a:t>
            </a:r>
            <a:r>
              <a:rPr lang="ar-SA" sz="1600" b="1" dirty="0" err="1">
                <a:solidFill>
                  <a:schemeClr val="bg1"/>
                </a:solidFill>
                <a:latin typeface="Calibri" pitchFamily="34" charset="0"/>
              </a:rPr>
              <a:t>الإكتروني</a:t>
            </a:r>
            <a:r>
              <a:rPr lang="ar-SA" sz="1600" b="1" dirty="0">
                <a:solidFill>
                  <a:schemeClr val="bg1"/>
                </a:solidFill>
                <a:latin typeface="Calibri" pitchFamily="34" charset="0"/>
              </a:rPr>
              <a:t> </a:t>
            </a:r>
            <a:r>
              <a:rPr lang="ar-SA" sz="1600" b="1" dirty="0" smtClean="0">
                <a:solidFill>
                  <a:schemeClr val="bg1"/>
                </a:solidFill>
                <a:latin typeface="Calibri" pitchFamily="34" charset="0"/>
              </a:rPr>
              <a:t>والتعليم </a:t>
            </a:r>
            <a:r>
              <a:rPr lang="ar-SA" sz="1600" b="1" dirty="0">
                <a:solidFill>
                  <a:schemeClr val="bg1"/>
                </a:solidFill>
                <a:latin typeface="Calibri" pitchFamily="34" charset="0"/>
              </a:rPr>
              <a:t>عن بعد</a:t>
            </a:r>
            <a:endParaRPr lang="en-US" sz="1600" b="1" dirty="0">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41AF805-6F51-4AB9-A1A8-805EB359EFD1}"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2339"/>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عمادة التعلم الإلكتروني والتعليم عن بعد</a:t>
            </a:r>
            <a:endParaRPr lang="en-US" sz="2400" b="1" dirty="0">
              <a:solidFill>
                <a:schemeClr val="tx2">
                  <a:lumMod val="75000"/>
                </a:schemeClr>
              </a:solidFill>
              <a:latin typeface="Calibri" pitchFamily="34" charset="0"/>
              <a:cs typeface="AL-Mohanad Bold" pitchFamily="2"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322" name="Title 1"/>
          <p:cNvSpPr txBox="1">
            <a:spLocks/>
          </p:cNvSpPr>
          <p:nvPr/>
        </p:nvSpPr>
        <p:spPr bwMode="auto">
          <a:xfrm>
            <a:off x="457200" y="2971801"/>
            <a:ext cx="5099051" cy="1470025"/>
          </a:xfrm>
          <a:prstGeom prst="rect">
            <a:avLst/>
          </a:prstGeom>
          <a:noFill/>
          <a:ln w="9525">
            <a:noFill/>
            <a:miter lim="800000"/>
            <a:headEnd/>
            <a:tailEnd/>
          </a:ln>
        </p:spPr>
        <p:txBody>
          <a:bodyPr anchor="ctr"/>
          <a:lstStyle/>
          <a:p>
            <a:pPr algn="ctr"/>
            <a:r>
              <a:rPr lang="ar-SA" sz="3700" b="1" dirty="0" smtClean="0">
                <a:solidFill>
                  <a:srgbClr val="376092"/>
                </a:solidFill>
                <a:latin typeface="AYM Wadiy S_U normal."/>
                <a:cs typeface="AL-Mohanad Bold" pitchFamily="2" charset="-78"/>
              </a:rPr>
              <a:t>اسم المقرر</a:t>
            </a:r>
          </a:p>
          <a:p>
            <a:pPr algn="ctr"/>
            <a:r>
              <a:rPr lang="ar-JO" sz="3700" b="1" dirty="0" smtClean="0">
                <a:solidFill>
                  <a:srgbClr val="009900"/>
                </a:solidFill>
                <a:latin typeface="AYM Wadiy S_U normal."/>
                <a:cs typeface="AL-Mohanad Bold" pitchFamily="2" charset="-78"/>
              </a:rPr>
              <a:t>التربية الفنية لذوي الاحتياجات</a:t>
            </a:r>
            <a:endParaRPr lang="ar-SA" sz="3700" b="1" dirty="0">
              <a:solidFill>
                <a:srgbClr val="009900"/>
              </a:solidFill>
              <a:latin typeface="AYM Wadiy S_U normal."/>
              <a:cs typeface="AL-Mohanad Bold" pitchFamily="2" charset="-78"/>
            </a:endParaRPr>
          </a:p>
          <a:p>
            <a:pPr algn="ctr"/>
            <a:r>
              <a:rPr lang="ar-SA" sz="2600" b="1" dirty="0" smtClean="0">
                <a:solidFill>
                  <a:srgbClr val="7F7F7F"/>
                </a:solidFill>
                <a:latin typeface="Calibri" pitchFamily="34" charset="0"/>
                <a:cs typeface="AL-Mohanad Bold" pitchFamily="2" charset="-78"/>
              </a:rPr>
              <a:t>الدكتور خالد بن </a:t>
            </a:r>
            <a:r>
              <a:rPr lang="ar-JO" sz="2600" b="1" dirty="0" smtClean="0">
                <a:solidFill>
                  <a:srgbClr val="7F7F7F"/>
                </a:solidFill>
                <a:latin typeface="Calibri" pitchFamily="34" charset="0"/>
                <a:cs typeface="AL-Mohanad Bold" pitchFamily="2" charset="-78"/>
              </a:rPr>
              <a:t>محمد السعود</a:t>
            </a:r>
            <a:endParaRPr lang="en-US" sz="2600" b="1" dirty="0">
              <a:solidFill>
                <a:srgbClr val="7F7F7F"/>
              </a:solidFill>
              <a:latin typeface="Calibri" pitchFamily="34" charset="0"/>
              <a:cs typeface="AL-Mohanad Bold" pitchFamily="2" charset="-78"/>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D2DCCE84-0B7D-4639-9863-B0DDDF1A81AE}"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309DCF4E-A12F-4630-A61E-6FBF45D0F5EF}"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1999" y="2133601"/>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a:t>
            </a:r>
            <a:r>
              <a:rPr lang="ar-JO"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الرابعة </a:t>
            </a:r>
            <a:r>
              <a:rPr lang="ar-JO" spc="-150" dirty="0" smtClean="0">
                <a:solidFill>
                  <a:srgbClr val="376092"/>
                </a:solidFill>
                <a:latin typeface="ae_AlMateen" pitchFamily="2" charset="-78"/>
                <a:cs typeface="ae_AlMateen" pitchFamily="2" charset="-78"/>
              </a:rPr>
              <a:t>عشرة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457200" y="3733800"/>
            <a:ext cx="8534400" cy="1752600"/>
          </a:xfrm>
        </p:spPr>
        <p:txBody>
          <a:bodyPr/>
          <a:lstStyle/>
          <a:p>
            <a:r>
              <a:rPr lang="ar-SA" sz="4400" b="1" dirty="0" smtClean="0">
                <a:solidFill>
                  <a:srgbClr val="009900"/>
                </a:solidFill>
                <a:latin typeface="AYM Wadiy S_U normal."/>
                <a:cs typeface="AL-Mohanad Bold" pitchFamily="2" charset="-78"/>
              </a:rPr>
              <a:t>مراجعة عامة</a:t>
            </a:r>
            <a:r>
              <a:rPr lang="ar-SA" sz="4400" b="1" dirty="0" smtClean="0">
                <a:solidFill>
                  <a:srgbClr val="009900"/>
                </a:solidFill>
                <a:cs typeface="AL-Mohanad Bold" pitchFamily="2" charset="-78"/>
              </a:rPr>
              <a:t>*</a:t>
            </a:r>
            <a:endParaRPr lang="ar-SA" sz="4400" b="1" dirty="0" smtClean="0">
              <a:solidFill>
                <a:srgbClr val="009900"/>
              </a:solidFill>
              <a:latin typeface="AYM Wadiy S_U normal."/>
              <a:cs typeface="AL-Mohanad Bold" pitchFamily="2" charset="-78"/>
            </a:endParaRPr>
          </a:p>
          <a:p>
            <a:pPr rtl="1" eaLnBrk="1" hangingPunct="1"/>
            <a:r>
              <a:rPr lang="ar-SA" sz="4400" b="1" dirty="0" smtClean="0">
                <a:solidFill>
                  <a:schemeClr val="accent6">
                    <a:lumMod val="75000"/>
                  </a:schemeClr>
                </a:solidFill>
                <a:cs typeface="AL-Mohanad Bold" pitchFamily="2" charset="-78"/>
              </a:rPr>
              <a:t>”</a:t>
            </a:r>
            <a:r>
              <a:rPr lang="ar-JO" sz="4400" b="1" dirty="0" smtClean="0">
                <a:solidFill>
                  <a:srgbClr val="009900"/>
                </a:solidFill>
                <a:latin typeface="AYM Wadiy S_U normal."/>
                <a:cs typeface="AL-Mohanad Bold" pitchFamily="2" charset="-78"/>
              </a:rPr>
              <a:t> </a:t>
            </a:r>
            <a:r>
              <a:rPr lang="ar-SA" sz="4400" b="1" dirty="0" smtClean="0">
                <a:solidFill>
                  <a:schemeClr val="accent6">
                    <a:lumMod val="75000"/>
                  </a:schemeClr>
                </a:solidFill>
                <a:latin typeface="AYM Wadiy S_U normal."/>
                <a:cs typeface="AL-Mohanad Bold" pitchFamily="2" charset="-78"/>
              </a:rPr>
              <a:t>ابرز النقاط في مقرر التربية الفنية لذوي الاحتياجات</a:t>
            </a:r>
            <a:r>
              <a:rPr lang="ar-JO" sz="4400" b="1" dirty="0" smtClean="0">
                <a:solidFill>
                  <a:schemeClr val="accent6">
                    <a:lumMod val="75000"/>
                  </a:schemeClr>
                </a:solidFill>
                <a:cs typeface="AL-Mohanad Bold" pitchFamily="2" charset="-78"/>
              </a:rPr>
              <a:t>“</a:t>
            </a:r>
            <a:endParaRPr lang="ar-SA" sz="4400" b="1" dirty="0" smtClean="0">
              <a:solidFill>
                <a:schemeClr val="accent6">
                  <a:lumMod val="75000"/>
                </a:schemeClr>
              </a:solidFill>
              <a:cs typeface="AL-Mohanad Bold" pitchFamily="2" charset="-78"/>
            </a:endParaRPr>
          </a:p>
        </p:txBody>
      </p:sp>
      <p:sp>
        <p:nvSpPr>
          <p:cNvPr id="14341"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مربع نص 5"/>
          <p:cNvSpPr txBox="1"/>
          <p:nvPr/>
        </p:nvSpPr>
        <p:spPr>
          <a:xfrm>
            <a:off x="1447800" y="5867400"/>
            <a:ext cx="6553200" cy="369332"/>
          </a:xfrm>
          <a:prstGeom prst="rect">
            <a:avLst/>
          </a:prstGeom>
          <a:noFill/>
        </p:spPr>
        <p:txBody>
          <a:bodyPr wrap="square" rtlCol="1">
            <a:spAutoFit/>
          </a:bodyPr>
          <a:lstStyle/>
          <a:p>
            <a:pPr algn="ctr"/>
            <a:r>
              <a:rPr lang="ar-SA" dirty="0" smtClean="0"/>
              <a:t>* </a:t>
            </a:r>
            <a:r>
              <a:rPr lang="ar-SA" dirty="0" smtClean="0">
                <a:cs typeface="Traditional Arabic" pitchFamily="2" charset="-78"/>
              </a:rPr>
              <a:t>المرجع: كتاب </a:t>
            </a:r>
            <a:r>
              <a:rPr lang="ar-JO" dirty="0" smtClean="0">
                <a:cs typeface="Traditional Arabic" pitchFamily="2" charset="-78"/>
              </a:rPr>
              <a:t>التربية الفنية للفئات الخاصة</a:t>
            </a:r>
            <a:r>
              <a:rPr lang="ar-SA" dirty="0" smtClean="0">
                <a:cs typeface="Traditional Arabic" pitchFamily="2" charset="-78"/>
              </a:rPr>
              <a:t>، </a:t>
            </a:r>
            <a:r>
              <a:rPr lang="ar-JO" dirty="0" smtClean="0">
                <a:cs typeface="Traditional Arabic" pitchFamily="2" charset="-78"/>
              </a:rPr>
              <a:t>محمد </a:t>
            </a:r>
            <a:r>
              <a:rPr lang="ar-JO" dirty="0" err="1" smtClean="0">
                <a:cs typeface="Traditional Arabic" pitchFamily="2" charset="-78"/>
              </a:rPr>
              <a:t>السويفي</a:t>
            </a:r>
            <a:r>
              <a:rPr lang="ar-SA" dirty="0" smtClean="0">
                <a:cs typeface="Traditional Arabic" pitchFamily="2" charset="-78"/>
              </a:rPr>
              <a:t>، </a:t>
            </a:r>
            <a:r>
              <a:rPr lang="ar-JO" dirty="0" smtClean="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915400" cy="914400"/>
          </a:xfrm>
        </p:spPr>
        <p:txBody>
          <a:bodyPr/>
          <a:lstStyle/>
          <a:p>
            <a:pPr algn="ctr" rtl="1" eaLnBrk="1" hangingPunct="1"/>
            <a:r>
              <a:rPr lang="ar-JO" sz="4800" b="1" dirty="0" smtClean="0">
                <a:solidFill>
                  <a:srgbClr val="009900"/>
                </a:solidFill>
                <a:latin typeface="AYM Wadiy S_U normal."/>
                <a:cs typeface="AL-Mohanad Bold" pitchFamily="2" charset="-78"/>
              </a:rPr>
              <a:t>المستلزمات المكانية لتنفيذ برامج التربية الفنية للفئات الخاصة </a:t>
            </a:r>
            <a:r>
              <a:rPr lang="ar-SA" sz="4800" b="1" dirty="0" smtClean="0">
                <a:solidFill>
                  <a:srgbClr val="009900"/>
                </a:solidFill>
                <a:cs typeface="AL-Mohanad Bold" pitchFamily="2" charset="-78"/>
              </a:rPr>
              <a:t>*</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4044695082"/>
              </p:ext>
            </p:extLst>
          </p:nvPr>
        </p:nvGraphicFramePr>
        <p:xfrm>
          <a:off x="457200" y="1066800"/>
          <a:ext cx="8915400" cy="4210050"/>
        </p:xfrm>
        <a:graphic>
          <a:graphicData uri="http://schemas.openxmlformats.org/drawingml/2006/table">
            <a:tbl>
              <a:tblPr rtl="1" firstRow="1" bandRow="1">
                <a:tableStyleId>{5C22544A-7EE6-4342-B048-85BDC9FD1C3A}</a:tableStyleId>
              </a:tblPr>
              <a:tblGrid>
                <a:gridCol w="8915400"/>
              </a:tblGrid>
              <a:tr h="600075">
                <a:tc>
                  <a:txBody>
                    <a:bodyPr/>
                    <a:lstStyle/>
                    <a:p>
                      <a:pPr algn="ctr" rtl="1">
                        <a:spcAft>
                          <a:spcPts val="0"/>
                        </a:spcAft>
                      </a:pPr>
                      <a:r>
                        <a:rPr lang="ar-JO" sz="4000" dirty="0" smtClean="0">
                          <a:latin typeface="Times New Roman"/>
                          <a:ea typeface="Times New Roman"/>
                          <a:cs typeface="Traditional Arabic" pitchFamily="2" charset="-78"/>
                        </a:rPr>
                        <a:t>محاور</a:t>
                      </a:r>
                      <a:r>
                        <a:rPr lang="ar-JO" sz="4000" baseline="0" dirty="0" smtClean="0">
                          <a:latin typeface="Times New Roman"/>
                          <a:ea typeface="Times New Roman"/>
                          <a:cs typeface="Traditional Arabic" pitchFamily="2" charset="-78"/>
                        </a:rPr>
                        <a:t> </a:t>
                      </a:r>
                      <a:r>
                        <a:rPr lang="ar-JO" sz="4000" baseline="0" dirty="0" err="1" smtClean="0">
                          <a:latin typeface="Times New Roman"/>
                          <a:ea typeface="Times New Roman"/>
                          <a:cs typeface="Traditional Arabic" pitchFamily="2" charset="-78"/>
                        </a:rPr>
                        <a:t>و</a:t>
                      </a:r>
                      <a:r>
                        <a:rPr lang="ar-SA" sz="4000" dirty="0" smtClean="0">
                          <a:latin typeface="Times New Roman"/>
                          <a:ea typeface="Times New Roman"/>
                          <a:cs typeface="Traditional Arabic" pitchFamily="2" charset="-78"/>
                        </a:rPr>
                        <a:t>عناصر</a:t>
                      </a:r>
                      <a:r>
                        <a:rPr lang="ar-SA" sz="4000" baseline="0" dirty="0" smtClean="0">
                          <a:latin typeface="Times New Roman"/>
                          <a:ea typeface="Times New Roman"/>
                          <a:cs typeface="Traditional Arabic" pitchFamily="2" charset="-78"/>
                        </a:rPr>
                        <a:t> المحاضرة الرابعة </a:t>
                      </a:r>
                      <a:r>
                        <a:rPr lang="ar-JO" sz="4000" baseline="0" dirty="0" smtClean="0">
                          <a:latin typeface="Times New Roman"/>
                          <a:ea typeface="Times New Roman"/>
                          <a:cs typeface="Traditional Arabic" pitchFamily="2" charset="-78"/>
                        </a:rPr>
                        <a:t>عشرة</a:t>
                      </a:r>
                      <a:endParaRPr lang="en-US" sz="4000" dirty="0">
                        <a:latin typeface="Times New Roman"/>
                        <a:ea typeface="Times New Roman"/>
                        <a:cs typeface="Traditional Arabic" pitchFamily="2" charset="-78"/>
                      </a:endParaRPr>
                    </a:p>
                  </a:txBody>
                  <a:tcPr marL="79477" marR="79477" marT="0" marB="0"/>
                </a:tc>
              </a:tr>
              <a:tr h="360045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4000" dirty="0" smtClean="0">
                          <a:latin typeface="Times New Roman"/>
                          <a:ea typeface="Times New Roman"/>
                          <a:cs typeface="AL-Mohanad Bold"/>
                        </a:rPr>
                        <a:t>التربية والتربية الخاصة والمفاهيم</a:t>
                      </a:r>
                    </a:p>
                    <a:p>
                      <a:pPr marL="0" marR="0" indent="0" algn="ctr" defTabSz="914400" rtl="1" eaLnBrk="1" fontAlgn="auto" latinLnBrk="0" hangingPunct="1">
                        <a:lnSpc>
                          <a:spcPct val="100000"/>
                        </a:lnSpc>
                        <a:spcBef>
                          <a:spcPts val="0"/>
                        </a:spcBef>
                        <a:spcAft>
                          <a:spcPts val="0"/>
                        </a:spcAft>
                        <a:buClrTx/>
                        <a:buSzTx/>
                        <a:buFontTx/>
                        <a:buNone/>
                        <a:tabLst/>
                        <a:defRPr/>
                      </a:pPr>
                      <a:r>
                        <a:rPr lang="ar-SA" sz="4000" baseline="0" dirty="0" smtClean="0">
                          <a:latin typeface="Times New Roman"/>
                          <a:ea typeface="Times New Roman"/>
                          <a:cs typeface="AL-Mohanad Bold"/>
                        </a:rPr>
                        <a:t>اهداف التربية الفنية واسس ممارستها</a:t>
                      </a:r>
                    </a:p>
                    <a:p>
                      <a:pPr marL="0" marR="0" indent="0" algn="ctr" defTabSz="914400" rtl="1" eaLnBrk="1" fontAlgn="auto" latinLnBrk="0" hangingPunct="1">
                        <a:lnSpc>
                          <a:spcPct val="100000"/>
                        </a:lnSpc>
                        <a:spcBef>
                          <a:spcPts val="0"/>
                        </a:spcBef>
                        <a:spcAft>
                          <a:spcPts val="0"/>
                        </a:spcAft>
                        <a:buClrTx/>
                        <a:buSzTx/>
                        <a:buFontTx/>
                        <a:buNone/>
                        <a:tabLst/>
                        <a:defRPr/>
                      </a:pPr>
                      <a:r>
                        <a:rPr lang="ar-SA" sz="4000" baseline="0" dirty="0" smtClean="0">
                          <a:latin typeface="Times New Roman"/>
                          <a:ea typeface="Times New Roman"/>
                          <a:cs typeface="AL-Mohanad Bold"/>
                        </a:rPr>
                        <a:t>برامج ومجالات التربية الفنية وخصائص التعبير الفني</a:t>
                      </a:r>
                    </a:p>
                    <a:p>
                      <a:pPr marL="0" marR="0" indent="0" algn="ctr" defTabSz="914400" rtl="1" eaLnBrk="1" fontAlgn="auto" latinLnBrk="0" hangingPunct="1">
                        <a:lnSpc>
                          <a:spcPct val="100000"/>
                        </a:lnSpc>
                        <a:spcBef>
                          <a:spcPts val="0"/>
                        </a:spcBef>
                        <a:spcAft>
                          <a:spcPts val="0"/>
                        </a:spcAft>
                        <a:buClrTx/>
                        <a:buSzTx/>
                        <a:buFontTx/>
                        <a:buNone/>
                        <a:tabLst/>
                        <a:defRPr/>
                      </a:pPr>
                      <a:r>
                        <a:rPr lang="ar-SA" sz="4000" baseline="0" dirty="0" smtClean="0">
                          <a:latin typeface="Times New Roman"/>
                          <a:ea typeface="Times New Roman"/>
                          <a:cs typeface="AL-Mohanad Bold"/>
                        </a:rPr>
                        <a:t>المستلزمات المكانية </a:t>
                      </a:r>
                      <a:r>
                        <a:rPr lang="ar-JO" sz="4000" baseline="0" dirty="0" smtClean="0">
                          <a:latin typeface="Times New Roman"/>
                          <a:ea typeface="Times New Roman"/>
                          <a:cs typeface="AL-Mohanad Bold"/>
                        </a:rPr>
                        <a:t>الأدوات والخامات للفئات الخاصة</a:t>
                      </a:r>
                    </a:p>
                    <a:p>
                      <a:pPr marL="0" marR="0" indent="0" algn="ctr" defTabSz="914400" rtl="1" eaLnBrk="1" fontAlgn="auto" latinLnBrk="0" hangingPunct="1">
                        <a:lnSpc>
                          <a:spcPct val="100000"/>
                        </a:lnSpc>
                        <a:spcBef>
                          <a:spcPts val="0"/>
                        </a:spcBef>
                        <a:spcAft>
                          <a:spcPts val="0"/>
                        </a:spcAft>
                        <a:buClrTx/>
                        <a:buSzTx/>
                        <a:buFontTx/>
                        <a:buNone/>
                        <a:tabLst/>
                        <a:defRPr/>
                      </a:pPr>
                      <a:endParaRPr lang="en-US" sz="4000" dirty="0" smtClean="0">
                        <a:latin typeface="Times New Roman"/>
                        <a:ea typeface="Times New Roman"/>
                        <a:cs typeface="Traditional Arabic" pitchFamily="2" charset="-78"/>
                      </a:endParaRPr>
                    </a:p>
                  </a:txBody>
                  <a:tcPr marL="79477" marR="79477" marT="0" marB="0"/>
                </a:tc>
              </a:tr>
            </a:tbl>
          </a:graphicData>
        </a:graphic>
      </p:graphicFrame>
      <p:sp>
        <p:nvSpPr>
          <p:cNvPr id="7"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8" name="Slide Number Placeholder 3"/>
          <p:cNvSpPr txBox="1">
            <a:spLocks/>
          </p:cNvSpPr>
          <p:nvPr/>
        </p:nvSpPr>
        <p:spPr bwMode="auto">
          <a:xfrm>
            <a:off x="4953000" y="6324600"/>
            <a:ext cx="5334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62B57745-0510-425B-92D4-EDBAAB355DD2}"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9" name="مربع نص 8"/>
          <p:cNvSpPr txBox="1"/>
          <p:nvPr/>
        </p:nvSpPr>
        <p:spPr>
          <a:xfrm>
            <a:off x="1447800" y="5498068"/>
            <a:ext cx="6553200" cy="369332"/>
          </a:xfrm>
          <a:prstGeom prst="rect">
            <a:avLst/>
          </a:prstGeom>
          <a:noFill/>
        </p:spPr>
        <p:txBody>
          <a:bodyPr wrap="square" rtlCol="1">
            <a:spAutoFit/>
          </a:bodyPr>
          <a:lstStyle/>
          <a:p>
            <a:pPr algn="ctr"/>
            <a:r>
              <a:rPr lang="ar-SA" dirty="0" smtClean="0"/>
              <a:t>* </a:t>
            </a:r>
            <a:r>
              <a:rPr lang="ar-SA" dirty="0" smtClean="0">
                <a:cs typeface="Traditional Arabic" pitchFamily="2" charset="-78"/>
              </a:rPr>
              <a:t>المرجع: كتاب </a:t>
            </a:r>
            <a:r>
              <a:rPr lang="ar-JO" dirty="0" smtClean="0">
                <a:cs typeface="Traditional Arabic" pitchFamily="2" charset="-78"/>
              </a:rPr>
              <a:t>التربية الفنية للفئات الخاصة</a:t>
            </a:r>
            <a:r>
              <a:rPr lang="ar-SA" dirty="0" smtClean="0">
                <a:cs typeface="Traditional Arabic" pitchFamily="2" charset="-78"/>
              </a:rPr>
              <a:t>، </a:t>
            </a:r>
            <a:r>
              <a:rPr lang="ar-JO" dirty="0" smtClean="0">
                <a:cs typeface="Traditional Arabic" pitchFamily="2" charset="-78"/>
              </a:rPr>
              <a:t>محمد </a:t>
            </a:r>
            <a:r>
              <a:rPr lang="ar-JO" dirty="0" err="1" smtClean="0">
                <a:cs typeface="Traditional Arabic" pitchFamily="2" charset="-78"/>
              </a:rPr>
              <a:t>السويفي</a:t>
            </a:r>
            <a:r>
              <a:rPr lang="ar-SA" dirty="0" smtClean="0">
                <a:cs typeface="Traditional Arabic" pitchFamily="2" charset="-78"/>
              </a:rPr>
              <a:t>، </a:t>
            </a:r>
            <a:r>
              <a:rPr lang="ar-JO" dirty="0" smtClean="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0" marR="0" indent="0" defTabSz="914400" rtl="1" eaLnBrk="1" fontAlgn="auto" latinLnBrk="0" hangingPunct="1">
              <a:lnSpc>
                <a:spcPct val="100000"/>
              </a:lnSpc>
              <a:spcBef>
                <a:spcPts val="0"/>
              </a:spcBef>
              <a:spcAft>
                <a:spcPts val="0"/>
              </a:spcAft>
              <a:tabLst/>
              <a:defRPr/>
            </a:pPr>
            <a:r>
              <a:rPr lang="ar-SA" sz="5400" dirty="0" smtClean="0">
                <a:latin typeface="Times New Roman"/>
                <a:ea typeface="Times New Roman"/>
                <a:cs typeface="AL-Mohanad Bold"/>
              </a:rPr>
              <a:t>التربية الفنية والتربية الخاصة</a:t>
            </a:r>
            <a:endParaRPr lang="ar-JO" sz="5400" dirty="0" smtClean="0">
              <a:latin typeface="Times New Roman"/>
              <a:ea typeface="Times New Roman"/>
              <a:cs typeface="AL-Mohanad Bold"/>
            </a:endParaRPr>
          </a:p>
        </p:txBody>
      </p:sp>
      <p:sp>
        <p:nvSpPr>
          <p:cNvPr id="25604" name="Slide Number Placeholder 3"/>
          <p:cNvSpPr>
            <a:spLocks noGrp="1"/>
          </p:cNvSpPr>
          <p:nvPr>
            <p:ph type="sldNum" sz="quarter" idx="4294967295"/>
          </p:nvPr>
        </p:nvSpPr>
        <p:spPr bwMode="auto">
          <a:xfrm>
            <a:off x="4876800" y="6356351"/>
            <a:ext cx="626534" cy="365125"/>
          </a:xfrm>
          <a:noFill/>
          <a:ln>
            <a:miter lim="800000"/>
            <a:headEnd/>
            <a:tailEnd/>
          </a:ln>
        </p:spPr>
        <p:txBody>
          <a:bodyPr/>
          <a:lstStyle/>
          <a:p>
            <a:pPr algn="ctr"/>
            <a:fld id="{14C90B60-7B59-498E-82CB-FAEA58AC2951}" type="slidenum">
              <a:rPr lang="ar-SA" smtClean="0">
                <a:cs typeface="Arial" pitchFamily="34" charset="0"/>
              </a:rPr>
              <a:pPr algn="ctr"/>
              <a:t>4</a:t>
            </a:fld>
            <a:endParaRPr lang="en-US" dirty="0" smtClean="0">
              <a:cs typeface="Arial" pitchFamily="34" charset="0"/>
            </a:endParaRPr>
          </a:p>
        </p:txBody>
      </p:sp>
      <p:sp>
        <p:nvSpPr>
          <p:cNvPr id="2560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57200" y="1600200"/>
            <a:ext cx="9144000" cy="4678364"/>
          </a:xfrm>
        </p:spPr>
        <p:txBody>
          <a:bodyPr/>
          <a:lstStyle/>
          <a:p>
            <a:pPr rtl="1"/>
            <a:r>
              <a:rPr lang="ar-SA" sz="4000" dirty="0" smtClean="0">
                <a:cs typeface="AL-Mohanad Bold"/>
              </a:rPr>
              <a:t>بعد ان كانت </a:t>
            </a:r>
            <a:r>
              <a:rPr lang="ar-SA" sz="4000" dirty="0">
                <a:cs typeface="AL-Mohanad Bold"/>
              </a:rPr>
              <a:t>التربية الفنية تركز على </a:t>
            </a:r>
            <a:r>
              <a:rPr lang="ar-SA" sz="4000" dirty="0">
                <a:effectLst>
                  <a:outerShdw blurRad="38100" dist="38100" dir="2700000" algn="tl">
                    <a:srgbClr val="000000">
                      <a:alpha val="43137"/>
                    </a:srgbClr>
                  </a:outerShdw>
                </a:effectLst>
                <a:cs typeface="AL-Mohanad Bold"/>
              </a:rPr>
              <a:t>النقل الحرفي من الطبيعة والنماذج </a:t>
            </a:r>
            <a:r>
              <a:rPr lang="ar-SA" sz="4000" dirty="0">
                <a:cs typeface="AL-Mohanad Bold"/>
              </a:rPr>
              <a:t>اصبحت تركز على </a:t>
            </a:r>
            <a:r>
              <a:rPr lang="ar-SA" sz="4000" dirty="0">
                <a:effectLst>
                  <a:outerShdw blurRad="38100" dist="38100" dir="2700000" algn="tl">
                    <a:srgbClr val="000000">
                      <a:alpha val="43137"/>
                    </a:srgbClr>
                  </a:outerShdw>
                </a:effectLst>
                <a:cs typeface="AL-Mohanad Bold"/>
              </a:rPr>
              <a:t>تعديل السلوك الانساني من خلال ممارسة وانتاج الاعمال الفنية المختلفة </a:t>
            </a:r>
            <a:r>
              <a:rPr lang="ar-SA" sz="4000" dirty="0">
                <a:cs typeface="AL-Mohanad Bold"/>
              </a:rPr>
              <a:t>الامر الذي يساهم في تربية </a:t>
            </a:r>
            <a:r>
              <a:rPr lang="ar-SA" sz="4000" dirty="0" err="1">
                <a:cs typeface="AL-Mohanad Bold"/>
              </a:rPr>
              <a:t>النشيء</a:t>
            </a:r>
            <a:r>
              <a:rPr lang="ar-SA" sz="4000" dirty="0">
                <a:cs typeface="AL-Mohanad Bold"/>
              </a:rPr>
              <a:t> تربية عقلية وروحية وجسمية واجتماعية</a:t>
            </a:r>
            <a:r>
              <a:rPr lang="ar-SA" sz="4000" dirty="0" smtClean="0">
                <a:cs typeface="AL-Mohanad Bold"/>
              </a:rPr>
              <a:t>.</a:t>
            </a:r>
            <a:endParaRPr lang="ar-SA" sz="4000" dirty="0">
              <a:cs typeface="AL-Mohanad Bold"/>
            </a:endParaRPr>
          </a:p>
          <a:p>
            <a:pPr rtl="1"/>
            <a:r>
              <a:rPr lang="ar-SA" sz="4000" dirty="0" smtClean="0">
                <a:cs typeface="AL-Mohanad Bold"/>
              </a:rPr>
              <a:t> </a:t>
            </a:r>
            <a:r>
              <a:rPr lang="ar-JO" sz="4000" dirty="0">
                <a:cs typeface="AL-Mohanad Bold"/>
              </a:rPr>
              <a:t>وللتربية الفنية دور مهم في بناء شخصية الفرد فهي تساهم مع باقي العلوم والمواد الدراسية الأخرى في </a:t>
            </a:r>
            <a:r>
              <a:rPr lang="ar-JO" sz="4000" dirty="0">
                <a:effectLst>
                  <a:outerShdw blurRad="38100" dist="38100" dir="2700000" algn="tl">
                    <a:srgbClr val="000000">
                      <a:alpha val="43137"/>
                    </a:srgbClr>
                  </a:outerShdw>
                </a:effectLst>
                <a:cs typeface="AL-Mohanad Bold"/>
              </a:rPr>
              <a:t>إعداد الفرد المتكامل الشخصية </a:t>
            </a:r>
            <a:r>
              <a:rPr lang="ar-JO" sz="4000" dirty="0">
                <a:cs typeface="AL-Mohanad Bold"/>
              </a:rPr>
              <a:t>وتمنحه </a:t>
            </a:r>
            <a:r>
              <a:rPr lang="ar-JO" sz="4000" dirty="0" smtClean="0">
                <a:cs typeface="AL-Mohanad Bold"/>
              </a:rPr>
              <a:t>قدرة</a:t>
            </a:r>
            <a:endParaRPr lang="en-US" sz="4000" dirty="0">
              <a:cs typeface="AL-Mohanad Bold"/>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Times New Roman"/>
                <a:ea typeface="Times New Roman"/>
                <a:cs typeface="AL-Mohanad Bold"/>
              </a:rPr>
              <a:t>التربية الفني والتربية الخاصة</a:t>
            </a:r>
            <a:r>
              <a:rPr lang="ar-JO" dirty="0" smtClean="0">
                <a:cs typeface="AL-Mohanad Bold" pitchFamily="2" charset="-78"/>
              </a:rPr>
              <a:t>(يتبع)</a:t>
            </a:r>
            <a:endParaRPr lang="ar-SA" dirty="0"/>
          </a:p>
        </p:txBody>
      </p:sp>
      <p:sp>
        <p:nvSpPr>
          <p:cNvPr id="3" name="عنصر نائب للمحتوى 2"/>
          <p:cNvSpPr>
            <a:spLocks noGrp="1"/>
          </p:cNvSpPr>
          <p:nvPr>
            <p:ph idx="1"/>
          </p:nvPr>
        </p:nvSpPr>
        <p:spPr>
          <a:xfrm>
            <a:off x="152400" y="1295400"/>
            <a:ext cx="9601200" cy="4876799"/>
          </a:xfrm>
        </p:spPr>
        <p:txBody>
          <a:bodyPr/>
          <a:lstStyle/>
          <a:p>
            <a:pPr rtl="1"/>
            <a:r>
              <a:rPr lang="ar-JO" sz="4000" dirty="0">
                <a:effectLst>
                  <a:outerShdw blurRad="38100" dist="38100" dir="2700000" algn="tl">
                    <a:srgbClr val="000000">
                      <a:alpha val="43137"/>
                    </a:srgbClr>
                  </a:outerShdw>
                </a:effectLst>
                <a:cs typeface="AL-Mohanad Bold"/>
              </a:rPr>
              <a:t>للاستجابة للجمال أينما وجد وأينما كان </a:t>
            </a:r>
            <a:r>
              <a:rPr lang="ar-JO" sz="3600" dirty="0"/>
              <a:t>.</a:t>
            </a:r>
            <a:r>
              <a:rPr lang="ar-JO" sz="3600" dirty="0">
                <a:cs typeface="AL-Mohanad Bold"/>
              </a:rPr>
              <a:t> و</a:t>
            </a:r>
            <a:r>
              <a:rPr lang="ar-JO" sz="4000" dirty="0">
                <a:cs typeface="AL-Mohanad Bold"/>
              </a:rPr>
              <a:t>تقوم بترقية العقول والأحاسيس لدى الطلبة وتدعيم القيم المرتبطة بالذوق العام</a:t>
            </a:r>
            <a:r>
              <a:rPr lang="ar-SA" sz="4000" b="1" dirty="0">
                <a:cs typeface="AL-Mohanad Bold"/>
              </a:rPr>
              <a:t> </a:t>
            </a:r>
            <a:r>
              <a:rPr lang="ar-JO" sz="4000" dirty="0">
                <a:effectLst>
                  <a:outerShdw blurRad="38100" dist="38100" dir="2700000" algn="tl">
                    <a:srgbClr val="000000">
                      <a:alpha val="43137"/>
                    </a:srgbClr>
                  </a:outerShdw>
                </a:effectLst>
                <a:cs typeface="AL-Mohanad Bold"/>
              </a:rPr>
              <a:t>وتهذيب النفس </a:t>
            </a:r>
            <a:r>
              <a:rPr lang="ar-JO" sz="4000" dirty="0">
                <a:cs typeface="AL-Mohanad Bold"/>
              </a:rPr>
              <a:t>وحب العمل.</a:t>
            </a:r>
            <a:endParaRPr lang="ar-SA" sz="4000" dirty="0">
              <a:cs typeface="AL-Mohanad Bold"/>
            </a:endParaRPr>
          </a:p>
          <a:p>
            <a:r>
              <a:rPr lang="ar-JO" sz="4000" dirty="0">
                <a:cs typeface="AL-Mohanad Bold"/>
              </a:rPr>
              <a:t>ويمكن تعريف التربية الفنية بأنها : تغيير السلوك لدى المتعلم . من خلال تدريب المتعلمين على ما ينفعهم من المهارات والعادات وتزويدهم بالمعلومات والمفاهيم وإكسابهم الميول والاتجاهات عن طريق ممارسة الفن واستغلال خامات البيئة لإنتاج أعمال فنية نافعة.</a:t>
            </a:r>
          </a:p>
          <a:p>
            <a:r>
              <a:rPr lang="ar-SA" sz="4000" dirty="0" smtClean="0">
                <a:cs typeface="AL-Mohanad Bold"/>
              </a:rPr>
              <a:t> </a:t>
            </a:r>
            <a:r>
              <a:rPr lang="en-US" sz="4000" dirty="0" smtClean="0">
                <a:cs typeface="AL-Mohanad Bold"/>
              </a:rPr>
              <a:t/>
            </a:r>
            <a:br>
              <a:rPr lang="en-US" sz="4000" dirty="0" smtClean="0">
                <a:cs typeface="AL-Mohanad Bold"/>
              </a:rPr>
            </a:br>
            <a:endParaRPr lang="en-US" sz="4000" dirty="0" smtClean="0">
              <a:cs typeface="AL-Mohanad Bold"/>
            </a:endParaRPr>
          </a:p>
        </p:txBody>
      </p:sp>
      <p:sp>
        <p:nvSpPr>
          <p:cNvPr id="6" name="مستطيل 5"/>
          <p:cNvSpPr/>
          <p:nvPr/>
        </p:nvSpPr>
        <p:spPr>
          <a:xfrm>
            <a:off x="5029200" y="6324600"/>
            <a:ext cx="306494" cy="369332"/>
          </a:xfrm>
          <a:prstGeom prst="rect">
            <a:avLst/>
          </a:prstGeom>
        </p:spPr>
        <p:txBody>
          <a:bodyPr wrap="none">
            <a:spAutoFit/>
          </a:bodyPr>
          <a:lstStyle/>
          <a:p>
            <a:pPr algn="ctr"/>
            <a:fld id="{14C90B60-7B59-498E-82CB-FAEA58AC2951}" type="slidenum">
              <a:rPr lang="ar-SA" smtClean="0">
                <a:solidFill>
                  <a:schemeClr val="bg1"/>
                </a:solidFill>
              </a:rPr>
              <a:pPr algn="ctr"/>
              <a:t>5</a:t>
            </a:fld>
            <a:endParaRPr lang="en-US" dirty="0" smtClean="0">
              <a:solidFill>
                <a:schemeClr val="bg1"/>
              </a:solidFill>
            </a:endParaRPr>
          </a:p>
        </p:txBody>
      </p:sp>
      <p:sp>
        <p:nvSpPr>
          <p:cNvPr id="7" name="مستطيل 6"/>
          <p:cNvSpPr/>
          <p:nvPr/>
        </p:nvSpPr>
        <p:spPr>
          <a:xfrm>
            <a:off x="4648200" y="6581001"/>
            <a:ext cx="1149674" cy="276999"/>
          </a:xfrm>
          <a:prstGeom prst="rect">
            <a:avLst/>
          </a:prstGeom>
        </p:spPr>
        <p:txBody>
          <a:bodyPr wrap="none">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715962"/>
          </a:xfrm>
        </p:spPr>
        <p:txBody>
          <a:bodyPr/>
          <a:lstStyle/>
          <a:p>
            <a:pPr rtl="1" eaLnBrk="1" hangingPunct="1">
              <a:defRPr/>
            </a:pPr>
            <a:r>
              <a:rPr lang="ar-SA" dirty="0">
                <a:latin typeface="Times New Roman"/>
                <a:ea typeface="Times New Roman"/>
                <a:cs typeface="AL-Mohanad Bold"/>
              </a:rPr>
              <a:t>التربية الفني والتربية الخاصة</a:t>
            </a:r>
            <a:r>
              <a:rPr lang="ar-JO" dirty="0">
                <a:cs typeface="AL-Mohanad Bold" pitchFamily="2" charset="-78"/>
              </a:rPr>
              <a:t>(يتبع)</a:t>
            </a:r>
            <a:endParaRPr lang="en-US" b="1" dirty="0">
              <a:solidFill>
                <a:schemeClr val="tx2">
                  <a:lumMod val="75000"/>
                </a:schemeClr>
              </a:solidFill>
              <a:cs typeface="Traditional Arabic" pitchFamily="2" charset="-78"/>
            </a:endParaRPr>
          </a:p>
        </p:txBody>
      </p:sp>
      <p:sp>
        <p:nvSpPr>
          <p:cNvPr id="6" name="عنصر نائب للمحتوى 5"/>
          <p:cNvSpPr>
            <a:spLocks noGrp="1"/>
          </p:cNvSpPr>
          <p:nvPr>
            <p:ph idx="1"/>
          </p:nvPr>
        </p:nvSpPr>
        <p:spPr>
          <a:xfrm>
            <a:off x="228600" y="1295400"/>
            <a:ext cx="9182100" cy="4830765"/>
          </a:xfrm>
        </p:spPr>
        <p:txBody>
          <a:bodyPr/>
          <a:lstStyle/>
          <a:p>
            <a:pPr algn="just" rtl="1"/>
            <a:r>
              <a:rPr lang="ar-SA" sz="4000" dirty="0" smtClean="0">
                <a:effectLst>
                  <a:outerShdw blurRad="38100" dist="38100" dir="2700000" algn="tl">
                    <a:srgbClr val="000000">
                      <a:alpha val="43137"/>
                    </a:srgbClr>
                  </a:outerShdw>
                </a:effectLst>
                <a:cs typeface="AL-Mohanad Bold"/>
              </a:rPr>
              <a:t>و</a:t>
            </a:r>
            <a:r>
              <a:rPr lang="ar-JO" sz="4000" dirty="0" smtClean="0">
                <a:effectLst>
                  <a:outerShdw blurRad="38100" dist="38100" dir="2700000" algn="tl">
                    <a:srgbClr val="000000">
                      <a:alpha val="43137"/>
                    </a:srgbClr>
                  </a:outerShdw>
                </a:effectLst>
                <a:cs typeface="AL-Mohanad Bold"/>
              </a:rPr>
              <a:t>تعرف </a:t>
            </a:r>
            <a:r>
              <a:rPr lang="ar-JO" sz="4000" dirty="0">
                <a:effectLst>
                  <a:outerShdw blurRad="38100" dist="38100" dir="2700000" algn="tl">
                    <a:srgbClr val="000000">
                      <a:alpha val="43137"/>
                    </a:srgbClr>
                  </a:outerShdw>
                </a:effectLst>
                <a:cs typeface="AL-Mohanad Bold"/>
              </a:rPr>
              <a:t>التربية الخاصة </a:t>
            </a:r>
            <a:r>
              <a:rPr lang="ar-JO" sz="4000" dirty="0">
                <a:cs typeface="AL-Mohanad Bold"/>
              </a:rPr>
              <a:t>بأنها </a:t>
            </a:r>
            <a:r>
              <a:rPr lang="ar-JO" sz="4000" dirty="0" smtClean="0">
                <a:cs typeface="AL-Mohanad Bold"/>
              </a:rPr>
              <a:t>مجموع</a:t>
            </a:r>
            <a:r>
              <a:rPr lang="ar-SA" sz="4000" dirty="0" smtClean="0">
                <a:cs typeface="AL-Mohanad Bold"/>
              </a:rPr>
              <a:t>ة</a:t>
            </a:r>
            <a:r>
              <a:rPr lang="ar-JO" sz="4000" dirty="0" smtClean="0">
                <a:cs typeface="AL-Mohanad Bold"/>
              </a:rPr>
              <a:t> </a:t>
            </a:r>
            <a:r>
              <a:rPr lang="ar-JO" sz="4000" dirty="0">
                <a:cs typeface="AL-Mohanad Bold"/>
              </a:rPr>
              <a:t>البرامج التربوية المتخصصة والتي تقدم لفئات من الأفراد غير العاديين وذلك بهدف مساعدتهم على تنمية قدراتهم إلى أقصى حد ممكن وتحقيق ذواتهم ومساعدتهم على التكيف.</a:t>
            </a:r>
          </a:p>
          <a:p>
            <a:pPr rtl="1"/>
            <a:r>
              <a:rPr lang="ar-JO" sz="4000" dirty="0">
                <a:cs typeface="AL-Mohanad Bold"/>
              </a:rPr>
              <a:t>وتؤكد التربية الخاصة على </a:t>
            </a:r>
            <a:r>
              <a:rPr lang="ar-JO" sz="4000" dirty="0">
                <a:effectLst>
                  <a:outerShdw blurRad="38100" dist="38100" dir="2700000" algn="tl">
                    <a:srgbClr val="000000">
                      <a:alpha val="43137"/>
                    </a:srgbClr>
                  </a:outerShdw>
                </a:effectLst>
                <a:cs typeface="AL-Mohanad Bold"/>
              </a:rPr>
              <a:t>ضرورة الاهتمام بذوي الاحتياجات الخاصة ، وتكييف المناهج ، وطرق التدريس الخاصة بهم ، بما </a:t>
            </a:r>
            <a:r>
              <a:rPr lang="ar-JO" sz="4000" dirty="0" err="1">
                <a:effectLst>
                  <a:outerShdw blurRad="38100" dist="38100" dir="2700000" algn="tl">
                    <a:srgbClr val="000000">
                      <a:alpha val="43137"/>
                    </a:srgbClr>
                  </a:outerShdw>
                </a:effectLst>
                <a:cs typeface="AL-Mohanad Bold"/>
              </a:rPr>
              <a:t>يتواءم</a:t>
            </a:r>
            <a:r>
              <a:rPr lang="ar-JO" sz="4000" dirty="0">
                <a:effectLst>
                  <a:outerShdw blurRad="38100" dist="38100" dir="2700000" algn="tl">
                    <a:srgbClr val="000000">
                      <a:alpha val="43137"/>
                    </a:srgbClr>
                  </a:outerShdw>
                </a:effectLst>
                <a:cs typeface="AL-Mohanad Bold"/>
              </a:rPr>
              <a:t> واحتياجاتهم </a:t>
            </a:r>
            <a:r>
              <a:rPr lang="ar-JO" sz="4000" dirty="0">
                <a:cs typeface="AL-Mohanad Bold"/>
              </a:rPr>
              <a:t>، وبما يسمح بدمجهم مع ذويهم من التلاميذ العاديين في فصول التعليم </a:t>
            </a:r>
            <a:r>
              <a:rPr lang="ar-JO" sz="4000" dirty="0" smtClean="0">
                <a:cs typeface="AL-Mohanad Bold"/>
              </a:rPr>
              <a:t>العام</a:t>
            </a:r>
            <a:r>
              <a:rPr lang="ar-SA" sz="4000" dirty="0" smtClean="0">
                <a:cs typeface="AL-Mohanad Bold"/>
              </a:rPr>
              <a:t> و</a:t>
            </a:r>
            <a:r>
              <a:rPr lang="ar-JO" sz="4000" dirty="0" smtClean="0">
                <a:cs typeface="AL-Mohanad Bold"/>
              </a:rPr>
              <a:t>يطلق </a:t>
            </a:r>
            <a:r>
              <a:rPr lang="ar-JO" sz="4000" dirty="0">
                <a:cs typeface="AL-Mohanad Bold"/>
              </a:rPr>
              <a:t>اسم الفئات الخاصة على من تحول حواسهم أو عقولهم أو أجسامهم عن أداء دورها الطبيعي في الحياة.</a:t>
            </a:r>
            <a:endParaRPr lang="en-US" sz="4000" dirty="0">
              <a:cs typeface="AL-Mohanad Bold"/>
            </a:endParaRPr>
          </a:p>
          <a:p>
            <a:pPr rtl="1"/>
            <a:endParaRPr lang="ar-JO" sz="4000" dirty="0">
              <a:cs typeface="AL-Mohanad Bold"/>
            </a:endParaRPr>
          </a:p>
        </p:txBody>
      </p:sp>
      <p:sp>
        <p:nvSpPr>
          <p:cNvPr id="24580" name="Slide Number Placeholder 3"/>
          <p:cNvSpPr>
            <a:spLocks noGrp="1"/>
          </p:cNvSpPr>
          <p:nvPr>
            <p:ph type="sldNum" sz="quarter" idx="4294967295"/>
          </p:nvPr>
        </p:nvSpPr>
        <p:spPr bwMode="auto">
          <a:xfrm>
            <a:off x="9169400" y="6324600"/>
            <a:ext cx="736600" cy="365125"/>
          </a:xfrm>
          <a:noFill/>
          <a:ln>
            <a:miter lim="800000"/>
            <a:headEnd/>
            <a:tailEnd/>
          </a:ln>
        </p:spPr>
        <p:txBody>
          <a:bodyPr/>
          <a:lstStyle/>
          <a:p>
            <a:fld id="{B9C76AEC-63C4-406B-A122-9A149694D6EB}" type="slidenum">
              <a:rPr lang="ar-SA" smtClean="0">
                <a:cs typeface="Arial" pitchFamily="34" charset="0"/>
              </a:rPr>
              <a:pPr/>
              <a:t>6</a:t>
            </a:fld>
            <a:endParaRPr lang="en-US" dirty="0" smtClean="0">
              <a:cs typeface="Arial" pitchFamily="34" charset="0"/>
            </a:endParaRPr>
          </a:p>
        </p:txBody>
      </p:sp>
      <p:sp>
        <p:nvSpPr>
          <p:cNvPr id="24581"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10"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Times New Roman"/>
                <a:ea typeface="Times New Roman"/>
                <a:cs typeface="AL-Mohanad Bold"/>
              </a:rPr>
              <a:t>اهداف التربية الفنية واسس ممارستها لذوي الاحتياجات</a:t>
            </a:r>
            <a:endParaRPr lang="ar-JO" dirty="0">
              <a:cs typeface="AL-Mohanad Bold"/>
            </a:endParaRPr>
          </a:p>
        </p:txBody>
      </p:sp>
      <p:sp>
        <p:nvSpPr>
          <p:cNvPr id="3" name="عنصر نائب للمحتوى 2"/>
          <p:cNvSpPr>
            <a:spLocks noGrp="1"/>
          </p:cNvSpPr>
          <p:nvPr>
            <p:ph idx="1"/>
          </p:nvPr>
        </p:nvSpPr>
        <p:spPr>
          <a:xfrm>
            <a:off x="0" y="1447801"/>
            <a:ext cx="9410700" cy="4678364"/>
          </a:xfrm>
        </p:spPr>
        <p:txBody>
          <a:bodyPr/>
          <a:lstStyle/>
          <a:p>
            <a:pPr rtl="1"/>
            <a:r>
              <a:rPr lang="ar-SA" sz="4000" dirty="0" smtClean="0">
                <a:effectLst>
                  <a:outerShdw blurRad="38100" dist="38100" dir="2700000" algn="tl">
                    <a:srgbClr val="000000">
                      <a:alpha val="43137"/>
                    </a:srgbClr>
                  </a:outerShdw>
                </a:effectLst>
                <a:cs typeface="AL-Mohanad Bold"/>
              </a:rPr>
              <a:t>من اهداف التربية الفنية </a:t>
            </a:r>
            <a:r>
              <a:rPr lang="ar-SA" sz="4000" dirty="0" smtClean="0">
                <a:cs typeface="AL-Mohanad Bold"/>
              </a:rPr>
              <a:t>التنفيس عن </a:t>
            </a:r>
            <a:r>
              <a:rPr lang="ar-SA" sz="4000" dirty="0">
                <a:cs typeface="AL-Mohanad Bold"/>
              </a:rPr>
              <a:t>مشاعرهم وانفعالاتهم التي</a:t>
            </a:r>
            <a:r>
              <a:rPr lang="ar-JO" sz="4000" dirty="0">
                <a:cs typeface="AL-Mohanad Bold"/>
              </a:rPr>
              <a:t> غالبا لا تظهر في لغتهم </a:t>
            </a:r>
            <a:r>
              <a:rPr lang="ar-SA" sz="4000" dirty="0">
                <a:cs typeface="AL-Mohanad Bold"/>
              </a:rPr>
              <a:t>بل</a:t>
            </a:r>
            <a:r>
              <a:rPr lang="ar-JO" sz="4000" dirty="0">
                <a:cs typeface="AL-Mohanad Bold"/>
              </a:rPr>
              <a:t> يعبرون عنها </a:t>
            </a:r>
            <a:r>
              <a:rPr lang="ar-SA" sz="4000" dirty="0">
                <a:cs typeface="AL-Mohanad Bold"/>
              </a:rPr>
              <a:t>في أعمالهم </a:t>
            </a:r>
            <a:r>
              <a:rPr lang="ar-SA" sz="4000" dirty="0" smtClean="0">
                <a:cs typeface="AL-Mohanad Bold"/>
              </a:rPr>
              <a:t>الفنية ، وتنمية الخبرات اللمسية والابتكار والتفاعل مع الطبيعة وتنمية القيم الاجتماعية والاتصال مع الاخرين...</a:t>
            </a:r>
            <a:r>
              <a:rPr lang="ar-SA" sz="4000" dirty="0" smtClean="0">
                <a:effectLst>
                  <a:outerShdw blurRad="38100" dist="38100" dir="2700000" algn="tl">
                    <a:srgbClr val="000000">
                      <a:alpha val="43137"/>
                    </a:srgbClr>
                  </a:outerShdw>
                </a:effectLst>
                <a:cs typeface="AL-Mohanad Bold"/>
              </a:rPr>
              <a:t/>
            </a:r>
            <a:br>
              <a:rPr lang="ar-SA" sz="4000" dirty="0" smtClean="0">
                <a:effectLst>
                  <a:outerShdw blurRad="38100" dist="38100" dir="2700000" algn="tl">
                    <a:srgbClr val="000000">
                      <a:alpha val="43137"/>
                    </a:srgbClr>
                  </a:outerShdw>
                </a:effectLst>
                <a:cs typeface="AL-Mohanad Bold"/>
              </a:rPr>
            </a:br>
            <a:r>
              <a:rPr lang="ar-SA" sz="4000" dirty="0" smtClean="0">
                <a:effectLst>
                  <a:outerShdw blurRad="38100" dist="38100" dir="2700000" algn="tl">
                    <a:srgbClr val="000000">
                      <a:alpha val="43137"/>
                    </a:srgbClr>
                  </a:outerShdw>
                </a:effectLst>
                <a:cs typeface="AL-Mohanad Bold"/>
              </a:rPr>
              <a:t>ومن الاسس الهامة لممارسة التربية الفنية لذوي الاحتياجات</a:t>
            </a:r>
            <a:r>
              <a:rPr lang="ar-SA" sz="4000" dirty="0" smtClean="0">
                <a:cs typeface="AL-Mohanad Bold"/>
              </a:rPr>
              <a:t>: الاتصال بالبيئة وتوظيف المهارات العقلية العليا وتحقيق التوازن الانفعالي والشعور بالثقة والامان </a:t>
            </a:r>
            <a:r>
              <a:rPr lang="ar-SA" sz="4000" dirty="0">
                <a:cs typeface="AL-Mohanad Bold"/>
              </a:rPr>
              <a:t>وتعويض الطفل عن جوانب النقص والكشف عن الابداع الفني لدى الموهوبين والعلاج بالفن وتحقيق التوافق خاصة المهني.</a:t>
            </a:r>
          </a:p>
          <a:p>
            <a:pPr rtl="1"/>
            <a:endParaRPr lang="en-US"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Times New Roman"/>
                <a:ea typeface="Times New Roman"/>
                <a:cs typeface="AL-Mohanad Bold"/>
              </a:rPr>
              <a:t>برامج ومجالات التربية </a:t>
            </a:r>
            <a:r>
              <a:rPr lang="ar-SA" dirty="0">
                <a:latin typeface="Times New Roman"/>
                <a:ea typeface="Times New Roman"/>
                <a:cs typeface="AL-Mohanad Bold"/>
              </a:rPr>
              <a:t>الفنية </a:t>
            </a:r>
            <a:r>
              <a:rPr lang="ar-SA" dirty="0" smtClean="0">
                <a:latin typeface="Times New Roman"/>
                <a:ea typeface="Times New Roman"/>
                <a:cs typeface="AL-Mohanad Bold"/>
              </a:rPr>
              <a:t>لذوي الاحتياجات</a:t>
            </a:r>
            <a:endParaRPr lang="ar-JO" dirty="0"/>
          </a:p>
        </p:txBody>
      </p:sp>
      <p:sp>
        <p:nvSpPr>
          <p:cNvPr id="3" name="عنصر نائب للمحتوى 2"/>
          <p:cNvSpPr>
            <a:spLocks noGrp="1"/>
          </p:cNvSpPr>
          <p:nvPr>
            <p:ph idx="1"/>
          </p:nvPr>
        </p:nvSpPr>
        <p:spPr>
          <a:xfrm>
            <a:off x="228600" y="1447801"/>
            <a:ext cx="9296400" cy="4678364"/>
          </a:xfrm>
        </p:spPr>
        <p:txBody>
          <a:bodyPr/>
          <a:lstStyle/>
          <a:p>
            <a:pPr rtl="1"/>
            <a:r>
              <a:rPr lang="ar-SA" sz="4000" dirty="0">
                <a:effectLst>
                  <a:outerShdw blurRad="38100" dist="38100" dir="2700000" algn="tl">
                    <a:srgbClr val="000000">
                      <a:alpha val="43137"/>
                    </a:srgbClr>
                  </a:outerShdw>
                </a:effectLst>
                <a:cs typeface="AL-Mohanad Bold"/>
              </a:rPr>
              <a:t>ي</a:t>
            </a:r>
            <a:r>
              <a:rPr lang="ar-JO" sz="4000" dirty="0" smtClean="0">
                <a:effectLst>
                  <a:outerShdw blurRad="38100" dist="38100" dir="2700000" algn="tl">
                    <a:srgbClr val="000000">
                      <a:alpha val="43137"/>
                    </a:srgbClr>
                  </a:outerShdw>
                </a:effectLst>
                <a:cs typeface="AL-Mohanad Bold"/>
              </a:rPr>
              <a:t>قصد </a:t>
            </a:r>
            <a:r>
              <a:rPr lang="ar-JO" sz="4000" dirty="0">
                <a:effectLst>
                  <a:outerShdw blurRad="38100" dist="38100" dir="2700000" algn="tl">
                    <a:srgbClr val="000000">
                      <a:alpha val="43137"/>
                    </a:srgbClr>
                  </a:outerShdw>
                </a:effectLst>
                <a:cs typeface="AL-Mohanad Bold"/>
              </a:rPr>
              <a:t>بالبرنامج </a:t>
            </a:r>
            <a:r>
              <a:rPr lang="ar-JO" sz="4000" dirty="0">
                <a:cs typeface="AL-Mohanad Bold"/>
              </a:rPr>
              <a:t>جميع الخدمات التي تقدمها المدرسة إلى الطفل بقصد غرض معين أو مجموعة من </a:t>
            </a:r>
            <a:r>
              <a:rPr lang="ar-JO" sz="4000" dirty="0" err="1">
                <a:cs typeface="AL-Mohanad Bold"/>
              </a:rPr>
              <a:t>الأغراض،كالخدمات</a:t>
            </a:r>
            <a:r>
              <a:rPr lang="ar-JO" sz="4000" dirty="0">
                <a:cs typeface="AL-Mohanad Bold"/>
              </a:rPr>
              <a:t> التعليمية والنفسية والإرشادية </a:t>
            </a:r>
            <a:r>
              <a:rPr lang="ar-JO" sz="4000" dirty="0" smtClean="0">
                <a:cs typeface="AL-Mohanad Bold"/>
              </a:rPr>
              <a:t>والعلاجية</a:t>
            </a:r>
            <a:r>
              <a:rPr lang="ar-SA" sz="4000" dirty="0" smtClean="0">
                <a:cs typeface="AL-Mohanad Bold"/>
              </a:rPr>
              <a:t>ومن </a:t>
            </a:r>
            <a:r>
              <a:rPr lang="ar-SA" sz="4000" dirty="0" smtClean="0">
                <a:effectLst>
                  <a:outerShdw blurRad="38100" dist="38100" dir="2700000" algn="tl">
                    <a:srgbClr val="000000">
                      <a:alpha val="43137"/>
                    </a:srgbClr>
                  </a:outerShdw>
                </a:effectLst>
                <a:cs typeface="AL-Mohanad Bold"/>
              </a:rPr>
              <a:t>اهم اسس البرامج </a:t>
            </a:r>
            <a:r>
              <a:rPr lang="ar-SA" sz="4000" dirty="0" smtClean="0">
                <a:cs typeface="AL-Mohanad Bold"/>
              </a:rPr>
              <a:t>الفنية:</a:t>
            </a:r>
          </a:p>
          <a:p>
            <a:pPr rtl="1"/>
            <a:r>
              <a:rPr lang="ar-SA" sz="4000" dirty="0" smtClean="0">
                <a:cs typeface="AL-Mohanad Bold"/>
              </a:rPr>
              <a:t>استمرارية البرنامج وتحديد الخبرات التعليمية ومراعاة الفروق الفردية والتدخل المبكر لاكتشاف الاعاقة وتنمية السلوك الابداعي وتلبية الحاجات النفسية للطفل كاللعب والاستقلال.</a:t>
            </a:r>
            <a:endParaRPr lang="ar-JO" sz="4000"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الاحتياجات</a:t>
            </a:r>
            <a:r>
              <a:rPr lang="ar-JO" dirty="0" smtClean="0">
                <a:latin typeface="Times New Roman"/>
                <a:ea typeface="Times New Roman"/>
                <a:cs typeface="AL-Mohanad Bold"/>
              </a:rPr>
              <a:t>(يتبع)</a:t>
            </a:r>
            <a:endParaRPr lang="ar-JO" dirty="0"/>
          </a:p>
        </p:txBody>
      </p:sp>
      <p:sp>
        <p:nvSpPr>
          <p:cNvPr id="3" name="عنصر نائب للمحتوى 2"/>
          <p:cNvSpPr>
            <a:spLocks noGrp="1"/>
          </p:cNvSpPr>
          <p:nvPr>
            <p:ph idx="1"/>
          </p:nvPr>
        </p:nvSpPr>
        <p:spPr>
          <a:xfrm>
            <a:off x="381000" y="1447801"/>
            <a:ext cx="9029700" cy="4678364"/>
          </a:xfrm>
        </p:spPr>
        <p:txBody>
          <a:bodyPr/>
          <a:lstStyle/>
          <a:p>
            <a:pPr rtl="1"/>
            <a:r>
              <a:rPr lang="ar-SA" sz="4000" dirty="0" smtClean="0">
                <a:effectLst>
                  <a:outerShdw blurRad="38100" dist="38100" dir="2700000" algn="tl">
                    <a:srgbClr val="000000">
                      <a:alpha val="43137"/>
                    </a:srgbClr>
                  </a:outerShdw>
                </a:effectLst>
                <a:cs typeface="AL-Mohanad Bold"/>
              </a:rPr>
              <a:t>من البرامج الموجه لذوي الاعاقة السمعية </a:t>
            </a:r>
            <a:r>
              <a:rPr lang="ar-JO" sz="4000" dirty="0" smtClean="0">
                <a:effectLst>
                  <a:outerShdw blurRad="38100" dist="38100" dir="2700000" algn="tl">
                    <a:srgbClr val="000000">
                      <a:alpha val="43137"/>
                    </a:srgbClr>
                  </a:outerShdw>
                </a:effectLst>
                <a:cs typeface="AL-Mohanad Bold"/>
              </a:rPr>
              <a:t>الإبطاء </a:t>
            </a:r>
            <a:r>
              <a:rPr lang="ar-JO" sz="4000" dirty="0">
                <a:effectLst>
                  <a:outerShdw blurRad="38100" dist="38100" dir="2700000" algn="tl">
                    <a:srgbClr val="000000">
                      <a:alpha val="43137"/>
                    </a:srgbClr>
                  </a:outerShdw>
                </a:effectLst>
                <a:cs typeface="AL-Mohanad Bold"/>
              </a:rPr>
              <a:t>في </a:t>
            </a:r>
            <a:r>
              <a:rPr lang="ar-JO" sz="4000" dirty="0" smtClean="0">
                <a:effectLst>
                  <a:outerShdw blurRad="38100" dist="38100" dir="2700000" algn="tl">
                    <a:srgbClr val="000000">
                      <a:alpha val="43137"/>
                    </a:srgbClr>
                  </a:outerShdw>
                </a:effectLst>
                <a:cs typeface="AL-Mohanad Bold"/>
              </a:rPr>
              <a:t>التدريس</a:t>
            </a:r>
            <a:r>
              <a:rPr lang="ar-SA" sz="4000" dirty="0" smtClean="0">
                <a:effectLst>
                  <a:outerShdw blurRad="38100" dist="38100" dir="2700000" algn="tl">
                    <a:srgbClr val="000000">
                      <a:alpha val="43137"/>
                    </a:srgbClr>
                  </a:outerShdw>
                </a:effectLst>
                <a:cs typeface="AL-Mohanad Bold"/>
              </a:rPr>
              <a:t> </a:t>
            </a:r>
            <a:r>
              <a:rPr lang="ar-SA" sz="4000" dirty="0" smtClean="0">
                <a:cs typeface="AL-Mohanad Bold"/>
              </a:rPr>
              <a:t>والبرامج التي تعتمد على الحواس التعبيرية. </a:t>
            </a:r>
            <a:r>
              <a:rPr lang="en-US" sz="4000" dirty="0" smtClean="0">
                <a:cs typeface="AL-Mohanad Bold"/>
              </a:rPr>
              <a:t> </a:t>
            </a:r>
            <a:r>
              <a:rPr lang="en-US" sz="4000" b="1" dirty="0" smtClean="0"/>
              <a:t/>
            </a:r>
            <a:br>
              <a:rPr lang="en-US" sz="4000" b="1" dirty="0" smtClean="0"/>
            </a:br>
            <a:r>
              <a:rPr lang="ar-SA" sz="4000" b="1" dirty="0" smtClean="0">
                <a:cs typeface="AL-Mohanad Bold"/>
              </a:rPr>
              <a:t>اما بالنسبة </a:t>
            </a:r>
            <a:r>
              <a:rPr lang="ar-SA" sz="4000" b="1" dirty="0" err="1" smtClean="0">
                <a:cs typeface="AL-Mohanad Bold"/>
              </a:rPr>
              <a:t>للاعاقة</a:t>
            </a:r>
            <a:r>
              <a:rPr lang="ar-SA" sz="4000" b="1" dirty="0" smtClean="0">
                <a:cs typeface="AL-Mohanad Bold"/>
              </a:rPr>
              <a:t> البصرية</a:t>
            </a:r>
            <a:r>
              <a:rPr lang="ar-JO" sz="4000" dirty="0" smtClean="0">
                <a:cs typeface="AL-Mohanad Bold"/>
              </a:rPr>
              <a:t>تعد </a:t>
            </a:r>
            <a:r>
              <a:rPr lang="ar-JO" sz="4000" dirty="0">
                <a:effectLst>
                  <a:outerShdw blurRad="38100" dist="38100" dir="2700000" algn="tl">
                    <a:srgbClr val="000000">
                      <a:alpha val="43137"/>
                    </a:srgbClr>
                  </a:outerShdw>
                </a:effectLst>
                <a:cs typeface="AL-Mohanad Bold"/>
              </a:rPr>
              <a:t>الخبرة اللمسية </a:t>
            </a:r>
            <a:r>
              <a:rPr lang="ar-JO" sz="4000" dirty="0">
                <a:cs typeface="AL-Mohanad Bold"/>
              </a:rPr>
              <a:t>من أكثر البرامج الفنية التي يمكن أن تقدم </a:t>
            </a:r>
            <a:r>
              <a:rPr lang="ar-SA" sz="4000" dirty="0" smtClean="0">
                <a:cs typeface="AL-Mohanad Bold"/>
              </a:rPr>
              <a:t>لهم </a:t>
            </a:r>
            <a:r>
              <a:rPr lang="ar-JO" sz="4000" dirty="0" smtClean="0">
                <a:cs typeface="AL-Mohanad Bold"/>
              </a:rPr>
              <a:t>من </a:t>
            </a:r>
            <a:r>
              <a:rPr lang="ar-JO" sz="4000" dirty="0">
                <a:cs typeface="AL-Mohanad Bold"/>
              </a:rPr>
              <a:t>خلال </a:t>
            </a:r>
            <a:r>
              <a:rPr lang="ar-JO" sz="4000" dirty="0">
                <a:effectLst>
                  <a:outerShdw blurRad="38100" dist="38100" dir="2700000" algn="tl">
                    <a:srgbClr val="000000">
                      <a:alpha val="43137"/>
                    </a:srgbClr>
                  </a:outerShdw>
                </a:effectLst>
                <a:cs typeface="AL-Mohanad Bold"/>
              </a:rPr>
              <a:t>الوظائف المختلفة لليد </a:t>
            </a:r>
            <a:r>
              <a:rPr lang="ar-JO" sz="4000" dirty="0" smtClean="0">
                <a:effectLst>
                  <a:outerShdw blurRad="38100" dist="38100" dir="2700000" algn="tl">
                    <a:srgbClr val="000000">
                      <a:alpha val="43137"/>
                    </a:srgbClr>
                  </a:outerShdw>
                </a:effectLst>
                <a:cs typeface="AL-Mohanad Bold"/>
              </a:rPr>
              <a:t>البشرية</a:t>
            </a:r>
            <a:r>
              <a:rPr lang="ar-JO" sz="4000" dirty="0">
                <a:cs typeface="AL-Mohanad Bold"/>
              </a:rPr>
              <a:t> ويمكن الأخذ في الحسبان أن </a:t>
            </a:r>
            <a:r>
              <a:rPr lang="ar-JO" sz="4000" dirty="0">
                <a:effectLst>
                  <a:outerShdw blurRad="38100" dist="38100" dir="2700000" algn="tl">
                    <a:srgbClr val="000000">
                      <a:alpha val="43137"/>
                    </a:srgbClr>
                  </a:outerShdw>
                </a:effectLst>
                <a:cs typeface="AL-Mohanad Bold"/>
              </a:rPr>
              <a:t>مشكلات الإبداع </a:t>
            </a:r>
            <a:r>
              <a:rPr lang="ar-JO" sz="4000" dirty="0">
                <a:cs typeface="AL-Mohanad Bold"/>
              </a:rPr>
              <a:t>عند المكفوفين </a:t>
            </a:r>
            <a:r>
              <a:rPr lang="ar-JO" sz="4000" dirty="0">
                <a:effectLst>
                  <a:outerShdw blurRad="38100" dist="38100" dir="2700000" algn="tl">
                    <a:srgbClr val="000000">
                      <a:alpha val="43137"/>
                    </a:srgbClr>
                  </a:outerShdw>
                </a:effectLst>
                <a:cs typeface="AL-Mohanad Bold"/>
              </a:rPr>
              <a:t>ترتبط بمدى ووقت الإصابة في البصر  </a:t>
            </a:r>
            <a:r>
              <a:rPr lang="ar-JO" sz="4000" dirty="0">
                <a:cs typeface="AL-Mohanad Bold"/>
              </a:rPr>
              <a:t>فالذكريات </a:t>
            </a:r>
            <a:r>
              <a:rPr lang="ar-JO" sz="4000" dirty="0">
                <a:effectLst>
                  <a:outerShdw blurRad="38100" dist="38100" dir="2700000" algn="tl">
                    <a:srgbClr val="000000">
                      <a:alpha val="43137"/>
                    </a:srgbClr>
                  </a:outerShdw>
                </a:effectLst>
                <a:cs typeface="AL-Mohanad Bold"/>
              </a:rPr>
              <a:t>مثلا تلعب دورا في الخبرات الحسية لدى الطفل الذي أصيب بزيادة ضعف البصر عن الطفل الكفيف أصلا</a:t>
            </a:r>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a:t>
            </a:r>
            <a:r>
              <a:rPr lang="ar-SA" dirty="0" smtClean="0">
                <a:latin typeface="Times New Roman"/>
                <a:ea typeface="Times New Roman"/>
                <a:cs typeface="AL-Mohanad Bold"/>
              </a:rPr>
              <a:t>الاحتياجات(يتبع)</a:t>
            </a:r>
            <a:endParaRPr lang="ar-JO" dirty="0"/>
          </a:p>
        </p:txBody>
      </p:sp>
      <p:sp>
        <p:nvSpPr>
          <p:cNvPr id="3" name="عنصر نائب للمحتوى 2"/>
          <p:cNvSpPr>
            <a:spLocks noGrp="1"/>
          </p:cNvSpPr>
          <p:nvPr>
            <p:ph idx="1"/>
          </p:nvPr>
        </p:nvSpPr>
        <p:spPr>
          <a:xfrm>
            <a:off x="228600" y="1600201"/>
            <a:ext cx="9372600" cy="4525963"/>
          </a:xfrm>
        </p:spPr>
        <p:txBody>
          <a:bodyPr/>
          <a:lstStyle/>
          <a:p>
            <a:pPr rtl="1"/>
            <a:r>
              <a:rPr lang="ar-SA" sz="4000" dirty="0" smtClean="0">
                <a:cs typeface="AL-Mohanad Bold"/>
              </a:rPr>
              <a:t>وبالنسبة </a:t>
            </a:r>
            <a:r>
              <a:rPr lang="ar-SA" sz="4000" dirty="0" err="1" smtClean="0">
                <a:cs typeface="AL-Mohanad Bold"/>
              </a:rPr>
              <a:t>للاعاقة</a:t>
            </a:r>
            <a:r>
              <a:rPr lang="ar-SA" sz="4000" dirty="0" smtClean="0">
                <a:cs typeface="AL-Mohanad Bold"/>
              </a:rPr>
              <a:t> الحركية </a:t>
            </a:r>
            <a:r>
              <a:rPr lang="ar-JO" sz="4000" dirty="0" smtClean="0">
                <a:cs typeface="AL-Mohanad Bold"/>
              </a:rPr>
              <a:t>فلا </a:t>
            </a:r>
            <a:r>
              <a:rPr lang="ar-JO" sz="4000" dirty="0">
                <a:cs typeface="AL-Mohanad Bold"/>
              </a:rPr>
              <a:t>بد من التركيز على </a:t>
            </a:r>
            <a:r>
              <a:rPr lang="ar-JO" sz="4000" dirty="0" err="1">
                <a:cs typeface="AL-Mohanad Bold"/>
              </a:rPr>
              <a:t>أعطاء</a:t>
            </a:r>
            <a:r>
              <a:rPr lang="ar-JO" sz="4000" dirty="0">
                <a:cs typeface="AL-Mohanad Bold"/>
              </a:rPr>
              <a:t> برامج فنية تتعلق </a:t>
            </a:r>
            <a:r>
              <a:rPr lang="ar-JO" sz="4000" dirty="0">
                <a:effectLst>
                  <a:outerShdw blurRad="38100" dist="38100" dir="2700000" algn="tl">
                    <a:srgbClr val="000000">
                      <a:alpha val="43137"/>
                    </a:srgbClr>
                  </a:outerShdw>
                </a:effectLst>
                <a:cs typeface="AL-Mohanad Bold"/>
              </a:rPr>
              <a:t>بالموضوعات الحرفية التجميعية كعمل السلال </a:t>
            </a:r>
            <a:r>
              <a:rPr lang="ar-JO" sz="4000" dirty="0">
                <a:cs typeface="AL-Mohanad Bold"/>
              </a:rPr>
              <a:t>أو </a:t>
            </a:r>
            <a:r>
              <a:rPr lang="ar-JO" sz="4000" dirty="0">
                <a:effectLst>
                  <a:outerShdw blurRad="38100" dist="38100" dir="2700000" algn="tl">
                    <a:srgbClr val="000000">
                      <a:alpha val="43137"/>
                    </a:srgbClr>
                  </a:outerShdw>
                </a:effectLst>
                <a:cs typeface="AL-Mohanad Bold"/>
              </a:rPr>
              <a:t>القص واللصق والتجميع </a:t>
            </a:r>
            <a:r>
              <a:rPr lang="ar-JO" sz="4000" dirty="0">
                <a:cs typeface="AL-Mohanad Bold"/>
              </a:rPr>
              <a:t>وهنا يجب مراعاة مخاطبة حواس الطفل كغيره من </a:t>
            </a:r>
            <a:r>
              <a:rPr lang="ar-JO" sz="4000" dirty="0" err="1">
                <a:cs typeface="AL-Mohanad Bold"/>
              </a:rPr>
              <a:t>الأسوياء.ويجب</a:t>
            </a:r>
            <a:r>
              <a:rPr lang="ar-JO" sz="4000" dirty="0">
                <a:cs typeface="AL-Mohanad Bold"/>
              </a:rPr>
              <a:t> توفير </a:t>
            </a:r>
            <a:r>
              <a:rPr lang="ar-JO" sz="4000" dirty="0" smtClean="0">
                <a:cs typeface="AL-Mohanad Bold"/>
              </a:rPr>
              <a:t>المكان </a:t>
            </a:r>
            <a:r>
              <a:rPr lang="ar-JO" sz="4000" dirty="0">
                <a:cs typeface="AL-Mohanad Bold"/>
              </a:rPr>
              <a:t>وسعته الحركية ومساحات الخدمات التي تكون في متناول أيديهم</a:t>
            </a:r>
            <a:r>
              <a:rPr lang="ar-JO" sz="4000" dirty="0" smtClean="0">
                <a:cs typeface="AL-Mohanad Bold"/>
              </a:rPr>
              <a:t>.</a:t>
            </a:r>
            <a:endParaRPr lang="ar-SA" sz="4000" dirty="0" smtClean="0">
              <a:cs typeface="AL-Mohanad Bold"/>
            </a:endParaRPr>
          </a:p>
          <a:p>
            <a:pPr lvl="0" rtl="1"/>
            <a:r>
              <a:rPr lang="ar-SA" sz="4000" dirty="0" smtClean="0">
                <a:cs typeface="AL-Mohanad Bold"/>
              </a:rPr>
              <a:t>والطفل </a:t>
            </a:r>
            <a:r>
              <a:rPr lang="ar-SA" sz="4000" dirty="0">
                <a:cs typeface="AL-Mohanad Bold"/>
              </a:rPr>
              <a:t>المعوق عقليا يمتلك حاسة لها علاقات تجريدية وتكون رسوماته مشتقة من عالم الحقائق الخارجية لأن إدراكه البصري يبدأ من بيئته</a:t>
            </a:r>
            <a:r>
              <a:rPr lang="en-US" sz="4000" dirty="0">
                <a:cs typeface="AL-Mohanad Bold"/>
              </a:rPr>
              <a:t> .</a:t>
            </a:r>
          </a:p>
          <a:p>
            <a:pPr rtl="1"/>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dirty="0">
                <a:latin typeface="Times New Roman"/>
                <a:ea typeface="Times New Roman"/>
                <a:cs typeface="AL-Mohanad Bold"/>
              </a:rPr>
              <a:t>برامج ومجالات التربية الفنية لذوي الاحتياجات(يتبع)</a:t>
            </a:r>
            <a:endParaRPr lang="ar-JO" dirty="0"/>
          </a:p>
        </p:txBody>
      </p:sp>
      <p:sp>
        <p:nvSpPr>
          <p:cNvPr id="3" name="عنصر نائب للمحتوى 2"/>
          <p:cNvSpPr>
            <a:spLocks noGrp="1"/>
          </p:cNvSpPr>
          <p:nvPr>
            <p:ph idx="1"/>
          </p:nvPr>
        </p:nvSpPr>
        <p:spPr>
          <a:xfrm>
            <a:off x="0" y="1295400"/>
            <a:ext cx="9372600" cy="4800600"/>
          </a:xfrm>
        </p:spPr>
        <p:txBody>
          <a:bodyPr/>
          <a:lstStyle/>
          <a:p>
            <a:pPr lvl="0" rtl="1"/>
            <a:r>
              <a:rPr lang="ar-SA" sz="4000" dirty="0" smtClean="0">
                <a:cs typeface="AL-Mohanad Bold"/>
              </a:rPr>
              <a:t>ويمكن إخراج </a:t>
            </a:r>
            <a:r>
              <a:rPr lang="ar-SA" sz="4000" dirty="0">
                <a:cs typeface="AL-Mohanad Bold"/>
              </a:rPr>
              <a:t>هؤلاء الأطفال من الاهتمام الضيق بنفوسهم إلى رحاب الحياة </a:t>
            </a:r>
            <a:r>
              <a:rPr lang="ar-SA" sz="4000" dirty="0" smtClean="0">
                <a:cs typeface="AL-Mohanad Bold"/>
              </a:rPr>
              <a:t>الواسعة وإعطائهم </a:t>
            </a:r>
            <a:r>
              <a:rPr lang="ar-SA" sz="4000" dirty="0">
                <a:cs typeface="AL-Mohanad Bold"/>
              </a:rPr>
              <a:t>ورق وقلم وألوان لكي </a:t>
            </a:r>
            <a:r>
              <a:rPr lang="ar-SA" sz="4000" dirty="0" smtClean="0">
                <a:cs typeface="AL-Mohanad Bold"/>
              </a:rPr>
              <a:t>يرسم ومن البرامج ايضا الرسم </a:t>
            </a:r>
            <a:r>
              <a:rPr lang="ar-SA" sz="4000" dirty="0">
                <a:cs typeface="AL-Mohanad Bold"/>
              </a:rPr>
              <a:t>على الرمال ـــ </a:t>
            </a:r>
            <a:r>
              <a:rPr lang="ar-SA" sz="4000" dirty="0" smtClean="0">
                <a:cs typeface="AL-Mohanad Bold"/>
              </a:rPr>
              <a:t>وعمل </a:t>
            </a:r>
            <a:r>
              <a:rPr lang="ar-SA" sz="4000" dirty="0">
                <a:cs typeface="AL-Mohanad Bold"/>
              </a:rPr>
              <a:t>نماذج من العلب والمكعبات </a:t>
            </a:r>
            <a:r>
              <a:rPr lang="ar-SA" sz="4000" dirty="0" smtClean="0">
                <a:cs typeface="AL-Mohanad Bold"/>
              </a:rPr>
              <a:t>ـ</a:t>
            </a:r>
            <a:r>
              <a:rPr lang="ar-SA" sz="3600" dirty="0" smtClean="0">
                <a:cs typeface="AL-Mohanad Bold"/>
              </a:rPr>
              <a:t>  </a:t>
            </a:r>
          </a:p>
          <a:p>
            <a:r>
              <a:rPr lang="ar-SA" sz="3600" dirty="0" smtClean="0">
                <a:effectLst>
                  <a:outerShdw blurRad="38100" dist="38100" dir="2700000" algn="tl">
                    <a:srgbClr val="000000">
                      <a:alpha val="43137"/>
                    </a:srgbClr>
                  </a:outerShdw>
                </a:effectLst>
                <a:cs typeface="AL-Mohanad Bold"/>
              </a:rPr>
              <a:t>اما بالنسبة </a:t>
            </a:r>
            <a:r>
              <a:rPr lang="ar-SA" sz="3600" dirty="0">
                <a:effectLst>
                  <a:outerShdw blurRad="38100" dist="38100" dir="2700000" algn="tl">
                    <a:srgbClr val="000000">
                      <a:alpha val="43137"/>
                    </a:srgbClr>
                  </a:outerShdw>
                </a:effectLst>
                <a:cs typeface="AL-Mohanad Bold"/>
              </a:rPr>
              <a:t>للأحداث </a:t>
            </a:r>
            <a:r>
              <a:rPr lang="ar-SA" sz="3600" dirty="0">
                <a:cs typeface="AL-Mohanad Bold"/>
              </a:rPr>
              <a:t>ف</a:t>
            </a:r>
            <a:r>
              <a:rPr lang="ar-JO" sz="3600" dirty="0">
                <a:cs typeface="AL-Mohanad Bold"/>
              </a:rPr>
              <a:t>هناك برامج كثيرة يمكن أن يقدمها المعلم للحدث منها :</a:t>
            </a:r>
          </a:p>
          <a:p>
            <a:pPr lvl="0"/>
            <a:r>
              <a:rPr lang="ar-JO" sz="3600" dirty="0">
                <a:cs typeface="AL-Mohanad Bold"/>
              </a:rPr>
              <a:t>-تنمية الجانب الديني من خلال الوعظ والترهيب والترغيب . وذلك في ممارسة بعض الأعمال واللوحات الفنية التي قد تبرز هذا الجانب ككتابة الآيات القرآنية وزخرفتها وإعطاء موضوعات عن الجنة والنار وهذا يساعد على نزع النزعة الشريرة لديه</a:t>
            </a:r>
            <a:r>
              <a:rPr lang="ar-SA" sz="3600" dirty="0">
                <a:cs typeface="AL-Mohanad Bold"/>
              </a:rPr>
              <a:t> و</a:t>
            </a:r>
            <a:r>
              <a:rPr lang="ar-JO" sz="3600" dirty="0">
                <a:cs typeface="AL-Mohanad Bold"/>
              </a:rPr>
              <a:t>الأعمال الجماعية . التي تنمي شخصيته وتحولها إلى شخصية ايجابية وهذا ما يسمى بالنشاط الاجتماعي الموجه.</a:t>
            </a:r>
          </a:p>
          <a:p>
            <a:pPr lvl="0" rtl="1"/>
            <a:endParaRPr lang="en-US" sz="3600"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8862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الاحتياجات(يتبع)</a:t>
            </a:r>
            <a:endParaRPr lang="ar-JO" dirty="0"/>
          </a:p>
        </p:txBody>
      </p:sp>
      <p:sp>
        <p:nvSpPr>
          <p:cNvPr id="3" name="عنصر نائب للمحتوى 2"/>
          <p:cNvSpPr>
            <a:spLocks noGrp="1"/>
          </p:cNvSpPr>
          <p:nvPr>
            <p:ph idx="1"/>
          </p:nvPr>
        </p:nvSpPr>
        <p:spPr>
          <a:xfrm>
            <a:off x="304800" y="1600201"/>
            <a:ext cx="9220200" cy="4525963"/>
          </a:xfrm>
        </p:spPr>
        <p:txBody>
          <a:bodyPr/>
          <a:lstStyle/>
          <a:p>
            <a:r>
              <a:rPr lang="ar-SA" sz="4000" dirty="0" smtClean="0">
                <a:effectLst>
                  <a:outerShdw blurRad="38100" dist="38100" dir="2700000" algn="tl">
                    <a:srgbClr val="000000">
                      <a:alpha val="43137"/>
                    </a:srgbClr>
                  </a:outerShdw>
                </a:effectLst>
                <a:cs typeface="AL-Mohanad Bold"/>
              </a:rPr>
              <a:t>وبالنسبة للموهوب </a:t>
            </a:r>
            <a:r>
              <a:rPr lang="ar-SA" sz="4000" dirty="0" smtClean="0">
                <a:cs typeface="AL-Mohanad Bold"/>
              </a:rPr>
              <a:t>فيتميز عن غيره من الاطفال الغير عاديين والعاديين بانه دقيق الملاحظة يعتمد على التفاصيل الدقية في اعماله الفنية ويمكن ان يستجيب مع أي خبرة تقدم له وهناك برامج يمكن اشراكه فيها ك</a:t>
            </a:r>
            <a:r>
              <a:rPr lang="ar-JO" sz="4000" dirty="0" smtClean="0">
                <a:cs typeface="AL-Mohanad Bold"/>
              </a:rPr>
              <a:t>تصميم </a:t>
            </a:r>
            <a:r>
              <a:rPr lang="ar-JO" sz="4000" dirty="0">
                <a:cs typeface="AL-Mohanad Bold"/>
              </a:rPr>
              <a:t>وتنفيذ المعروضات في الصالات ووضع الخطط والتصميم على الجدران</a:t>
            </a:r>
          </a:p>
          <a:p>
            <a:r>
              <a:rPr lang="ar-SA" sz="4000" dirty="0" smtClean="0">
                <a:cs typeface="AL-Mohanad Bold"/>
              </a:rPr>
              <a:t>و</a:t>
            </a:r>
            <a:r>
              <a:rPr lang="ar-JO" sz="4000" dirty="0" smtClean="0">
                <a:cs typeface="AL-Mohanad Bold"/>
              </a:rPr>
              <a:t>إقامة </a:t>
            </a:r>
            <a:r>
              <a:rPr lang="ar-JO" sz="4000" dirty="0">
                <a:cs typeface="AL-Mohanad Bold"/>
              </a:rPr>
              <a:t>المعارض وتنسيقها وإدارتها وعرض الأعمال الفنية </a:t>
            </a:r>
            <a:r>
              <a:rPr lang="ar-JO" sz="4000" dirty="0" smtClean="0">
                <a:cs typeface="AL-Mohanad Bold"/>
              </a:rPr>
              <a:t>.</a:t>
            </a:r>
            <a:r>
              <a:rPr lang="ar-SA" sz="4000" dirty="0" smtClean="0">
                <a:cs typeface="AL-Mohanad Bold"/>
              </a:rPr>
              <a:t>و</a:t>
            </a:r>
            <a:r>
              <a:rPr lang="ar-JO" sz="4000" dirty="0" smtClean="0">
                <a:cs typeface="AL-Mohanad Bold"/>
              </a:rPr>
              <a:t>عمل </a:t>
            </a:r>
            <a:r>
              <a:rPr lang="ar-JO" sz="4000" dirty="0">
                <a:cs typeface="AL-Mohanad Bold"/>
              </a:rPr>
              <a:t>النماذج والمجسمات  والخرائط الجماعية.</a:t>
            </a:r>
          </a:p>
          <a:p>
            <a:r>
              <a:rPr lang="en-US" sz="4000" b="1" dirty="0" smtClean="0">
                <a:cs typeface="AL-Mohanad Bold"/>
              </a:rPr>
              <a:t/>
            </a:r>
            <a:br>
              <a:rPr lang="en-US" sz="4000" b="1" dirty="0" smtClean="0">
                <a:cs typeface="AL-Mohanad Bold"/>
              </a:rPr>
            </a:br>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0" marR="0" indent="0" defTabSz="914400" rtl="1" eaLnBrk="1" fontAlgn="auto" latinLnBrk="0" hangingPunct="1">
              <a:lnSpc>
                <a:spcPct val="100000"/>
              </a:lnSpc>
              <a:spcBef>
                <a:spcPts val="0"/>
              </a:spcBef>
              <a:spcAft>
                <a:spcPts val="0"/>
              </a:spcAft>
              <a:tabLst/>
              <a:defRPr/>
            </a:pPr>
            <a:r>
              <a:rPr lang="ar-SA" dirty="0">
                <a:latin typeface="Times New Roman"/>
                <a:ea typeface="Times New Roman"/>
                <a:cs typeface="AL-Mohanad Bold"/>
              </a:rPr>
              <a:t>برامج ومجالات التربية الفنية لذوي الاحتياجات(يتبع)</a:t>
            </a:r>
            <a:endParaRPr lang="ar-JO" dirty="0" smtClean="0">
              <a:latin typeface="Times New Roman"/>
              <a:ea typeface="Times New Roman"/>
              <a:cs typeface="AL-Mohanad Bold"/>
            </a:endParaRPr>
          </a:p>
        </p:txBody>
      </p:sp>
      <p:sp>
        <p:nvSpPr>
          <p:cNvPr id="3" name="عنصر نائب للمحتوى 2"/>
          <p:cNvSpPr>
            <a:spLocks noGrp="1"/>
          </p:cNvSpPr>
          <p:nvPr>
            <p:ph idx="1"/>
          </p:nvPr>
        </p:nvSpPr>
        <p:spPr>
          <a:xfrm>
            <a:off x="152400" y="1447800"/>
            <a:ext cx="9296400" cy="4678364"/>
          </a:xfrm>
        </p:spPr>
        <p:txBody>
          <a:bodyPr/>
          <a:lstStyle/>
          <a:p>
            <a:r>
              <a:rPr lang="ar-SA" sz="4000" dirty="0">
                <a:cs typeface="AL-Mohanad Bold"/>
              </a:rPr>
              <a:t>ـــ </a:t>
            </a:r>
            <a:r>
              <a:rPr lang="ar-SA" sz="4000" dirty="0" smtClean="0">
                <a:effectLst>
                  <a:outerShdw blurRad="38100" dist="38100" dir="2700000" algn="tl">
                    <a:srgbClr val="000000">
                      <a:alpha val="43137"/>
                    </a:srgbClr>
                  </a:outerShdw>
                </a:effectLst>
                <a:cs typeface="AL-Mohanad Bold"/>
              </a:rPr>
              <a:t>الطفل </a:t>
            </a:r>
            <a:r>
              <a:rPr lang="ar-SA" sz="4000" dirty="0">
                <a:effectLst>
                  <a:outerShdw blurRad="38100" dist="38100" dir="2700000" algn="tl">
                    <a:srgbClr val="000000">
                      <a:alpha val="43137"/>
                    </a:srgbClr>
                  </a:outerShdw>
                </a:effectLst>
                <a:cs typeface="AL-Mohanad Bold"/>
              </a:rPr>
              <a:t>الأصم </a:t>
            </a:r>
            <a:r>
              <a:rPr lang="ar-SA" sz="4000" dirty="0">
                <a:cs typeface="AL-Mohanad Bold"/>
              </a:rPr>
              <a:t>حساساً </a:t>
            </a:r>
            <a:r>
              <a:rPr lang="ar-SA" sz="4000" dirty="0" smtClean="0">
                <a:cs typeface="AL-Mohanad Bold"/>
              </a:rPr>
              <a:t>عند استخدام </a:t>
            </a:r>
            <a:r>
              <a:rPr lang="ar-SA" sz="4000" dirty="0">
                <a:cs typeface="AL-Mohanad Bold"/>
              </a:rPr>
              <a:t>إدراكه البصري في مجالات الفنون فنجده يعبر بحساسية عند استخدام اللون وهذا ما</a:t>
            </a:r>
            <a:r>
              <a:rPr lang="ar-JO" sz="4000" dirty="0">
                <a:cs typeface="AL-Mohanad Bold"/>
              </a:rPr>
              <a:t> </a:t>
            </a:r>
            <a:r>
              <a:rPr lang="ar-SA" sz="4000" dirty="0">
                <a:cs typeface="AL-Mohanad Bold"/>
              </a:rPr>
              <a:t>يعرف </a:t>
            </a:r>
            <a:r>
              <a:rPr lang="ar-JO" sz="4000" dirty="0">
                <a:cs typeface="AL-Mohanad Bold"/>
              </a:rPr>
              <a:t>ب</a:t>
            </a:r>
            <a:r>
              <a:rPr lang="ar-SA" sz="4000" dirty="0">
                <a:cs typeface="AL-Mohanad Bold"/>
              </a:rPr>
              <a:t>النمط البصري</a:t>
            </a:r>
            <a:r>
              <a:rPr lang="en-US" sz="4000" dirty="0">
                <a:cs typeface="AL-Mohanad Bold"/>
              </a:rPr>
              <a:t> </a:t>
            </a:r>
            <a:br>
              <a:rPr lang="en-US" sz="4000" dirty="0">
                <a:cs typeface="AL-Mohanad Bold"/>
              </a:rPr>
            </a:br>
            <a:r>
              <a:rPr lang="ar-SA" sz="4000" dirty="0">
                <a:cs typeface="AL-Mohanad Bold"/>
              </a:rPr>
              <a:t>ـــ </a:t>
            </a:r>
            <a:r>
              <a:rPr lang="ar-SA" sz="4000" dirty="0" smtClean="0">
                <a:cs typeface="AL-Mohanad Bold"/>
              </a:rPr>
              <a:t>ويمتلك </a:t>
            </a:r>
            <a:r>
              <a:rPr lang="ar-SA" sz="4000" dirty="0">
                <a:cs typeface="AL-Mohanad Bold"/>
              </a:rPr>
              <a:t>مهارة يدوية عالية كعملية تعويضية عما فقده وتظهر هذه المهارة في التركيب والتجميع </a:t>
            </a:r>
            <a:r>
              <a:rPr lang="ar-SA" sz="4000" dirty="0" smtClean="0">
                <a:cs typeface="AL-Mohanad Bold"/>
              </a:rPr>
              <a:t>والإنشاء ،وقد </a:t>
            </a:r>
            <a:r>
              <a:rPr lang="ar-SA" sz="4000" dirty="0">
                <a:cs typeface="AL-Mohanad Bold"/>
              </a:rPr>
              <a:t>تحمل الأشكال الفنية للأصم دلالات بقدر ما تتضمنه من قوة انفعالية دافعة وقد تكون سطحية إذا خلت من </a:t>
            </a:r>
            <a:r>
              <a:rPr lang="ar-SA" sz="4000" dirty="0" smtClean="0">
                <a:cs typeface="AL-Mohanad Bold"/>
              </a:rPr>
              <a:t>الانفعالات، ويمكن ان ينتج اعمالا فنية من القص واللصق</a:t>
            </a:r>
            <a:r>
              <a:rPr lang="ar-SA" sz="4000" dirty="0">
                <a:cs typeface="AL-Mohanad Bold"/>
              </a:rPr>
              <a:t> الأشغال اليدوية مثل : أعمال السلال والجريد </a:t>
            </a:r>
            <a:r>
              <a:rPr lang="ar-SA" sz="4000" dirty="0" smtClean="0">
                <a:cs typeface="AL-Mohanad Bold"/>
              </a:rPr>
              <a:t>والحصير واشغال الصلصال.</a:t>
            </a:r>
            <a:r>
              <a:rPr lang="en-US" sz="4000" dirty="0">
                <a:cs typeface="AL-Mohanad Bold"/>
              </a:rPr>
              <a:t/>
            </a:r>
            <a:br>
              <a:rPr lang="en-US" sz="4000" dirty="0">
                <a:cs typeface="AL-Mohanad Bold"/>
              </a:rPr>
            </a:br>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الاحتياجات(يتبع)</a:t>
            </a:r>
            <a:endParaRPr lang="ar-JO" dirty="0"/>
          </a:p>
        </p:txBody>
      </p:sp>
      <p:sp>
        <p:nvSpPr>
          <p:cNvPr id="3" name="عنصر نائب للمحتوى 2"/>
          <p:cNvSpPr>
            <a:spLocks noGrp="1"/>
          </p:cNvSpPr>
          <p:nvPr>
            <p:ph idx="1"/>
          </p:nvPr>
        </p:nvSpPr>
        <p:spPr>
          <a:xfrm>
            <a:off x="228600" y="1447800"/>
            <a:ext cx="9296400" cy="4678364"/>
          </a:xfrm>
        </p:spPr>
        <p:txBody>
          <a:bodyPr/>
          <a:lstStyle/>
          <a:p>
            <a:pPr lvl="0" rtl="1"/>
            <a:r>
              <a:rPr lang="ar-SA" sz="4000" dirty="0" smtClean="0">
                <a:cs typeface="AL-Mohanad Bold"/>
              </a:rPr>
              <a:t>ـــ </a:t>
            </a:r>
            <a:r>
              <a:rPr lang="ar-SA" sz="4000" dirty="0" smtClean="0">
                <a:effectLst>
                  <a:outerShdw blurRad="38100" dist="38100" dir="2700000" algn="tl">
                    <a:srgbClr val="000000">
                      <a:alpha val="43137"/>
                    </a:srgbClr>
                  </a:outerShdw>
                </a:effectLst>
                <a:cs typeface="AL-Mohanad Bold"/>
              </a:rPr>
              <a:t>وبالنسبة للمعاق بصريا </a:t>
            </a:r>
            <a:r>
              <a:rPr lang="ar-SA" sz="4000" dirty="0" smtClean="0">
                <a:cs typeface="AL-Mohanad Bold"/>
              </a:rPr>
              <a:t>فإبداعاته </a:t>
            </a:r>
            <a:r>
              <a:rPr lang="ar-SA" sz="4000" dirty="0">
                <a:cs typeface="AL-Mohanad Bold"/>
              </a:rPr>
              <a:t>أصلية تأتي من تخيلاته وتوقعاته لشكل الأشياء</a:t>
            </a:r>
            <a:r>
              <a:rPr lang="ar-JO" sz="4000" dirty="0">
                <a:cs typeface="AL-Mohanad Bold"/>
              </a:rPr>
              <a:t> ،حيث تبين أن للكفيف مقدرة على التشكيل الفني نتيجة الصور الذهنية لديه خاصة فيما يتعلق بالمجسمات ، </a:t>
            </a:r>
            <a:r>
              <a:rPr lang="ar-JO" sz="4000" dirty="0">
                <a:effectLst>
                  <a:outerShdw blurRad="38100" dist="38100" dir="2700000" algn="tl">
                    <a:srgbClr val="000000">
                      <a:alpha val="43137"/>
                    </a:srgbClr>
                  </a:outerShdw>
                </a:effectLst>
                <a:cs typeface="AL-Mohanad Bold"/>
              </a:rPr>
              <a:t>والإبداع </a:t>
            </a:r>
            <a:r>
              <a:rPr lang="ar-JO" sz="4000" dirty="0">
                <a:cs typeface="AL-Mohanad Bold"/>
              </a:rPr>
              <a:t>يرتبط بالفترة التي سبقت كف البصر والقدر المتبقي من الإبصار حيث تعمل الخبرات والذكريات دورا هاما في انجازه للأعمال الفنية </a:t>
            </a:r>
            <a:r>
              <a:rPr lang="ar-SA" sz="4000" dirty="0" smtClean="0">
                <a:cs typeface="AL-Mohanad Bold"/>
              </a:rPr>
              <a:t>وتميز اعمالهم</a:t>
            </a:r>
            <a:r>
              <a:rPr lang="ar-SA" sz="4000" dirty="0" smtClean="0">
                <a:effectLst>
                  <a:outerShdw blurRad="38100" dist="38100" dir="2700000" algn="tl">
                    <a:srgbClr val="000000">
                      <a:alpha val="43137"/>
                    </a:srgbClr>
                  </a:outerShdw>
                </a:effectLst>
                <a:cs typeface="AL-Mohanad Bold"/>
              </a:rPr>
              <a:t> بالدقة لانهم حاضري الذهن اكثر من غيرهم</a:t>
            </a:r>
            <a:r>
              <a:rPr lang="ar-JO" sz="4000" dirty="0" smtClean="0">
                <a:effectLst>
                  <a:outerShdw blurRad="38100" dist="38100" dir="2700000" algn="tl">
                    <a:srgbClr val="000000">
                      <a:alpha val="43137"/>
                    </a:srgbClr>
                  </a:outerShdw>
                </a:effectLst>
                <a:cs typeface="AL-Mohanad Bold"/>
              </a:rPr>
              <a:t>.</a:t>
            </a:r>
            <a:r>
              <a:rPr lang="ar-SA" sz="4000" dirty="0" smtClean="0">
                <a:effectLst>
                  <a:outerShdw blurRad="38100" dist="38100" dir="2700000" algn="tl">
                    <a:srgbClr val="000000">
                      <a:alpha val="43137"/>
                    </a:srgbClr>
                  </a:outerShdw>
                </a:effectLst>
                <a:cs typeface="AL-Mohanad Bold"/>
              </a:rPr>
              <a:t>ويمكن استخدام طريقة بريل </a:t>
            </a:r>
            <a:r>
              <a:rPr lang="ar-SA" sz="4000" dirty="0" smtClean="0">
                <a:cs typeface="AL-Mohanad Bold"/>
              </a:rPr>
              <a:t>في بعض اعمالهم الفنية كاللوين وعمل المساحات ومن المجالات الحفر والتجسيم ولكن بتوجيه من المعلم.</a:t>
            </a:r>
            <a:endParaRPr lang="ar-JO" sz="4000" dirty="0">
              <a:cs typeface="AL-Mohanad Bold"/>
            </a:endParaRPr>
          </a:p>
          <a:p>
            <a:endParaRPr lang="ar-JO" sz="4000" dirty="0" smtClean="0">
              <a:cs typeface="AL-Mohanad Bold"/>
            </a:endParaRPr>
          </a:p>
          <a:p>
            <a:r>
              <a:rPr lang="ar-JO" sz="4000" dirty="0" smtClean="0">
                <a:cs typeface="AL-Mohanad Bold"/>
              </a:rPr>
              <a:t>-</a:t>
            </a:r>
          </a:p>
          <a:p>
            <a:r>
              <a:rPr lang="en-US" sz="4000" b="1" dirty="0" smtClean="0">
                <a:cs typeface="AL-Mohanad Bold"/>
              </a:rPr>
              <a:t/>
            </a:r>
            <a:br>
              <a:rPr lang="en-US" sz="4000" b="1" dirty="0" smtClean="0">
                <a:cs typeface="AL-Mohanad Bold"/>
              </a:rPr>
            </a:br>
            <a:endParaRPr lang="en-US"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latin typeface="Times New Roman"/>
                <a:ea typeface="Times New Roman"/>
                <a:cs typeface="AL-Mohanad Bold"/>
              </a:rPr>
              <a:t>برامج </a:t>
            </a:r>
            <a:r>
              <a:rPr lang="ar-SA" dirty="0">
                <a:latin typeface="Times New Roman"/>
                <a:ea typeface="Times New Roman"/>
                <a:cs typeface="AL-Mohanad Bold"/>
              </a:rPr>
              <a:t>ومجالات التربية الفنية لذوي الاحتياجات(يتبع)</a:t>
            </a:r>
            <a:endParaRPr lang="ar-JO" dirty="0"/>
          </a:p>
        </p:txBody>
      </p:sp>
      <p:sp>
        <p:nvSpPr>
          <p:cNvPr id="3" name="عنصر نائب للمحتوى 2"/>
          <p:cNvSpPr>
            <a:spLocks noGrp="1"/>
          </p:cNvSpPr>
          <p:nvPr>
            <p:ph idx="1"/>
          </p:nvPr>
        </p:nvSpPr>
        <p:spPr>
          <a:xfrm>
            <a:off x="495300" y="1295400"/>
            <a:ext cx="8915400" cy="4830765"/>
          </a:xfrm>
        </p:spPr>
        <p:txBody>
          <a:bodyPr/>
          <a:lstStyle/>
          <a:p>
            <a:r>
              <a:rPr lang="ar-SA" sz="3600" dirty="0" smtClean="0">
                <a:cs typeface="AL-Mohanad Bold"/>
              </a:rPr>
              <a:t>وبالنسبة </a:t>
            </a:r>
            <a:r>
              <a:rPr lang="ar-SA" sz="3600" dirty="0" smtClean="0">
                <a:effectLst>
                  <a:outerShdw blurRad="38100" dist="38100" dir="2700000" algn="tl">
                    <a:srgbClr val="000000">
                      <a:alpha val="43137"/>
                    </a:srgbClr>
                  </a:outerShdw>
                </a:effectLst>
                <a:cs typeface="AL-Mohanad Bold"/>
              </a:rPr>
              <a:t>لخصائص المقعدين </a:t>
            </a:r>
            <a:r>
              <a:rPr lang="ar-SA" sz="3600" dirty="0" smtClean="0">
                <a:cs typeface="AL-Mohanad Bold"/>
              </a:rPr>
              <a:t>ف</a:t>
            </a:r>
            <a:r>
              <a:rPr lang="ar-JO" sz="3600" dirty="0" smtClean="0">
                <a:cs typeface="AL-Mohanad Bold"/>
              </a:rPr>
              <a:t>تغلب </a:t>
            </a:r>
            <a:r>
              <a:rPr lang="ar-JO" sz="3600" dirty="0">
                <a:cs typeface="AL-Mohanad Bold"/>
              </a:rPr>
              <a:t>على </a:t>
            </a:r>
            <a:r>
              <a:rPr lang="ar-JO" sz="3600" dirty="0">
                <a:effectLst>
                  <a:outerShdw blurRad="38100" dist="38100" dir="2700000" algn="tl">
                    <a:srgbClr val="000000">
                      <a:alpha val="43137"/>
                    </a:srgbClr>
                  </a:outerShdw>
                </a:effectLst>
                <a:cs typeface="AL-Mohanad Bold"/>
              </a:rPr>
              <a:t>أعمالهم الفنية الرمزية ولا تحتوي على مهارة جسمية أو عضلية </a:t>
            </a:r>
            <a:r>
              <a:rPr lang="ar-JO" sz="3600" dirty="0">
                <a:cs typeface="AL-Mohanad Bold"/>
              </a:rPr>
              <a:t>وتكون ذاتية نظرا لحالتهم النفسية المضطربة ، لذلك تكون رسوماتهم ضعيفة غير مدعمة بالخبرة البصرية الكافية وتغلب عليها الانفعالات نظرا للعزلة التي تحول دون استخدام حواسهم بشكل </a:t>
            </a:r>
            <a:r>
              <a:rPr lang="ar-JO" sz="3600" dirty="0" smtClean="0">
                <a:cs typeface="AL-Mohanad Bold"/>
              </a:rPr>
              <a:t>صحيح</a:t>
            </a:r>
            <a:r>
              <a:rPr lang="en-US" sz="3600" dirty="0">
                <a:cs typeface="AL-Mohanad Bold"/>
              </a:rPr>
              <a:t/>
            </a:r>
            <a:br>
              <a:rPr lang="en-US" sz="3600" dirty="0">
                <a:cs typeface="AL-Mohanad Bold"/>
              </a:rPr>
            </a:br>
            <a:r>
              <a:rPr lang="ar-SA" sz="3600" dirty="0">
                <a:cs typeface="AL-Mohanad Bold"/>
              </a:rPr>
              <a:t>ـــ </a:t>
            </a:r>
            <a:r>
              <a:rPr lang="ar-JO" sz="3600" dirty="0">
                <a:cs typeface="AL-Mohanad Bold"/>
              </a:rPr>
              <a:t>ولكن في المقابل هناك أطفال منهم تظهر لديهم ملكات جمالية وموهبة فطرية يمكن مراعاتها وتنميتها بالتوجيه والإرشاد </a:t>
            </a:r>
            <a:r>
              <a:rPr lang="ar-JO" sz="3600" dirty="0" smtClean="0">
                <a:cs typeface="AL-Mohanad Bold"/>
              </a:rPr>
              <a:t>السليم</a:t>
            </a:r>
            <a:r>
              <a:rPr lang="en-US" sz="3600" dirty="0">
                <a:cs typeface="AL-Mohanad Bold"/>
              </a:rPr>
              <a:t/>
            </a:r>
            <a:br>
              <a:rPr lang="en-US" sz="3600" dirty="0">
                <a:cs typeface="AL-Mohanad Bold"/>
              </a:rPr>
            </a:br>
            <a:r>
              <a:rPr lang="ar-JO" sz="4000" dirty="0">
                <a:cs typeface="AL-Mohanad Bold"/>
              </a:rPr>
              <a:t>لديهم الاستعداد للتنسيق بين اليد والعين في عملية الملاحظة لذلك لا بد من المعلم مراعاة هذه الناحية وهو </a:t>
            </a:r>
            <a:r>
              <a:rPr lang="ar-JO" sz="4000" dirty="0">
                <a:effectLst>
                  <a:outerShdw blurRad="38100" dist="38100" dir="2700000" algn="tl">
                    <a:srgbClr val="000000">
                      <a:alpha val="43137"/>
                    </a:srgbClr>
                  </a:outerShdw>
                </a:effectLst>
                <a:cs typeface="AL-Mohanad Bold"/>
              </a:rPr>
              <a:t>ما يسمى بالإدراك الحسي الموجه</a:t>
            </a:r>
            <a:r>
              <a:rPr lang="en-US" sz="4000" b="1" dirty="0" smtClean="0">
                <a:cs typeface="AL-Mohanad Bold"/>
              </a:rPr>
              <a:t/>
            </a:r>
            <a:br>
              <a:rPr lang="en-US" sz="4000" b="1" dirty="0" smtClean="0">
                <a:cs typeface="AL-Mohanad Bold"/>
              </a:rPr>
            </a:br>
            <a:r>
              <a:rPr lang="en-US" sz="4000" dirty="0" smtClean="0">
                <a:cs typeface="AL-Mohanad Bold"/>
              </a:rPr>
              <a:t/>
            </a:r>
            <a:br>
              <a:rPr lang="en-US" sz="4000" dirty="0" smtClean="0">
                <a:cs typeface="AL-Mohanad Bold"/>
              </a:rPr>
            </a:br>
            <a:endParaRPr lang="ar-JO" sz="4000"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302717-39CD-4B37-8CE7-58E3CC218065}"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4000" dirty="0" smtClean="0">
                <a:latin typeface="Times New Roman"/>
                <a:ea typeface="Times New Roman"/>
                <a:cs typeface="AL-Mohanad Bold"/>
              </a:rPr>
              <a:t>برامج </a:t>
            </a:r>
            <a:r>
              <a:rPr lang="ar-SA" sz="4000" dirty="0">
                <a:latin typeface="Times New Roman"/>
                <a:ea typeface="Times New Roman"/>
                <a:cs typeface="AL-Mohanad Bold"/>
              </a:rPr>
              <a:t>ومجالات التربية الفنية لذوي الاحتياجات(يتبع)</a:t>
            </a:r>
            <a:endParaRPr lang="en-US" sz="4000" dirty="0">
              <a:solidFill>
                <a:schemeClr val="tx2">
                  <a:lumMod val="75000"/>
                </a:schemeClr>
              </a:solidFill>
              <a:cs typeface="Traditional Arabic" pitchFamily="2" charset="-78"/>
            </a:endParaRPr>
          </a:p>
        </p:txBody>
      </p:sp>
      <p:sp>
        <p:nvSpPr>
          <p:cNvPr id="26628" name="Slide Number Placeholder 3"/>
          <p:cNvSpPr>
            <a:spLocks noGrp="1"/>
          </p:cNvSpPr>
          <p:nvPr>
            <p:ph type="sldNum" sz="quarter" idx="4294967295"/>
          </p:nvPr>
        </p:nvSpPr>
        <p:spPr bwMode="auto">
          <a:xfrm>
            <a:off x="4648200" y="6324600"/>
            <a:ext cx="736600" cy="365125"/>
          </a:xfrm>
          <a:noFill/>
          <a:ln>
            <a:miter lim="800000"/>
            <a:headEnd/>
            <a:tailEnd/>
          </a:ln>
        </p:spPr>
        <p:txBody>
          <a:bodyPr/>
          <a:lstStyle/>
          <a:p>
            <a:fld id="{CF302717-39CD-4B37-8CE7-58E3CC218065}" type="slidenum">
              <a:rPr lang="ar-SA" smtClean="0">
                <a:cs typeface="Arial" pitchFamily="34" charset="0"/>
              </a:rPr>
              <a:pPr/>
              <a:t>16</a:t>
            </a:fld>
            <a:endParaRPr lang="en-US" dirty="0" smtClean="0">
              <a:cs typeface="Arial" pitchFamily="34" charset="0"/>
            </a:endParaRPr>
          </a:p>
        </p:txBody>
      </p:sp>
      <p:sp>
        <p:nvSpPr>
          <p:cNvPr id="26629"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95300" y="1600201"/>
            <a:ext cx="8915400" cy="4190999"/>
          </a:xfrm>
        </p:spPr>
        <p:txBody>
          <a:bodyPr/>
          <a:lstStyle/>
          <a:p>
            <a:r>
              <a:rPr lang="ar-SA" dirty="0" smtClean="0">
                <a:cs typeface="AL-Mohanad Bold"/>
              </a:rPr>
              <a:t>وتتصف </a:t>
            </a:r>
            <a:r>
              <a:rPr lang="ar-JO" dirty="0" smtClean="0">
                <a:cs typeface="AL-Mohanad Bold"/>
              </a:rPr>
              <a:t>هذه </a:t>
            </a:r>
            <a:r>
              <a:rPr lang="ar-JO" dirty="0">
                <a:cs typeface="AL-Mohanad Bold"/>
              </a:rPr>
              <a:t>الفئة غالبا </a:t>
            </a:r>
            <a:r>
              <a:rPr lang="ar-JO" dirty="0" smtClean="0">
                <a:effectLst>
                  <a:outerShdw blurRad="38100" dist="38100" dir="2700000" algn="tl">
                    <a:srgbClr val="000000">
                      <a:alpha val="43137"/>
                    </a:srgbClr>
                  </a:outerShdw>
                </a:effectLst>
                <a:cs typeface="AL-Mohanad Bold"/>
              </a:rPr>
              <a:t>بالخوف </a:t>
            </a:r>
            <a:r>
              <a:rPr lang="ar-JO" dirty="0">
                <a:effectLst>
                  <a:outerShdw blurRad="38100" dist="38100" dir="2700000" algn="tl">
                    <a:srgbClr val="000000">
                      <a:alpha val="43137"/>
                    </a:srgbClr>
                  </a:outerShdw>
                </a:effectLst>
                <a:cs typeface="AL-Mohanad Bold"/>
              </a:rPr>
              <a:t>والاضطراب </a:t>
            </a:r>
            <a:r>
              <a:rPr lang="ar-JO" dirty="0">
                <a:cs typeface="AL-Mohanad Bold"/>
              </a:rPr>
              <a:t>لذلك أهم شيء يقوم به المعلم </a:t>
            </a:r>
            <a:r>
              <a:rPr lang="ar-JO" dirty="0">
                <a:effectLst>
                  <a:outerShdw blurRad="38100" dist="38100" dir="2700000" algn="tl">
                    <a:srgbClr val="000000">
                      <a:alpha val="43137"/>
                    </a:srgbClr>
                  </a:outerShdw>
                </a:effectLst>
                <a:cs typeface="AL-Mohanad Bold"/>
              </a:rPr>
              <a:t>نزع الخوف </a:t>
            </a:r>
            <a:r>
              <a:rPr lang="ar-JO" dirty="0">
                <a:cs typeface="AL-Mohanad Bold"/>
              </a:rPr>
              <a:t>من خلال المشاركة في ا</a:t>
            </a:r>
            <a:r>
              <a:rPr lang="ar-JO" dirty="0">
                <a:effectLst>
                  <a:outerShdw blurRad="38100" dist="38100" dir="2700000" algn="tl">
                    <a:srgbClr val="000000">
                      <a:alpha val="43137"/>
                    </a:srgbClr>
                  </a:outerShdw>
                </a:effectLst>
                <a:cs typeface="AL-Mohanad Bold"/>
              </a:rPr>
              <a:t>لأنشطة</a:t>
            </a:r>
            <a:r>
              <a:rPr lang="ar-JO" dirty="0">
                <a:cs typeface="AL-Mohanad Bold"/>
              </a:rPr>
              <a:t> ومن خلال </a:t>
            </a:r>
            <a:r>
              <a:rPr lang="ar-JO" dirty="0">
                <a:effectLst>
                  <a:outerShdw blurRad="38100" dist="38100" dir="2700000" algn="tl">
                    <a:srgbClr val="000000">
                      <a:alpha val="43137"/>
                    </a:srgbClr>
                  </a:outerShdw>
                </a:effectLst>
                <a:cs typeface="AL-Mohanad Bold"/>
              </a:rPr>
              <a:t>اعتراف الآخرين بقدراتهم الفنية</a:t>
            </a:r>
            <a:r>
              <a:rPr lang="ar-JO" dirty="0">
                <a:cs typeface="AL-Mohanad Bold"/>
              </a:rPr>
              <a:t> </a:t>
            </a:r>
            <a:r>
              <a:rPr lang="ar-JO" dirty="0" smtClean="0">
                <a:cs typeface="AL-Mohanad Bold"/>
              </a:rPr>
              <a:t>. </a:t>
            </a:r>
            <a:r>
              <a:rPr lang="ar-SA" dirty="0" smtClean="0">
                <a:cs typeface="AL-Mohanad Bold"/>
              </a:rPr>
              <a:t>ومن </a:t>
            </a:r>
            <a:r>
              <a:rPr lang="ar-JO" dirty="0" smtClean="0">
                <a:cs typeface="AL-Mohanad Bold"/>
              </a:rPr>
              <a:t>المجالات الفنية </a:t>
            </a:r>
            <a:r>
              <a:rPr lang="ar-JO" dirty="0">
                <a:cs typeface="AL-Mohanad Bold"/>
              </a:rPr>
              <a:t>لهذه الفئة </a:t>
            </a:r>
            <a:r>
              <a:rPr lang="ar-SA" dirty="0" smtClean="0">
                <a:cs typeface="AL-Mohanad Bold"/>
              </a:rPr>
              <a:t>، الرسم والاعمال الجماعية  والاشغال اليدوية اذا تبقى لديهم قدرة على عمل ذلك</a:t>
            </a:r>
            <a:endParaRPr lang="ar-JO" dirty="0">
              <a:cs typeface="AL-Mohanad Bold"/>
            </a:endParaRPr>
          </a:p>
          <a:p>
            <a:pPr rtl="1"/>
            <a:r>
              <a:rPr lang="ar-SA" dirty="0" smtClean="0">
                <a:cs typeface="AL-Mohanad Bold"/>
              </a:rPr>
              <a:t>اما رسوم </a:t>
            </a:r>
            <a:r>
              <a:rPr lang="ar-SA" dirty="0">
                <a:cs typeface="AL-Mohanad Bold"/>
              </a:rPr>
              <a:t>الأطفال </a:t>
            </a:r>
            <a:r>
              <a:rPr lang="ar-SA" dirty="0">
                <a:effectLst>
                  <a:outerShdw blurRad="38100" dist="38100" dir="2700000" algn="tl">
                    <a:srgbClr val="000000">
                      <a:alpha val="43137"/>
                    </a:srgbClr>
                  </a:outerShdw>
                </a:effectLst>
                <a:cs typeface="AL-Mohanad Bold"/>
              </a:rPr>
              <a:t>المعاقين عقلياً </a:t>
            </a:r>
            <a:r>
              <a:rPr lang="ar-SA" dirty="0">
                <a:cs typeface="AL-Mohanad Bold"/>
              </a:rPr>
              <a:t>لا</a:t>
            </a:r>
            <a:r>
              <a:rPr lang="ar-JO" dirty="0">
                <a:cs typeface="AL-Mohanad Bold"/>
              </a:rPr>
              <a:t> </a:t>
            </a:r>
            <a:r>
              <a:rPr lang="ar-SA" dirty="0">
                <a:cs typeface="AL-Mohanad Bold"/>
              </a:rPr>
              <a:t>تكون </a:t>
            </a:r>
            <a:r>
              <a:rPr lang="ar-SA" dirty="0">
                <a:effectLst>
                  <a:outerShdw blurRad="38100" dist="38100" dir="2700000" algn="tl">
                    <a:srgbClr val="000000">
                      <a:alpha val="43137"/>
                    </a:srgbClr>
                  </a:outerShdw>
                </a:effectLst>
                <a:cs typeface="AL-Mohanad Bold"/>
              </a:rPr>
              <a:t>متطابقة مع مراحل النمو الفني </a:t>
            </a:r>
            <a:r>
              <a:rPr lang="ar-SA" dirty="0">
                <a:cs typeface="AL-Mohanad Bold"/>
              </a:rPr>
              <a:t>أو </a:t>
            </a:r>
            <a:r>
              <a:rPr lang="ar-SA" dirty="0">
                <a:effectLst>
                  <a:outerShdw blurRad="38100" dist="38100" dir="2700000" algn="tl">
                    <a:srgbClr val="000000">
                      <a:alpha val="43137"/>
                    </a:srgbClr>
                  </a:outerShdw>
                </a:effectLst>
                <a:cs typeface="AL-Mohanad Bold"/>
              </a:rPr>
              <a:t>سمات التعبير الفني لمن هم في سنهم </a:t>
            </a:r>
            <a:r>
              <a:rPr lang="ar-SA" dirty="0">
                <a:cs typeface="AL-Mohanad Bold"/>
              </a:rPr>
              <a:t>لأنهم في عزلة عن جميع الأمثلة المتعلقة بالنشاطات التخطيطي</a:t>
            </a:r>
            <a:r>
              <a:rPr lang="ar-JO" dirty="0">
                <a:cs typeface="AL-Mohanad Bold"/>
              </a:rPr>
              <a:t>ة</a:t>
            </a:r>
            <a:r>
              <a:rPr lang="ar-SA" dirty="0">
                <a:cs typeface="AL-Mohanad Bold"/>
              </a:rPr>
              <a:t> لدى الأسوياء ولذلك نرى نشاطهم ا</a:t>
            </a:r>
            <a:r>
              <a:rPr lang="ar-SA" dirty="0">
                <a:effectLst>
                  <a:outerShdw blurRad="38100" dist="38100" dir="2700000" algn="tl">
                    <a:srgbClr val="000000">
                      <a:alpha val="43137"/>
                    </a:srgbClr>
                  </a:outerShdw>
                </a:effectLst>
                <a:cs typeface="AL-Mohanad Bold"/>
              </a:rPr>
              <a:t>لتخطيطي خالياً من أي قصد تمثيلي </a:t>
            </a:r>
            <a:r>
              <a:rPr lang="ar-SA" dirty="0">
                <a:cs typeface="AL-Mohanad Bold"/>
              </a:rPr>
              <a:t>بل وخالياً أيضاً من أي </a:t>
            </a:r>
            <a:r>
              <a:rPr lang="ar-SA" dirty="0">
                <a:effectLst>
                  <a:outerShdw blurRad="38100" dist="38100" dir="2700000" algn="tl">
                    <a:srgbClr val="000000">
                      <a:alpha val="43137"/>
                    </a:srgbClr>
                  </a:outerShdw>
                </a:effectLst>
                <a:cs typeface="AL-Mohanad Bold"/>
              </a:rPr>
              <a:t>غريزة تقليدية </a:t>
            </a:r>
            <a:r>
              <a:rPr lang="ar-SA" dirty="0">
                <a:cs typeface="AL-Mohanad Bold"/>
              </a:rPr>
              <a:t>، ورسومهم تنشأ من </a:t>
            </a:r>
            <a:r>
              <a:rPr lang="ar-SA" dirty="0">
                <a:effectLst>
                  <a:outerShdw blurRad="38100" dist="38100" dir="2700000" algn="tl">
                    <a:srgbClr val="000000">
                      <a:alpha val="43137"/>
                    </a:srgbClr>
                  </a:outerShdw>
                </a:effectLst>
                <a:cs typeface="AL-Mohanad Bold"/>
              </a:rPr>
              <a:t>اللذة التي يحصل عليها الطفل من </a:t>
            </a:r>
            <a:r>
              <a:rPr lang="ar-SA" dirty="0" smtClean="0">
                <a:effectLst>
                  <a:outerShdw blurRad="38100" dist="38100" dir="2700000" algn="tl">
                    <a:srgbClr val="000000">
                      <a:alpha val="43137"/>
                    </a:srgbClr>
                  </a:outerShdw>
                </a:effectLst>
                <a:cs typeface="AL-Mohanad Bold"/>
              </a:rPr>
              <a:t>حركات</a:t>
            </a:r>
            <a:endParaRPr lang="ar-JO" dirty="0">
              <a:effectLst>
                <a:outerShdw blurRad="38100" dist="38100" dir="2700000" algn="tl">
                  <a:srgbClr val="000000">
                    <a:alpha val="43137"/>
                  </a:srgbClr>
                </a:outerShdw>
              </a:effectLst>
            </a:endParaRPr>
          </a:p>
          <a:p>
            <a:pPr lvl="0" rtl="1"/>
            <a:endParaRPr lang="ar-JO" dirty="0">
              <a:cs typeface="AL-Mohanad Bold"/>
            </a:endParaRPr>
          </a:p>
          <a:p>
            <a:endParaRPr lang="ar-JO" dirty="0">
              <a:cs typeface="AL-Mohanad Bold"/>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الاحتياجات(يتبع)</a:t>
            </a:r>
            <a:endParaRPr lang="ar-SA" dirty="0"/>
          </a:p>
        </p:txBody>
      </p:sp>
      <p:sp>
        <p:nvSpPr>
          <p:cNvPr id="3" name="عنصر نائب للمحتوى 2"/>
          <p:cNvSpPr>
            <a:spLocks noGrp="1"/>
          </p:cNvSpPr>
          <p:nvPr>
            <p:ph idx="1"/>
          </p:nvPr>
        </p:nvSpPr>
        <p:spPr/>
        <p:txBody>
          <a:bodyPr/>
          <a:lstStyle/>
          <a:p>
            <a:r>
              <a:rPr lang="ar-SA" dirty="0">
                <a:effectLst>
                  <a:outerShdw blurRad="38100" dist="38100" dir="2700000" algn="tl">
                    <a:srgbClr val="000000">
                      <a:alpha val="43137"/>
                    </a:srgbClr>
                  </a:outerShdw>
                </a:effectLst>
                <a:cs typeface="AL-Mohanad Bold"/>
              </a:rPr>
              <a:t>الذراع ومن الأثر المرئي للحركات </a:t>
            </a:r>
            <a:r>
              <a:rPr lang="ar-SA" dirty="0" err="1">
                <a:effectLst>
                  <a:outerShdw blurRad="38100" dist="38100" dir="2700000" algn="tl">
                    <a:srgbClr val="000000">
                      <a:alpha val="43137"/>
                    </a:srgbClr>
                  </a:outerShdw>
                </a:effectLst>
                <a:cs typeface="AL-Mohanad Bold"/>
              </a:rPr>
              <a:t>المتروكه</a:t>
            </a:r>
            <a:r>
              <a:rPr lang="ar-SA" dirty="0">
                <a:effectLst>
                  <a:outerShdw blurRad="38100" dist="38100" dir="2700000" algn="tl">
                    <a:srgbClr val="000000">
                      <a:alpha val="43137"/>
                    </a:srgbClr>
                  </a:outerShdw>
                </a:effectLst>
                <a:cs typeface="AL-Mohanad Bold"/>
              </a:rPr>
              <a:t> على الورق </a:t>
            </a:r>
            <a:r>
              <a:rPr lang="ar-SA" dirty="0">
                <a:cs typeface="AL-Mohanad Bold"/>
              </a:rPr>
              <a:t>، فهي تعبير عن إيقاع جسمي فطري ، </a:t>
            </a:r>
            <a:r>
              <a:rPr lang="ar-SA" dirty="0" smtClean="0">
                <a:cs typeface="AL-Mohanad Bold"/>
              </a:rPr>
              <a:t>وعادة </a:t>
            </a:r>
            <a:r>
              <a:rPr lang="ar-SA" dirty="0">
                <a:cs typeface="AL-Mohanad Bold"/>
              </a:rPr>
              <a:t>ما</a:t>
            </a:r>
            <a:r>
              <a:rPr lang="ar-JO" dirty="0">
                <a:cs typeface="AL-Mohanad Bold"/>
              </a:rPr>
              <a:t> </a:t>
            </a:r>
            <a:r>
              <a:rPr lang="ar-SA" dirty="0">
                <a:cs typeface="AL-Mohanad Bold"/>
              </a:rPr>
              <a:t>تكون علاماتهم ورموزهم </a:t>
            </a:r>
            <a:r>
              <a:rPr lang="ar-SA" dirty="0">
                <a:effectLst>
                  <a:outerShdw blurRad="38100" dist="38100" dir="2700000" algn="tl">
                    <a:srgbClr val="000000">
                      <a:alpha val="43137"/>
                    </a:srgbClr>
                  </a:outerShdw>
                </a:effectLst>
                <a:cs typeface="AL-Mohanad Bold"/>
              </a:rPr>
              <a:t>اعتباطيه </a:t>
            </a:r>
            <a:r>
              <a:rPr lang="ar-SA" dirty="0">
                <a:cs typeface="AL-Mohanad Bold"/>
              </a:rPr>
              <a:t>غير </a:t>
            </a:r>
            <a:r>
              <a:rPr lang="ar-JO" dirty="0">
                <a:cs typeface="AL-Mohanad Bold"/>
              </a:rPr>
              <a:t>مترابطة </a:t>
            </a:r>
            <a:r>
              <a:rPr lang="ar-JO" dirty="0">
                <a:effectLst>
                  <a:outerShdw blurRad="38100" dist="38100" dir="2700000" algn="tl">
                    <a:srgbClr val="000000">
                      <a:alpha val="43137"/>
                    </a:srgbClr>
                  </a:outerShdw>
                </a:effectLst>
                <a:cs typeface="AL-Mohanad Bold"/>
              </a:rPr>
              <a:t>يشوبها كثير من </a:t>
            </a:r>
            <a:r>
              <a:rPr lang="ar-SA" dirty="0" err="1" smtClean="0">
                <a:effectLst>
                  <a:outerShdw blurRad="38100" dist="38100" dir="2700000" algn="tl">
                    <a:srgbClr val="000000">
                      <a:alpha val="43137"/>
                    </a:srgbClr>
                  </a:outerShdw>
                </a:effectLst>
                <a:cs typeface="AL-Mohanad Bold"/>
              </a:rPr>
              <a:t>الغموض،معظم</a:t>
            </a:r>
            <a:r>
              <a:rPr lang="ar-SA" dirty="0" smtClean="0">
                <a:effectLst>
                  <a:outerShdw blurRad="38100" dist="38100" dir="2700000" algn="tl">
                    <a:srgbClr val="000000">
                      <a:alpha val="43137"/>
                    </a:srgbClr>
                  </a:outerShdw>
                </a:effectLst>
                <a:cs typeface="AL-Mohanad Bold"/>
              </a:rPr>
              <a:t> مجالاتهم وبرامجهم في اللعب الحر والتلوين والاعمال الجماعية والعاب البناء والتركيب.</a:t>
            </a:r>
            <a:endParaRPr lang="en-US" dirty="0">
              <a:cs typeface="AL-Mohanad Bold"/>
            </a:endParaRPr>
          </a:p>
          <a:p>
            <a:r>
              <a:rPr lang="ar-SA" dirty="0">
                <a:effectLst>
                  <a:outerShdw blurRad="38100" dist="38100" dir="2700000" algn="tl">
                    <a:srgbClr val="000000">
                      <a:alpha val="43137"/>
                    </a:srgbClr>
                  </a:outerShdw>
                </a:effectLst>
                <a:cs typeface="AL-Mohanad Bold"/>
              </a:rPr>
              <a:t>اما بالنسبة للموهوب </a:t>
            </a:r>
            <a:r>
              <a:rPr lang="ar-SA" dirty="0">
                <a:cs typeface="AL-Mohanad Bold"/>
              </a:rPr>
              <a:t>فهو لديه مغامرة التشكيل بالخامة التي تتناسب مع استجاباته وسرعان ما تتحول تفاعلاته إلى خطوط ومساحات وأشكال وألوان ورموز في عمله الفني لأنه مبتكر</a:t>
            </a:r>
            <a:r>
              <a:rPr lang="en-US" dirty="0">
                <a:cs typeface="AL-Mohanad Bold"/>
              </a:rPr>
              <a:t>.</a:t>
            </a:r>
            <a:br>
              <a:rPr lang="en-US" dirty="0">
                <a:cs typeface="AL-Mohanad Bold"/>
              </a:rPr>
            </a:br>
            <a:r>
              <a:rPr lang="ar-SA" dirty="0">
                <a:cs typeface="AL-Mohanad Bold"/>
              </a:rPr>
              <a:t>ـــ ورسوماته أكثر جرأة وخصوبة ونماء بالنسبة لأقرانه و</a:t>
            </a:r>
            <a:r>
              <a:rPr lang="ar-JO" dirty="0" smtClean="0">
                <a:cs typeface="AL-Mohanad Bold"/>
              </a:rPr>
              <a:t>مجالات</a:t>
            </a:r>
            <a:r>
              <a:rPr lang="ar-SA" dirty="0" smtClean="0">
                <a:cs typeface="AL-Mohanad Bold"/>
              </a:rPr>
              <a:t>ه</a:t>
            </a:r>
            <a:r>
              <a:rPr lang="ar-JO" dirty="0" smtClean="0">
                <a:cs typeface="AL-Mohanad Bold"/>
              </a:rPr>
              <a:t> </a:t>
            </a:r>
            <a:r>
              <a:rPr lang="ar-JO" dirty="0">
                <a:cs typeface="AL-Mohanad Bold"/>
              </a:rPr>
              <a:t>الفنية </a:t>
            </a:r>
            <a:r>
              <a:rPr lang="ar-SA" dirty="0" smtClean="0">
                <a:cs typeface="AL-Mohanad Bold"/>
              </a:rPr>
              <a:t>غالبا في </a:t>
            </a:r>
            <a:r>
              <a:rPr lang="ar-JO" dirty="0" smtClean="0">
                <a:cs typeface="AL-Mohanad Bold"/>
              </a:rPr>
              <a:t>إقامة </a:t>
            </a:r>
            <a:r>
              <a:rPr lang="ar-JO" dirty="0">
                <a:cs typeface="AL-Mohanad Bold"/>
              </a:rPr>
              <a:t>وتنظيم المعارض الفنية</a:t>
            </a:r>
            <a:r>
              <a:rPr lang="ar-SA" dirty="0">
                <a:cs typeface="AL-Mohanad Bold"/>
              </a:rPr>
              <a:t> و</a:t>
            </a:r>
            <a:r>
              <a:rPr lang="ar-JO" dirty="0">
                <a:cs typeface="AL-Mohanad Bold"/>
              </a:rPr>
              <a:t>عمل الديكورات الخاصة بالمسرح المدرسي</a:t>
            </a:r>
            <a:r>
              <a:rPr lang="ar-SA" dirty="0">
                <a:cs typeface="AL-Mohanad Bold"/>
              </a:rPr>
              <a:t> و</a:t>
            </a:r>
            <a:r>
              <a:rPr lang="ar-JO" dirty="0">
                <a:cs typeface="AL-Mohanad Bold"/>
              </a:rPr>
              <a:t>عمل الملصقات الإعلانية</a:t>
            </a:r>
            <a:r>
              <a:rPr lang="ar-SA" dirty="0">
                <a:cs typeface="AL-Mohanad Bold"/>
              </a:rPr>
              <a:t> </a:t>
            </a:r>
            <a:r>
              <a:rPr lang="ar-JO" dirty="0">
                <a:cs typeface="AL-Mohanad Bold"/>
              </a:rPr>
              <a:t>وتصميم المخططات والخرائط</a:t>
            </a:r>
            <a:endParaRPr lang="ar-SA" dirty="0"/>
          </a:p>
          <a:p>
            <a:endParaRPr lang="ar-SA" dirty="0"/>
          </a:p>
        </p:txBody>
      </p:sp>
    </p:spTree>
    <p:extLst>
      <p:ext uri="{BB962C8B-B14F-4D97-AF65-F5344CB8AC3E}">
        <p14:creationId xmlns:p14="http://schemas.microsoft.com/office/powerpoint/2010/main" xmlns="" val="297769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latin typeface="Times New Roman"/>
                <a:ea typeface="Times New Roman"/>
                <a:cs typeface="AL-Mohanad Bold"/>
              </a:rPr>
              <a:t>برامج ومجالات التربية الفنية لذوي الاحتياجات(يتبع)</a:t>
            </a:r>
            <a:endParaRPr lang="ar-SA" dirty="0"/>
          </a:p>
        </p:txBody>
      </p:sp>
      <p:sp>
        <p:nvSpPr>
          <p:cNvPr id="3" name="عنصر نائب للمحتوى 2"/>
          <p:cNvSpPr>
            <a:spLocks noGrp="1"/>
          </p:cNvSpPr>
          <p:nvPr>
            <p:ph idx="1"/>
          </p:nvPr>
        </p:nvSpPr>
        <p:spPr/>
        <p:txBody>
          <a:bodyPr/>
          <a:lstStyle/>
          <a:p>
            <a:r>
              <a:rPr lang="ar-SA" sz="4000" dirty="0" smtClean="0">
                <a:effectLst>
                  <a:outerShdw blurRad="38100" dist="38100" dir="2700000" algn="tl">
                    <a:srgbClr val="000000">
                      <a:alpha val="43137"/>
                    </a:srgbClr>
                  </a:outerShdw>
                </a:effectLst>
                <a:cs typeface="AL-Mohanad Bold"/>
              </a:rPr>
              <a:t>اما بالنسبة للأحداث </a:t>
            </a:r>
            <a:r>
              <a:rPr lang="ar-SA" sz="4000" dirty="0" smtClean="0">
                <a:cs typeface="AL-Mohanad Bold"/>
              </a:rPr>
              <a:t>فتتميز اعمالهم الفنية ب</a:t>
            </a:r>
            <a:r>
              <a:rPr lang="ar-JO" sz="4000" dirty="0" smtClean="0">
                <a:cs typeface="AL-Mohanad Bold"/>
              </a:rPr>
              <a:t>الاندفاعية</a:t>
            </a:r>
            <a:r>
              <a:rPr lang="ar-SA" sz="4000" dirty="0" smtClean="0">
                <a:cs typeface="AL-Mohanad Bold"/>
              </a:rPr>
              <a:t> والعشوائية وعدم التروي والغموض والعدوانية ،وتلعب التربية دورا في ازالة هذه العوامل وهو ما يعرف </a:t>
            </a:r>
            <a:r>
              <a:rPr lang="ar-JO" sz="4000" dirty="0">
                <a:effectLst>
                  <a:outerShdw blurRad="38100" dist="38100" dir="2700000" algn="tl">
                    <a:srgbClr val="000000">
                      <a:alpha val="43137"/>
                    </a:srgbClr>
                  </a:outerShdw>
                </a:effectLst>
                <a:cs typeface="AL-Mohanad Bold"/>
              </a:rPr>
              <a:t>بالتهذيب الفني </a:t>
            </a:r>
            <a:r>
              <a:rPr lang="ar-SA" sz="4000" dirty="0" smtClean="0">
                <a:cs typeface="AL-Mohanad Bold"/>
              </a:rPr>
              <a:t>.</a:t>
            </a:r>
          </a:p>
          <a:p>
            <a:r>
              <a:rPr lang="ar-SA" sz="4000" dirty="0" smtClean="0">
                <a:cs typeface="AL-Mohanad Bold"/>
              </a:rPr>
              <a:t>يركز المعلم معه على الموضوعات التي تحمل قيما دينية، ومجالاته يفضل ان تكون في الاعمال الموجه والاعمال الجماعية </a:t>
            </a:r>
            <a:r>
              <a:rPr lang="ar-SA" dirty="0" smtClean="0">
                <a:cs typeface="AL-Mohanad Bold"/>
              </a:rPr>
              <a:t>.</a:t>
            </a:r>
            <a:endParaRPr lang="ar-SA" dirty="0"/>
          </a:p>
        </p:txBody>
      </p:sp>
    </p:spTree>
    <p:extLst>
      <p:ext uri="{BB962C8B-B14F-4D97-AF65-F5344CB8AC3E}">
        <p14:creationId xmlns:p14="http://schemas.microsoft.com/office/powerpoint/2010/main" xmlns="" val="399455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معلم التربية الفنية والمستلزمات المكانية </a:t>
            </a:r>
            <a:endParaRPr lang="ar-SA" dirty="0"/>
          </a:p>
        </p:txBody>
      </p:sp>
      <p:sp>
        <p:nvSpPr>
          <p:cNvPr id="3" name="عنصر نائب للمحتوى 2"/>
          <p:cNvSpPr>
            <a:spLocks noGrp="1"/>
          </p:cNvSpPr>
          <p:nvPr>
            <p:ph idx="1"/>
          </p:nvPr>
        </p:nvSpPr>
        <p:spPr/>
        <p:txBody>
          <a:bodyPr/>
          <a:lstStyle/>
          <a:p>
            <a:r>
              <a:rPr lang="ar-SA" sz="4000" dirty="0">
                <a:cs typeface="AL-Mohanad Bold"/>
              </a:rPr>
              <a:t>قد تنعكس </a:t>
            </a:r>
            <a:r>
              <a:rPr lang="ar-SA" sz="4000" dirty="0">
                <a:effectLst>
                  <a:outerShdw blurRad="38100" dist="38100" dir="2700000" algn="tl">
                    <a:srgbClr val="000000">
                      <a:alpha val="43137"/>
                    </a:srgbClr>
                  </a:outerShdw>
                </a:effectLst>
                <a:cs typeface="AL-Mohanad Bold"/>
              </a:rPr>
              <a:t>المعوقات المعمارية والإنشائية</a:t>
            </a:r>
            <a:r>
              <a:rPr lang="ar-JO" sz="4000" dirty="0">
                <a:effectLst>
                  <a:outerShdw blurRad="38100" dist="38100" dir="2700000" algn="tl">
                    <a:srgbClr val="000000">
                      <a:alpha val="43137"/>
                    </a:srgbClr>
                  </a:outerShdw>
                </a:effectLst>
                <a:cs typeface="AL-Mohanad Bold"/>
              </a:rPr>
              <a:t> </a:t>
            </a:r>
            <a:r>
              <a:rPr lang="ar-SA" sz="4000" dirty="0" smtClean="0">
                <a:effectLst>
                  <a:outerShdw blurRad="38100" dist="38100" dir="2700000" algn="tl">
                    <a:srgbClr val="000000">
                      <a:alpha val="43137"/>
                    </a:srgbClr>
                  </a:outerShdw>
                </a:effectLst>
                <a:cs typeface="AL-Mohanad Bold"/>
              </a:rPr>
              <a:t>وبناء الخطط والكوادر التعليمية </a:t>
            </a:r>
            <a:r>
              <a:rPr lang="ar-JO" sz="4000" dirty="0" smtClean="0">
                <a:effectLst>
                  <a:outerShdw blurRad="38100" dist="38100" dir="2700000" algn="tl">
                    <a:srgbClr val="000000">
                      <a:alpha val="43137"/>
                    </a:srgbClr>
                  </a:outerShdw>
                </a:effectLst>
                <a:cs typeface="AL-Mohanad Bold"/>
              </a:rPr>
              <a:t>ومعيقات </a:t>
            </a:r>
            <a:r>
              <a:rPr lang="ar-JO" sz="4000" dirty="0">
                <a:effectLst>
                  <a:outerShdw blurRad="38100" dist="38100" dir="2700000" algn="tl">
                    <a:srgbClr val="000000">
                      <a:alpha val="43137"/>
                    </a:srgbClr>
                  </a:outerShdw>
                </a:effectLst>
                <a:cs typeface="AL-Mohanad Bold"/>
              </a:rPr>
              <a:t>أخرى</a:t>
            </a:r>
            <a:r>
              <a:rPr lang="ar-SA" sz="4000" dirty="0">
                <a:effectLst>
                  <a:outerShdw blurRad="38100" dist="38100" dir="2700000" algn="tl">
                    <a:srgbClr val="000000">
                      <a:alpha val="43137"/>
                    </a:srgbClr>
                  </a:outerShdw>
                </a:effectLst>
                <a:cs typeface="AL-Mohanad Bold"/>
              </a:rPr>
              <a:t> </a:t>
            </a:r>
            <a:r>
              <a:rPr lang="ar-JO" sz="4000" dirty="0">
                <a:cs typeface="AL-Mohanad Bold"/>
              </a:rPr>
              <a:t>في بعض البيئات </a:t>
            </a:r>
            <a:r>
              <a:rPr lang="ar-SA" sz="4000" dirty="0">
                <a:cs typeface="AL-Mohanad Bold"/>
              </a:rPr>
              <a:t>سلباً على إمكانية </a:t>
            </a:r>
            <a:r>
              <a:rPr lang="ar-JO" sz="4000" dirty="0">
                <a:cs typeface="AL-Mohanad Bold"/>
              </a:rPr>
              <a:t>مواصلة ذوي الاحتياجات بشكل عام تعليمهم ،</a:t>
            </a:r>
            <a:r>
              <a:rPr lang="ar-SA" sz="4000" dirty="0">
                <a:cs typeface="AL-Mohanad Bold"/>
              </a:rPr>
              <a:t>لذلك </a:t>
            </a:r>
            <a:r>
              <a:rPr lang="ar-JO" sz="4000" dirty="0">
                <a:cs typeface="AL-Mohanad Bold"/>
              </a:rPr>
              <a:t>لا بد من </a:t>
            </a:r>
            <a:r>
              <a:rPr lang="ar-SA" sz="4000" dirty="0">
                <a:effectLst>
                  <a:outerShdw blurRad="38100" dist="38100" dir="2700000" algn="tl">
                    <a:srgbClr val="000000">
                      <a:alpha val="43137"/>
                    </a:srgbClr>
                  </a:outerShdw>
                </a:effectLst>
                <a:cs typeface="AL-Mohanad Bold"/>
              </a:rPr>
              <a:t>وضع تصور علمي لما يجب أن تكون عليه البيئة التعليمية  </a:t>
            </a:r>
            <a:r>
              <a:rPr lang="ar-SA" sz="4000" dirty="0" smtClean="0">
                <a:effectLst>
                  <a:outerShdw blurRad="38100" dist="38100" dir="2700000" algn="tl">
                    <a:srgbClr val="000000">
                      <a:alpha val="43137"/>
                    </a:srgbClr>
                  </a:outerShdw>
                </a:effectLst>
                <a:cs typeface="AL-Mohanad Bold"/>
              </a:rPr>
              <a:t>والخطط وتوفر الكوادر التعليمية اللازمة </a:t>
            </a:r>
            <a:r>
              <a:rPr lang="ar-JO" sz="4000" dirty="0" smtClean="0">
                <a:effectLst>
                  <a:outerShdw blurRad="38100" dist="38100" dir="2700000" algn="tl">
                    <a:srgbClr val="000000">
                      <a:alpha val="43137"/>
                    </a:srgbClr>
                  </a:outerShdw>
                </a:effectLst>
                <a:cs typeface="AL-Mohanad Bold"/>
              </a:rPr>
              <a:t>لتوفير </a:t>
            </a:r>
            <a:r>
              <a:rPr lang="ar-JO" sz="4000" dirty="0">
                <a:effectLst>
                  <a:outerShdw blurRad="38100" dist="38100" dir="2700000" algn="tl">
                    <a:srgbClr val="000000">
                      <a:alpha val="43137"/>
                    </a:srgbClr>
                  </a:outerShdw>
                </a:effectLst>
                <a:cs typeface="AL-Mohanad Bold"/>
              </a:rPr>
              <a:t>بيئة مناسبة تمكنهم من</a:t>
            </a:r>
            <a:r>
              <a:rPr lang="ar-SA" sz="4000" dirty="0">
                <a:effectLst>
                  <a:outerShdw blurRad="38100" dist="38100" dir="2700000" algn="tl">
                    <a:srgbClr val="000000">
                      <a:alpha val="43137"/>
                    </a:srgbClr>
                  </a:outerShdw>
                </a:effectLst>
                <a:cs typeface="AL-Mohanad Bold"/>
              </a:rPr>
              <a:t> مواصلة</a:t>
            </a:r>
            <a:r>
              <a:rPr lang="ar-JO" sz="4000" dirty="0">
                <a:effectLst>
                  <a:outerShdw blurRad="38100" dist="38100" dir="2700000" algn="tl">
                    <a:srgbClr val="000000">
                      <a:alpha val="43137"/>
                    </a:srgbClr>
                  </a:outerShdw>
                </a:effectLst>
                <a:cs typeface="AL-Mohanad Bold"/>
              </a:rPr>
              <a:t> التعليم جنبا إلى جنب مع اقرأنهم من الأطفال </a:t>
            </a:r>
            <a:r>
              <a:rPr lang="ar-JO" sz="4000" dirty="0" smtClean="0">
                <a:effectLst>
                  <a:outerShdw blurRad="38100" dist="38100" dir="2700000" algn="tl">
                    <a:srgbClr val="000000">
                      <a:alpha val="43137"/>
                    </a:srgbClr>
                  </a:outerShdw>
                </a:effectLst>
                <a:cs typeface="AL-Mohanad Bold"/>
              </a:rPr>
              <a:t>العاديين</a:t>
            </a:r>
            <a:r>
              <a:rPr lang="ar-JO" sz="4000" dirty="0" smtClean="0">
                <a:cs typeface="AL-Mohanad Bold"/>
              </a:rPr>
              <a:t> </a:t>
            </a:r>
            <a:endParaRPr lang="ar-SA" sz="4000" dirty="0"/>
          </a:p>
        </p:txBody>
      </p:sp>
    </p:spTree>
    <p:extLst>
      <p:ext uri="{BB962C8B-B14F-4D97-AF65-F5344CB8AC3E}">
        <p14:creationId xmlns:p14="http://schemas.microsoft.com/office/powerpoint/2010/main" xmlns="" val="2611416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cs typeface="AL-Mohanad Bold"/>
              </a:rPr>
              <a:t>معلم التربية الفنية والمستلزمات </a:t>
            </a:r>
            <a:r>
              <a:rPr lang="ar-SA" dirty="0" smtClean="0">
                <a:cs typeface="AL-Mohanad Bold"/>
              </a:rPr>
              <a:t>المكانية(يتبع) </a:t>
            </a:r>
            <a:endParaRPr lang="ar-SA" dirty="0">
              <a:cs typeface="AL-Mohanad Bold"/>
            </a:endParaRPr>
          </a:p>
        </p:txBody>
      </p:sp>
      <p:sp>
        <p:nvSpPr>
          <p:cNvPr id="3" name="عنصر نائب للمحتوى 2"/>
          <p:cNvSpPr>
            <a:spLocks noGrp="1"/>
          </p:cNvSpPr>
          <p:nvPr>
            <p:ph idx="1"/>
          </p:nvPr>
        </p:nvSpPr>
        <p:spPr/>
        <p:txBody>
          <a:bodyPr/>
          <a:lstStyle/>
          <a:p>
            <a:r>
              <a:rPr lang="ar-SA" sz="3600" dirty="0" smtClean="0">
                <a:effectLst>
                  <a:outerShdw blurRad="38100" dist="38100" dir="2700000" algn="tl">
                    <a:srgbClr val="000000">
                      <a:alpha val="43137"/>
                    </a:srgbClr>
                  </a:outerShdw>
                </a:effectLst>
                <a:cs typeface="AL-Mohanad Bold"/>
              </a:rPr>
              <a:t>بالنسبة لمعلـــم </a:t>
            </a:r>
            <a:r>
              <a:rPr lang="ar-SA" sz="3600" dirty="0">
                <a:effectLst>
                  <a:outerShdw blurRad="38100" dist="38100" dir="2700000" algn="tl">
                    <a:srgbClr val="000000">
                      <a:alpha val="43137"/>
                    </a:srgbClr>
                  </a:outerShdw>
                </a:effectLst>
                <a:cs typeface="AL-Mohanad Bold"/>
              </a:rPr>
              <a:t>التربيـة </a:t>
            </a:r>
            <a:r>
              <a:rPr lang="ar-SA" sz="3600" dirty="0" smtClean="0">
                <a:effectLst>
                  <a:outerShdw blurRad="38100" dist="38100" dir="2700000" algn="tl">
                    <a:srgbClr val="000000">
                      <a:alpha val="43137"/>
                    </a:srgbClr>
                  </a:outerShdw>
                </a:effectLst>
                <a:cs typeface="AL-Mohanad Bold"/>
              </a:rPr>
              <a:t>الفنيــة </a:t>
            </a:r>
            <a:r>
              <a:rPr lang="ar-SA" sz="3600" dirty="0" smtClean="0">
                <a:cs typeface="AL-Mohanad Bold"/>
              </a:rPr>
              <a:t>لا بد ان يتصف بصفات عامة كالمعرفة التخصصية والمعارف والمهارات المهنية وبطرق التدريس والبرامج الفنية ،وبصفات خاصة ك</a:t>
            </a:r>
            <a:r>
              <a:rPr lang="ar-SA" sz="3600" dirty="0" smtClean="0">
                <a:effectLst>
                  <a:outerShdw blurRad="38100" dist="38100" dir="2700000" algn="tl">
                    <a:srgbClr val="000000">
                      <a:alpha val="43137"/>
                    </a:srgbClr>
                  </a:outerShdw>
                </a:effectLst>
                <a:cs typeface="AL-Mohanad Bold"/>
              </a:rPr>
              <a:t>امتــلاك </a:t>
            </a:r>
            <a:r>
              <a:rPr lang="ar-SA" sz="3600" dirty="0">
                <a:effectLst>
                  <a:outerShdw blurRad="38100" dist="38100" dir="2700000" algn="tl">
                    <a:srgbClr val="000000">
                      <a:alpha val="43137"/>
                    </a:srgbClr>
                  </a:outerShdw>
                </a:effectLst>
                <a:cs typeface="AL-Mohanad Bold"/>
              </a:rPr>
              <a:t>القدرات والمهـارات الفنيــة </a:t>
            </a:r>
            <a:r>
              <a:rPr lang="ar-SA" sz="3600" dirty="0" smtClean="0">
                <a:effectLst>
                  <a:outerShdw blurRad="38100" dist="38100" dir="2700000" algn="tl">
                    <a:srgbClr val="000000">
                      <a:alpha val="43137"/>
                    </a:srgbClr>
                  </a:outerShdw>
                </a:effectLst>
                <a:cs typeface="AL-Mohanad Bold"/>
              </a:rPr>
              <a:t>والمهنيــــــة والتذوق الفني ودمج الخبرات النظرية بالعملية واحترام العمل اليدوي.</a:t>
            </a:r>
            <a:r>
              <a:rPr lang="en-US" sz="3600" dirty="0" smtClean="0">
                <a:cs typeface="AL-Mohanad Bold"/>
              </a:rPr>
              <a:t> </a:t>
            </a:r>
            <a:br>
              <a:rPr lang="en-US" sz="3600" dirty="0" smtClean="0">
                <a:cs typeface="AL-Mohanad Bold"/>
              </a:rPr>
            </a:br>
            <a:r>
              <a:rPr lang="ar-SA" sz="3600" dirty="0" smtClean="0">
                <a:cs typeface="AL-Mohanad Bold"/>
              </a:rPr>
              <a:t>ومن مهام معلم التربية الفنية ترك </a:t>
            </a:r>
            <a:r>
              <a:rPr lang="ar-SA" sz="3600" dirty="0">
                <a:effectLst>
                  <a:outerShdw blurRad="38100" dist="38100" dir="2700000" algn="tl">
                    <a:srgbClr val="000000">
                      <a:alpha val="43137"/>
                    </a:srgbClr>
                  </a:outerShdw>
                </a:effectLst>
                <a:cs typeface="AL-Mohanad Bold"/>
              </a:rPr>
              <a:t>حريــة العمــل والتعبيــر الفني لدى الأطفال واحترام </a:t>
            </a:r>
            <a:r>
              <a:rPr lang="ar-SA" sz="3600" dirty="0" smtClean="0">
                <a:cs typeface="AL-Mohanad Bold"/>
              </a:rPr>
              <a:t>أعمــالهــم </a:t>
            </a:r>
            <a:r>
              <a:rPr lang="ar-SA" sz="3600" dirty="0">
                <a:cs typeface="AL-Mohanad Bold"/>
              </a:rPr>
              <a:t>وإنتــاجهــم وتطوير ملكــة الإبداع </a:t>
            </a:r>
            <a:r>
              <a:rPr lang="ar-SA" sz="3600" dirty="0" smtClean="0">
                <a:cs typeface="AL-Mohanad Bold"/>
              </a:rPr>
              <a:t>لديهــــــم وغرس جانب التذوق الفني والتفاعل.</a:t>
            </a:r>
            <a:r>
              <a:rPr lang="en-US" sz="3600" dirty="0" smtClean="0">
                <a:cs typeface="AL-Mohanad Bold"/>
              </a:rPr>
              <a:t> </a:t>
            </a:r>
          </a:p>
          <a:p>
            <a:r>
              <a:rPr lang="en-US" sz="3600" dirty="0" smtClean="0">
                <a:cs typeface="AL-Mohanad Bold"/>
              </a:rPr>
              <a:t/>
            </a:r>
            <a:br>
              <a:rPr lang="en-US" sz="3600" dirty="0" smtClean="0">
                <a:cs typeface="AL-Mohanad Bold"/>
              </a:rPr>
            </a:br>
            <a:endParaRPr lang="ar-SA" sz="3600" dirty="0"/>
          </a:p>
        </p:txBody>
      </p:sp>
    </p:spTree>
    <p:extLst>
      <p:ext uri="{BB962C8B-B14F-4D97-AF65-F5344CB8AC3E}">
        <p14:creationId xmlns:p14="http://schemas.microsoft.com/office/powerpoint/2010/main" xmlns="" val="276839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cs typeface="AL-Mohanad Bold"/>
              </a:rPr>
              <a:t>معلم التربية الفنية والمستلزمات المكانية(يتبع) </a:t>
            </a:r>
            <a:endParaRPr lang="ar-SA" dirty="0"/>
          </a:p>
        </p:txBody>
      </p:sp>
      <p:sp>
        <p:nvSpPr>
          <p:cNvPr id="3" name="عنصر نائب للمحتوى 2"/>
          <p:cNvSpPr>
            <a:spLocks noGrp="1"/>
          </p:cNvSpPr>
          <p:nvPr>
            <p:ph idx="1"/>
          </p:nvPr>
        </p:nvSpPr>
        <p:spPr/>
        <p:txBody>
          <a:bodyPr/>
          <a:lstStyle/>
          <a:p>
            <a:pPr rtl="1"/>
            <a:r>
              <a:rPr lang="ar-SA" dirty="0" smtClean="0">
                <a:effectLst>
                  <a:outerShdw blurRad="38100" dist="38100" dir="2700000" algn="tl">
                    <a:srgbClr val="000000">
                      <a:alpha val="43137"/>
                    </a:srgbClr>
                  </a:outerShdw>
                </a:effectLst>
                <a:cs typeface="AL-Mohanad Bold"/>
              </a:rPr>
              <a:t>بالنسبة للمستلزمات المكانية </a:t>
            </a:r>
            <a:r>
              <a:rPr lang="ar-SA" dirty="0" smtClean="0">
                <a:cs typeface="AL-Mohanad Bold"/>
              </a:rPr>
              <a:t>هناك تشابه في بعضها لجميع الفئات كالمساحة مقارنة مع الصفوف العادية ومن حيث التهوية والاضاءة والتصميم الا في حالات كالعزل الصوتي ووجود ممرات ومدرج للعربات .</a:t>
            </a:r>
          </a:p>
          <a:p>
            <a:pPr rtl="1"/>
            <a:r>
              <a:rPr lang="ar-SA" dirty="0" smtClean="0">
                <a:cs typeface="AL-Mohanad Bold"/>
              </a:rPr>
              <a:t>لا بد من توفير كافة المعينات التعليمة لكل فئة حسب حجم ونوع الاصابة كالمختبرات السمعية الفردية والجماعية في حالة الاعاقة السمعية او المعينات الحسية في حالة الاعاقة العقلية .</a:t>
            </a:r>
          </a:p>
          <a:p>
            <a:pPr rtl="1"/>
            <a:r>
              <a:rPr lang="ar-SA" dirty="0" smtClean="0">
                <a:effectLst>
                  <a:outerShdw blurRad="38100" dist="38100" dir="2700000" algn="tl">
                    <a:srgbClr val="000000">
                      <a:alpha val="43137"/>
                    </a:srgbClr>
                  </a:outerShdw>
                </a:effectLst>
                <a:cs typeface="AL-Mohanad Bold"/>
              </a:rPr>
              <a:t>اما بالنسبة للخامات </a:t>
            </a:r>
            <a:r>
              <a:rPr lang="ar-SA" dirty="0" smtClean="0">
                <a:cs typeface="AL-Mohanad Bold"/>
              </a:rPr>
              <a:t>فلا بد ان تناسب كل فئة ونوع الاصابة وما تبقى لدى هذه الفئة من قدرة على التعلم</a:t>
            </a:r>
            <a:r>
              <a:rPr lang="ar-JO" dirty="0">
                <a:cs typeface="AL-Mohanad Bold"/>
              </a:rPr>
              <a:t> فالطفل الكفيف مثلا لا يستطيع أن يستخدم الفرشاة والألوان المائية والزيتية </a:t>
            </a:r>
            <a:r>
              <a:rPr lang="ar-SA" dirty="0" smtClean="0">
                <a:cs typeface="AL-Mohanad Bold"/>
              </a:rPr>
              <a:t>الا بمساعدة </a:t>
            </a:r>
            <a:endParaRPr lang="ar-SA" dirty="0"/>
          </a:p>
        </p:txBody>
      </p:sp>
    </p:spTree>
    <p:extLst>
      <p:ext uri="{BB962C8B-B14F-4D97-AF65-F5344CB8AC3E}">
        <p14:creationId xmlns:p14="http://schemas.microsoft.com/office/powerpoint/2010/main" xmlns="" val="3172322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4294967295"/>
          </p:nvPr>
        </p:nvSpPr>
        <p:spPr bwMode="auto">
          <a:xfrm>
            <a:off x="2105025" y="6376989"/>
            <a:ext cx="571500" cy="365125"/>
          </a:xfrm>
          <a:noFill/>
          <a:ln>
            <a:miter lim="800000"/>
            <a:headEnd/>
            <a:tailEnd/>
          </a:ln>
        </p:spPr>
        <p:txBody>
          <a:bodyPr/>
          <a:lstStyle/>
          <a:p>
            <a:fld id="{BDCE281D-BFFB-4C7C-A9F8-B2D2B2903F8A}" type="slidenum">
              <a:rPr lang="ar-SA" smtClean="0">
                <a:cs typeface="Arial" pitchFamily="34" charset="0"/>
              </a:rPr>
              <a:pPr/>
              <a:t>22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5"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6"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5339</TotalTime>
  <Words>1394</Words>
  <Application>Microsoft Office PowerPoint</Application>
  <PresentationFormat>A4 Paper (210x297 mm)‎</PresentationFormat>
  <Paragraphs>107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الرابعة عشرة</vt:lpstr>
      <vt:lpstr>المستلزمات المكانية لتنفيذ برامج التربية الفنية للفئات الخاصة *</vt:lpstr>
      <vt:lpstr>التربية الفنية والتربية الخاصة</vt:lpstr>
      <vt:lpstr>التربية الفني والتربية الخاصة(يتبع)</vt:lpstr>
      <vt:lpstr>التربية الفني والتربية الخاصة(يتبع)</vt:lpstr>
      <vt:lpstr>اهداف التربية الفنية واسس ممارستها لذوي الاحتياجات</vt:lpstr>
      <vt:lpstr>برامج ومجالات التربية الفنية لذوي الاحتياجات</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برامج ومجالات التربية الفنية لذوي الاحتياجات(يتبع)</vt:lpstr>
      <vt:lpstr>معلم التربية الفنية والمستلزمات المكانية </vt:lpstr>
      <vt:lpstr>معلم التربية الفنية والمستلزمات المكانية(يتبع) </vt:lpstr>
      <vt:lpstr>معلم التربية الفنية والمستلزمات المكانية(يتبع)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493</cp:revision>
  <cp:lastPrinted>2012-02-13T13:49:09Z</cp:lastPrinted>
  <dcterms:created xsi:type="dcterms:W3CDTF">2009-10-14T19:14:34Z</dcterms:created>
  <dcterms:modified xsi:type="dcterms:W3CDTF">2013-12-22T09:56:53Z</dcterms:modified>
</cp:coreProperties>
</file>