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CC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25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E387D-0E63-47C8-A794-C6578699A018}" type="datetimeFigureOut">
              <a:rPr lang="ar-SA" smtClean="0"/>
              <a:t>09/07/1435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7180B-2BF4-4156-B422-8953EEF056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E387D-0E63-47C8-A794-C6578699A018}" type="datetimeFigureOut">
              <a:rPr lang="ar-SA" smtClean="0"/>
              <a:t>09/07/1435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7180B-2BF4-4156-B422-8953EEF056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E387D-0E63-47C8-A794-C6578699A018}" type="datetimeFigureOut">
              <a:rPr lang="ar-SA" smtClean="0"/>
              <a:t>09/07/1435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7180B-2BF4-4156-B422-8953EEF056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E387D-0E63-47C8-A794-C6578699A018}" type="datetimeFigureOut">
              <a:rPr lang="ar-SA" smtClean="0"/>
              <a:t>09/07/1435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7180B-2BF4-4156-B422-8953EEF056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E387D-0E63-47C8-A794-C6578699A018}" type="datetimeFigureOut">
              <a:rPr lang="ar-SA" smtClean="0"/>
              <a:t>09/07/1435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7180B-2BF4-4156-B422-8953EEF056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E387D-0E63-47C8-A794-C6578699A018}" type="datetimeFigureOut">
              <a:rPr lang="ar-SA" smtClean="0"/>
              <a:t>09/07/1435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7180B-2BF4-4156-B422-8953EEF056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E387D-0E63-47C8-A794-C6578699A018}" type="datetimeFigureOut">
              <a:rPr lang="ar-SA" smtClean="0"/>
              <a:t>09/07/1435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7180B-2BF4-4156-B422-8953EEF056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E387D-0E63-47C8-A794-C6578699A018}" type="datetimeFigureOut">
              <a:rPr lang="ar-SA" smtClean="0"/>
              <a:t>09/07/1435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7180B-2BF4-4156-B422-8953EEF056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E387D-0E63-47C8-A794-C6578699A018}" type="datetimeFigureOut">
              <a:rPr lang="ar-SA" smtClean="0"/>
              <a:t>09/07/1435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7180B-2BF4-4156-B422-8953EEF056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E387D-0E63-47C8-A794-C6578699A018}" type="datetimeFigureOut">
              <a:rPr lang="ar-SA" smtClean="0"/>
              <a:t>09/07/1435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7180B-2BF4-4156-B422-8953EEF056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E387D-0E63-47C8-A794-C6578699A018}" type="datetimeFigureOut">
              <a:rPr lang="ar-SA" smtClean="0"/>
              <a:t>09/07/1435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7180B-2BF4-4156-B422-8953EEF056F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E387D-0E63-47C8-A794-C6578699A018}" type="datetimeFigureOut">
              <a:rPr lang="ar-SA" smtClean="0"/>
              <a:t>09/07/1435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7180B-2BF4-4156-B422-8953EEF056F6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-2513" y="-2"/>
          <a:ext cx="9146513" cy="721681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357335"/>
                <a:gridCol w="885819"/>
                <a:gridCol w="485771"/>
                <a:gridCol w="1157281"/>
                <a:gridCol w="314322"/>
                <a:gridCol w="1617021"/>
                <a:gridCol w="1664482"/>
                <a:gridCol w="1664482"/>
              </a:tblGrid>
              <a:tr h="285730">
                <a:tc gridSpan="8"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FFFF00"/>
                          </a:solidFill>
                          <a:cs typeface="+mn-cs"/>
                        </a:rPr>
                        <a:t>خصائص</a:t>
                      </a:r>
                      <a:r>
                        <a:rPr lang="ar-SA" sz="1400" b="1" baseline="0" dirty="0" smtClean="0">
                          <a:solidFill>
                            <a:srgbClr val="FFFF00"/>
                          </a:solidFill>
                          <a:cs typeface="+mn-cs"/>
                        </a:rPr>
                        <a:t> </a:t>
                      </a:r>
                      <a:r>
                        <a:rPr lang="ar-SA" sz="1400" b="1" baseline="0" dirty="0" err="1" smtClean="0">
                          <a:solidFill>
                            <a:srgbClr val="FFFF00"/>
                          </a:solidFill>
                          <a:cs typeface="+mn-cs"/>
                        </a:rPr>
                        <a:t>التربيه</a:t>
                      </a:r>
                      <a:r>
                        <a:rPr lang="ar-SA" sz="1400" b="1" baseline="0" dirty="0" smtClean="0">
                          <a:solidFill>
                            <a:srgbClr val="FFFF00"/>
                          </a:solidFill>
                          <a:cs typeface="+mn-cs"/>
                        </a:rPr>
                        <a:t> </a:t>
                      </a:r>
                      <a:r>
                        <a:rPr lang="ar-SA" sz="1400" b="1" baseline="0" dirty="0" err="1" smtClean="0">
                          <a:solidFill>
                            <a:srgbClr val="FFFF00"/>
                          </a:solidFill>
                          <a:cs typeface="+mn-cs"/>
                        </a:rPr>
                        <a:t>الفنيه</a:t>
                      </a:r>
                      <a:endParaRPr lang="ar-SA" sz="1400" b="1" dirty="0">
                        <a:solidFill>
                          <a:srgbClr val="FFFF00"/>
                        </a:solidFill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dirty="0" err="1" smtClean="0">
                          <a:cs typeface="+mn-cs"/>
                        </a:rPr>
                        <a:t>الاعاقه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السمعيه</a:t>
                      </a:r>
                      <a:endParaRPr lang="ar-SA" sz="1200" b="1" dirty="0">
                        <a:cs typeface="+mn-cs"/>
                      </a:endParaRPr>
                    </a:p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endParaRPr lang="ar-SA" sz="1200" b="1" dirty="0">
                        <a:cs typeface="+mn-cs"/>
                      </a:endParaRP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dirty="0" err="1" smtClean="0">
                          <a:cs typeface="+mn-cs"/>
                        </a:rPr>
                        <a:t>الاعاقه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البصريه</a:t>
                      </a:r>
                      <a:endParaRPr lang="ar-SA" sz="1200" b="1" dirty="0"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dirty="0" smtClean="0">
                          <a:cs typeface="+mn-cs"/>
                        </a:rPr>
                        <a:t>الموهوبون</a:t>
                      </a:r>
                      <a:endParaRPr lang="ar-SA" sz="1200" b="1" dirty="0"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200" b="0" dirty="0">
                        <a:cs typeface="W1 THAGHR 04 036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dirty="0" err="1" smtClean="0">
                          <a:cs typeface="+mn-cs"/>
                        </a:rPr>
                        <a:t>الاعاقه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العقليه</a:t>
                      </a:r>
                      <a:endParaRPr lang="ar-SA" sz="1200" b="1" dirty="0"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dirty="0" err="1" smtClean="0">
                          <a:cs typeface="+mn-cs"/>
                        </a:rPr>
                        <a:t>الاعاقه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الحركيه</a:t>
                      </a:r>
                      <a:endParaRPr lang="ar-SA" sz="1200" b="1" dirty="0"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dirty="0" smtClean="0">
                          <a:cs typeface="+mn-cs"/>
                        </a:rPr>
                        <a:t>الجانحون </a:t>
                      </a:r>
                      <a:r>
                        <a:rPr lang="ar-SA" sz="1200" b="1" dirty="0" err="1" smtClean="0">
                          <a:cs typeface="+mn-cs"/>
                        </a:rPr>
                        <a:t>والاحداث</a:t>
                      </a:r>
                      <a:endParaRPr lang="ar-SA" sz="1200" b="1" dirty="0"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CFF"/>
                    </a:solidFill>
                  </a:tcPr>
                </a:tc>
              </a:tr>
              <a:tr h="2524126">
                <a:tc>
                  <a:txBody>
                    <a:bodyPr/>
                    <a:lstStyle/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حساس في استخدام </a:t>
                      </a:r>
                      <a:r>
                        <a:rPr lang="ar-SA" sz="1200" b="1" dirty="0" err="1" smtClean="0">
                          <a:cs typeface="+mn-cs"/>
                        </a:rPr>
                        <a:t>ادراكه</a:t>
                      </a:r>
                      <a:r>
                        <a:rPr lang="ar-SA" sz="1200" b="1" dirty="0" smtClean="0">
                          <a:cs typeface="+mn-cs"/>
                        </a:rPr>
                        <a:t> البصري</a:t>
                      </a:r>
                    </a:p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يمتلك </a:t>
                      </a:r>
                      <a:r>
                        <a:rPr lang="ar-SA" sz="1200" b="1" dirty="0" err="1" smtClean="0">
                          <a:cs typeface="+mn-cs"/>
                        </a:rPr>
                        <a:t>مهاره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يدويه</a:t>
                      </a:r>
                      <a:r>
                        <a:rPr lang="ar-SA" sz="1200" b="1" dirty="0" smtClean="0">
                          <a:cs typeface="+mn-cs"/>
                        </a:rPr>
                        <a:t> عاليه</a:t>
                      </a:r>
                    </a:p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في(</a:t>
                      </a:r>
                      <a:r>
                        <a:rPr lang="ar-SA" sz="1200" b="1" baseline="0" dirty="0" smtClean="0">
                          <a:cs typeface="+mn-cs"/>
                        </a:rPr>
                        <a:t> التركيب والتجميع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والانشاء</a:t>
                      </a:r>
                      <a:r>
                        <a:rPr lang="ar-SA" sz="1200" b="1" baseline="0" dirty="0" smtClean="0">
                          <a:cs typeface="+mn-cs"/>
                        </a:rPr>
                        <a:t>)</a:t>
                      </a:r>
                      <a:endParaRPr lang="ar-SA" sz="1200" b="1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قوه انفعاليه دافعه</a:t>
                      </a:r>
                    </a:p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وقد تكون سطحيه</a:t>
                      </a:r>
                    </a:p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خصائص التعبيرات </a:t>
                      </a:r>
                      <a:r>
                        <a:rPr lang="ar-SA" sz="1200" b="1" dirty="0" err="1" smtClean="0">
                          <a:cs typeface="+mn-cs"/>
                        </a:rPr>
                        <a:t>الفنيه</a:t>
                      </a:r>
                      <a:r>
                        <a:rPr lang="ar-SA" sz="1200" b="1" dirty="0" smtClean="0">
                          <a:cs typeface="+mn-cs"/>
                        </a:rPr>
                        <a:t> تتطابق مع </a:t>
                      </a:r>
                      <a:r>
                        <a:rPr lang="ar-SA" sz="1200" b="1" dirty="0" err="1" smtClean="0">
                          <a:cs typeface="+mn-cs"/>
                        </a:rPr>
                        <a:t>اقرانه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الاسوياء</a:t>
                      </a:r>
                      <a:r>
                        <a:rPr lang="ar-SA" sz="1200" b="1" dirty="0" smtClean="0">
                          <a:cs typeface="+mn-cs"/>
                        </a:rPr>
                        <a:t> في النمو</a:t>
                      </a:r>
                      <a:endParaRPr lang="ar-SA" sz="1200" b="1" dirty="0">
                        <a:cs typeface="+mn-cs"/>
                      </a:endParaRP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1-النمط البصري</a:t>
                      </a:r>
                    </a:p>
                    <a:p>
                      <a:pPr rtl="1"/>
                      <a:endParaRPr lang="ar-SA" sz="1200" b="1" dirty="0">
                        <a:cs typeface="+mn-cs"/>
                      </a:endParaRP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dirty="0" smtClean="0">
                          <a:cs typeface="+mn-cs"/>
                        </a:rPr>
                        <a:t>2-النمط </a:t>
                      </a:r>
                      <a:r>
                        <a:rPr lang="ar-SA" sz="1200" b="1" dirty="0" err="1" smtClean="0">
                          <a:cs typeface="+mn-cs"/>
                        </a:rPr>
                        <a:t>اللمسي</a:t>
                      </a:r>
                      <a:endParaRPr lang="ar-SA" sz="1200" b="1" dirty="0" smtClean="0">
                        <a:cs typeface="+mn-cs"/>
                      </a:endParaRPr>
                    </a:p>
                    <a:p>
                      <a:pPr rtl="1"/>
                      <a:endParaRPr lang="ar-SA" sz="1200" b="1" dirty="0"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قادرون على تناول تفاصيل </a:t>
                      </a:r>
                      <a:r>
                        <a:rPr lang="ar-SA" sz="1200" b="1" dirty="0" err="1" smtClean="0">
                          <a:cs typeface="+mn-cs"/>
                        </a:rPr>
                        <a:t>كثيره</a:t>
                      </a:r>
                      <a:endParaRPr lang="ar-SA" sz="1200" b="1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تفكير واعي في تعلم </a:t>
                      </a:r>
                      <a:r>
                        <a:rPr lang="ar-SA" sz="1200" b="1" dirty="0" err="1" smtClean="0">
                          <a:cs typeface="+mn-cs"/>
                        </a:rPr>
                        <a:t>الاشساء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بالطريقه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البصريه</a:t>
                      </a:r>
                      <a:endParaRPr lang="ar-SA" sz="1200" b="1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تناول المدركات </a:t>
                      </a:r>
                      <a:r>
                        <a:rPr lang="ar-SA" sz="1200" b="1" dirty="0" err="1" smtClean="0">
                          <a:cs typeface="+mn-cs"/>
                        </a:rPr>
                        <a:t>المعقده</a:t>
                      </a:r>
                      <a:r>
                        <a:rPr lang="ar-SA" sz="1200" b="1" dirty="0" smtClean="0">
                          <a:cs typeface="+mn-cs"/>
                        </a:rPr>
                        <a:t>(</a:t>
                      </a:r>
                      <a:r>
                        <a:rPr lang="ar-SA" sz="1200" b="1" dirty="0" err="1" smtClean="0">
                          <a:cs typeface="+mn-cs"/>
                        </a:rPr>
                        <a:t>اذا</a:t>
                      </a:r>
                      <a:r>
                        <a:rPr lang="ar-SA" sz="1200" b="1" baseline="0" dirty="0" smtClean="0">
                          <a:cs typeface="+mn-cs"/>
                        </a:rPr>
                        <a:t>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ملكو</a:t>
                      </a:r>
                      <a:r>
                        <a:rPr lang="ar-SA" sz="1200" b="1" baseline="0" dirty="0" smtClean="0">
                          <a:cs typeface="+mn-cs"/>
                        </a:rPr>
                        <a:t> تنظيمها)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التشكيل بالخامة التي تناسب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استاجاباتهم</a:t>
                      </a:r>
                      <a:endParaRPr lang="ar-SA" sz="1200" b="1" baseline="0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يحلق في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افاق</a:t>
                      </a:r>
                      <a:r>
                        <a:rPr lang="ar-SA" sz="1200" b="1" baseline="0" dirty="0" smtClean="0">
                          <a:cs typeface="+mn-cs"/>
                        </a:rPr>
                        <a:t>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لاتحدها</a:t>
                      </a:r>
                      <a:r>
                        <a:rPr lang="ar-SA" sz="1200" b="1" baseline="0" dirty="0" smtClean="0">
                          <a:cs typeface="+mn-cs"/>
                        </a:rPr>
                        <a:t> سوى المعاني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الخاصه</a:t>
                      </a:r>
                      <a:endParaRPr lang="ar-SA" sz="1200" b="1" baseline="0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رسوماتهم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اكثر</a:t>
                      </a:r>
                      <a:r>
                        <a:rPr lang="ar-SA" sz="1200" b="1" baseline="0" dirty="0" smtClean="0">
                          <a:cs typeface="+mn-cs"/>
                        </a:rPr>
                        <a:t> جرأه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وخصوبه</a:t>
                      </a:r>
                      <a:r>
                        <a:rPr lang="ar-SA" sz="1200" b="1" baseline="0" dirty="0" smtClean="0">
                          <a:cs typeface="+mn-cs"/>
                        </a:rPr>
                        <a:t> ونماء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سرعه في استخدام المبتكر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والاتقان</a:t>
                      </a:r>
                      <a:r>
                        <a:rPr lang="ar-SA" sz="1200" b="1" baseline="0" dirty="0" smtClean="0">
                          <a:cs typeface="+mn-cs"/>
                        </a:rPr>
                        <a:t> وقدره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ملحوظه</a:t>
                      </a:r>
                      <a:endParaRPr lang="ar-SA" sz="1200" b="1" baseline="0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كله مدح*_*</a:t>
                      </a:r>
                      <a:endParaRPr lang="ar-SA" sz="1200" b="1" dirty="0"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رسوماتهم</a:t>
                      </a:r>
                      <a:r>
                        <a:rPr lang="ar-SA" sz="1200" b="1" baseline="0" dirty="0" smtClean="0">
                          <a:cs typeface="+mn-cs"/>
                        </a:rPr>
                        <a:t>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لاتطابق</a:t>
                      </a:r>
                      <a:r>
                        <a:rPr lang="ar-SA" sz="1200" b="1" baseline="0" dirty="0" smtClean="0">
                          <a:cs typeface="+mn-cs"/>
                        </a:rPr>
                        <a:t> مراحل النمو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رسومهم تنشأ من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اللذه</a:t>
                      </a:r>
                      <a:r>
                        <a:rPr lang="ar-SA" sz="1200" b="1" baseline="0" dirty="0" smtClean="0">
                          <a:cs typeface="+mn-cs"/>
                        </a:rPr>
                        <a:t>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اللتي</a:t>
                      </a:r>
                      <a:r>
                        <a:rPr lang="ar-SA" sz="1200" b="1" baseline="0" dirty="0" smtClean="0">
                          <a:cs typeface="+mn-cs"/>
                        </a:rPr>
                        <a:t> يحصل عليها من حركات ذراع ومن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الاثر</a:t>
                      </a:r>
                      <a:r>
                        <a:rPr lang="ar-SA" sz="1200" b="1" baseline="0" dirty="0" smtClean="0">
                          <a:cs typeface="+mn-cs"/>
                        </a:rPr>
                        <a:t> المرئي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للحركاتع</a:t>
                      </a:r>
                      <a:r>
                        <a:rPr lang="ar-SA" sz="1200" b="1" baseline="0" dirty="0" smtClean="0">
                          <a:cs typeface="+mn-cs"/>
                        </a:rPr>
                        <a:t> الورق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رسوماتهم غير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متلبسه</a:t>
                      </a:r>
                      <a:r>
                        <a:rPr lang="ar-SA" sz="1200" b="1" baseline="0" dirty="0" smtClean="0">
                          <a:cs typeface="+mn-cs"/>
                        </a:rPr>
                        <a:t> بشكل معين 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عدم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القدره</a:t>
                      </a:r>
                      <a:r>
                        <a:rPr lang="ar-SA" sz="1200" b="1" baseline="0" dirty="0" smtClean="0">
                          <a:cs typeface="+mn-cs"/>
                        </a:rPr>
                        <a:t> على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ادراك</a:t>
                      </a:r>
                      <a:r>
                        <a:rPr lang="ar-SA" sz="1200" b="1" baseline="0" dirty="0" smtClean="0">
                          <a:cs typeface="+mn-cs"/>
                        </a:rPr>
                        <a:t> العلاقات بين العناصر.النقل من رسوم الغير.التكرار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والاليه</a:t>
                      </a:r>
                      <a:r>
                        <a:rPr lang="ar-SA" sz="1200" b="1" baseline="0" dirty="0" smtClean="0">
                          <a:cs typeface="+mn-cs"/>
                        </a:rPr>
                        <a:t>.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الاعاده</a:t>
                      </a:r>
                      <a:r>
                        <a:rPr lang="ar-SA" sz="1200" b="1" baseline="0" dirty="0" smtClean="0">
                          <a:cs typeface="+mn-cs"/>
                        </a:rPr>
                        <a:t>.تشتت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الافكار</a:t>
                      </a:r>
                      <a:r>
                        <a:rPr lang="ar-SA" sz="1200" b="1" baseline="0" dirty="0" smtClean="0">
                          <a:cs typeface="+mn-cs"/>
                        </a:rPr>
                        <a:t>..الانتقال السريع من فكره لفكره دون انجازها..تشويه العمل بعد الانتهاء منه 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يبدي المعاقين عقليا دلائل على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ان</a:t>
                      </a:r>
                      <a:r>
                        <a:rPr lang="ar-SA" sz="1200" b="1" baseline="0" dirty="0" smtClean="0">
                          <a:cs typeface="+mn-cs"/>
                        </a:rPr>
                        <a:t>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ادائهم</a:t>
                      </a:r>
                      <a:r>
                        <a:rPr lang="ar-SA" sz="1200" b="1" baseline="0" dirty="0" smtClean="0">
                          <a:cs typeface="+mn-cs"/>
                        </a:rPr>
                        <a:t> يتحسن</a:t>
                      </a:r>
                    </a:p>
                    <a:p>
                      <a:pPr rtl="1"/>
                      <a:endParaRPr lang="ar-SA" sz="1200" b="1" dirty="0">
                        <a:cs typeface="+mn-cs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تغلب عليه</a:t>
                      </a:r>
                      <a:r>
                        <a:rPr lang="ar-SA" sz="1200" b="1" baseline="0" dirty="0" smtClean="0">
                          <a:cs typeface="+mn-cs"/>
                        </a:rPr>
                        <a:t>م </a:t>
                      </a:r>
                      <a:r>
                        <a:rPr lang="ar-SA" sz="1200" b="1" dirty="0" err="1" smtClean="0">
                          <a:cs typeface="+mn-cs"/>
                        </a:rPr>
                        <a:t>الرمزيه</a:t>
                      </a:r>
                      <a:r>
                        <a:rPr lang="ar-SA" sz="1200" b="1" dirty="0" smtClean="0">
                          <a:cs typeface="+mn-cs"/>
                        </a:rPr>
                        <a:t> رسوماتهم </a:t>
                      </a:r>
                    </a:p>
                    <a:p>
                      <a:pPr rtl="1"/>
                      <a:r>
                        <a:rPr lang="ar-SA" sz="1200" b="1" dirty="0" err="1" smtClean="0">
                          <a:cs typeface="+mn-cs"/>
                        </a:rPr>
                        <a:t>ضعيفه</a:t>
                      </a:r>
                      <a:r>
                        <a:rPr lang="ar-SA" sz="1200" b="1" baseline="0" dirty="0" smtClean="0">
                          <a:cs typeface="+mn-cs"/>
                        </a:rPr>
                        <a:t> </a:t>
                      </a:r>
                      <a:r>
                        <a:rPr lang="ar-SA" sz="1200" b="1" dirty="0" smtClean="0">
                          <a:cs typeface="+mn-cs"/>
                        </a:rPr>
                        <a:t>غير مدعمه </a:t>
                      </a:r>
                      <a:r>
                        <a:rPr lang="ar-SA" sz="1200" b="1" dirty="0" err="1" smtClean="0">
                          <a:cs typeface="+mn-cs"/>
                        </a:rPr>
                        <a:t>بالخبره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البصريه</a:t>
                      </a:r>
                      <a:endParaRPr lang="ar-SA" sz="1200" b="1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الكافيه</a:t>
                      </a:r>
                      <a:r>
                        <a:rPr lang="ar-SA" sz="1200" b="1" dirty="0" smtClean="0">
                          <a:cs typeface="+mn-cs"/>
                        </a:rPr>
                        <a:t> تغلب </a:t>
                      </a:r>
                      <a:r>
                        <a:rPr lang="ar-SA" sz="1200" b="1" dirty="0" err="1" smtClean="0">
                          <a:cs typeface="+mn-cs"/>
                        </a:rPr>
                        <a:t>عليهاالانفعلات</a:t>
                      </a:r>
                      <a:r>
                        <a:rPr lang="ar-SA" sz="1200" b="1" dirty="0" smtClean="0">
                          <a:cs typeface="+mn-cs"/>
                        </a:rPr>
                        <a:t>  </a:t>
                      </a:r>
                    </a:p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-</a:t>
                      </a:r>
                      <a:r>
                        <a:rPr lang="ar-SA" sz="1200" b="1" dirty="0" err="1" smtClean="0">
                          <a:cs typeface="+mn-cs"/>
                        </a:rPr>
                        <a:t>اطفال</a:t>
                      </a:r>
                      <a:r>
                        <a:rPr lang="ar-SA" sz="1200" b="1" dirty="0" smtClean="0">
                          <a:cs typeface="+mn-cs"/>
                        </a:rPr>
                        <a:t> منهم لديهم</a:t>
                      </a:r>
                      <a:r>
                        <a:rPr lang="ar-SA" sz="1200" b="1" baseline="0" dirty="0" smtClean="0">
                          <a:cs typeface="+mn-cs"/>
                        </a:rPr>
                        <a:t> ملكات 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جماليه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وموهبه</a:t>
                      </a:r>
                      <a:r>
                        <a:rPr lang="ar-SA" sz="1200" b="1" baseline="0" dirty="0" smtClean="0">
                          <a:cs typeface="+mn-cs"/>
                        </a:rPr>
                        <a:t> فطريه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نمط تعبيري بسيط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تعبيراتهم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الفنيه</a:t>
                      </a:r>
                      <a:r>
                        <a:rPr lang="ar-SA" sz="1200" b="1" baseline="0" dirty="0" smtClean="0">
                          <a:cs typeface="+mn-cs"/>
                        </a:rPr>
                        <a:t> تختلف باختلاف 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الاستعداد النفسي والمزاجي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تنسيق بين العين واليد</a:t>
                      </a:r>
                      <a:endParaRPr lang="ar-SA" sz="1200" b="1" dirty="0"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200" b="1" dirty="0" err="1" smtClean="0">
                          <a:cs typeface="+mn-cs"/>
                        </a:rPr>
                        <a:t>اندفاعيه</a:t>
                      </a:r>
                      <a:endParaRPr lang="ar-SA" sz="1200" b="1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عدم تروي</a:t>
                      </a:r>
                      <a:r>
                        <a:rPr lang="ar-SA" sz="1200" b="1" baseline="0" dirty="0" smtClean="0">
                          <a:cs typeface="+mn-cs"/>
                        </a:rPr>
                        <a:t> وغموض</a:t>
                      </a:r>
                    </a:p>
                    <a:p>
                      <a:pPr rtl="1"/>
                      <a:r>
                        <a:rPr lang="ar-SA" sz="1200" b="1" dirty="0" err="1" smtClean="0">
                          <a:cs typeface="+mn-cs"/>
                        </a:rPr>
                        <a:t>العشوائيه</a:t>
                      </a:r>
                      <a:endParaRPr lang="ar-SA" sz="1200" b="1" dirty="0"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03866">
                <a:tc gridSpan="8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cs typeface="+mn-cs"/>
                        </a:rPr>
                        <a:t>مجالات </a:t>
                      </a:r>
                      <a:r>
                        <a:rPr lang="ar-SA" sz="1200" b="1" baseline="0" dirty="0" err="1" smtClean="0">
                          <a:solidFill>
                            <a:srgbClr val="FFFF00"/>
                          </a:solidFill>
                          <a:cs typeface="+mn-cs"/>
                        </a:rPr>
                        <a:t>التربيه</a:t>
                      </a:r>
                      <a:r>
                        <a:rPr lang="ar-SA" sz="1200" b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cs typeface="+mn-cs"/>
                        </a:rPr>
                        <a:t> </a:t>
                      </a:r>
                      <a:r>
                        <a:rPr lang="ar-SA" sz="1200" b="1" baseline="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cs typeface="+mn-cs"/>
                        </a:rPr>
                        <a:t>الفنيه</a:t>
                      </a:r>
                      <a:endParaRPr lang="ar-SA" sz="12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cs typeface="+mn-cs"/>
                      </a:endParaRPr>
                    </a:p>
                    <a:p>
                      <a:pPr rtl="1"/>
                      <a:endParaRPr lang="ar-SA" sz="1800" b="1" dirty="0"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071535">
                <a:tc>
                  <a:txBody>
                    <a:bodyPr/>
                    <a:lstStyle/>
                    <a:p>
                      <a:pPr rtl="1"/>
                      <a:r>
                        <a:rPr lang="ar-SA" sz="1200" b="1" dirty="0" err="1" smtClean="0">
                          <a:cs typeface="+mn-cs"/>
                        </a:rPr>
                        <a:t>اعطاءه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الاوراق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والاقلام</a:t>
                      </a:r>
                      <a:r>
                        <a:rPr lang="ar-SA" sz="1200" b="1" dirty="0" smtClean="0">
                          <a:cs typeface="+mn-cs"/>
                        </a:rPr>
                        <a:t> لكي يقوم بالرسم والتلوين</a:t>
                      </a:r>
                    </a:p>
                    <a:p>
                      <a:pPr rtl="1"/>
                      <a:r>
                        <a:rPr lang="ar-SA" sz="1200" b="1" dirty="0" err="1" smtClean="0">
                          <a:cs typeface="+mn-cs"/>
                        </a:rPr>
                        <a:t>الشكيل</a:t>
                      </a:r>
                      <a:r>
                        <a:rPr lang="ar-SA" sz="1200" b="1" dirty="0" smtClean="0">
                          <a:cs typeface="+mn-cs"/>
                        </a:rPr>
                        <a:t> بالطين</a:t>
                      </a:r>
                      <a:r>
                        <a:rPr lang="ar-SA" sz="1200" b="1" baseline="0" dirty="0" smtClean="0">
                          <a:cs typeface="+mn-cs"/>
                        </a:rPr>
                        <a:t> وا</a:t>
                      </a:r>
                      <a:r>
                        <a:rPr lang="ar-SA" sz="1200" b="1" dirty="0" smtClean="0">
                          <a:cs typeface="+mn-cs"/>
                        </a:rPr>
                        <a:t>لصلصال</a:t>
                      </a:r>
                    </a:p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القص واللصق</a:t>
                      </a:r>
                    </a:p>
                    <a:p>
                      <a:pPr rtl="1"/>
                      <a:r>
                        <a:rPr lang="ar-SA" sz="1200" b="1" dirty="0" err="1" smtClean="0">
                          <a:cs typeface="+mn-cs"/>
                        </a:rPr>
                        <a:t>اشغال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يدويه</a:t>
                      </a:r>
                      <a:r>
                        <a:rPr lang="ar-SA" sz="1200" b="1" dirty="0" smtClean="0">
                          <a:cs typeface="+mn-cs"/>
                        </a:rPr>
                        <a:t>(السلال-</a:t>
                      </a:r>
                      <a:r>
                        <a:rPr lang="ar-SA" sz="1200" b="1" dirty="0" err="1" smtClean="0">
                          <a:cs typeface="+mn-cs"/>
                        </a:rPr>
                        <a:t>الجرايد</a:t>
                      </a:r>
                      <a:r>
                        <a:rPr lang="ar-SA" sz="1200" b="1" baseline="0" dirty="0" smtClean="0">
                          <a:cs typeface="+mn-cs"/>
                        </a:rPr>
                        <a:t> الحصير</a:t>
                      </a:r>
                    </a:p>
                    <a:p>
                      <a:pPr rtl="1"/>
                      <a:r>
                        <a:rPr lang="ar-SA" sz="1200" b="1" baseline="0" dirty="0" err="1" smtClean="0">
                          <a:cs typeface="+mn-cs"/>
                        </a:rPr>
                        <a:t>اعمال</a:t>
                      </a:r>
                      <a:r>
                        <a:rPr lang="ar-SA" sz="1200" b="1" baseline="0" dirty="0" smtClean="0">
                          <a:cs typeface="+mn-cs"/>
                        </a:rPr>
                        <a:t> الخشب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والنجاره</a:t>
                      </a:r>
                      <a:endParaRPr lang="ar-SA" sz="1200" b="1" baseline="0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baseline="0" dirty="0" err="1" smtClean="0">
                          <a:cs typeface="+mn-cs"/>
                        </a:rPr>
                        <a:t>اشغال</a:t>
                      </a:r>
                      <a:r>
                        <a:rPr lang="ar-SA" sz="1200" b="1" baseline="0" dirty="0" smtClean="0">
                          <a:cs typeface="+mn-cs"/>
                        </a:rPr>
                        <a:t> النسيج</a:t>
                      </a:r>
                    </a:p>
                    <a:p>
                      <a:pPr rtl="1"/>
                      <a:endParaRPr lang="ar-SA" sz="1200" b="1" dirty="0" smtClean="0"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99"/>
                    </a:solidFill>
                  </a:tcPr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ar-SA" sz="1200" b="1" dirty="0" err="1" smtClean="0">
                          <a:cs typeface="+mn-cs"/>
                        </a:rPr>
                        <a:t>استتمال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اقلام</a:t>
                      </a:r>
                      <a:r>
                        <a:rPr lang="ar-SA" sz="1200" b="1" dirty="0" smtClean="0">
                          <a:cs typeface="+mn-cs"/>
                        </a:rPr>
                        <a:t> الفحم</a:t>
                      </a:r>
                      <a:r>
                        <a:rPr lang="ar-SA" sz="1200" b="1" baseline="0" dirty="0" smtClean="0">
                          <a:cs typeface="+mn-cs"/>
                        </a:rPr>
                        <a:t>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</a:t>
                      </a:r>
                      <a:r>
                        <a:rPr lang="ar-SA" sz="1200" b="1" dirty="0" err="1" smtClean="0">
                          <a:cs typeface="+mn-cs"/>
                        </a:rPr>
                        <a:t>لاقلام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الملونه</a:t>
                      </a:r>
                      <a:endParaRPr lang="ar-SA" sz="1200" b="1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dirty="0" err="1" smtClean="0">
                          <a:cs typeface="+mn-cs"/>
                        </a:rPr>
                        <a:t>وافضل</a:t>
                      </a:r>
                      <a:r>
                        <a:rPr lang="ar-SA" sz="1200" b="1" dirty="0" smtClean="0">
                          <a:cs typeface="+mn-cs"/>
                        </a:rPr>
                        <a:t> مجال العمل بالطين </a:t>
                      </a:r>
                      <a:r>
                        <a:rPr lang="ar-SA" sz="1200" b="1" dirty="0" err="1" smtClean="0">
                          <a:cs typeface="+mn-cs"/>
                        </a:rPr>
                        <a:t>او</a:t>
                      </a:r>
                      <a:r>
                        <a:rPr lang="ar-SA" sz="1200" b="1" dirty="0" smtClean="0">
                          <a:cs typeface="+mn-cs"/>
                        </a:rPr>
                        <a:t> الصلصال </a:t>
                      </a:r>
                      <a:r>
                        <a:rPr lang="ar-SA" sz="1200" b="1" dirty="0" err="1" smtClean="0">
                          <a:cs typeface="+mn-cs"/>
                        </a:rPr>
                        <a:t>وانتاج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اشكال</a:t>
                      </a:r>
                      <a:r>
                        <a:rPr lang="ar-SA" sz="1200" b="1" dirty="0" smtClean="0">
                          <a:cs typeface="+mn-cs"/>
                        </a:rPr>
                        <a:t> </a:t>
                      </a:r>
                      <a:r>
                        <a:rPr lang="ar-SA" sz="1200" b="1" dirty="0" err="1" smtClean="0">
                          <a:cs typeface="+mn-cs"/>
                        </a:rPr>
                        <a:t>حره</a:t>
                      </a:r>
                      <a:endParaRPr lang="ar-SA" sz="1200" b="1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-ضعاف البصر(يلونوا</a:t>
                      </a:r>
                      <a:r>
                        <a:rPr lang="ar-SA" sz="1200" b="1" baseline="0" dirty="0" smtClean="0">
                          <a:cs typeface="+mn-cs"/>
                        </a:rPr>
                        <a:t> في كتاب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 تلوين بطريقه التخريم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او</a:t>
                      </a:r>
                      <a:r>
                        <a:rPr lang="ar-SA" sz="1200" b="1" baseline="0" dirty="0" smtClean="0">
                          <a:cs typeface="+mn-cs"/>
                        </a:rPr>
                        <a:t> عمل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 ثقوب(طريقه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برايل</a:t>
                      </a:r>
                      <a:r>
                        <a:rPr lang="ar-SA" sz="1200" b="1" baseline="0" dirty="0" smtClean="0">
                          <a:cs typeface="+mn-cs"/>
                        </a:rPr>
                        <a:t>)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-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اشراكهم</a:t>
                      </a:r>
                      <a:r>
                        <a:rPr lang="ar-SA" sz="1200" b="1" baseline="0" dirty="0" smtClean="0">
                          <a:cs typeface="+mn-cs"/>
                        </a:rPr>
                        <a:t> في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اعمال</a:t>
                      </a:r>
                      <a:r>
                        <a:rPr lang="ar-SA" sz="1200" b="1" baseline="0" dirty="0" smtClean="0">
                          <a:cs typeface="+mn-cs"/>
                        </a:rPr>
                        <a:t>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جماعيه</a:t>
                      </a:r>
                      <a:r>
                        <a:rPr lang="ar-SA" sz="1200" b="1" baseline="0" dirty="0" smtClean="0">
                          <a:cs typeface="+mn-cs"/>
                        </a:rPr>
                        <a:t>(تلوين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خريطه</a:t>
                      </a:r>
                      <a:r>
                        <a:rPr lang="ar-SA" sz="1200" b="1" baseline="0" dirty="0" smtClean="0">
                          <a:cs typeface="+mn-cs"/>
                        </a:rPr>
                        <a:t>-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اعداد</a:t>
                      </a:r>
                      <a:r>
                        <a:rPr lang="ar-SA" sz="1200" b="1" baseline="0" dirty="0" smtClean="0">
                          <a:cs typeface="+mn-cs"/>
                        </a:rPr>
                        <a:t> منظر مسرحي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-اللمس–حفر-قص لصق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ar-JO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تنمية التذوق الجمالي</a:t>
                      </a:r>
                      <a:r>
                        <a:rPr lang="ar-SA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rtl="1"/>
                      <a:r>
                        <a:rPr lang="ar-JO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توفير الوسائل التي تساعد على التعبير ألابتكاري</a:t>
                      </a:r>
                      <a:endParaRPr lang="ar-SA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lang="ar-JO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تعلم الأساليب الفنية </a:t>
                      </a:r>
                      <a:endParaRPr lang="ar-SA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lang="ar-JO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المصادر الفنية </a:t>
                      </a:r>
                      <a:endParaRPr lang="ar-SA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lang="ar-JO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التدريب على أشكال النشاط العقلي في الفن </a:t>
                      </a:r>
                      <a:endParaRPr lang="ar-SA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lang="ar-JO" sz="1200" b="1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تعويدهم على النشاط التجريبي في الفن</a:t>
                      </a:r>
                      <a:endParaRPr lang="ar-SA" sz="1200" b="1" u="none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lang="ar-JO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إشراكهم في كل أنواع النشاط الإبداعي</a:t>
                      </a:r>
                      <a:endParaRPr lang="ar-SA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lang="ar-JO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توظيف كل الإمكانات المتوفرة بحجرة التربية الفنية والمدرسة لخدمتهم</a:t>
                      </a:r>
                      <a:endParaRPr lang="ar-SA" sz="1200" b="1" u="none" dirty="0"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sz="1400" dirty="0">
                        <a:cs typeface="Traditional Arabic" pitchFamily="2" charset="-78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عن طريق</a:t>
                      </a:r>
                      <a:r>
                        <a:rPr lang="ar-SA" sz="1200" b="1" baseline="0" dirty="0" smtClean="0">
                          <a:cs typeface="+mn-cs"/>
                        </a:rPr>
                        <a:t> اللعب</a:t>
                      </a:r>
                    </a:p>
                    <a:p>
                      <a:pPr rtl="1"/>
                      <a:endParaRPr lang="ar-SA" sz="1200" b="1" baseline="0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اللعب </a:t>
                      </a:r>
                      <a:r>
                        <a:rPr lang="ar-SA" sz="1200" b="1" dirty="0" err="1" smtClean="0">
                          <a:cs typeface="+mn-cs"/>
                        </a:rPr>
                        <a:t>بالماء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والطين</a:t>
                      </a:r>
                      <a:endParaRPr lang="ar-SA" sz="1200" b="1" baseline="0" dirty="0" smtClean="0">
                        <a:cs typeface="+mn-cs"/>
                      </a:endParaRPr>
                    </a:p>
                    <a:p>
                      <a:pPr rtl="1"/>
                      <a:endParaRPr lang="ar-SA" sz="1200" b="1" baseline="0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العاب البناء والتراكيب(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افضل</a:t>
                      </a:r>
                      <a:r>
                        <a:rPr lang="ar-SA" sz="1200" b="1" baseline="0" dirty="0" smtClean="0">
                          <a:cs typeface="+mn-cs"/>
                        </a:rPr>
                        <a:t>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الالعاب</a:t>
                      </a:r>
                      <a:r>
                        <a:rPr lang="ar-SA" sz="1200" b="1" baseline="0" dirty="0" smtClean="0">
                          <a:cs typeface="+mn-cs"/>
                        </a:rPr>
                        <a:t>)</a:t>
                      </a:r>
                    </a:p>
                    <a:p>
                      <a:pPr rtl="1"/>
                      <a:endParaRPr lang="ar-SA" sz="1200" b="1" baseline="0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baseline="0" dirty="0" err="1" smtClean="0">
                          <a:cs typeface="+mn-cs"/>
                        </a:rPr>
                        <a:t>الالوان</a:t>
                      </a:r>
                      <a:r>
                        <a:rPr lang="ar-SA" sz="1200" b="1" baseline="0" dirty="0" smtClean="0">
                          <a:cs typeface="+mn-cs"/>
                        </a:rPr>
                        <a:t> والتلوين</a:t>
                      </a:r>
                      <a:endParaRPr lang="ar-SA" sz="1200" b="1" dirty="0"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200" b="1" dirty="0" smtClean="0">
                          <a:cs typeface="+mn-cs"/>
                        </a:rPr>
                        <a:t>تعديل البرامج</a:t>
                      </a:r>
                      <a:r>
                        <a:rPr lang="ar-SA" sz="1200" b="1" baseline="0" dirty="0" smtClean="0">
                          <a:cs typeface="+mn-cs"/>
                        </a:rPr>
                        <a:t> لتناسبهم</a:t>
                      </a:r>
                    </a:p>
                    <a:p>
                      <a:pPr rtl="1"/>
                      <a:r>
                        <a:rPr lang="ar-SA" sz="1200" b="1" baseline="0" dirty="0" err="1" smtClean="0">
                          <a:cs typeface="+mn-cs"/>
                        </a:rPr>
                        <a:t>الارشاد</a:t>
                      </a:r>
                      <a:r>
                        <a:rPr lang="ar-SA" sz="1200" b="1" baseline="0" dirty="0" smtClean="0">
                          <a:cs typeface="+mn-cs"/>
                        </a:rPr>
                        <a:t> المهني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اثناء</a:t>
                      </a:r>
                      <a:r>
                        <a:rPr lang="ar-SA" sz="1200" b="1" baseline="0" dirty="0" smtClean="0">
                          <a:cs typeface="+mn-cs"/>
                        </a:rPr>
                        <a:t> التدريس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 وفي النشاط الفني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استخدام مكعبات ملونه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التعبير بالرسم</a:t>
                      </a:r>
                    </a:p>
                    <a:p>
                      <a:pPr rtl="1"/>
                      <a:r>
                        <a:rPr lang="ar-SA" sz="1200" b="1" baseline="0" dirty="0" err="1" smtClean="0">
                          <a:cs typeface="+mn-cs"/>
                        </a:rPr>
                        <a:t>اعمال</a:t>
                      </a:r>
                      <a:r>
                        <a:rPr lang="ar-SA" sz="1200" b="1" baseline="0" dirty="0" smtClean="0">
                          <a:cs typeface="+mn-cs"/>
                        </a:rPr>
                        <a:t> فنيه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جماعيه</a:t>
                      </a:r>
                      <a:endParaRPr lang="ar-SA" sz="1200" b="1" baseline="0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baseline="0" dirty="0" err="1" smtClean="0">
                          <a:cs typeface="+mn-cs"/>
                        </a:rPr>
                        <a:t>اشغال</a:t>
                      </a:r>
                      <a:r>
                        <a:rPr lang="ar-SA" sz="1200" b="1" baseline="0" dirty="0" smtClean="0">
                          <a:cs typeface="+mn-cs"/>
                        </a:rPr>
                        <a:t> فنيه نفعيه(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اشغال</a:t>
                      </a:r>
                      <a:r>
                        <a:rPr lang="ar-SA" sz="1200" b="1" baseline="0" dirty="0" smtClean="0">
                          <a:cs typeface="+mn-cs"/>
                        </a:rPr>
                        <a:t> الحصير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-السلال-الخشب-السجاد-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الجلد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الموضوعات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الفنيه</a:t>
                      </a:r>
                      <a:r>
                        <a:rPr lang="ar-SA" sz="1200" b="1" baseline="0" dirty="0" smtClean="0">
                          <a:cs typeface="+mn-cs"/>
                        </a:rPr>
                        <a:t>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الدينيه</a:t>
                      </a:r>
                      <a:endParaRPr lang="ar-SA" sz="1200" b="1" baseline="0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baseline="0" dirty="0" err="1" smtClean="0">
                          <a:cs typeface="+mn-cs"/>
                        </a:rPr>
                        <a:t>ردوس</a:t>
                      </a:r>
                      <a:r>
                        <a:rPr lang="ar-SA" sz="1200" b="1" baseline="0" dirty="0" smtClean="0">
                          <a:cs typeface="+mn-cs"/>
                        </a:rPr>
                        <a:t> تصميم</a:t>
                      </a: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العمل في مجموعات</a:t>
                      </a:r>
                    </a:p>
                    <a:p>
                      <a:pPr rtl="1"/>
                      <a:r>
                        <a:rPr lang="ar-SA" sz="1200" b="1" baseline="0" dirty="0" err="1" smtClean="0">
                          <a:cs typeface="+mn-cs"/>
                        </a:rPr>
                        <a:t>الاعمال</a:t>
                      </a:r>
                      <a:r>
                        <a:rPr lang="ar-SA" sz="1200" b="1" baseline="0" dirty="0" smtClean="0">
                          <a:cs typeface="+mn-cs"/>
                        </a:rPr>
                        <a:t>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المهنيه</a:t>
                      </a:r>
                      <a:r>
                        <a:rPr lang="ar-SA" sz="1200" b="1" baseline="0" dirty="0" smtClean="0">
                          <a:cs typeface="+mn-cs"/>
                        </a:rPr>
                        <a:t>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اليدويه</a:t>
                      </a:r>
                      <a:endParaRPr lang="ar-SA" sz="1200" b="1" baseline="0" dirty="0" smtClean="0">
                        <a:cs typeface="+mn-cs"/>
                      </a:endParaRPr>
                    </a:p>
                    <a:p>
                      <a:pPr rtl="1"/>
                      <a:r>
                        <a:rPr lang="ar-SA" sz="1200" b="1" baseline="0" dirty="0" smtClean="0">
                          <a:cs typeface="+mn-cs"/>
                        </a:rPr>
                        <a:t>التهذيب الوجداني</a:t>
                      </a:r>
                    </a:p>
                    <a:p>
                      <a:pPr rtl="1"/>
                      <a:r>
                        <a:rPr lang="ar-SA" sz="1200" b="1" baseline="0" dirty="0" err="1" smtClean="0">
                          <a:cs typeface="+mn-cs"/>
                        </a:rPr>
                        <a:t>مجاكاه</a:t>
                      </a:r>
                      <a:r>
                        <a:rPr lang="ar-SA" sz="1200" b="1" baseline="0" dirty="0" smtClean="0">
                          <a:cs typeface="+mn-cs"/>
                        </a:rPr>
                        <a:t> </a:t>
                      </a:r>
                      <a:r>
                        <a:rPr lang="ar-SA" sz="1200" b="1" baseline="0" dirty="0" err="1" smtClean="0">
                          <a:cs typeface="+mn-cs"/>
                        </a:rPr>
                        <a:t>الطبيعه</a:t>
                      </a:r>
                      <a:endParaRPr lang="ar-SA" sz="1200" b="1" baseline="0" dirty="0" smtClean="0"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351</Words>
  <Application>Microsoft Office PowerPoint</Application>
  <PresentationFormat>عرض على الشاشة (3:4)‏</PresentationFormat>
  <Paragraphs>86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TA</dc:creator>
  <cp:lastModifiedBy>TA</cp:lastModifiedBy>
  <cp:revision>19</cp:revision>
  <dcterms:created xsi:type="dcterms:W3CDTF">2014-05-08T16:05:59Z</dcterms:created>
  <dcterms:modified xsi:type="dcterms:W3CDTF">2014-05-08T19:01:34Z</dcterms:modified>
</cp:coreProperties>
</file>