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 l="-2000" t="-3000" r="-2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2E277-9452-42EA-AFB2-8F91E3A4F541}" type="datetimeFigureOut">
              <a:rPr lang="ar-SA" smtClean="0"/>
              <a:t>11/07/1435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6CAFB-FB7F-42A0-A5AE-834FE978A5B0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6215074" y="1357298"/>
            <a:ext cx="2263825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AutoNum type="arabicParenBoth"/>
            </a:pPr>
            <a:r>
              <a:rPr lang="ar-SA" sz="1400" dirty="0" smtClean="0">
                <a:cs typeface="W1 SHUROOQ 16 011" pitchFamily="2" charset="-78"/>
              </a:rPr>
              <a:t>_ </a:t>
            </a:r>
            <a:r>
              <a:rPr lang="ar-SA" sz="1400" dirty="0" err="1">
                <a:cs typeface="W1 SHUROOQ 16 011" pitchFamily="2" charset="-78"/>
              </a:rPr>
              <a:t>مركزالوظائف</a:t>
            </a:r>
            <a:r>
              <a:rPr lang="ar-SA" sz="1400" dirty="0">
                <a:cs typeface="W1 SHUROOQ 16 011" pitchFamily="2" charset="-78"/>
              </a:rPr>
              <a:t> العقلية </a:t>
            </a:r>
            <a:r>
              <a:rPr lang="ar-SA" sz="1400" dirty="0" smtClean="0">
                <a:cs typeface="W1 SHUROOQ 16 011" pitchFamily="2" charset="-78"/>
              </a:rPr>
              <a:t>العليا</a:t>
            </a:r>
          </a:p>
          <a:p>
            <a:pPr marL="342900" indent="-342900">
              <a:buAutoNum type="arabicParenBoth"/>
            </a:pPr>
            <a:r>
              <a:rPr lang="ar-SA" sz="1400" dirty="0" smtClean="0">
                <a:cs typeface="W1 SHUROOQ 16 011" pitchFamily="2" charset="-78"/>
              </a:rPr>
              <a:t>(</a:t>
            </a:r>
            <a:r>
              <a:rPr lang="ar-SA" sz="1400" dirty="0">
                <a:cs typeface="W1 SHUROOQ 16 011" pitchFamily="2" charset="-78"/>
              </a:rPr>
              <a:t>كالحكم والتقدير والدليل </a:t>
            </a:r>
            <a:r>
              <a:rPr lang="ar-SA" sz="1400" dirty="0" err="1" smtClean="0">
                <a:cs typeface="W1 SHUROOQ 16 011" pitchFamily="2" charset="-78"/>
              </a:rPr>
              <a:t>العقلى</a:t>
            </a:r>
            <a:endParaRPr lang="ar-SA" sz="1400" dirty="0" smtClean="0">
              <a:cs typeface="W1 SHUROOQ 16 011" pitchFamily="2" charset="-78"/>
            </a:endParaRPr>
          </a:p>
          <a:p>
            <a:pPr marL="342900" indent="-342900">
              <a:buAutoNum type="arabicParenBoth"/>
            </a:pPr>
            <a:r>
              <a:rPr lang="ar-SA" sz="1400" dirty="0" smtClean="0">
                <a:cs typeface="W1 SHUROOQ 16 011" pitchFamily="2" charset="-78"/>
              </a:rPr>
              <a:t> </a:t>
            </a:r>
            <a:r>
              <a:rPr lang="ar-SA" sz="1400" dirty="0">
                <a:cs typeface="W1 SHUROOQ 16 011" pitchFamily="2" charset="-78"/>
              </a:rPr>
              <a:t>والتدبير ورسم الخطط).</a:t>
            </a:r>
            <a:endParaRPr lang="en-US" sz="1400" dirty="0">
              <a:cs typeface="W1 SHUROOQ 16 011" pitchFamily="2" charset="-78"/>
            </a:endParaRPr>
          </a:p>
          <a:p>
            <a:r>
              <a:rPr lang="ar-SA" sz="1400" dirty="0">
                <a:cs typeface="W1 SHUROOQ 16 011" pitchFamily="2" charset="-78"/>
              </a:rPr>
              <a:t>(2) _ </a:t>
            </a:r>
            <a:r>
              <a:rPr lang="ar-SA" sz="1400" dirty="0" err="1">
                <a:cs typeface="W1 SHUROOQ 16 011" pitchFamily="2" charset="-78"/>
              </a:rPr>
              <a:t>ادراك</a:t>
            </a:r>
            <a:r>
              <a:rPr lang="ar-SA" sz="1400" dirty="0">
                <a:cs typeface="W1 SHUROOQ 16 011" pitchFamily="2" charset="-78"/>
              </a:rPr>
              <a:t> بعض </a:t>
            </a:r>
            <a:r>
              <a:rPr lang="ar-SA" sz="1400" dirty="0" err="1" smtClean="0">
                <a:cs typeface="W1 SHUROOQ 16 011" pitchFamily="2" charset="-78"/>
              </a:rPr>
              <a:t>الاحاسيس</a:t>
            </a:r>
            <a:r>
              <a:rPr lang="ar-SA" sz="1400" dirty="0">
                <a:cs typeface="W1 SHUROOQ 16 011" pitchFamily="2" charset="-78"/>
              </a:rPr>
              <a:t> </a:t>
            </a:r>
            <a:r>
              <a:rPr lang="ar-SA" sz="1400" dirty="0" smtClean="0">
                <a:cs typeface="W1 SHUROOQ 16 011" pitchFamily="2" charset="-78"/>
              </a:rPr>
              <a:t>كالشعور </a:t>
            </a:r>
            <a:r>
              <a:rPr lang="ar-SA" sz="1400" dirty="0" err="1" smtClean="0">
                <a:cs typeface="W1 SHUROOQ 16 011" pitchFamily="2" charset="-78"/>
              </a:rPr>
              <a:t>بالالم</a:t>
            </a:r>
            <a:r>
              <a:rPr lang="ar-SA" sz="1400" dirty="0">
                <a:cs typeface="W1 SHUROOQ 16 011" pitchFamily="2" charset="-78"/>
              </a:rPr>
              <a:t>.</a:t>
            </a:r>
            <a:endParaRPr lang="en-US" sz="1400" dirty="0">
              <a:cs typeface="W1 SHUROOQ 16 011" pitchFamily="2" charset="-78"/>
            </a:endParaRPr>
          </a:p>
          <a:p>
            <a:r>
              <a:rPr lang="ar-SA" sz="1400" dirty="0">
                <a:cs typeface="W1 SHUROOQ 16 011" pitchFamily="2" charset="-78"/>
              </a:rPr>
              <a:t>(3) _ </a:t>
            </a:r>
            <a:r>
              <a:rPr lang="ar-SA" sz="1400" dirty="0" err="1">
                <a:cs typeface="W1 SHUROOQ 16 011" pitchFamily="2" charset="-78"/>
              </a:rPr>
              <a:t>ادراك</a:t>
            </a:r>
            <a:r>
              <a:rPr lang="ar-SA" sz="1400" dirty="0">
                <a:cs typeface="W1 SHUROOQ 16 011" pitchFamily="2" charset="-78"/>
              </a:rPr>
              <a:t> العواطف </a:t>
            </a:r>
            <a:r>
              <a:rPr lang="ar-SA" sz="1400" dirty="0" err="1">
                <a:cs typeface="W1 SHUROOQ 16 011" pitchFamily="2" charset="-78"/>
              </a:rPr>
              <a:t>والاحاسيس</a:t>
            </a:r>
            <a:r>
              <a:rPr lang="ar-SA" sz="1400" dirty="0">
                <a:cs typeface="W1 SHUROOQ 16 011" pitchFamily="2" charset="-78"/>
              </a:rPr>
              <a:t>. </a:t>
            </a:r>
            <a:endParaRPr lang="en-US" sz="1400" dirty="0">
              <a:cs typeface="W1 SHUROOQ 16 011" pitchFamily="2" charset="-78"/>
            </a:endParaRPr>
          </a:p>
          <a:p>
            <a:r>
              <a:rPr lang="ar-SA" sz="1400" dirty="0">
                <a:cs typeface="W1 SHUROOQ 16 011" pitchFamily="2" charset="-78"/>
              </a:rPr>
              <a:t>(4) _ مسئول عن الحركة.</a:t>
            </a:r>
            <a:endParaRPr lang="en-US" sz="1400" dirty="0">
              <a:cs typeface="W1 SHUROOQ 16 011" pitchFamily="2" charset="-78"/>
            </a:endParaRPr>
          </a:p>
          <a:p>
            <a:r>
              <a:rPr lang="ar-SA" sz="1400" dirty="0">
                <a:cs typeface="W1 SHUROOQ 16 011" pitchFamily="2" charset="-78"/>
              </a:rPr>
              <a:t>(5) _ له دور </a:t>
            </a:r>
            <a:r>
              <a:rPr lang="ar-SA" sz="1400" dirty="0" err="1">
                <a:cs typeface="W1 SHUROOQ 16 011" pitchFamily="2" charset="-78"/>
              </a:rPr>
              <a:t>فى</a:t>
            </a:r>
            <a:r>
              <a:rPr lang="ar-SA" sz="1400" dirty="0">
                <a:cs typeface="W1 SHUROOQ 16 011" pitchFamily="2" charset="-78"/>
              </a:rPr>
              <a:t> اللغة.</a:t>
            </a:r>
            <a:endParaRPr lang="en-US" sz="1400" dirty="0">
              <a:cs typeface="W1 SHUROOQ 16 011" pitchFamily="2" charset="-78"/>
            </a:endParaRPr>
          </a:p>
          <a:p>
            <a:endParaRPr lang="ar-SA" sz="1400" dirty="0">
              <a:cs typeface="W1 SHUROOQ 16 011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214546" y="642918"/>
            <a:ext cx="3333028" cy="224676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FontTx/>
              <a:buChar char="-"/>
            </a:pPr>
            <a:r>
              <a:rPr lang="ar-SA" sz="1400" dirty="0" smtClean="0">
                <a:cs typeface="W1 SHUROOQ 16 011" pitchFamily="2" charset="-78"/>
              </a:rPr>
              <a:t>إلى </a:t>
            </a:r>
            <a:r>
              <a:rPr lang="ar-SA" sz="1400" dirty="0">
                <a:cs typeface="W1 SHUROOQ 16 011" pitchFamily="2" charset="-78"/>
              </a:rPr>
              <a:t>ضعف الإحساس أو فقدانه في </a:t>
            </a:r>
            <a:r>
              <a:rPr lang="ar-SA" sz="1400" dirty="0" smtClean="0">
                <a:cs typeface="W1 SHUROOQ 16 011" pitchFamily="2" charset="-78"/>
              </a:rPr>
              <a:t>الجزء</a:t>
            </a:r>
          </a:p>
          <a:p>
            <a:pPr>
              <a:buFontTx/>
              <a:buChar char="-"/>
            </a:pPr>
            <a:r>
              <a:rPr lang="ar-SA" sz="1400" dirty="0" smtClean="0">
                <a:cs typeface="W1 SHUROOQ 16 011" pitchFamily="2" charset="-78"/>
              </a:rPr>
              <a:t> </a:t>
            </a:r>
            <a:r>
              <a:rPr lang="ar-SA" sz="1400" dirty="0">
                <a:cs typeface="W1 SHUROOQ 16 011" pitchFamily="2" charset="-78"/>
              </a:rPr>
              <a:t>المعاكس من الجسم. </a:t>
            </a:r>
            <a:endParaRPr lang="en-US" sz="1400" dirty="0">
              <a:cs typeface="W1 SHUROOQ 16 011" pitchFamily="2" charset="-78"/>
            </a:endParaRPr>
          </a:p>
          <a:p>
            <a:r>
              <a:rPr lang="ar-SA" sz="1400" dirty="0">
                <a:cs typeface="W1 SHUROOQ 16 011" pitchFamily="2" charset="-78"/>
              </a:rPr>
              <a:t>2-   فقدان أو اضطراب الأحاسيس المخية. </a:t>
            </a:r>
            <a:endParaRPr lang="en-US" sz="1400" dirty="0">
              <a:cs typeface="W1 SHUROOQ 16 011" pitchFamily="2" charset="-78"/>
            </a:endParaRPr>
          </a:p>
          <a:p>
            <a:r>
              <a:rPr lang="ar-SA" sz="1400" dirty="0">
                <a:cs typeface="W1 SHUROOQ 16 011" pitchFamily="2" charset="-78"/>
              </a:rPr>
              <a:t>3-  اضطراب القدرة على التعرف وإدراك معاني الأشياء الحسية </a:t>
            </a:r>
            <a:endParaRPr lang="ar-SA" sz="1400" dirty="0" smtClean="0">
              <a:cs typeface="W1 SHUROOQ 16 011" pitchFamily="2" charset="-78"/>
            </a:endParaRPr>
          </a:p>
          <a:p>
            <a:r>
              <a:rPr lang="ar-SA" sz="1400" dirty="0" smtClean="0">
                <a:cs typeface="W1 SHUROOQ 16 011" pitchFamily="2" charset="-78"/>
              </a:rPr>
              <a:t>وهو </a:t>
            </a:r>
            <a:r>
              <a:rPr lang="ar-SA" sz="1400" dirty="0">
                <a:cs typeface="W1 SHUROOQ 16 011" pitchFamily="2" charset="-78"/>
              </a:rPr>
              <a:t>ما يعرف </a:t>
            </a:r>
            <a:r>
              <a:rPr lang="ar-SA" sz="1400" dirty="0" err="1">
                <a:cs typeface="W1 SHUROOQ 16 011" pitchFamily="2" charset="-78"/>
              </a:rPr>
              <a:t>بالأجنوزيا</a:t>
            </a:r>
            <a:r>
              <a:rPr lang="ar-SA" sz="1400" dirty="0">
                <a:cs typeface="W1 SHUROOQ 16 011" pitchFamily="2" charset="-78"/>
              </a:rPr>
              <a:t> </a:t>
            </a:r>
            <a:r>
              <a:rPr lang="en-US" sz="1400" dirty="0" err="1">
                <a:cs typeface="W1 SHUROOQ 16 011" pitchFamily="2" charset="-78"/>
              </a:rPr>
              <a:t>Agnosia</a:t>
            </a:r>
            <a:r>
              <a:rPr lang="ar-SA" sz="1400" dirty="0">
                <a:cs typeface="W1 SHUROOQ 16 011" pitchFamily="2" charset="-78"/>
              </a:rPr>
              <a:t>. </a:t>
            </a:r>
            <a:endParaRPr lang="en-US" sz="1400" dirty="0">
              <a:cs typeface="W1 SHUROOQ 16 011" pitchFamily="2" charset="-78"/>
            </a:endParaRPr>
          </a:p>
          <a:p>
            <a:r>
              <a:rPr lang="ar-SA" sz="1400" dirty="0">
                <a:cs typeface="W1 SHUROOQ 16 011" pitchFamily="2" charset="-78"/>
              </a:rPr>
              <a:t>4-   عدم القدرة على التعرف على الوجوه </a:t>
            </a:r>
            <a:r>
              <a:rPr lang="ar-SA" sz="1400" dirty="0" err="1">
                <a:cs typeface="W1 SHUROOQ 16 011" pitchFamily="2" charset="-78"/>
              </a:rPr>
              <a:t>المألوفةصعوبة</a:t>
            </a:r>
            <a:r>
              <a:rPr lang="ar-SA" sz="1400" dirty="0">
                <a:cs typeface="W1 SHUROOQ 16 011" pitchFamily="2" charset="-78"/>
              </a:rPr>
              <a:t> القدرة </a:t>
            </a:r>
            <a:endParaRPr lang="ar-SA" sz="1400" dirty="0" smtClean="0">
              <a:cs typeface="W1 SHUROOQ 16 011" pitchFamily="2" charset="-78"/>
            </a:endParaRPr>
          </a:p>
          <a:p>
            <a:r>
              <a:rPr lang="ar-SA" sz="1400" dirty="0" smtClean="0">
                <a:cs typeface="W1 SHUROOQ 16 011" pitchFamily="2" charset="-78"/>
              </a:rPr>
              <a:t>على </a:t>
            </a:r>
            <a:r>
              <a:rPr lang="ar-SA" sz="1400" dirty="0">
                <a:cs typeface="W1 SHUROOQ 16 011" pitchFamily="2" charset="-78"/>
              </a:rPr>
              <a:t>التركيز </a:t>
            </a:r>
            <a:endParaRPr lang="en-US" sz="1400" dirty="0">
              <a:cs typeface="W1 SHUROOQ 16 011" pitchFamily="2" charset="-78"/>
            </a:endParaRPr>
          </a:p>
          <a:p>
            <a:r>
              <a:rPr lang="ar-SA" sz="1400" dirty="0">
                <a:cs typeface="W1 SHUROOQ 16 011" pitchFamily="2" charset="-78"/>
              </a:rPr>
              <a:t>6-   عجز الحركة أو </a:t>
            </a:r>
            <a:r>
              <a:rPr lang="ar-SA" sz="1400" dirty="0" err="1">
                <a:cs typeface="W1 SHUROOQ 16 011" pitchFamily="2" charset="-78"/>
              </a:rPr>
              <a:t>الأبراكسيا</a:t>
            </a:r>
            <a:r>
              <a:rPr lang="ar-SA" sz="1400" dirty="0">
                <a:cs typeface="W1 SHUROOQ 16 011" pitchFamily="2" charset="-78"/>
              </a:rPr>
              <a:t>: </a:t>
            </a:r>
            <a:r>
              <a:rPr lang="en-US" sz="1400" dirty="0" err="1">
                <a:cs typeface="W1 SHUROOQ 16 011" pitchFamily="2" charset="-78"/>
              </a:rPr>
              <a:t>Apraxia</a:t>
            </a:r>
            <a:r>
              <a:rPr lang="en-US" sz="1400" dirty="0">
                <a:cs typeface="W1 SHUROOQ 16 011" pitchFamily="2" charset="-78"/>
              </a:rPr>
              <a:t> </a:t>
            </a:r>
          </a:p>
          <a:p>
            <a:r>
              <a:rPr lang="ar-SA" sz="1400" dirty="0">
                <a:cs typeface="W1 SHUROOQ 16 011" pitchFamily="2" charset="-78"/>
              </a:rPr>
              <a:t>7-اضطراب صورة الجسم </a:t>
            </a:r>
            <a:r>
              <a:rPr lang="en-US" sz="1400" dirty="0">
                <a:cs typeface="W1 SHUROOQ 16 011" pitchFamily="2" charset="-78"/>
              </a:rPr>
              <a:t>Body Image </a:t>
            </a:r>
          </a:p>
          <a:p>
            <a:endParaRPr lang="ar-SA" sz="1400" dirty="0">
              <a:cs typeface="W1 SHUROOQ 16 011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00034" y="2285992"/>
            <a:ext cx="1914515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dirty="0">
                <a:cs typeface="W1 SHUROOQ 16 011" pitchFamily="2" charset="-78"/>
              </a:rPr>
              <a:t>1- فقدان الفعل المنعكس </a:t>
            </a:r>
            <a:endParaRPr lang="ar-SA" sz="1200" dirty="0" smtClean="0">
              <a:cs typeface="W1 SHUROOQ 16 011" pitchFamily="2" charset="-78"/>
            </a:endParaRPr>
          </a:p>
          <a:p>
            <a:r>
              <a:rPr lang="ar-SA" sz="1200" dirty="0" smtClean="0">
                <a:cs typeface="W1 SHUROOQ 16 011" pitchFamily="2" charset="-78"/>
              </a:rPr>
              <a:t>الخاص </a:t>
            </a:r>
            <a:r>
              <a:rPr lang="ar-SA" sz="1200" dirty="0">
                <a:cs typeface="W1 SHUROOQ 16 011" pitchFamily="2" charset="-78"/>
              </a:rPr>
              <a:t>بتكيف حدقة العين للضوء  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2- </a:t>
            </a:r>
            <a:r>
              <a:rPr lang="ar-SA" sz="1200" dirty="0" err="1">
                <a:cs typeface="W1 SHUROOQ 16 011" pitchFamily="2" charset="-78"/>
              </a:rPr>
              <a:t>هلاوس</a:t>
            </a:r>
            <a:r>
              <a:rPr lang="ar-SA" sz="1200" dirty="0">
                <a:cs typeface="W1 SHUROOQ 16 011" pitchFamily="2" charset="-78"/>
              </a:rPr>
              <a:t> وخداعات بصرية   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3-  وفي حالة الإصابة </a:t>
            </a:r>
            <a:r>
              <a:rPr lang="ar-SA" sz="1200" dirty="0" smtClean="0">
                <a:cs typeface="W1 SHUROOQ 16 011" pitchFamily="2" charset="-78"/>
              </a:rPr>
              <a:t>الثنائية</a:t>
            </a:r>
          </a:p>
          <a:p>
            <a:r>
              <a:rPr lang="ar-SA" sz="1200" dirty="0" smtClean="0">
                <a:cs typeface="W1 SHUROOQ 16 011" pitchFamily="2" charset="-78"/>
              </a:rPr>
              <a:t> </a:t>
            </a:r>
            <a:r>
              <a:rPr lang="ar-SA" sz="1200" dirty="0">
                <a:cs typeface="W1 SHUROOQ 16 011" pitchFamily="2" charset="-78"/>
              </a:rPr>
              <a:t>للفصين </a:t>
            </a:r>
            <a:r>
              <a:rPr lang="ar-SA" sz="1200" dirty="0" err="1">
                <a:cs typeface="W1 SHUROOQ 16 011" pitchFamily="2" charset="-78"/>
              </a:rPr>
              <a:t>المؤخريين</a:t>
            </a:r>
            <a:r>
              <a:rPr lang="ar-SA" sz="1200" dirty="0">
                <a:cs typeface="W1 SHUROOQ 16 011" pitchFamily="2" charset="-78"/>
              </a:rPr>
              <a:t> يحدث كف للبصر.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4- اضطراب مجال الرؤية </a:t>
            </a:r>
            <a:r>
              <a:rPr lang="ar-SA" sz="1200" dirty="0" smtClean="0">
                <a:cs typeface="W1 SHUROOQ 16 011" pitchFamily="2" charset="-78"/>
              </a:rPr>
              <a:t>نتيجة</a:t>
            </a:r>
          </a:p>
          <a:p>
            <a:r>
              <a:rPr lang="ar-SA" sz="1200" dirty="0" smtClean="0">
                <a:cs typeface="W1 SHUROOQ 16 011" pitchFamily="2" charset="-78"/>
              </a:rPr>
              <a:t> </a:t>
            </a:r>
            <a:r>
              <a:rPr lang="ar-SA" sz="1200" dirty="0">
                <a:cs typeface="W1 SHUROOQ 16 011" pitchFamily="2" charset="-78"/>
              </a:rPr>
              <a:t>إصابة بعض المسارات العصبية.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5- عدم التعرف على الأشياء المرئية </a:t>
            </a:r>
            <a:endParaRPr lang="ar-SA" sz="1200" dirty="0" smtClean="0">
              <a:cs typeface="W1 SHUROOQ 16 011" pitchFamily="2" charset="-78"/>
            </a:endParaRPr>
          </a:p>
          <a:p>
            <a:r>
              <a:rPr lang="ar-SA" sz="1200" dirty="0" smtClean="0">
                <a:cs typeface="W1 SHUROOQ 16 011" pitchFamily="2" charset="-78"/>
              </a:rPr>
              <a:t>(</a:t>
            </a:r>
            <a:r>
              <a:rPr lang="ar-SA" sz="1200" dirty="0" err="1">
                <a:cs typeface="W1 SHUROOQ 16 011" pitchFamily="2" charset="-78"/>
              </a:rPr>
              <a:t>أجنوزيا</a:t>
            </a:r>
            <a:r>
              <a:rPr lang="ar-SA" sz="1200" dirty="0">
                <a:cs typeface="W1 SHUROOQ 16 011" pitchFamily="2" charset="-78"/>
              </a:rPr>
              <a:t> بصرية) 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6- صعوبة التعرف على الألوان.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857488" y="3143248"/>
            <a:ext cx="3557449" cy="193899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200" dirty="0">
                <a:cs typeface="W1 SHUROOQ 16 011" pitchFamily="2" charset="-78"/>
              </a:rPr>
              <a:t>1-اضطراب الإحساس والإدراك السمعي (وخاصة الكلامي أو اللفظي والموسيقي).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2-اضطراب الانتباه الاختياري </a:t>
            </a:r>
            <a:r>
              <a:rPr lang="en-US" sz="1200" dirty="0">
                <a:cs typeface="W1 SHUROOQ 16 011" pitchFamily="2" charset="-78"/>
              </a:rPr>
              <a:t>Selective </a:t>
            </a:r>
            <a:r>
              <a:rPr lang="en-US" sz="1200" dirty="0" smtClean="0">
                <a:cs typeface="W1 SHUROOQ 16 011" pitchFamily="2" charset="-78"/>
              </a:rPr>
              <a:t>Attention</a:t>
            </a:r>
            <a:endParaRPr lang="ar-SA" sz="1200" dirty="0" smtClean="0">
              <a:cs typeface="W1 SHUROOQ 16 011" pitchFamily="2" charset="-78"/>
            </a:endParaRPr>
          </a:p>
          <a:p>
            <a:r>
              <a:rPr lang="ar-SA" sz="1200" dirty="0" smtClean="0">
                <a:cs typeface="W1 SHUROOQ 16 011" pitchFamily="2" charset="-78"/>
              </a:rPr>
              <a:t> </a:t>
            </a:r>
            <a:r>
              <a:rPr lang="ar-SA" sz="1200" dirty="0" err="1">
                <a:cs typeface="W1 SHUROOQ 16 011" pitchFamily="2" charset="-78"/>
              </a:rPr>
              <a:t>للمدخلات</a:t>
            </a:r>
            <a:r>
              <a:rPr lang="ar-SA" sz="1200" dirty="0">
                <a:cs typeface="W1 SHUROOQ 16 011" pitchFamily="2" charset="-78"/>
              </a:rPr>
              <a:t> السمعية والبصرية.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3-   اضطراب الإدراك البصري.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اضطراب تنظيم وتصنيف المواد اللفظية.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5-  اضطراب في فهم اللغة، وهو ما يسمى </a:t>
            </a:r>
            <a:r>
              <a:rPr lang="ar-SA" sz="1200" dirty="0" err="1">
                <a:cs typeface="W1 SHUROOQ 16 011" pitchFamily="2" charset="-78"/>
              </a:rPr>
              <a:t>بالحبسة</a:t>
            </a:r>
            <a:r>
              <a:rPr lang="ar-SA" sz="1200" dirty="0">
                <a:cs typeface="W1 SHUROOQ 16 011" pitchFamily="2" charset="-78"/>
              </a:rPr>
              <a:t> الاستقبالية.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6-   اضطراب في الذاكرة القريبة.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7-   اضطراب السلوك الانفعالي والشخصية. </a:t>
            </a:r>
            <a:endParaRPr lang="en-US" sz="1200" dirty="0">
              <a:cs typeface="W1 SHUROOQ 16 011" pitchFamily="2" charset="-78"/>
            </a:endParaRPr>
          </a:p>
          <a:p>
            <a:r>
              <a:rPr lang="ar-SA" sz="1200" dirty="0">
                <a:cs typeface="W1 SHUROOQ 16 011" pitchFamily="2" charset="-78"/>
              </a:rPr>
              <a:t>8-   اضطراب السلوك الجنسي. </a:t>
            </a:r>
            <a:endParaRPr lang="en-US" sz="1200" dirty="0">
              <a:cs typeface="W1 SHUROOQ 16 011" pitchFamily="2" charset="-78"/>
            </a:endParaRPr>
          </a:p>
          <a:p>
            <a:endParaRPr lang="ar-SA" sz="1200" dirty="0">
              <a:cs typeface="W1 SHUROOQ 16 01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95</Words>
  <Application>Microsoft Office PowerPoint</Application>
  <PresentationFormat>عرض على الشاشة (3:4)‏</PresentationFormat>
  <Paragraphs>35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TA</dc:creator>
  <cp:lastModifiedBy>TA</cp:lastModifiedBy>
  <cp:revision>2</cp:revision>
  <dcterms:created xsi:type="dcterms:W3CDTF">2014-05-10T15:39:23Z</dcterms:created>
  <dcterms:modified xsi:type="dcterms:W3CDTF">2014-05-10T15:51:02Z</dcterms:modified>
</cp:coreProperties>
</file>