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328" r:id="rId4"/>
    <p:sldId id="325" r:id="rId5"/>
    <p:sldId id="358" r:id="rId6"/>
    <p:sldId id="359" r:id="rId7"/>
    <p:sldId id="360" r:id="rId8"/>
    <p:sldId id="361" r:id="rId9"/>
    <p:sldId id="362" r:id="rId10"/>
    <p:sldId id="363" r:id="rId11"/>
    <p:sldId id="364" r:id="rId12"/>
    <p:sldId id="365" r:id="rId13"/>
    <p:sldId id="366" r:id="rId14"/>
    <p:sldId id="367" r:id="rId15"/>
    <p:sldId id="368" r:id="rId16"/>
    <p:sldId id="369" r:id="rId17"/>
    <p:sldId id="370" r:id="rId18"/>
    <p:sldId id="371" r:id="rId19"/>
    <p:sldId id="372" r:id="rId20"/>
    <p:sldId id="373" r:id="rId21"/>
    <p:sldId id="374" r:id="rId22"/>
    <p:sldId id="313" r:id="rId23"/>
    <p:sldId id="266" r:id="rId24"/>
  </p:sldIdLst>
  <p:sldSz cx="9906000" cy="6858000" type="A4"/>
  <p:notesSz cx="7302500" cy="95885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0066"/>
    <a:srgbClr val="3B84AF"/>
    <a:srgbClr val="FF3300"/>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52" autoAdjust="0"/>
    <p:restoredTop sz="91005" autoAdjust="0"/>
  </p:normalViewPr>
  <p:slideViewPr>
    <p:cSldViewPr>
      <p:cViewPr>
        <p:scale>
          <a:sx n="75" d="100"/>
          <a:sy n="75" d="100"/>
        </p:scale>
        <p:origin x="-906" y="-62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4417" cy="479425"/>
          </a:xfrm>
          <a:prstGeom prst="rect">
            <a:avLst/>
          </a:prstGeom>
        </p:spPr>
        <p:txBody>
          <a:bodyPr vert="horz" lIns="96515" tIns="48257" rIns="96515" bIns="48257" rtlCol="0"/>
          <a:lstStyle>
            <a:lvl1pPr algn="l" rtl="0" fontAlgn="auto">
              <a:spcBef>
                <a:spcPts val="0"/>
              </a:spcBef>
              <a:spcAft>
                <a:spcPts val="0"/>
              </a:spcAft>
              <a:defRPr sz="1300">
                <a:latin typeface="+mn-lt"/>
                <a:cs typeface="+mn-cs"/>
              </a:defRPr>
            </a:lvl1pPr>
          </a:lstStyle>
          <a:p>
            <a:pPr>
              <a:defRPr/>
            </a:pPr>
            <a:endParaRPr lang="en-US"/>
          </a:p>
        </p:txBody>
      </p:sp>
      <p:sp>
        <p:nvSpPr>
          <p:cNvPr id="3" name="Date Placeholder 2"/>
          <p:cNvSpPr>
            <a:spLocks noGrp="1"/>
          </p:cNvSpPr>
          <p:nvPr>
            <p:ph type="dt" idx="1"/>
          </p:nvPr>
        </p:nvSpPr>
        <p:spPr>
          <a:xfrm>
            <a:off x="4136393" y="0"/>
            <a:ext cx="3164417" cy="479425"/>
          </a:xfrm>
          <a:prstGeom prst="rect">
            <a:avLst/>
          </a:prstGeom>
        </p:spPr>
        <p:txBody>
          <a:bodyPr vert="horz" lIns="96515" tIns="48257" rIns="96515" bIns="48257" rtlCol="0"/>
          <a:lstStyle>
            <a:lvl1pPr algn="r" rtl="0" fontAlgn="auto">
              <a:spcBef>
                <a:spcPts val="0"/>
              </a:spcBef>
              <a:spcAft>
                <a:spcPts val="0"/>
              </a:spcAft>
              <a:defRPr sz="1300">
                <a:latin typeface="+mn-lt"/>
                <a:cs typeface="+mn-cs"/>
              </a:defRPr>
            </a:lvl1pPr>
          </a:lstStyle>
          <a:p>
            <a:pPr>
              <a:defRPr/>
            </a:pPr>
            <a:fld id="{2260C172-5AAA-44A6-A709-EB593C177D02}" type="datetimeFigureOut">
              <a:rPr lang="en-US"/>
              <a:pPr>
                <a:defRPr/>
              </a:pPr>
              <a:t>9/13/2012</a:t>
            </a:fld>
            <a:endParaRPr lang="en-US"/>
          </a:p>
        </p:txBody>
      </p:sp>
      <p:sp>
        <p:nvSpPr>
          <p:cNvPr id="4" name="Slide Image Placeholder 3"/>
          <p:cNvSpPr>
            <a:spLocks noGrp="1" noRot="1" noChangeAspect="1"/>
          </p:cNvSpPr>
          <p:nvPr>
            <p:ph type="sldImg" idx="2"/>
          </p:nvPr>
        </p:nvSpPr>
        <p:spPr>
          <a:xfrm>
            <a:off x="1054100" y="719138"/>
            <a:ext cx="5194300" cy="3595687"/>
          </a:xfrm>
          <a:prstGeom prst="rect">
            <a:avLst/>
          </a:prstGeom>
          <a:noFill/>
          <a:ln w="12700">
            <a:solidFill>
              <a:prstClr val="black"/>
            </a:solidFill>
          </a:ln>
        </p:spPr>
        <p:txBody>
          <a:bodyPr vert="horz" lIns="96515" tIns="48257" rIns="96515" bIns="48257" rtlCol="0" anchor="ctr"/>
          <a:lstStyle/>
          <a:p>
            <a:pPr lvl="0"/>
            <a:endParaRPr lang="en-US" noProof="0" smtClean="0"/>
          </a:p>
        </p:txBody>
      </p:sp>
      <p:sp>
        <p:nvSpPr>
          <p:cNvPr id="5" name="Notes Placeholder 4"/>
          <p:cNvSpPr>
            <a:spLocks noGrp="1"/>
          </p:cNvSpPr>
          <p:nvPr>
            <p:ph type="body" sz="quarter" idx="3"/>
          </p:nvPr>
        </p:nvSpPr>
        <p:spPr>
          <a:xfrm>
            <a:off x="730250" y="4554538"/>
            <a:ext cx="5842000" cy="4314825"/>
          </a:xfrm>
          <a:prstGeom prst="rect">
            <a:avLst/>
          </a:prstGeom>
        </p:spPr>
        <p:txBody>
          <a:bodyPr vert="horz" lIns="96515" tIns="48257" rIns="96515" bIns="48257"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07411"/>
            <a:ext cx="3164417" cy="479425"/>
          </a:xfrm>
          <a:prstGeom prst="rect">
            <a:avLst/>
          </a:prstGeom>
        </p:spPr>
        <p:txBody>
          <a:bodyPr vert="horz" lIns="96515" tIns="48257" rIns="96515" bIns="48257" rtlCol="0" anchor="b"/>
          <a:lstStyle>
            <a:lvl1pPr algn="l" rtl="0" fontAlgn="auto">
              <a:spcBef>
                <a:spcPts val="0"/>
              </a:spcBef>
              <a:spcAft>
                <a:spcPts val="0"/>
              </a:spcAft>
              <a:defRPr sz="13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4136393" y="9107411"/>
            <a:ext cx="3164417" cy="479425"/>
          </a:xfrm>
          <a:prstGeom prst="rect">
            <a:avLst/>
          </a:prstGeom>
        </p:spPr>
        <p:txBody>
          <a:bodyPr vert="horz" wrap="square" lIns="96515" tIns="48257" rIns="96515" bIns="48257" numCol="1" anchor="b" anchorCtr="0" compatLnSpc="1">
            <a:prstTxWarp prst="textNoShape">
              <a:avLst/>
            </a:prstTxWarp>
          </a:bodyPr>
          <a:lstStyle>
            <a:lvl1pPr rtl="0">
              <a:defRPr sz="1300">
                <a:latin typeface="Calibri" pitchFamily="34" charset="0"/>
                <a:cs typeface="Arial" charset="0"/>
              </a:defRPr>
            </a:lvl1pPr>
          </a:lstStyle>
          <a:p>
            <a:pPr>
              <a:defRPr/>
            </a:pPr>
            <a:fld id="{2B9A0707-A3F3-479E-8C68-B813129123E0}" type="slidenum">
              <a:rPr lang="ar-SA"/>
              <a:pPr>
                <a:defRPr/>
              </a:pPr>
              <a:t>‹#›</a:t>
            </a:fld>
            <a:endParaRPr lang="en-US"/>
          </a:p>
        </p:txBody>
      </p:sp>
    </p:spTree>
    <p:extLst>
      <p:ext uri="{BB962C8B-B14F-4D97-AF65-F5344CB8AC3E}">
        <p14:creationId xmlns:p14="http://schemas.microsoft.com/office/powerpoint/2010/main" xmlns="" val="12967559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
        <p:nvSpPr>
          <p:cNvPr id="5" name="Rectangle 9"/>
          <p:cNvSpPr/>
          <p:nvPr/>
        </p:nvSpPr>
        <p:spPr>
          <a:xfrm>
            <a:off x="1"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7"/>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1"/>
            <a:ext cx="482600" cy="365125"/>
          </a:xfrm>
        </p:spPr>
        <p:txBody>
          <a:bodyPr/>
          <a:lstStyle>
            <a:lvl1pPr>
              <a:defRPr/>
            </a:lvl1pPr>
          </a:lstStyle>
          <a:p>
            <a:pPr>
              <a:defRPr/>
            </a:pPr>
            <a:fld id="{D82A164F-838C-49E2-ADA4-54FD6B9EC2B7}"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7"/>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8"/>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1"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7"/>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3"/>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9"/>
            <a:ext cx="571500" cy="365125"/>
          </a:xfrm>
        </p:spPr>
        <p:txBody>
          <a:bodyPr/>
          <a:lstStyle>
            <a:lvl1pPr>
              <a:defRPr/>
            </a:lvl1pPr>
          </a:lstStyle>
          <a:p>
            <a:pPr>
              <a:defRPr/>
            </a:pPr>
            <a:fld id="{9DF109AC-C5BC-476F-82EC-3CC144E594AC}"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9"/>
            <a:ext cx="571500" cy="365125"/>
          </a:xfrm>
        </p:spPr>
        <p:txBody>
          <a:bodyPr/>
          <a:lstStyle>
            <a:lvl1pPr>
              <a:defRPr/>
            </a:lvl1pPr>
          </a:lstStyle>
          <a:p>
            <a:pPr>
              <a:defRPr/>
            </a:pPr>
            <a:fld id="{16E539DF-5532-4CB6-A937-004F12A475B2}"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9"/>
            <a:ext cx="571500" cy="365125"/>
          </a:xfrm>
        </p:spPr>
        <p:txBody>
          <a:bodyPr/>
          <a:lstStyle>
            <a:lvl1pPr>
              <a:defRPr/>
            </a:lvl1pPr>
          </a:lstStyle>
          <a:p>
            <a:pPr>
              <a:defRPr/>
            </a:pPr>
            <a:fld id="{B7959FDE-31C8-4BBC-BB6F-4E951B8D8D1E}"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0"/>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0"/>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9"/>
            <a:ext cx="571500" cy="365125"/>
          </a:xfrm>
        </p:spPr>
        <p:txBody>
          <a:bodyPr/>
          <a:lstStyle>
            <a:lvl1pPr>
              <a:defRPr/>
            </a:lvl1pPr>
          </a:lstStyle>
          <a:p>
            <a:pPr>
              <a:defRPr/>
            </a:pPr>
            <a:fld id="{5C7279EE-E09D-4E92-9BC3-8E9750C4D339}"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9"/>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031" name="Rectangle 15"/>
          <p:cNvSpPr>
            <a:spLocks noChangeArrowheads="1"/>
          </p:cNvSpPr>
          <p:nvPr userDrawn="1"/>
        </p:nvSpPr>
        <p:spPr bwMode="auto">
          <a:xfrm>
            <a:off x="6781801" y="6519864"/>
            <a:ext cx="1928926"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King Faisal University</a:t>
            </a:r>
          </a:p>
        </p:txBody>
      </p:sp>
      <p:sp>
        <p:nvSpPr>
          <p:cNvPr id="1032" name="Rectangle 16"/>
          <p:cNvSpPr>
            <a:spLocks noChangeArrowheads="1"/>
          </p:cNvSpPr>
          <p:nvPr userDrawn="1"/>
        </p:nvSpPr>
        <p:spPr bwMode="auto">
          <a:xfrm>
            <a:off x="7050088" y="6291264"/>
            <a:ext cx="1406154" cy="338554"/>
          </a:xfrm>
          <a:prstGeom prst="rect">
            <a:avLst/>
          </a:prstGeom>
          <a:noFill/>
          <a:ln w="9525">
            <a:noFill/>
            <a:miter lim="800000"/>
            <a:headEnd/>
            <a:tailEnd/>
          </a:ln>
        </p:spPr>
        <p:txBody>
          <a:bodyPr wrap="none">
            <a:spAutoFit/>
          </a:bodyPr>
          <a:lstStyle/>
          <a:p>
            <a:pPr algn="l" rtl="0"/>
            <a:r>
              <a:rPr lang="ar-SA" sz="1600" b="1">
                <a:solidFill>
                  <a:schemeClr val="bg1"/>
                </a:solidFill>
                <a:latin typeface="Calibri" pitchFamily="34" charset="0"/>
              </a:rPr>
              <a:t>جامعة الملك فيصل</a:t>
            </a:r>
            <a:endParaRPr lang="en-US" sz="1600" b="1">
              <a:solidFill>
                <a:schemeClr val="bg1"/>
              </a:solidFill>
              <a:latin typeface="Calibri" pitchFamily="34" charset="0"/>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1" y="5791201"/>
            <a:ext cx="838200" cy="938213"/>
          </a:xfrm>
          <a:prstGeom prst="rect">
            <a:avLst/>
          </a:prstGeom>
          <a:noFill/>
          <a:ln w="9525">
            <a:noFill/>
            <a:miter lim="800000"/>
            <a:headEnd/>
            <a:tailEnd/>
          </a:ln>
        </p:spPr>
      </p:pic>
      <p:sp>
        <p:nvSpPr>
          <p:cNvPr id="1034" name="Rectangle 18"/>
          <p:cNvSpPr>
            <a:spLocks noChangeArrowheads="1"/>
          </p:cNvSpPr>
          <p:nvPr userDrawn="1"/>
        </p:nvSpPr>
        <p:spPr bwMode="auto">
          <a:xfrm>
            <a:off x="914400" y="6581776"/>
            <a:ext cx="3116046" cy="276999"/>
          </a:xfrm>
          <a:prstGeom prst="rect">
            <a:avLst/>
          </a:prstGeom>
          <a:noFill/>
          <a:ln w="9525">
            <a:noFill/>
            <a:miter lim="800000"/>
            <a:headEnd/>
            <a:tailEnd/>
          </a:ln>
        </p:spPr>
        <p:txBody>
          <a:bodyPr wrap="none">
            <a:spAutoFit/>
          </a:bodyPr>
          <a:lstStyle/>
          <a:p>
            <a:pPr algn="l" rtl="0"/>
            <a:r>
              <a:rPr lang="en-US" sz="1200">
                <a:solidFill>
                  <a:schemeClr val="bg1"/>
                </a:solidFill>
                <a:latin typeface="Calibri" pitchFamily="34" charset="0"/>
              </a:rPr>
              <a:t>Deanship of E-Learning and Distance Education</a:t>
            </a:r>
          </a:p>
        </p:txBody>
      </p:sp>
      <p:sp>
        <p:nvSpPr>
          <p:cNvPr id="1035" name="Rectangle 19"/>
          <p:cNvSpPr>
            <a:spLocks noChangeArrowheads="1"/>
          </p:cNvSpPr>
          <p:nvPr userDrawn="1"/>
        </p:nvSpPr>
        <p:spPr bwMode="auto">
          <a:xfrm>
            <a:off x="1182688" y="6291264"/>
            <a:ext cx="2747868" cy="338554"/>
          </a:xfrm>
          <a:prstGeom prst="rect">
            <a:avLst/>
          </a:prstGeom>
          <a:noFill/>
          <a:ln w="9525">
            <a:noFill/>
            <a:miter lim="800000"/>
            <a:headEnd/>
            <a:tailEnd/>
          </a:ln>
        </p:spPr>
        <p:txBody>
          <a:bodyPr wrap="none">
            <a:spAutoFit/>
          </a:bodyPr>
          <a:lstStyle/>
          <a:p>
            <a:pPr algn="l" rtl="0"/>
            <a:r>
              <a:rPr lang="ar-SA" sz="1600" b="1" dirty="0">
                <a:solidFill>
                  <a:schemeClr val="bg1"/>
                </a:solidFill>
                <a:latin typeface="Calibri" pitchFamily="34" charset="0"/>
              </a:rPr>
              <a:t>عمادة </a:t>
            </a:r>
            <a:r>
              <a:rPr lang="ar-SA" sz="1600" b="1" dirty="0" smtClean="0">
                <a:solidFill>
                  <a:schemeClr val="bg1"/>
                </a:solidFill>
                <a:latin typeface="Calibri" pitchFamily="34" charset="0"/>
              </a:rPr>
              <a:t>التعلم </a:t>
            </a:r>
            <a:r>
              <a:rPr lang="ar-SA" sz="1600" b="1" dirty="0" err="1">
                <a:solidFill>
                  <a:schemeClr val="bg1"/>
                </a:solidFill>
                <a:latin typeface="Calibri" pitchFamily="34" charset="0"/>
              </a:rPr>
              <a:t>الإكتروني</a:t>
            </a:r>
            <a:r>
              <a:rPr lang="ar-SA" sz="1600" b="1" dirty="0">
                <a:solidFill>
                  <a:schemeClr val="bg1"/>
                </a:solidFill>
                <a:latin typeface="Calibri" pitchFamily="34" charset="0"/>
              </a:rPr>
              <a:t> </a:t>
            </a:r>
            <a:r>
              <a:rPr lang="ar-SA" sz="1600" b="1" dirty="0" smtClean="0">
                <a:solidFill>
                  <a:schemeClr val="bg1"/>
                </a:solidFill>
                <a:latin typeface="Calibri" pitchFamily="34" charset="0"/>
              </a:rPr>
              <a:t>والتعليم </a:t>
            </a:r>
            <a:r>
              <a:rPr lang="ar-SA" sz="1600" b="1" dirty="0">
                <a:solidFill>
                  <a:schemeClr val="bg1"/>
                </a:solidFill>
                <a:latin typeface="Calibri" pitchFamily="34" charset="0"/>
              </a:rPr>
              <a:t>عن بعد</a:t>
            </a:r>
            <a:endParaRPr lang="en-US" sz="1600" b="1" dirty="0">
              <a:solidFill>
                <a:schemeClr val="bg1"/>
              </a:solidFill>
              <a:latin typeface="Calibri" pitchFamily="34" charset="0"/>
            </a:endParaRPr>
          </a:p>
        </p:txBody>
      </p:sp>
    </p:spTree>
  </p:cSld>
  <p:clrMap bg1="lt1" tx1="dk1" bg2="lt2" tx2="dk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6"/>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A41AF805-6F51-4AB9-A1A8-805EB359EFD1}"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1" y="4642339"/>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cs typeface="AL-Mohanad Bold" pitchFamily="2" charset="-78"/>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cs typeface="AL-Mohanad Bold" pitchFamily="2" charset="-78"/>
              </a:rPr>
              <a:t>عمادة التعلم الإلكتروني والتعليم عن بعد</a:t>
            </a:r>
            <a:endParaRPr lang="en-US" sz="2400" b="1" dirty="0">
              <a:solidFill>
                <a:schemeClr val="tx2">
                  <a:lumMod val="75000"/>
                </a:schemeClr>
              </a:solidFill>
              <a:latin typeface="Calibri" pitchFamily="34" charset="0"/>
              <a:cs typeface="AL-Mohanad Bold" pitchFamily="2" charset="-78"/>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3322" name="Title 1"/>
          <p:cNvSpPr txBox="1">
            <a:spLocks/>
          </p:cNvSpPr>
          <p:nvPr/>
        </p:nvSpPr>
        <p:spPr bwMode="auto">
          <a:xfrm>
            <a:off x="457200" y="2971801"/>
            <a:ext cx="5099051" cy="1470025"/>
          </a:xfrm>
          <a:prstGeom prst="rect">
            <a:avLst/>
          </a:prstGeom>
          <a:noFill/>
          <a:ln w="9525">
            <a:noFill/>
            <a:miter lim="800000"/>
            <a:headEnd/>
            <a:tailEnd/>
          </a:ln>
        </p:spPr>
        <p:txBody>
          <a:bodyPr anchor="ctr"/>
          <a:lstStyle/>
          <a:p>
            <a:pPr algn="ctr"/>
            <a:r>
              <a:rPr lang="ar-SA" sz="3700" b="1" dirty="0" smtClean="0">
                <a:solidFill>
                  <a:srgbClr val="376092"/>
                </a:solidFill>
                <a:latin typeface="AYM Wadiy S_U normal."/>
                <a:cs typeface="AL-Mohanad Bold" pitchFamily="2" charset="-78"/>
              </a:rPr>
              <a:t>اسم المقرر</a:t>
            </a:r>
          </a:p>
          <a:p>
            <a:pPr algn="ctr"/>
            <a:r>
              <a:rPr lang="ar-JO" sz="3700" b="1" dirty="0" smtClean="0">
                <a:solidFill>
                  <a:srgbClr val="009900"/>
                </a:solidFill>
                <a:latin typeface="AYM Wadiy S_U normal."/>
                <a:cs typeface="AL-Mohanad Bold" pitchFamily="2" charset="-78"/>
              </a:rPr>
              <a:t>التربية الفنية لذوي الاحتياجات</a:t>
            </a:r>
            <a:endParaRPr lang="ar-SA" sz="3700" b="1" dirty="0">
              <a:solidFill>
                <a:srgbClr val="009900"/>
              </a:solidFill>
              <a:latin typeface="AYM Wadiy S_U normal."/>
              <a:cs typeface="AL-Mohanad Bold" pitchFamily="2" charset="-78"/>
            </a:endParaRPr>
          </a:p>
          <a:p>
            <a:pPr algn="ctr"/>
            <a:r>
              <a:rPr lang="ar-SA" sz="2600" b="1" dirty="0" smtClean="0">
                <a:solidFill>
                  <a:srgbClr val="7F7F7F"/>
                </a:solidFill>
                <a:latin typeface="Calibri" pitchFamily="34" charset="0"/>
                <a:cs typeface="AL-Mohanad Bold" pitchFamily="2" charset="-78"/>
              </a:rPr>
              <a:t>الدكتور خالد بن </a:t>
            </a:r>
            <a:r>
              <a:rPr lang="ar-JO" sz="2600" b="1" dirty="0" smtClean="0">
                <a:solidFill>
                  <a:srgbClr val="7F7F7F"/>
                </a:solidFill>
                <a:latin typeface="Calibri" pitchFamily="34" charset="0"/>
                <a:cs typeface="AL-Mohanad Bold" pitchFamily="2" charset="-78"/>
              </a:rPr>
              <a:t>محمد السعود</a:t>
            </a:r>
            <a:endParaRPr lang="en-US" sz="2600" b="1" dirty="0">
              <a:solidFill>
                <a:srgbClr val="7F7F7F"/>
              </a:solidFill>
              <a:latin typeface="Calibri" pitchFamily="34" charset="0"/>
              <a:cs typeface="AL-Mohanad Bold" pitchFamily="2" charset="-78"/>
            </a:endParaRPr>
          </a:p>
        </p:txBody>
      </p:sp>
      <p:sp>
        <p:nvSpPr>
          <p:cNvPr id="13323"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D2DCCE84-0B7D-4639-9863-B0DDDF1A81AE}"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1"/>
            <a:ext cx="482600" cy="365125"/>
          </a:xfrm>
          <a:noFill/>
          <a:ln>
            <a:miter lim="800000"/>
            <a:headEnd/>
            <a:tailEnd/>
          </a:ln>
        </p:spPr>
        <p:txBody>
          <a:bodyPr/>
          <a:lstStyle/>
          <a:p>
            <a:fld id="{309DCF4E-A12F-4630-A61E-6FBF45D0F5EF}"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1999" y="2133601"/>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a:t>
            </a:r>
            <a:r>
              <a:rPr lang="ar-JO" spc="-150" dirty="0" smtClean="0">
                <a:solidFill>
                  <a:srgbClr val="376092"/>
                </a:solidFill>
                <a:latin typeface="ae_AlMateen" pitchFamily="2" charset="-78"/>
                <a:cs typeface="ae_AlMateen" pitchFamily="2" charset="-78"/>
              </a:rPr>
              <a:t> الرابعة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733800"/>
            <a:ext cx="7429500" cy="1752600"/>
          </a:xfrm>
        </p:spPr>
        <p:txBody>
          <a:bodyPr/>
          <a:lstStyle/>
          <a:p>
            <a:r>
              <a:rPr lang="ar-JO" sz="6000" b="1" dirty="0" smtClean="0">
                <a:solidFill>
                  <a:srgbClr val="009900"/>
                </a:solidFill>
                <a:latin typeface="AYM Wadiy S_U normal."/>
                <a:cs typeface="AL-Mohanad Bold" pitchFamily="2" charset="-78"/>
              </a:rPr>
              <a:t>التربية الفنية للفئات الخاصة</a:t>
            </a:r>
            <a:r>
              <a:rPr lang="ar-SA" sz="6000" b="1" dirty="0" smtClean="0">
                <a:solidFill>
                  <a:srgbClr val="009900"/>
                </a:solidFill>
                <a:cs typeface="AL-Mohanad Bold" pitchFamily="2" charset="-78"/>
              </a:rPr>
              <a:t>*</a:t>
            </a:r>
            <a:endParaRPr lang="ar-SA" sz="6000" b="1" dirty="0" smtClean="0">
              <a:solidFill>
                <a:srgbClr val="009900"/>
              </a:solidFill>
              <a:latin typeface="AYM Wadiy S_U normal."/>
              <a:cs typeface="AL-Mohanad Bold" pitchFamily="2" charset="-78"/>
            </a:endParaRPr>
          </a:p>
          <a:p>
            <a:pPr rtl="1" eaLnBrk="1" hangingPunct="1"/>
            <a:r>
              <a:rPr lang="ar-SA" sz="4800" b="1" dirty="0" smtClean="0">
                <a:solidFill>
                  <a:schemeClr val="accent6">
                    <a:lumMod val="75000"/>
                  </a:schemeClr>
                </a:solidFill>
                <a:cs typeface="AL-Mohanad Bold" pitchFamily="2" charset="-78"/>
              </a:rPr>
              <a:t>”</a:t>
            </a:r>
            <a:r>
              <a:rPr lang="ar-JO" sz="4800" b="1" dirty="0" smtClean="0">
                <a:solidFill>
                  <a:schemeClr val="accent6">
                    <a:lumMod val="75000"/>
                  </a:schemeClr>
                </a:solidFill>
                <a:cs typeface="AL-Mohanad Bold" pitchFamily="2" charset="-78"/>
              </a:rPr>
              <a:t>أهمية ممارسة الفن لذوي الاحتياجات الخاصة “</a:t>
            </a:r>
            <a:endParaRPr lang="ar-SA" sz="4800" b="1" dirty="0" smtClean="0">
              <a:solidFill>
                <a:schemeClr val="accent6">
                  <a:lumMod val="75000"/>
                </a:schemeClr>
              </a:solidFill>
              <a:cs typeface="AL-Mohanad Bold" pitchFamily="2" charset="-78"/>
            </a:endParaRPr>
          </a:p>
        </p:txBody>
      </p:sp>
      <p:sp>
        <p:nvSpPr>
          <p:cNvPr id="14341"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
        <p:nvSpPr>
          <p:cNvPr id="6" name="مربع نص 5"/>
          <p:cNvSpPr txBox="1"/>
          <p:nvPr/>
        </p:nvSpPr>
        <p:spPr>
          <a:xfrm>
            <a:off x="1447800" y="5867400"/>
            <a:ext cx="6553200" cy="369332"/>
          </a:xfrm>
          <a:prstGeom prst="rect">
            <a:avLst/>
          </a:prstGeom>
          <a:noFill/>
        </p:spPr>
        <p:txBody>
          <a:bodyPr wrap="square" rtlCol="1">
            <a:spAutoFit/>
          </a:bodyPr>
          <a:lstStyle/>
          <a:p>
            <a:pPr algn="ctr"/>
            <a:r>
              <a:rPr lang="ar-SA" dirty="0">
                <a:cs typeface="Traditional Arabic" pitchFamily="2" charset="-78"/>
              </a:rPr>
              <a:t>المرجع: كتاب </a:t>
            </a:r>
            <a:r>
              <a:rPr lang="ar-JO" dirty="0">
                <a:cs typeface="Traditional Arabic" pitchFamily="2" charset="-78"/>
              </a:rPr>
              <a:t>التربية الفنية للفئات الخاصة</a:t>
            </a:r>
            <a:r>
              <a:rPr lang="ar-SA" dirty="0">
                <a:cs typeface="Traditional Arabic" pitchFamily="2" charset="-78"/>
              </a:rPr>
              <a:t>، </a:t>
            </a:r>
            <a:r>
              <a:rPr lang="ar-JO" dirty="0">
                <a:cs typeface="Traditional Arabic" pitchFamily="2" charset="-78"/>
              </a:rPr>
              <a:t>محمد </a:t>
            </a:r>
            <a:r>
              <a:rPr lang="ar-JO" dirty="0" err="1">
                <a:cs typeface="Traditional Arabic" pitchFamily="2" charset="-78"/>
              </a:rPr>
              <a:t>السويفي</a:t>
            </a:r>
            <a:r>
              <a:rPr lang="ar-SA" dirty="0">
                <a:cs typeface="Traditional Arabic" pitchFamily="2" charset="-78"/>
              </a:rPr>
              <a:t>، </a:t>
            </a:r>
            <a:r>
              <a:rPr lang="ar-JO" dirty="0">
                <a:cs typeface="Traditional Arabic" pitchFamily="2" charset="-78"/>
              </a:rPr>
              <a:t>دار </a:t>
            </a:r>
            <a:r>
              <a:rPr lang="ar-SA" dirty="0" smtClean="0">
                <a:cs typeface="Traditional Arabic" pitchFamily="2" charset="-78"/>
              </a:rPr>
              <a:t>المفردات </a:t>
            </a:r>
            <a:r>
              <a:rPr lang="ar-JO" dirty="0" smtClean="0">
                <a:cs typeface="Traditional Arabic" pitchFamily="2" charset="-78"/>
              </a:rPr>
              <a:t>للنشر والتوزيع-ا</a:t>
            </a:r>
            <a:r>
              <a:rPr lang="ar-SA" dirty="0" smtClean="0">
                <a:cs typeface="Traditional Arabic" pitchFamily="2" charset="-78"/>
              </a:rPr>
              <a:t> الرياض</a:t>
            </a:r>
            <a:endParaRPr lang="ar-SA" dirty="0">
              <a:cs typeface="Traditional Arabic"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2400"/>
            <a:ext cx="8915400" cy="838200"/>
          </a:xfrm>
        </p:spPr>
        <p:txBody>
          <a:bodyPr/>
          <a:lstStyle/>
          <a:p>
            <a:pPr algn="ctr" rtl="1" eaLnBrk="1" hangingPunct="1"/>
            <a:r>
              <a:rPr lang="ar-JO" sz="4800" b="1" dirty="0" smtClean="0">
                <a:solidFill>
                  <a:srgbClr val="009900"/>
                </a:solidFill>
                <a:cs typeface="AL-Mohanad Bold" pitchFamily="2" charset="-78"/>
              </a:rPr>
              <a:t>التربية الفنية للفئات الخاصة</a:t>
            </a:r>
            <a:r>
              <a:rPr lang="ar-SA" sz="4800" b="1" dirty="0" smtClean="0">
                <a:solidFill>
                  <a:srgbClr val="009900"/>
                </a:solidFill>
                <a:cs typeface="AL-Mohanad Bold" pitchFamily="2" charset="-78"/>
              </a:rPr>
              <a:t>*</a:t>
            </a:r>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xmlns="" val="1484407670"/>
              </p:ext>
            </p:extLst>
          </p:nvPr>
        </p:nvGraphicFramePr>
        <p:xfrm>
          <a:off x="457200" y="1066800"/>
          <a:ext cx="8915400" cy="4210050"/>
        </p:xfrm>
        <a:graphic>
          <a:graphicData uri="http://schemas.openxmlformats.org/drawingml/2006/table">
            <a:tbl>
              <a:tblPr rtl="1" firstRow="1" bandRow="1">
                <a:tableStyleId>{5C22544A-7EE6-4342-B048-85BDC9FD1C3A}</a:tableStyleId>
              </a:tblPr>
              <a:tblGrid>
                <a:gridCol w="8915400"/>
              </a:tblGrid>
              <a:tr h="600075">
                <a:tc>
                  <a:txBody>
                    <a:bodyPr/>
                    <a:lstStyle/>
                    <a:p>
                      <a:pPr algn="ctr" rtl="1">
                        <a:spcAft>
                          <a:spcPts val="0"/>
                        </a:spcAft>
                      </a:pPr>
                      <a:r>
                        <a:rPr lang="ar-SA" sz="4000" dirty="0" smtClean="0">
                          <a:latin typeface="Times New Roman"/>
                          <a:ea typeface="Times New Roman"/>
                          <a:cs typeface="Traditional Arabic" pitchFamily="2" charset="-78"/>
                        </a:rPr>
                        <a:t>عناصر</a:t>
                      </a:r>
                      <a:r>
                        <a:rPr lang="ar-SA" sz="4000" baseline="0" dirty="0" smtClean="0">
                          <a:latin typeface="Times New Roman"/>
                          <a:ea typeface="Times New Roman"/>
                          <a:cs typeface="Traditional Arabic" pitchFamily="2" charset="-78"/>
                        </a:rPr>
                        <a:t> المحاضرة </a:t>
                      </a:r>
                      <a:r>
                        <a:rPr lang="ar-JO" sz="4000" baseline="0" dirty="0" smtClean="0">
                          <a:latin typeface="Times New Roman"/>
                          <a:ea typeface="Times New Roman"/>
                          <a:cs typeface="Traditional Arabic" pitchFamily="2" charset="-78"/>
                        </a:rPr>
                        <a:t>الرابعة</a:t>
                      </a:r>
                      <a:endParaRPr lang="en-US" sz="4000" dirty="0">
                        <a:latin typeface="Times New Roman"/>
                        <a:ea typeface="Times New Roman"/>
                        <a:cs typeface="Traditional Arabic" pitchFamily="2" charset="-78"/>
                      </a:endParaRPr>
                    </a:p>
                  </a:txBody>
                  <a:tcPr marL="79477" marR="79477" marT="0" marB="0"/>
                </a:tc>
              </a:tr>
              <a:tr h="360045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JO" sz="4000" dirty="0" smtClean="0">
                          <a:latin typeface="Times New Roman"/>
                          <a:ea typeface="Times New Roman"/>
                          <a:cs typeface="AL-Mohanad Bold"/>
                        </a:rPr>
                        <a:t>التربية الفنية للفئات الخاصة</a:t>
                      </a:r>
                    </a:p>
                    <a:p>
                      <a:pPr marL="0" marR="0" indent="0" algn="ctr" defTabSz="914400" rtl="1" eaLnBrk="1" fontAlgn="auto" latinLnBrk="0" hangingPunct="1">
                        <a:lnSpc>
                          <a:spcPct val="100000"/>
                        </a:lnSpc>
                        <a:spcBef>
                          <a:spcPts val="0"/>
                        </a:spcBef>
                        <a:spcAft>
                          <a:spcPts val="0"/>
                        </a:spcAft>
                        <a:buClrTx/>
                        <a:buSzTx/>
                        <a:buFontTx/>
                        <a:buNone/>
                        <a:tabLst/>
                        <a:defRPr/>
                      </a:pPr>
                      <a:r>
                        <a:rPr lang="ar-JO" sz="4000" dirty="0" smtClean="0">
                          <a:latin typeface="Times New Roman"/>
                          <a:ea typeface="Times New Roman"/>
                          <a:cs typeface="AL-Mohanad Bold"/>
                        </a:rPr>
                        <a:t>أهمية ممارسة الفن لذوي</a:t>
                      </a:r>
                      <a:r>
                        <a:rPr lang="ar-JO" sz="4000" baseline="0" dirty="0" smtClean="0">
                          <a:latin typeface="Times New Roman"/>
                          <a:ea typeface="Times New Roman"/>
                          <a:cs typeface="AL-Mohanad Bold"/>
                        </a:rPr>
                        <a:t> الاحتياجات الخاصة</a:t>
                      </a:r>
                      <a:endParaRPr lang="ar-JO" sz="4000" dirty="0" smtClean="0">
                        <a:latin typeface="Times New Roman"/>
                        <a:ea typeface="Times New Roman"/>
                        <a:cs typeface="AL-Mohanad Bold"/>
                      </a:endParaRPr>
                    </a:p>
                    <a:p>
                      <a:pPr marL="0" marR="0" indent="0" algn="ctr" defTabSz="914400" rtl="1" eaLnBrk="1" fontAlgn="auto" latinLnBrk="0" hangingPunct="1">
                        <a:lnSpc>
                          <a:spcPct val="100000"/>
                        </a:lnSpc>
                        <a:spcBef>
                          <a:spcPts val="0"/>
                        </a:spcBef>
                        <a:spcAft>
                          <a:spcPts val="0"/>
                        </a:spcAft>
                        <a:buClrTx/>
                        <a:buSzTx/>
                        <a:buFontTx/>
                        <a:buNone/>
                        <a:tabLst/>
                        <a:defRPr/>
                      </a:pPr>
                      <a:endParaRPr lang="en-US" sz="4000" dirty="0" smtClean="0">
                        <a:latin typeface="Times New Roman"/>
                        <a:ea typeface="Times New Roman"/>
                        <a:cs typeface="Traditional Arabic" pitchFamily="2" charset="-78"/>
                      </a:endParaRPr>
                    </a:p>
                  </a:txBody>
                  <a:tcPr marL="79477" marR="79477" marT="0" marB="0"/>
                </a:tc>
              </a:tr>
            </a:tbl>
          </a:graphicData>
        </a:graphic>
      </p:graphicFrame>
      <p:sp>
        <p:nvSpPr>
          <p:cNvPr id="7"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
        <p:nvSpPr>
          <p:cNvPr id="8" name="Slide Number Placeholder 3"/>
          <p:cNvSpPr txBox="1">
            <a:spLocks/>
          </p:cNvSpPr>
          <p:nvPr/>
        </p:nvSpPr>
        <p:spPr bwMode="auto">
          <a:xfrm>
            <a:off x="4953000" y="6324600"/>
            <a:ext cx="5334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62B57745-0510-425B-92D4-EDBAAB355DD2}"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6" name="مربع نص 5"/>
          <p:cNvSpPr txBox="1"/>
          <p:nvPr/>
        </p:nvSpPr>
        <p:spPr>
          <a:xfrm>
            <a:off x="1447800" y="5498068"/>
            <a:ext cx="6553200" cy="369332"/>
          </a:xfrm>
          <a:prstGeom prst="rect">
            <a:avLst/>
          </a:prstGeom>
          <a:noFill/>
        </p:spPr>
        <p:txBody>
          <a:bodyPr wrap="square" rtlCol="1">
            <a:spAutoFit/>
          </a:bodyPr>
          <a:lstStyle/>
          <a:p>
            <a:pPr algn="ctr"/>
            <a:r>
              <a:rPr lang="ar-SA" dirty="0">
                <a:cs typeface="Traditional Arabic" pitchFamily="2" charset="-78"/>
              </a:rPr>
              <a:t>المرجع: كتاب </a:t>
            </a:r>
            <a:r>
              <a:rPr lang="ar-JO" dirty="0">
                <a:cs typeface="Traditional Arabic" pitchFamily="2" charset="-78"/>
              </a:rPr>
              <a:t>التربية الفنية للفئات الخاصة</a:t>
            </a:r>
            <a:r>
              <a:rPr lang="ar-SA" dirty="0">
                <a:cs typeface="Traditional Arabic" pitchFamily="2" charset="-78"/>
              </a:rPr>
              <a:t>، </a:t>
            </a:r>
            <a:r>
              <a:rPr lang="ar-JO" dirty="0">
                <a:cs typeface="Traditional Arabic" pitchFamily="2" charset="-78"/>
              </a:rPr>
              <a:t>محمد </a:t>
            </a:r>
            <a:r>
              <a:rPr lang="ar-JO" dirty="0" err="1">
                <a:cs typeface="Traditional Arabic" pitchFamily="2" charset="-78"/>
              </a:rPr>
              <a:t>السويفي</a:t>
            </a:r>
            <a:r>
              <a:rPr lang="ar-SA" dirty="0">
                <a:cs typeface="Traditional Arabic" pitchFamily="2" charset="-78"/>
              </a:rPr>
              <a:t>، </a:t>
            </a:r>
            <a:r>
              <a:rPr lang="ar-JO" dirty="0">
                <a:cs typeface="Traditional Arabic" pitchFamily="2" charset="-78"/>
              </a:rPr>
              <a:t>دار </a:t>
            </a:r>
            <a:r>
              <a:rPr lang="ar-SA" dirty="0" smtClean="0">
                <a:cs typeface="Traditional Arabic" pitchFamily="2" charset="-78"/>
              </a:rPr>
              <a:t>المفردات </a:t>
            </a:r>
            <a:r>
              <a:rPr lang="ar-JO" dirty="0" smtClean="0">
                <a:cs typeface="Traditional Arabic" pitchFamily="2" charset="-78"/>
              </a:rPr>
              <a:t>للنشر والتوزيع-ا</a:t>
            </a:r>
            <a:r>
              <a:rPr lang="ar-SA" dirty="0" smtClean="0">
                <a:cs typeface="Traditional Arabic" pitchFamily="2" charset="-78"/>
              </a:rPr>
              <a:t> الرياض</a:t>
            </a:r>
            <a:endParaRPr lang="ar-SA" dirty="0">
              <a:cs typeface="Traditional Arabic"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944562"/>
          </a:xfrm>
        </p:spPr>
        <p:txBody>
          <a:bodyPr/>
          <a:lstStyle/>
          <a:p>
            <a:pPr marL="0" marR="0" indent="0" defTabSz="914400" rtl="1" eaLnBrk="1" fontAlgn="auto" latinLnBrk="0" hangingPunct="1">
              <a:lnSpc>
                <a:spcPct val="100000"/>
              </a:lnSpc>
              <a:spcBef>
                <a:spcPts val="0"/>
              </a:spcBef>
              <a:spcAft>
                <a:spcPts val="0"/>
              </a:spcAft>
              <a:tabLst/>
              <a:defRPr/>
            </a:pPr>
            <a:r>
              <a:rPr lang="ar-JO" sz="6000" dirty="0" smtClean="0">
                <a:cs typeface="AL-Mohanad Bold" pitchFamily="2" charset="-78"/>
              </a:rPr>
              <a:t>التربية الفنية للفئات الخاصة</a:t>
            </a:r>
            <a:endParaRPr lang="en-US" sz="6000" dirty="0" smtClean="0">
              <a:latin typeface="Times New Roman"/>
              <a:ea typeface="Times New Roman"/>
              <a:cs typeface="Traditional Arabic" pitchFamily="2" charset="-78"/>
            </a:endParaRPr>
          </a:p>
        </p:txBody>
      </p:sp>
      <p:sp>
        <p:nvSpPr>
          <p:cNvPr id="16388" name="Slide Number Placeholder 3"/>
          <p:cNvSpPr>
            <a:spLocks noGrp="1"/>
          </p:cNvSpPr>
          <p:nvPr>
            <p:ph type="sldNum" sz="quarter" idx="4294967295"/>
          </p:nvPr>
        </p:nvSpPr>
        <p:spPr bwMode="auto">
          <a:xfrm>
            <a:off x="4953000" y="6324600"/>
            <a:ext cx="533400" cy="365125"/>
          </a:xfrm>
          <a:noFill/>
          <a:ln>
            <a:miter lim="800000"/>
            <a:headEnd/>
            <a:tailEnd/>
          </a:ln>
        </p:spPr>
        <p:txBody>
          <a:bodyPr/>
          <a:lstStyle/>
          <a:p>
            <a:pPr algn="ctr"/>
            <a:fld id="{62B57745-0510-425B-92D4-EDBAAB355DD2}" type="slidenum">
              <a:rPr lang="ar-SA" smtClean="0">
                <a:cs typeface="Arial" pitchFamily="34" charset="0"/>
              </a:rPr>
              <a:pPr algn="ctr"/>
              <a:t>4</a:t>
            </a:fld>
            <a:endParaRPr lang="en-US" dirty="0" smtClean="0">
              <a:cs typeface="Arial" pitchFamily="34" charset="0"/>
            </a:endParaRPr>
          </a:p>
        </p:txBody>
      </p:sp>
      <p:sp>
        <p:nvSpPr>
          <p:cNvPr id="16389" name="مربع نص 4"/>
          <p:cNvSpPr txBox="1">
            <a:spLocks noChangeArrowheads="1"/>
          </p:cNvSpPr>
          <p:nvPr/>
        </p:nvSpPr>
        <p:spPr bwMode="auto">
          <a:xfrm>
            <a:off x="4114800" y="6581001"/>
            <a:ext cx="1752599" cy="276999"/>
          </a:xfrm>
          <a:prstGeom prst="rect">
            <a:avLst/>
          </a:prstGeom>
          <a:noFill/>
          <a:ln w="9525">
            <a:noFill/>
            <a:miter lim="800000"/>
            <a:headEnd/>
            <a:tailEnd/>
          </a:ln>
        </p:spPr>
        <p:txBody>
          <a:bodyPr>
            <a:spAutoFit/>
          </a:bodyPr>
          <a:lstStyle/>
          <a:p>
            <a:r>
              <a:rPr lang="ar-SA" sz="1200" b="1" dirty="0" smtClean="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
        <p:nvSpPr>
          <p:cNvPr id="6" name="عنصر نائب للمحتوى 5"/>
          <p:cNvSpPr>
            <a:spLocks noGrp="1"/>
          </p:cNvSpPr>
          <p:nvPr>
            <p:ph idx="1"/>
          </p:nvPr>
        </p:nvSpPr>
        <p:spPr>
          <a:xfrm>
            <a:off x="495300" y="1447801"/>
            <a:ext cx="8915400" cy="4495800"/>
          </a:xfrm>
        </p:spPr>
        <p:txBody>
          <a:bodyPr/>
          <a:lstStyle/>
          <a:p>
            <a:pPr algn="just" rtl="1"/>
            <a:r>
              <a:rPr lang="ar-JO" sz="4000" dirty="0" smtClean="0">
                <a:cs typeface="AL-Mohanad Bold"/>
              </a:rPr>
              <a:t>سنكمل في هذه المحاضرة الاسس التي تقوم عليها اهمية ممارسة التربية الفنية للفئات الخاصة.</a:t>
            </a:r>
            <a:endParaRPr lang="en-US" sz="4000" dirty="0" smtClean="0">
              <a:cs typeface="AL-Mohanad Bold"/>
            </a:endParaRPr>
          </a:p>
          <a:p>
            <a:pPr algn="just" rtl="1"/>
            <a:endParaRPr lang="en-US" sz="4000" dirty="0" smtClean="0">
              <a:cs typeface="AL-Mohanad Bold"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أهمية ممارسة الفن لذوي الاحتياجات الخاصة(يتبع)</a:t>
            </a:r>
            <a:endParaRPr lang="ar-JO" dirty="0"/>
          </a:p>
        </p:txBody>
      </p:sp>
      <p:sp>
        <p:nvSpPr>
          <p:cNvPr id="3" name="عنصر نائب للمحتوى 2"/>
          <p:cNvSpPr>
            <a:spLocks noGrp="1"/>
          </p:cNvSpPr>
          <p:nvPr>
            <p:ph idx="1"/>
          </p:nvPr>
        </p:nvSpPr>
        <p:spPr>
          <a:xfrm>
            <a:off x="495300" y="1295400"/>
            <a:ext cx="8915400" cy="4830765"/>
          </a:xfrm>
        </p:spPr>
        <p:txBody>
          <a:bodyPr/>
          <a:lstStyle/>
          <a:p>
            <a:r>
              <a:rPr lang="ar-JO" sz="4000" b="1" dirty="0" smtClean="0">
                <a:cs typeface="AL-Mohanad Bold"/>
              </a:rPr>
              <a:t>10-</a:t>
            </a:r>
            <a:r>
              <a:rPr lang="ar-SA" sz="4000" b="1" dirty="0" smtClean="0">
                <a:cs typeface="AL-Mohanad Bold"/>
              </a:rPr>
              <a:t>تعويض الطفل غير العادي عن جوانب النقص</a:t>
            </a:r>
            <a:r>
              <a:rPr lang="en-US" sz="4000" b="1" dirty="0" smtClean="0">
                <a:cs typeface="AL-Mohanad Bold"/>
              </a:rPr>
              <a:t> </a:t>
            </a:r>
            <a:r>
              <a:rPr lang="en-US" b="1" dirty="0" smtClean="0"/>
              <a:t/>
            </a:r>
            <a:br>
              <a:rPr lang="en-US" b="1" dirty="0" smtClean="0"/>
            </a:br>
            <a:r>
              <a:rPr lang="ar-JO" sz="4000" dirty="0" smtClean="0">
                <a:cs typeface="AL-Mohanad Bold"/>
              </a:rPr>
              <a:t>إن شعور هذه الفئة بأنه </a:t>
            </a:r>
            <a:r>
              <a:rPr lang="ar-JO" sz="4000" dirty="0" smtClean="0">
                <a:effectLst>
                  <a:outerShdw blurRad="38100" dist="38100" dir="2700000" algn="tl">
                    <a:srgbClr val="000000">
                      <a:alpha val="43137"/>
                    </a:srgbClr>
                  </a:outerShdw>
                </a:effectLst>
                <a:cs typeface="AL-Mohanad Bold"/>
              </a:rPr>
              <a:t>صنف يختلف عن الآخرين من الأطفال الأسوياء يترتب عليه خطورة وعزلة له </a:t>
            </a:r>
            <a:r>
              <a:rPr lang="ar-JO" sz="4000" dirty="0" smtClean="0">
                <a:cs typeface="AL-Mohanad Bold"/>
              </a:rPr>
              <a:t>،مما </a:t>
            </a:r>
            <a:r>
              <a:rPr lang="ar-JO" sz="4000" dirty="0" smtClean="0">
                <a:effectLst>
                  <a:outerShdw blurRad="38100" dist="38100" dir="2700000" algn="tl">
                    <a:srgbClr val="000000">
                      <a:alpha val="43137"/>
                    </a:srgbClr>
                  </a:outerShdw>
                </a:effectLst>
                <a:cs typeface="AL-Mohanad Bold"/>
              </a:rPr>
              <a:t>يسبب له اضطرابا في حياته وعلاقاته الاجتماعية </a:t>
            </a:r>
            <a:r>
              <a:rPr lang="ar-JO" sz="4000" dirty="0" smtClean="0">
                <a:cs typeface="AL-Mohanad Bold"/>
              </a:rPr>
              <a:t>،وهذه الظاهرة عندما </a:t>
            </a:r>
            <a:r>
              <a:rPr lang="ar-JO" sz="4000" dirty="0" smtClean="0">
                <a:effectLst>
                  <a:outerShdw blurRad="38100" dist="38100" dir="2700000" algn="tl">
                    <a:srgbClr val="000000">
                      <a:alpha val="43137"/>
                    </a:srgbClr>
                  </a:outerShdw>
                </a:effectLst>
                <a:cs typeface="AL-Mohanad Bold"/>
              </a:rPr>
              <a:t>تضاف إلى ما عنده من علل فإنها تزيد من ألآمه</a:t>
            </a:r>
            <a:r>
              <a:rPr lang="ar-JO" sz="4000" dirty="0" smtClean="0">
                <a:cs typeface="AL-Mohanad Bold"/>
              </a:rPr>
              <a:t>، لذلك فان أفضل وسيلة تسد هذا النقص الحاصل وتعوضه عن كثير مما فقد </a:t>
            </a:r>
            <a:r>
              <a:rPr lang="ar-JO" sz="4000" dirty="0" smtClean="0">
                <a:effectLst>
                  <a:outerShdw blurRad="38100" dist="38100" dir="2700000" algn="tl">
                    <a:srgbClr val="000000">
                      <a:alpha val="43137"/>
                    </a:srgbClr>
                  </a:outerShdw>
                </a:effectLst>
                <a:cs typeface="AL-Mohanad Bold"/>
              </a:rPr>
              <a:t>ممارسة وإنتاج الأعمال الفنية خاصة إذا اتسمت تلك الأعمال وارتبطت بواقع الحياة التي يعيشها </a:t>
            </a:r>
            <a:r>
              <a:rPr lang="ar-JO" sz="4000" dirty="0" smtClean="0">
                <a:cs typeface="AL-Mohanad Bold"/>
              </a:rPr>
              <a:t>.</a:t>
            </a:r>
            <a:endParaRPr lang="ar-JO"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أهمية ممارسة الفن لذوي الاحتياجات الخاصة(يتبع)</a:t>
            </a:r>
            <a:endParaRPr lang="ar-JO" dirty="0"/>
          </a:p>
        </p:txBody>
      </p:sp>
      <p:sp>
        <p:nvSpPr>
          <p:cNvPr id="3" name="عنصر نائب للمحتوى 2"/>
          <p:cNvSpPr>
            <a:spLocks noGrp="1"/>
          </p:cNvSpPr>
          <p:nvPr>
            <p:ph idx="1"/>
          </p:nvPr>
        </p:nvSpPr>
        <p:spPr>
          <a:xfrm>
            <a:off x="381000" y="1600201"/>
            <a:ext cx="9029700" cy="4525963"/>
          </a:xfrm>
        </p:spPr>
        <p:txBody>
          <a:bodyPr/>
          <a:lstStyle/>
          <a:p>
            <a:r>
              <a:rPr lang="ar-JO" sz="4000" b="1" dirty="0" smtClean="0">
                <a:cs typeface="AL-Mohanad Bold"/>
              </a:rPr>
              <a:t>11-</a:t>
            </a:r>
            <a:r>
              <a:rPr lang="ar-SA" sz="4000" b="1" dirty="0" smtClean="0">
                <a:cs typeface="AL-Mohanad Bold"/>
              </a:rPr>
              <a:t>الكشف عن خصائص فنون الأفراد غير العاديين</a:t>
            </a:r>
            <a:r>
              <a:rPr lang="en-US" sz="4000" b="1" dirty="0" smtClean="0">
                <a:cs typeface="AL-Mohanad Bold"/>
              </a:rPr>
              <a:t> </a:t>
            </a:r>
            <a:r>
              <a:rPr lang="en-US" b="1" dirty="0" smtClean="0"/>
              <a:t/>
            </a:r>
            <a:br>
              <a:rPr lang="en-US" b="1" dirty="0" smtClean="0"/>
            </a:br>
            <a:r>
              <a:rPr lang="ar-JO" sz="4000" dirty="0" smtClean="0">
                <a:cs typeface="AL-Mohanad Bold"/>
              </a:rPr>
              <a:t>تعمل </a:t>
            </a:r>
            <a:r>
              <a:rPr lang="ar-SA" sz="4000" dirty="0" smtClean="0">
                <a:cs typeface="AL-Mohanad Bold"/>
              </a:rPr>
              <a:t>أهداف التربية الخاصة </a:t>
            </a:r>
            <a:r>
              <a:rPr lang="ar-JO" sz="4000" dirty="0" smtClean="0">
                <a:cs typeface="AL-Mohanad Bold"/>
              </a:rPr>
              <a:t>على </a:t>
            </a:r>
            <a:r>
              <a:rPr lang="ar-SA" sz="4000" dirty="0" smtClean="0">
                <a:cs typeface="AL-Mohanad Bold"/>
              </a:rPr>
              <a:t>تحقيق الذات والتوافق </a:t>
            </a:r>
            <a:r>
              <a:rPr lang="ar-JO" sz="4000" dirty="0" smtClean="0">
                <a:cs typeface="AL-Mohanad Bold"/>
              </a:rPr>
              <a:t>للفئات الخاصة </a:t>
            </a:r>
            <a:r>
              <a:rPr lang="ar-SA" sz="4000" dirty="0" smtClean="0">
                <a:cs typeface="AL-Mohanad Bold"/>
              </a:rPr>
              <a:t>و</a:t>
            </a:r>
            <a:r>
              <a:rPr lang="ar-JO" sz="4000" dirty="0" smtClean="0">
                <a:cs typeface="AL-Mohanad Bold"/>
              </a:rPr>
              <a:t>ذلك </a:t>
            </a:r>
            <a:r>
              <a:rPr lang="ar-SA" sz="4000" dirty="0" smtClean="0">
                <a:cs typeface="AL-Mohanad Bold"/>
              </a:rPr>
              <a:t>من خلال الممارسات الفنية المتعددة سواء التي تجري تحت إشراف معلم التربية الفنية أو المهتمين بالدراسات النفسية </a:t>
            </a:r>
            <a:r>
              <a:rPr lang="ar-JO" sz="4000" dirty="0" smtClean="0">
                <a:cs typeface="AL-Mohanad Bold"/>
              </a:rPr>
              <a:t>. حيث تمكن </a:t>
            </a:r>
            <a:r>
              <a:rPr lang="ar-JO" sz="4000" dirty="0" smtClean="0">
                <a:effectLst>
                  <a:outerShdw blurRad="38100" dist="38100" dir="2700000" algn="tl">
                    <a:srgbClr val="000000">
                      <a:alpha val="43137"/>
                    </a:srgbClr>
                  </a:outerShdw>
                </a:effectLst>
                <a:cs typeface="AL-Mohanad Bold"/>
              </a:rPr>
              <a:t>تلك الممارسات </a:t>
            </a:r>
            <a:r>
              <a:rPr lang="ar-SA" sz="4000" dirty="0" smtClean="0">
                <a:effectLst>
                  <a:outerShdw blurRad="38100" dist="38100" dir="2700000" algn="tl">
                    <a:srgbClr val="000000">
                      <a:alpha val="43137"/>
                    </a:srgbClr>
                  </a:outerShdw>
                </a:effectLst>
                <a:cs typeface="AL-Mohanad Bold"/>
              </a:rPr>
              <a:t>الوقوف على خصائص فنون الأفراد غير العاديين على اختلاف أنواعهم ، </a:t>
            </a:r>
            <a:r>
              <a:rPr lang="ar-JO" sz="4000" dirty="0" smtClean="0">
                <a:effectLst>
                  <a:outerShdw blurRad="38100" dist="38100" dir="2700000" algn="tl">
                    <a:srgbClr val="000000">
                      <a:alpha val="43137"/>
                    </a:srgbClr>
                  </a:outerShdw>
                </a:effectLst>
                <a:cs typeface="AL-Mohanad Bold"/>
              </a:rPr>
              <a:t>خاصة </a:t>
            </a:r>
            <a:r>
              <a:rPr lang="ar-SA" sz="4000" dirty="0" smtClean="0">
                <a:effectLst>
                  <a:outerShdw blurRad="38100" dist="38100" dir="2700000" algn="tl">
                    <a:srgbClr val="000000">
                      <a:alpha val="43137"/>
                    </a:srgbClr>
                  </a:outerShdw>
                </a:effectLst>
                <a:cs typeface="AL-Mohanad Bold"/>
              </a:rPr>
              <a:t>مميزات التعبير الفني للطفل الموهوب</a:t>
            </a:r>
            <a:r>
              <a:rPr lang="ar-JO" sz="4000" dirty="0" smtClean="0">
                <a:cs typeface="AL-Mohanad Bold"/>
              </a:rPr>
              <a:t>.</a:t>
            </a:r>
            <a:endParaRPr lang="ar-JO"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أهمية ممارسة الفن لذوي الاحتياجات الخاصة(يتبع)</a:t>
            </a:r>
            <a:endParaRPr lang="ar-JO" dirty="0"/>
          </a:p>
        </p:txBody>
      </p:sp>
      <p:sp>
        <p:nvSpPr>
          <p:cNvPr id="3" name="عنصر نائب للمحتوى 2"/>
          <p:cNvSpPr>
            <a:spLocks noGrp="1"/>
          </p:cNvSpPr>
          <p:nvPr>
            <p:ph idx="1"/>
          </p:nvPr>
        </p:nvSpPr>
        <p:spPr>
          <a:xfrm>
            <a:off x="381000" y="1600201"/>
            <a:ext cx="9144000" cy="4525963"/>
          </a:xfrm>
        </p:spPr>
        <p:txBody>
          <a:bodyPr/>
          <a:lstStyle/>
          <a:p>
            <a:pPr rtl="1"/>
            <a:r>
              <a:rPr lang="ar-JO" sz="4000" b="1" dirty="0" smtClean="0">
                <a:cs typeface="AL-Mohanad Bold"/>
              </a:rPr>
              <a:t>12-</a:t>
            </a:r>
            <a:r>
              <a:rPr lang="ar-SA" sz="4000" b="1" dirty="0" smtClean="0">
                <a:cs typeface="AL-Mohanad Bold"/>
              </a:rPr>
              <a:t>العلاج بالفن</a:t>
            </a:r>
            <a:r>
              <a:rPr lang="en-US" b="1" dirty="0" smtClean="0"/>
              <a:t/>
            </a:r>
            <a:br>
              <a:rPr lang="en-US" b="1" dirty="0" smtClean="0"/>
            </a:br>
            <a:r>
              <a:rPr lang="ar-SA" sz="4000" dirty="0" smtClean="0">
                <a:cs typeface="AL-Mohanad Bold"/>
              </a:rPr>
              <a:t>إن ممارسات الفن الموجهة إلى أغراض تشخيصية وعلاجية ، </a:t>
            </a:r>
            <a:r>
              <a:rPr lang="ar-SA" sz="4000" dirty="0" smtClean="0">
                <a:effectLst>
                  <a:outerShdw blurRad="38100" dist="38100" dir="2700000" algn="tl">
                    <a:srgbClr val="000000">
                      <a:alpha val="43137"/>
                    </a:srgbClr>
                  </a:outerShdw>
                </a:effectLst>
                <a:cs typeface="AL-Mohanad Bold"/>
              </a:rPr>
              <a:t>تقوي دفاعات النفس تجاه مصادر ومسببات الأمراض النفسية </a:t>
            </a:r>
            <a:r>
              <a:rPr lang="ar-SA" sz="4000" dirty="0" smtClean="0">
                <a:cs typeface="AL-Mohanad Bold"/>
              </a:rPr>
              <a:t>، وتساعد المريض على تأسيس ما يسمى بالميكانيكية الدفاعية في سلوك بناء ، </a:t>
            </a:r>
            <a:r>
              <a:rPr lang="ar-JO" sz="4000" dirty="0" smtClean="0">
                <a:effectLst>
                  <a:outerShdw blurRad="38100" dist="38100" dir="2700000" algn="tl">
                    <a:srgbClr val="000000">
                      <a:alpha val="43137"/>
                    </a:srgbClr>
                  </a:outerShdw>
                </a:effectLst>
                <a:cs typeface="AL-Mohanad Bold"/>
              </a:rPr>
              <a:t>الأمر الذي يجعل من الطفل يعدل من سلوكه باتجاه ايجابي نحو الأفضل </a:t>
            </a:r>
            <a:r>
              <a:rPr lang="ar-JO" sz="4000" dirty="0" smtClean="0">
                <a:cs typeface="AL-Mohanad Bold"/>
              </a:rPr>
              <a:t>.</a:t>
            </a:r>
            <a:endParaRPr lang="en-US" sz="4000" dirty="0" smtClean="0">
              <a:cs typeface="AL-Mohanad Bold"/>
            </a:endParaRPr>
          </a:p>
          <a:p>
            <a:pPr rtl="1"/>
            <a:r>
              <a:rPr lang="ar-SA" b="1" dirty="0" smtClean="0"/>
              <a:t> </a:t>
            </a:r>
            <a:endParaRPr lang="en-US" dirty="0" smtClean="0"/>
          </a:p>
          <a:p>
            <a:endParaRPr lang="ar-JO"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أهمية ممارسة الفن لذوي الاحتياجات الخاصة(يتبع)</a:t>
            </a:r>
            <a:endParaRPr lang="ar-JO" dirty="0"/>
          </a:p>
        </p:txBody>
      </p:sp>
      <p:sp>
        <p:nvSpPr>
          <p:cNvPr id="3" name="عنصر نائب للمحتوى 2"/>
          <p:cNvSpPr>
            <a:spLocks noGrp="1"/>
          </p:cNvSpPr>
          <p:nvPr>
            <p:ph idx="1"/>
          </p:nvPr>
        </p:nvSpPr>
        <p:spPr/>
        <p:txBody>
          <a:bodyPr/>
          <a:lstStyle/>
          <a:p>
            <a:r>
              <a:rPr lang="ar-JO" sz="4000" dirty="0" smtClean="0">
                <a:cs typeface="AL-Mohanad Bold"/>
              </a:rPr>
              <a:t>13-</a:t>
            </a:r>
            <a:r>
              <a:rPr lang="ar-SA" sz="4000" b="1" dirty="0" smtClean="0">
                <a:cs typeface="AL-Mohanad Bold"/>
              </a:rPr>
              <a:t>تحقيق الذات </a:t>
            </a:r>
            <a:r>
              <a:rPr lang="ar-SA" dirty="0" smtClean="0">
                <a:cs typeface="AL-Mohanad Bold"/>
              </a:rPr>
              <a:t/>
            </a:r>
            <a:br>
              <a:rPr lang="ar-SA" dirty="0" smtClean="0">
                <a:cs typeface="AL-Mohanad Bold"/>
              </a:rPr>
            </a:br>
            <a:r>
              <a:rPr lang="ar-SA" sz="4000" dirty="0" smtClean="0">
                <a:cs typeface="AL-Mohanad Bold"/>
              </a:rPr>
              <a:t>لا شك أن الهدف الرئيسي للتربية الفنية لغير </a:t>
            </a:r>
            <a:r>
              <a:rPr lang="ar-SA" sz="4000" dirty="0" smtClean="0">
                <a:effectLst>
                  <a:outerShdw blurRad="38100" dist="38100" dir="2700000" algn="tl">
                    <a:srgbClr val="000000">
                      <a:alpha val="43137"/>
                    </a:srgbClr>
                  </a:outerShdw>
                </a:effectLst>
                <a:cs typeface="AL-Mohanad Bold"/>
              </a:rPr>
              <a:t>الأسوياء هو تحقيق الذات للفرد</a:t>
            </a:r>
            <a:r>
              <a:rPr lang="ar-SA" sz="4000" dirty="0" smtClean="0">
                <a:cs typeface="AL-Mohanad Bold"/>
              </a:rPr>
              <a:t> ، والعمل مع الفرد يقصد </a:t>
            </a:r>
            <a:r>
              <a:rPr lang="ar-SA" sz="4000" dirty="0" err="1" smtClean="0">
                <a:cs typeface="AL-Mohanad Bold"/>
              </a:rPr>
              <a:t>به</a:t>
            </a:r>
            <a:r>
              <a:rPr lang="ar-SA" sz="4000" dirty="0" smtClean="0">
                <a:cs typeface="AL-Mohanad Bold"/>
              </a:rPr>
              <a:t> العمل معه </a:t>
            </a:r>
            <a:r>
              <a:rPr lang="ar-SA" sz="4000" dirty="0" smtClean="0">
                <a:effectLst>
                  <a:outerShdw blurRad="38100" dist="38100" dir="2700000" algn="tl">
                    <a:srgbClr val="000000">
                      <a:alpha val="43137"/>
                    </a:srgbClr>
                  </a:outerShdw>
                </a:effectLst>
                <a:cs typeface="AL-Mohanad Bold"/>
              </a:rPr>
              <a:t>حسب حالته ومستواها ومساعدته سواء كان من ذوي الإعاقة الذهنية ، أو متأخراً دراسياً في تحقيق ذاته </a:t>
            </a:r>
            <a:r>
              <a:rPr lang="ar-SA" sz="4000" dirty="0" smtClean="0">
                <a:cs typeface="AL-Mohanad Bold"/>
              </a:rPr>
              <a:t>إلى درجة يستطيع فيها أن ينظر إلى نفسه فيرضى عما ينظر إليه ، </a:t>
            </a:r>
            <a:r>
              <a:rPr lang="ar-SA" sz="4000" dirty="0" smtClean="0">
                <a:cs typeface="AL-Mohanad Bold"/>
              </a:rPr>
              <a:t>ولا شك </a:t>
            </a:r>
            <a:r>
              <a:rPr lang="ar-SA" sz="4000" dirty="0" smtClean="0">
                <a:cs typeface="AL-Mohanad Bold"/>
              </a:rPr>
              <a:t>أن من أهداف </a:t>
            </a:r>
            <a:r>
              <a:rPr lang="ar-SA" sz="4000" dirty="0" smtClean="0">
                <a:cs typeface="AL-Mohanad Bold"/>
              </a:rPr>
              <a:t>التربية </a:t>
            </a:r>
            <a:r>
              <a:rPr lang="ar-SA" sz="4000" dirty="0" smtClean="0">
                <a:cs typeface="AL-Mohanad Bold"/>
              </a:rPr>
              <a:t>الفنية في مدارس ذوي </a:t>
            </a:r>
            <a:r>
              <a:rPr lang="ar-SA" sz="4000" dirty="0" smtClean="0">
                <a:cs typeface="AL-Mohanad Bold"/>
              </a:rPr>
              <a:t>الاحتياجات الخاصة </a:t>
            </a:r>
            <a:r>
              <a:rPr lang="ar-SA" sz="4000" dirty="0" smtClean="0">
                <a:cs typeface="AL-Mohanad Bold"/>
              </a:rPr>
              <a:t>تأخذ</a:t>
            </a:r>
            <a:r>
              <a:rPr lang="ar-SA" sz="4000" dirty="0" smtClean="0">
                <a:cs typeface="AL-Mohanad Bold"/>
              </a:rPr>
              <a:t> في</a:t>
            </a:r>
            <a:r>
              <a:rPr lang="ar-SA" sz="4000" dirty="0" smtClean="0">
                <a:cs typeface="AL-Mohanad Bold"/>
              </a:rPr>
              <a:t> </a:t>
            </a:r>
            <a:r>
              <a:rPr lang="ar-SA" dirty="0" smtClean="0">
                <a:cs typeface="AL-Mohanad Bold"/>
              </a:rPr>
              <a:t/>
            </a:r>
            <a:br>
              <a:rPr lang="ar-SA" dirty="0" smtClean="0">
                <a:cs typeface="AL-Mohanad Bold"/>
              </a:rPr>
            </a:br>
            <a:r>
              <a:rPr lang="ar-SA" b="1" dirty="0" smtClean="0"/>
              <a:t/>
            </a:r>
            <a:br>
              <a:rPr lang="ar-SA" b="1" dirty="0" smtClean="0"/>
            </a:br>
            <a:endParaRPr lang="ar-JO"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302717-39CD-4B37-8CE7-58E3CC218065}"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أهمية ممارسة الفن لذوي الاحتياجات الخاصة(يتبع)</a:t>
            </a:r>
            <a:endParaRPr lang="ar-JO" dirty="0"/>
          </a:p>
        </p:txBody>
      </p:sp>
      <p:sp>
        <p:nvSpPr>
          <p:cNvPr id="3" name="عنصر نائب للمحتوى 2"/>
          <p:cNvSpPr>
            <a:spLocks noGrp="1"/>
          </p:cNvSpPr>
          <p:nvPr>
            <p:ph idx="1"/>
          </p:nvPr>
        </p:nvSpPr>
        <p:spPr/>
        <p:txBody>
          <a:bodyPr/>
          <a:lstStyle/>
          <a:p>
            <a:r>
              <a:rPr lang="ar-SA" sz="4000" dirty="0" smtClean="0">
                <a:cs typeface="AL-Mohanad Bold"/>
              </a:rPr>
              <a:t>اعتبارها </a:t>
            </a:r>
            <a:r>
              <a:rPr lang="ar-SA" sz="4000" dirty="0" smtClean="0">
                <a:cs typeface="AL-Mohanad Bold"/>
              </a:rPr>
              <a:t>ألا يكون الخلق والابتكار وإبراز الجمال هو الهدف الرئيسي </a:t>
            </a:r>
            <a:r>
              <a:rPr lang="ar-SA" sz="4000" dirty="0" smtClean="0">
                <a:effectLst>
                  <a:outerShdw blurRad="38100" dist="38100" dir="2700000" algn="tl">
                    <a:srgbClr val="000000">
                      <a:alpha val="43137"/>
                    </a:srgbClr>
                  </a:outerShdw>
                </a:effectLst>
                <a:cs typeface="AL-Mohanad Bold"/>
              </a:rPr>
              <a:t>وإنما المساعدة على أن يكون التعبير انعكاساً للصراعات الذاتية الداخلية</a:t>
            </a:r>
            <a:r>
              <a:rPr lang="ar-SA" sz="4000" dirty="0" smtClean="0">
                <a:cs typeface="AL-Mohanad Bold"/>
              </a:rPr>
              <a:t> ، وهذا لا يرى فيه معلمي التربية الفنية جمالاً ، </a:t>
            </a:r>
            <a:r>
              <a:rPr lang="ar-SA" sz="4000" dirty="0" smtClean="0">
                <a:effectLst>
                  <a:outerShdw blurRad="38100" dist="38100" dir="2700000" algn="tl">
                    <a:srgbClr val="000000">
                      <a:alpha val="43137"/>
                    </a:srgbClr>
                  </a:outerShdw>
                </a:effectLst>
                <a:cs typeface="AL-Mohanad Bold"/>
              </a:rPr>
              <a:t>ولذلك لا يجب أن تقاس تلك الرسومات بالمعايير الفنية التي تقاس </a:t>
            </a:r>
            <a:r>
              <a:rPr lang="ar-SA" sz="4000" dirty="0" err="1" smtClean="0">
                <a:effectLst>
                  <a:outerShdw blurRad="38100" dist="38100" dir="2700000" algn="tl">
                    <a:srgbClr val="000000">
                      <a:alpha val="43137"/>
                    </a:srgbClr>
                  </a:outerShdw>
                </a:effectLst>
                <a:cs typeface="AL-Mohanad Bold"/>
              </a:rPr>
              <a:t>بها</a:t>
            </a:r>
            <a:r>
              <a:rPr lang="ar-SA" sz="4000" dirty="0" smtClean="0">
                <a:effectLst>
                  <a:outerShdw blurRad="38100" dist="38100" dir="2700000" algn="tl">
                    <a:srgbClr val="000000">
                      <a:alpha val="43137"/>
                    </a:srgbClr>
                  </a:outerShdw>
                </a:effectLst>
                <a:cs typeface="AL-Mohanad Bold"/>
              </a:rPr>
              <a:t> الأعمال التشكيلية بوجه عام </a:t>
            </a:r>
            <a:r>
              <a:rPr lang="ar-SA" sz="4000" dirty="0" smtClean="0">
                <a:cs typeface="AL-Mohanad Bold"/>
              </a:rPr>
              <a:t>، طالما </a:t>
            </a:r>
            <a:r>
              <a:rPr lang="ar-SA" sz="4000" dirty="0" smtClean="0">
                <a:effectLst>
                  <a:outerShdw blurRad="38100" dist="38100" dir="2700000" algn="tl">
                    <a:srgbClr val="000000">
                      <a:alpha val="43137"/>
                    </a:srgbClr>
                  </a:outerShdw>
                </a:effectLst>
                <a:cs typeface="AL-Mohanad Bold"/>
              </a:rPr>
              <a:t>حققت الرسومات ذات الطفل وتم توفير الفرص التي يعبر عن نفسه </a:t>
            </a:r>
            <a:r>
              <a:rPr lang="ar-SA" sz="4000" dirty="0" err="1" smtClean="0">
                <a:effectLst>
                  <a:outerShdw blurRad="38100" dist="38100" dir="2700000" algn="tl">
                    <a:srgbClr val="000000">
                      <a:alpha val="43137"/>
                    </a:srgbClr>
                  </a:outerShdw>
                </a:effectLst>
                <a:cs typeface="AL-Mohanad Bold"/>
              </a:rPr>
              <a:t>بصدق </a:t>
            </a:r>
            <a:r>
              <a:rPr lang="ar-SA" sz="4000" dirty="0" smtClean="0">
                <a:cs typeface="AL-Mohanad Bold"/>
              </a:rPr>
              <a:t>.</a:t>
            </a:r>
            <a:r>
              <a:rPr lang="ar-SA" sz="4000" dirty="0" smtClean="0">
                <a:effectLst>
                  <a:outerShdw blurRad="38100" dist="38100" dir="2700000" algn="tl">
                    <a:srgbClr val="000000">
                      <a:alpha val="43137"/>
                    </a:srgbClr>
                  </a:outerShdw>
                </a:effectLst>
                <a:cs typeface="AL-Mohanad Bold"/>
              </a:rPr>
              <a:t>وهذا عكس الحالة في الموهوبين فيجب كشف مواهبهم وتوجيهها</a:t>
            </a:r>
            <a:r>
              <a:rPr lang="ar-SA" sz="4000" dirty="0" smtClean="0">
                <a:cs typeface="AL-Mohanad Bold"/>
              </a:rPr>
              <a:t>.</a:t>
            </a:r>
            <a:endParaRPr lang="ar-JO" sz="4000"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302717-39CD-4B37-8CE7-58E3CC218065}"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أهمية ممارسة الفن لذوي الاحتياجات الخاصة(يتبع)</a:t>
            </a:r>
            <a:endParaRPr lang="ar-JO" dirty="0"/>
          </a:p>
        </p:txBody>
      </p:sp>
      <p:sp>
        <p:nvSpPr>
          <p:cNvPr id="3" name="عنصر نائب للمحتوى 2"/>
          <p:cNvSpPr>
            <a:spLocks noGrp="1"/>
          </p:cNvSpPr>
          <p:nvPr>
            <p:ph idx="1"/>
          </p:nvPr>
        </p:nvSpPr>
        <p:spPr>
          <a:xfrm>
            <a:off x="495300" y="1295401"/>
            <a:ext cx="8915400" cy="4830764"/>
          </a:xfrm>
        </p:spPr>
        <p:txBody>
          <a:bodyPr/>
          <a:lstStyle/>
          <a:p>
            <a:r>
              <a:rPr lang="ar-JO" sz="4000" b="1" dirty="0" smtClean="0">
                <a:cs typeface="AL-Mohanad Bold"/>
              </a:rPr>
              <a:t>14-</a:t>
            </a:r>
            <a:r>
              <a:rPr lang="ar-SA" sz="4000" b="1" dirty="0" smtClean="0">
                <a:cs typeface="AL-Mohanad Bold"/>
              </a:rPr>
              <a:t>تحقيق التوافق</a:t>
            </a:r>
            <a:endParaRPr lang="ar-JO" sz="4000" b="1" dirty="0" smtClean="0">
              <a:cs typeface="AL-Mohanad Bold"/>
            </a:endParaRPr>
          </a:p>
          <a:p>
            <a:r>
              <a:rPr lang="ar-JO" sz="4000" dirty="0" smtClean="0">
                <a:cs typeface="AL-Mohanad Bold"/>
              </a:rPr>
              <a:t>و</a:t>
            </a:r>
            <a:r>
              <a:rPr lang="ar-SA" sz="4000" dirty="0" smtClean="0">
                <a:cs typeface="AL-Mohanad Bold"/>
              </a:rPr>
              <a:t>يعني </a:t>
            </a:r>
            <a:r>
              <a:rPr lang="ar-SA" sz="4000" dirty="0" smtClean="0">
                <a:effectLst>
                  <a:outerShdw blurRad="38100" dist="38100" dir="2700000" algn="tl">
                    <a:srgbClr val="000000">
                      <a:alpha val="43137"/>
                    </a:srgbClr>
                  </a:outerShdw>
                </a:effectLst>
                <a:cs typeface="AL-Mohanad Bold"/>
              </a:rPr>
              <a:t>تناول السلوك والبيئة الطبيعية والاجتماعية بالتغيير والتعديل حتى يحدث توازن بين الفرد وبيئته</a:t>
            </a:r>
            <a:r>
              <a:rPr lang="ar-SA" sz="4000" dirty="0" smtClean="0">
                <a:cs typeface="AL-Mohanad Bold"/>
              </a:rPr>
              <a:t> ، وهذا التوازن يتضمن إشباع حاجات الفرد ومقابلة متطلبات البيئة </a:t>
            </a:r>
            <a:r>
              <a:rPr lang="ar-SA" sz="4000" b="1" dirty="0" smtClean="0">
                <a:cs typeface="AL-Mohanad Bold"/>
              </a:rPr>
              <a:t>وأهم مجالات التوافق ما يلي </a:t>
            </a:r>
            <a:r>
              <a:rPr lang="ar-SA" sz="4000" dirty="0" smtClean="0">
                <a:cs typeface="AL-Mohanad Bold"/>
              </a:rPr>
              <a:t>:</a:t>
            </a:r>
            <a:br>
              <a:rPr lang="ar-SA" sz="4000" dirty="0" smtClean="0">
                <a:cs typeface="AL-Mohanad Bold"/>
              </a:rPr>
            </a:br>
            <a:r>
              <a:rPr lang="ar-SA" sz="4000" dirty="0" smtClean="0">
                <a:cs typeface="AL-Mohanad Bold"/>
              </a:rPr>
              <a:t> </a:t>
            </a:r>
            <a:r>
              <a:rPr lang="ar-JO" sz="4000" dirty="0" smtClean="0">
                <a:cs typeface="AL-Mohanad Bold"/>
              </a:rPr>
              <a:t>-</a:t>
            </a:r>
            <a:r>
              <a:rPr lang="ar-JO" sz="3600" dirty="0" smtClean="0">
                <a:cs typeface="AL-Mohanad Bold"/>
              </a:rPr>
              <a:t>التوافق الشخصي والانفعالي</a:t>
            </a:r>
            <a:r>
              <a:rPr lang="ar-SA" sz="3600" dirty="0" smtClean="0">
                <a:cs typeface="AL-Mohanad Bold"/>
              </a:rPr>
              <a:t>: أي </a:t>
            </a:r>
            <a:r>
              <a:rPr lang="ar-SA" sz="3600" dirty="0" smtClean="0">
                <a:effectLst>
                  <a:outerShdw blurRad="38100" dist="38100" dir="2700000" algn="tl">
                    <a:srgbClr val="000000">
                      <a:alpha val="43137"/>
                    </a:srgbClr>
                  </a:outerShdw>
                </a:effectLst>
                <a:cs typeface="AL-Mohanad Bold"/>
              </a:rPr>
              <a:t>تحقيق السعادة مع النفس </a:t>
            </a:r>
            <a:r>
              <a:rPr lang="ar-SA" sz="3600" dirty="0" smtClean="0">
                <a:cs typeface="AL-Mohanad Bold"/>
              </a:rPr>
              <a:t>، والرضا</a:t>
            </a:r>
            <a:r>
              <a:rPr lang="ar-JO" sz="3600" dirty="0" smtClean="0">
                <a:cs typeface="AL-Mohanad Bold"/>
              </a:rPr>
              <a:t> </a:t>
            </a:r>
            <a:r>
              <a:rPr lang="ar-SA" sz="3600" dirty="0" smtClean="0">
                <a:cs typeface="AL-Mohanad Bold"/>
              </a:rPr>
              <a:t>عنها فيؤدي ذلك إلى أقامة </a:t>
            </a:r>
            <a:r>
              <a:rPr lang="ar-SA" sz="3600" dirty="0" smtClean="0">
                <a:effectLst>
                  <a:outerShdw blurRad="38100" dist="38100" dir="2700000" algn="tl">
                    <a:srgbClr val="000000">
                      <a:alpha val="43137"/>
                    </a:srgbClr>
                  </a:outerShdw>
                </a:effectLst>
                <a:cs typeface="AL-Mohanad Bold"/>
              </a:rPr>
              <a:t>روابط ناجحة مع الآخرين وإشباع الدوافع والحاجات الداخلية الأولية أي الصحة الجسمية بصفة عامة</a:t>
            </a:r>
            <a:r>
              <a:rPr lang="ar-SA" sz="3600" dirty="0" smtClean="0">
                <a:cs typeface="AL-Mohanad Bold"/>
              </a:rPr>
              <a:t> ، أن معلم</a:t>
            </a:r>
            <a:endParaRPr lang="ar-JO" sz="3600" dirty="0">
              <a:cs typeface="AL-Mohanad Bold"/>
            </a:endParaRPr>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302717-39CD-4B37-8CE7-58E3CC218065}"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أهمية ممارسة الفن لذوي الاحتياجات الخاصة(يتبع)</a:t>
            </a:r>
            <a:endParaRPr lang="ar-JO" dirty="0"/>
          </a:p>
        </p:txBody>
      </p:sp>
      <p:sp>
        <p:nvSpPr>
          <p:cNvPr id="3" name="عنصر نائب للمحتوى 2"/>
          <p:cNvSpPr>
            <a:spLocks noGrp="1"/>
          </p:cNvSpPr>
          <p:nvPr>
            <p:ph idx="1"/>
          </p:nvPr>
        </p:nvSpPr>
        <p:spPr>
          <a:xfrm>
            <a:off x="495300" y="1371601"/>
            <a:ext cx="8915400" cy="4754564"/>
          </a:xfrm>
        </p:spPr>
        <p:txBody>
          <a:bodyPr/>
          <a:lstStyle/>
          <a:p>
            <a:r>
              <a:rPr lang="ar-SA" sz="4000" dirty="0" smtClean="0">
                <a:cs typeface="AL-Mohanad Bold"/>
              </a:rPr>
              <a:t>التربية الفنية عليه أن يراعي إشباع دوافع الأطفال المختلفة وخاصة مع ذوي الاحتياجات الخاصة ، فهم </a:t>
            </a:r>
            <a:r>
              <a:rPr lang="ar-SA" sz="4000" dirty="0" smtClean="0">
                <a:effectLst>
                  <a:outerShdw blurRad="38100" dist="38100" dir="2700000" algn="tl">
                    <a:srgbClr val="000000">
                      <a:alpha val="43137"/>
                    </a:srgbClr>
                  </a:outerShdw>
                </a:effectLst>
                <a:cs typeface="AL-Mohanad Bold"/>
              </a:rPr>
              <a:t>بحاجة إلى الحب والتقدير والحماية والأمن والآمان مما يجعل الطفل يحس بأنه مرغوب فيه من الأشخاص المحيطين </a:t>
            </a:r>
            <a:r>
              <a:rPr lang="ar-SA" sz="4000" dirty="0" err="1" smtClean="0">
                <a:effectLst>
                  <a:outerShdw blurRad="38100" dist="38100" dir="2700000" algn="tl">
                    <a:srgbClr val="000000">
                      <a:alpha val="43137"/>
                    </a:srgbClr>
                  </a:outerShdw>
                </a:effectLst>
                <a:cs typeface="AL-Mohanad Bold"/>
              </a:rPr>
              <a:t>به</a:t>
            </a:r>
            <a:r>
              <a:rPr lang="ar-SA" sz="4000" dirty="0" smtClean="0">
                <a:effectLst>
                  <a:outerShdw blurRad="38100" dist="38100" dir="2700000" algn="tl">
                    <a:srgbClr val="000000">
                      <a:alpha val="43137"/>
                    </a:srgbClr>
                  </a:outerShdw>
                </a:effectLst>
                <a:cs typeface="AL-Mohanad Bold"/>
              </a:rPr>
              <a:t> </a:t>
            </a:r>
            <a:r>
              <a:rPr lang="ar-SA" sz="4000" dirty="0" smtClean="0">
                <a:cs typeface="AL-Mohanad Bold"/>
              </a:rPr>
              <a:t>( سواءً المدرسة أو خارجها ) أما بقية الحاجات الأخرى المرتبطة بالدوافع الأولية كالحاجة إلى الطعام فينظر إليها من خلال أن معلم التربية الفنية له جانبه كمرشد وموجه نفسي ، وهو بالطبع يعلم أن العوامل الجسمية تؤثر في العوامل العقلية والاجتماعية .</a:t>
            </a:r>
            <a:r>
              <a:rPr lang="ar-SA" dirty="0" smtClean="0">
                <a:cs typeface="AL-Mohanad Bold"/>
              </a:rPr>
              <a:t/>
            </a:r>
            <a:br>
              <a:rPr lang="ar-SA" dirty="0" smtClean="0">
                <a:cs typeface="AL-Mohanad Bold"/>
              </a:rPr>
            </a:br>
            <a:endParaRPr lang="ar-JO"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302717-39CD-4B37-8CE7-58E3CC218065}"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أهمية ممارسة الفن لذوي الاحتياجات الخاصة(يتبع)</a:t>
            </a:r>
            <a:endParaRPr lang="ar-JO" dirty="0"/>
          </a:p>
        </p:txBody>
      </p:sp>
      <p:sp>
        <p:nvSpPr>
          <p:cNvPr id="3" name="عنصر نائب للمحتوى 2"/>
          <p:cNvSpPr>
            <a:spLocks noGrp="1"/>
          </p:cNvSpPr>
          <p:nvPr>
            <p:ph idx="1"/>
          </p:nvPr>
        </p:nvSpPr>
        <p:spPr>
          <a:xfrm>
            <a:off x="495300" y="1371601"/>
            <a:ext cx="8915400" cy="4754564"/>
          </a:xfrm>
        </p:spPr>
        <p:txBody>
          <a:bodyPr/>
          <a:lstStyle/>
          <a:p>
            <a:r>
              <a:rPr lang="ar-JO" sz="4000" dirty="0" smtClean="0">
                <a:cs typeface="AL-Mohanad Bold"/>
              </a:rPr>
              <a:t>-</a:t>
            </a:r>
            <a:r>
              <a:rPr lang="ar-SA" sz="4000" dirty="0" smtClean="0">
                <a:cs typeface="AL-Mohanad Bold"/>
              </a:rPr>
              <a:t>التوافق التربوي : </a:t>
            </a:r>
            <a:r>
              <a:rPr lang="ar-SA" sz="4000" dirty="0" smtClean="0">
                <a:effectLst>
                  <a:outerShdw blurRad="38100" dist="38100" dir="2700000" algn="tl">
                    <a:srgbClr val="000000">
                      <a:alpha val="43137"/>
                    </a:srgbClr>
                  </a:outerShdw>
                </a:effectLst>
                <a:cs typeface="AL-Mohanad Bold"/>
              </a:rPr>
              <a:t>اختيار أنسب الخامات والأدوات والموضوعات في ضوء قدراته وميوله وبذل أقصى جهد ممكن بما يحقق له نجاحاً </a:t>
            </a:r>
            <a:r>
              <a:rPr lang="ar-SA" sz="4000" dirty="0" smtClean="0">
                <a:cs typeface="AL-Mohanad Bold"/>
              </a:rPr>
              <a:t>، وبذلك نكون قد أشبعنا لدية الحاجة إلى النجاح خاصة بالنسبة للأطفال ذوي الاحتياجات التربوية الخاصة ، ويتضمن تحقيق التوافق التربوي العمل على </a:t>
            </a:r>
            <a:r>
              <a:rPr lang="ar-SA" sz="4000" dirty="0" smtClean="0">
                <a:effectLst>
                  <a:outerShdw blurRad="38100" dist="38100" dir="2700000" algn="tl">
                    <a:srgbClr val="000000">
                      <a:alpha val="43137"/>
                    </a:srgbClr>
                  </a:outerShdw>
                </a:effectLst>
                <a:cs typeface="AL-Mohanad Bold"/>
              </a:rPr>
              <a:t>نمو الاتجاهات والمعلومات والعادات التي تجعل الطفل من ذوي الاحتياجات التربوية الخاصة يحيى حياة سعيدة </a:t>
            </a:r>
            <a:r>
              <a:rPr lang="ar-SA" sz="4000" dirty="0" smtClean="0">
                <a:cs typeface="AL-Mohanad Bold"/>
              </a:rPr>
              <a:t>، آمنة في بيئته الاجتماعية ممارساً لألوان النشاط الفني المختلفة .</a:t>
            </a:r>
            <a:r>
              <a:rPr lang="ar-SA" b="1" dirty="0" smtClean="0"/>
              <a:t/>
            </a:r>
            <a:br>
              <a:rPr lang="ar-SA" b="1" dirty="0" smtClean="0"/>
            </a:br>
            <a:endParaRPr lang="ar-JO"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302717-39CD-4B37-8CE7-58E3CC218065}"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أهمية ممارسة الفن لذوي الاحتياجات الخاصة(يتبع)</a:t>
            </a:r>
            <a:endParaRPr lang="ar-JO" dirty="0"/>
          </a:p>
        </p:txBody>
      </p:sp>
      <p:sp>
        <p:nvSpPr>
          <p:cNvPr id="3" name="عنصر نائب للمحتوى 2"/>
          <p:cNvSpPr>
            <a:spLocks noGrp="1"/>
          </p:cNvSpPr>
          <p:nvPr>
            <p:ph idx="1"/>
          </p:nvPr>
        </p:nvSpPr>
        <p:spPr>
          <a:xfrm>
            <a:off x="495300" y="1371601"/>
            <a:ext cx="8915400" cy="4754564"/>
          </a:xfrm>
        </p:spPr>
        <p:txBody>
          <a:bodyPr/>
          <a:lstStyle/>
          <a:p>
            <a:r>
              <a:rPr lang="ar-SA" sz="4000" dirty="0" smtClean="0">
                <a:cs typeface="AL-Mohanad Bold"/>
              </a:rPr>
              <a:t>التوافق المهني: على أن يكون له مهنة </a:t>
            </a:r>
            <a:r>
              <a:rPr lang="ar-SA" sz="4000" dirty="0" smtClean="0">
                <a:effectLst>
                  <a:outerShdw blurRad="38100" dist="38100" dir="2700000" algn="tl">
                    <a:srgbClr val="000000">
                      <a:alpha val="43137"/>
                    </a:srgbClr>
                  </a:outerShdw>
                </a:effectLst>
                <a:cs typeface="AL-Mohanad Bold"/>
              </a:rPr>
              <a:t>مناسبة تحقق له الاستقلال الاقتصادي عندما يصير شخصاً كبيراً </a:t>
            </a:r>
            <a:r>
              <a:rPr lang="ar-SA" sz="4000" dirty="0" smtClean="0">
                <a:cs typeface="AL-Mohanad Bold"/>
              </a:rPr>
              <a:t>، وعلى سبيل المثال لدى الغالبية من ذوي الإعاقة الذهنية القدرة على الاعتماد على النفس ، ويمكنهم </a:t>
            </a:r>
            <a:r>
              <a:rPr lang="ar-SA" sz="4000" dirty="0" smtClean="0">
                <a:effectLst>
                  <a:outerShdw blurRad="38100" dist="38100" dir="2700000" algn="tl">
                    <a:srgbClr val="000000">
                      <a:alpha val="43137"/>
                    </a:srgbClr>
                  </a:outerShdw>
                </a:effectLst>
                <a:cs typeface="AL-Mohanad Bold"/>
              </a:rPr>
              <a:t>كسب الرزق عن طريق بعض الأعمال التي لا تتطلب إلا قدراً قليلاً من التخصص والتي تتسم بالبساطة</a:t>
            </a:r>
            <a:r>
              <a:rPr lang="ar-SA" sz="4000" dirty="0" smtClean="0">
                <a:cs typeface="AL-Mohanad Bold"/>
              </a:rPr>
              <a:t>، والتربية الفنية تتعدد فيها المهارات </a:t>
            </a:r>
            <a:r>
              <a:rPr lang="ar-SA" sz="4000" dirty="0" smtClean="0">
                <a:effectLst>
                  <a:outerShdw blurRad="38100" dist="38100" dir="2700000" algn="tl">
                    <a:srgbClr val="000000">
                      <a:alpha val="43137"/>
                    </a:srgbClr>
                  </a:outerShdw>
                </a:effectLst>
                <a:cs typeface="AL-Mohanad Bold"/>
              </a:rPr>
              <a:t>بتعدد مجالاتها المختلفة فهي تتسم من خلال مجموعه من الحرف والأشغال اليدوية والتطبيقية بإكساب بعض ذوي الاحتياجات التربوية</a:t>
            </a:r>
            <a:endParaRPr lang="ar-JO" dirty="0">
              <a:effectLst>
                <a:outerShdw blurRad="38100" dist="38100" dir="2700000" algn="tl">
                  <a:srgbClr val="000000">
                    <a:alpha val="43137"/>
                  </a:srgbClr>
                </a:outerShdw>
              </a:effectLst>
              <a:cs typeface="AL-Mohanad Bold"/>
            </a:endParaRPr>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302717-39CD-4B37-8CE7-58E3CC218065}"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أهمية ممارسة الفن لذوي الاحتياجات الخاصة(يتبع)</a:t>
            </a:r>
            <a:endParaRPr lang="ar-JO" dirty="0"/>
          </a:p>
        </p:txBody>
      </p:sp>
      <p:sp>
        <p:nvSpPr>
          <p:cNvPr id="3" name="عنصر نائب للمحتوى 2"/>
          <p:cNvSpPr>
            <a:spLocks noGrp="1"/>
          </p:cNvSpPr>
          <p:nvPr>
            <p:ph idx="1"/>
          </p:nvPr>
        </p:nvSpPr>
        <p:spPr>
          <a:xfrm>
            <a:off x="495300" y="1295400"/>
            <a:ext cx="8915400" cy="4830765"/>
          </a:xfrm>
        </p:spPr>
        <p:txBody>
          <a:bodyPr/>
          <a:lstStyle/>
          <a:p>
            <a:r>
              <a:rPr lang="ar-SA" sz="4000" dirty="0" smtClean="0">
                <a:cs typeface="AL-Mohanad Bold"/>
              </a:rPr>
              <a:t>الخاصة أنواعاً من المهارات تنمي ثقتهم بأنفسهم وتشعرهم بأنه يمكن أن يكون له دور في الحياة ويقدرهم أفراد المجتمع .كما أنه من خلال استخدام الأدوات والخامات </a:t>
            </a:r>
            <a:r>
              <a:rPr lang="ar-SA" sz="4000" dirty="0" smtClean="0">
                <a:effectLst>
                  <a:outerShdw blurRad="38100" dist="38100" dir="2700000" algn="tl">
                    <a:srgbClr val="000000">
                      <a:alpha val="43137"/>
                    </a:srgbClr>
                  </a:outerShdw>
                </a:effectLst>
                <a:cs typeface="AL-Mohanad Bold"/>
              </a:rPr>
              <a:t>يتحسن التآزر الحركي للأطفال ، وينمو الاستعداد لإتباع التعليمات</a:t>
            </a:r>
            <a:r>
              <a:rPr lang="ar-JO" sz="4000" dirty="0" smtClean="0">
                <a:cs typeface="AL-Mohanad Bold"/>
              </a:rPr>
              <a:t>.</a:t>
            </a:r>
          </a:p>
          <a:p>
            <a:r>
              <a:rPr lang="ar-SA" sz="4000" dirty="0" smtClean="0">
                <a:cs typeface="AL-Mohanad Bold"/>
              </a:rPr>
              <a:t>التوافق اجتماعي : </a:t>
            </a:r>
            <a:r>
              <a:rPr lang="ar-SA" sz="4000" dirty="0" smtClean="0">
                <a:effectLst>
                  <a:outerShdw blurRad="38100" dist="38100" dir="2700000" algn="tl">
                    <a:srgbClr val="000000">
                      <a:alpha val="43137"/>
                    </a:srgbClr>
                  </a:outerShdw>
                </a:effectLst>
                <a:cs typeface="AL-Mohanad Bold"/>
              </a:rPr>
              <a:t>الالتزام </a:t>
            </a:r>
            <a:r>
              <a:rPr lang="ar-SA" sz="4000" dirty="0" smtClean="0">
                <a:effectLst>
                  <a:outerShdw blurRad="38100" dist="38100" dir="2700000" algn="tl">
                    <a:srgbClr val="000000">
                      <a:alpha val="43137"/>
                    </a:srgbClr>
                  </a:outerShdw>
                </a:effectLst>
                <a:cs typeface="AL-Mohanad Bold"/>
              </a:rPr>
              <a:t>بأخلاقيات المجتمع ومسايرة المعايير الاجتماعية وتقبل التغيير الاجتماعي </a:t>
            </a:r>
            <a:r>
              <a:rPr lang="ar-SA" sz="4000" dirty="0" smtClean="0">
                <a:cs typeface="AL-Mohanad Bold"/>
              </a:rPr>
              <a:t>، ويتضمن أيضاً التوافق الأسري ، والحقيقة أن الإحساس </a:t>
            </a:r>
            <a:r>
              <a:rPr lang="ar-SA" sz="4000" dirty="0" smtClean="0">
                <a:effectLst>
                  <a:outerShdw blurRad="38100" dist="38100" dir="2700000" algn="tl">
                    <a:srgbClr val="000000">
                      <a:alpha val="43137"/>
                    </a:srgbClr>
                  </a:outerShdw>
                </a:effectLst>
                <a:cs typeface="AL-Mohanad Bold"/>
              </a:rPr>
              <a:t>بالجماعة والالتزام بتعاليمها لا يتوافر لدى </a:t>
            </a:r>
            <a:r>
              <a:rPr lang="ar-SA" sz="4000" dirty="0" smtClean="0">
                <a:effectLst>
                  <a:outerShdw blurRad="38100" dist="38100" dir="2700000" algn="tl">
                    <a:srgbClr val="000000">
                      <a:alpha val="43137"/>
                    </a:srgbClr>
                  </a:outerShdw>
                </a:effectLst>
                <a:cs typeface="AL-Mohanad Bold"/>
              </a:rPr>
              <a:t>الكثير من الأطفال ذوي الاحتياجات </a:t>
            </a:r>
            <a:endParaRPr lang="ar-JO" sz="4000" dirty="0">
              <a:effectLst>
                <a:outerShdw blurRad="38100" dist="38100" dir="2700000" algn="tl">
                  <a:srgbClr val="000000">
                    <a:alpha val="43137"/>
                  </a:srgbClr>
                </a:outerShdw>
              </a:effectLst>
              <a:cs typeface="AL-Mohanad Bold"/>
            </a:endParaRPr>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302717-39CD-4B37-8CE7-58E3CC218065}"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أهمية ممارسة الفن لذوي الاحتياجات الخاصة(يتبع)</a:t>
            </a:r>
            <a:endParaRPr lang="ar-JO" dirty="0"/>
          </a:p>
        </p:txBody>
      </p:sp>
      <p:sp>
        <p:nvSpPr>
          <p:cNvPr id="3" name="عنصر نائب للمحتوى 2"/>
          <p:cNvSpPr>
            <a:spLocks noGrp="1"/>
          </p:cNvSpPr>
          <p:nvPr>
            <p:ph idx="1"/>
          </p:nvPr>
        </p:nvSpPr>
        <p:spPr/>
        <p:txBody>
          <a:bodyPr/>
          <a:lstStyle/>
          <a:p>
            <a:r>
              <a:rPr lang="ar-SA" sz="4000" dirty="0" smtClean="0">
                <a:cs typeface="AL-Mohanad Bold"/>
              </a:rPr>
              <a:t>الخاصة </a:t>
            </a:r>
            <a:r>
              <a:rPr lang="ar-SA" sz="4000" dirty="0" smtClean="0">
                <a:cs typeface="AL-Mohanad Bold"/>
              </a:rPr>
              <a:t>وخاصة ذوي الإعاقة الذهنية بسبب قصورهم ، ولكن </a:t>
            </a:r>
            <a:r>
              <a:rPr lang="ar-SA" sz="4000" dirty="0" smtClean="0">
                <a:effectLst>
                  <a:outerShdw blurRad="38100" dist="38100" dir="2700000" algn="tl">
                    <a:srgbClr val="000000">
                      <a:alpha val="43137"/>
                    </a:srgbClr>
                  </a:outerShdw>
                </a:effectLst>
                <a:cs typeface="AL-Mohanad Bold"/>
              </a:rPr>
              <a:t>تدريب هؤلاء الأطفال منذ الصغر أن يشاركوا في حياة الجماعة وأن يتحملوا ولو بقدر ضئيل بعض المسئوليات يسير بهم نحو تحقيق التوافق الاجتماعي </a:t>
            </a:r>
            <a:r>
              <a:rPr lang="ar-SA" sz="4000" dirty="0" smtClean="0">
                <a:cs typeface="AL-Mohanad Bold"/>
              </a:rPr>
              <a:t>، ومعلم التربية الفنية من خلال مجالاتها العملية المتعددة والأعمال الجماعية يمكن أن يحقق قدراً من التوافق الاجتماعي . من ناحية أخرى يمكن اعتبار رسوم الأطفال ذوي الاحتياجات الخاصة وسيلة للاتصال ومن </a:t>
            </a:r>
            <a:r>
              <a:rPr lang="ar-SA" sz="4000" dirty="0" smtClean="0">
                <a:cs typeface="AL-Mohanad Bold"/>
              </a:rPr>
              <a:t>خلالها</a:t>
            </a:r>
            <a:endParaRPr lang="ar-JO" sz="4000"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302717-39CD-4B37-8CE7-58E3CC218065}"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أهمية ممارسة الفن لذوي الاحتياجات الخاصة(يتبع)</a:t>
            </a:r>
            <a:endParaRPr lang="ar-JO" dirty="0"/>
          </a:p>
        </p:txBody>
      </p:sp>
      <p:sp>
        <p:nvSpPr>
          <p:cNvPr id="3" name="عنصر نائب للمحتوى 2"/>
          <p:cNvSpPr>
            <a:spLocks noGrp="1"/>
          </p:cNvSpPr>
          <p:nvPr>
            <p:ph idx="1"/>
          </p:nvPr>
        </p:nvSpPr>
        <p:spPr/>
        <p:txBody>
          <a:bodyPr/>
          <a:lstStyle/>
          <a:p>
            <a:r>
              <a:rPr lang="ar-SA" sz="4000" dirty="0" smtClean="0">
                <a:cs typeface="AL-Mohanad Bold"/>
              </a:rPr>
              <a:t>تتضح العوامل الكامنة التي </a:t>
            </a:r>
            <a:r>
              <a:rPr lang="ar-SA" sz="4000" dirty="0" smtClean="0">
                <a:cs typeface="AL-Mohanad Bold"/>
              </a:rPr>
              <a:t>تؤثر في شخصية الطفل وتعطل نموه وتطوره ، </a:t>
            </a:r>
            <a:r>
              <a:rPr lang="ar-SA" sz="4000" dirty="0" smtClean="0">
                <a:effectLst>
                  <a:outerShdw blurRad="38100" dist="38100" dir="2700000" algn="tl">
                    <a:srgbClr val="000000">
                      <a:alpha val="43137"/>
                    </a:srgbClr>
                  </a:outerShdw>
                </a:effectLst>
                <a:cs typeface="AL-Mohanad Bold"/>
              </a:rPr>
              <a:t>وكلما كانت الرسوم تلقائية كانت أكثر يسراً في فهم مضامينها التي تحملها في طياته </a:t>
            </a:r>
            <a:r>
              <a:rPr lang="ar-SA" sz="4000" dirty="0" smtClean="0">
                <a:cs typeface="AL-Mohanad Bold"/>
              </a:rPr>
              <a:t>، ويستطيع معلم التربية الفنية في كشف الحقائق التي قد لا يفصح عنها الطفل بالكلام </a:t>
            </a:r>
            <a:r>
              <a:rPr lang="ar-SA" sz="4000" dirty="0" smtClean="0">
                <a:effectLst>
                  <a:outerShdw blurRad="38100" dist="38100" dir="2700000" algn="tl">
                    <a:srgbClr val="000000">
                      <a:alpha val="43137"/>
                    </a:srgbClr>
                  </a:outerShdw>
                </a:effectLst>
                <a:cs typeface="AL-Mohanad Bold"/>
              </a:rPr>
              <a:t>وإنما تظهر لا شعورياً في رسومه التي يقوم </a:t>
            </a:r>
            <a:r>
              <a:rPr lang="ar-SA" sz="4000" dirty="0" err="1" smtClean="0">
                <a:effectLst>
                  <a:outerShdw blurRad="38100" dist="38100" dir="2700000" algn="tl">
                    <a:srgbClr val="000000">
                      <a:alpha val="43137"/>
                    </a:srgbClr>
                  </a:outerShdw>
                </a:effectLst>
                <a:cs typeface="AL-Mohanad Bold"/>
              </a:rPr>
              <a:t>بها</a:t>
            </a:r>
            <a:r>
              <a:rPr lang="ar-SA" sz="4000" dirty="0" smtClean="0">
                <a:effectLst>
                  <a:outerShdw blurRad="38100" dist="38100" dir="2700000" algn="tl">
                    <a:srgbClr val="000000">
                      <a:alpha val="43137"/>
                    </a:srgbClr>
                  </a:outerShdw>
                </a:effectLst>
                <a:cs typeface="AL-Mohanad Bold"/>
              </a:rPr>
              <a:t> دون ضغط من الخارج </a:t>
            </a:r>
            <a:r>
              <a:rPr lang="ar-SA" sz="4000" dirty="0" smtClean="0">
                <a:cs typeface="AL-Mohanad Bold"/>
              </a:rPr>
              <a:t>.</a:t>
            </a:r>
            <a:endParaRPr lang="ar-JO" sz="4000" dirty="0" smtClean="0"/>
          </a:p>
          <a:p>
            <a:endParaRPr lang="ar-JO"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302717-39CD-4B37-8CE7-58E3CC218065}"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أهمية ممارسة الفن لذوي الاحتياجات الخاصة(يتبع)</a:t>
            </a:r>
            <a:endParaRPr lang="ar-JO" dirty="0"/>
          </a:p>
        </p:txBody>
      </p:sp>
      <p:sp>
        <p:nvSpPr>
          <p:cNvPr id="3" name="عنصر نائب للمحتوى 2"/>
          <p:cNvSpPr>
            <a:spLocks noGrp="1"/>
          </p:cNvSpPr>
          <p:nvPr>
            <p:ph idx="1"/>
          </p:nvPr>
        </p:nvSpPr>
        <p:spPr>
          <a:xfrm>
            <a:off x="381000" y="1371600"/>
            <a:ext cx="9029700" cy="4754565"/>
          </a:xfrm>
        </p:spPr>
        <p:txBody>
          <a:bodyPr/>
          <a:lstStyle/>
          <a:p>
            <a:r>
              <a:rPr lang="ar-JO" sz="4000" b="1" dirty="0" smtClean="0">
                <a:cs typeface="AL-Mohanad Bold"/>
              </a:rPr>
              <a:t>15-</a:t>
            </a:r>
            <a:r>
              <a:rPr lang="ar-SA" sz="4000" b="1" dirty="0" smtClean="0">
                <a:cs typeface="AL-Mohanad Bold"/>
              </a:rPr>
              <a:t>الاهتمام بالقيمة الفردية </a:t>
            </a:r>
            <a:r>
              <a:rPr lang="ar-SA" b="1" dirty="0" smtClean="0"/>
              <a:t/>
            </a:r>
            <a:br>
              <a:rPr lang="ar-SA" b="1" dirty="0" smtClean="0"/>
            </a:br>
            <a:r>
              <a:rPr lang="ar-SA" sz="4000" dirty="0" smtClean="0">
                <a:cs typeface="AL-Mohanad Bold"/>
              </a:rPr>
              <a:t>تهدف التربية الفنية إلى الاهتمام بالقيمة الفردية الذاتية </a:t>
            </a:r>
            <a:r>
              <a:rPr lang="ar-SA" sz="4000" dirty="0" smtClean="0">
                <a:effectLst>
                  <a:outerShdw blurRad="38100" dist="38100" dir="2700000" algn="tl">
                    <a:srgbClr val="000000">
                      <a:alpha val="43137"/>
                    </a:srgbClr>
                  </a:outerShdw>
                </a:effectLst>
                <a:cs typeface="AL-Mohanad Bold"/>
              </a:rPr>
              <a:t>لكل طفل بغض النظر عن مستوى قدراته ونواحي النقص في </a:t>
            </a:r>
            <a:r>
              <a:rPr lang="ar-SA" sz="4000" dirty="0" err="1" smtClean="0">
                <a:effectLst>
                  <a:outerShdw blurRad="38100" dist="38100" dir="2700000" algn="tl">
                    <a:srgbClr val="000000">
                      <a:alpha val="43137"/>
                    </a:srgbClr>
                  </a:outerShdw>
                </a:effectLst>
                <a:cs typeface="AL-Mohanad Bold"/>
              </a:rPr>
              <a:t>شخصية </a:t>
            </a:r>
            <a:r>
              <a:rPr lang="ar-SA" sz="4000" dirty="0" smtClean="0">
                <a:cs typeface="AL-Mohanad Bold"/>
              </a:rPr>
              <a:t>، فكل طفل له مشكلته الخاصة أو </a:t>
            </a:r>
            <a:r>
              <a:rPr lang="ar-SA" sz="4000" dirty="0" smtClean="0">
                <a:effectLst>
                  <a:outerShdw blurRad="38100" dist="38100" dir="2700000" algn="tl">
                    <a:srgbClr val="000000">
                      <a:alpha val="43137"/>
                    </a:srgbClr>
                  </a:outerShdw>
                </a:effectLst>
                <a:cs typeface="AL-Mohanad Bold"/>
              </a:rPr>
              <a:t>العوائق التي تجعل له إمكانات تختلف عن إمكانات طفل معاق </a:t>
            </a:r>
            <a:r>
              <a:rPr lang="ar-SA" sz="4000" dirty="0" err="1" smtClean="0">
                <a:effectLst>
                  <a:outerShdw blurRad="38100" dist="38100" dir="2700000" algn="tl">
                    <a:srgbClr val="000000">
                      <a:alpha val="43137"/>
                    </a:srgbClr>
                  </a:outerShdw>
                </a:effectLst>
                <a:cs typeface="AL-Mohanad Bold"/>
              </a:rPr>
              <a:t>آخر </a:t>
            </a:r>
            <a:r>
              <a:rPr lang="ar-SA" sz="4000" dirty="0" smtClean="0">
                <a:cs typeface="AL-Mohanad Bold"/>
              </a:rPr>
              <a:t>، ومن خلال العمل فردياً مع كل طفل يتمكن المعلم من فهم أسلوب كل طفل في </a:t>
            </a:r>
            <a:r>
              <a:rPr lang="ar-SA" sz="4000" dirty="0" err="1" smtClean="0">
                <a:cs typeface="AL-Mohanad Bold"/>
              </a:rPr>
              <a:t>العمل </a:t>
            </a:r>
            <a:r>
              <a:rPr lang="ar-SA" sz="4000" dirty="0" smtClean="0">
                <a:cs typeface="AL-Mohanad Bold"/>
              </a:rPr>
              <a:t>، ويبني على ذلك خطته وأهدافه لنمو هذا </a:t>
            </a:r>
            <a:r>
              <a:rPr lang="ar-SA" sz="4000" dirty="0" err="1" smtClean="0">
                <a:cs typeface="AL-Mohanad Bold"/>
              </a:rPr>
              <a:t>الطفل </a:t>
            </a:r>
            <a:r>
              <a:rPr lang="ar-SA" sz="4000" dirty="0" smtClean="0">
                <a:cs typeface="AL-Mohanad Bold"/>
              </a:rPr>
              <a:t>، ويسعى مع كل طفل في بحثه عن نفسه </a:t>
            </a:r>
            <a:r>
              <a:rPr lang="ar-SA" sz="4000" dirty="0" smtClean="0">
                <a:cs typeface="AL-Mohanad Bold"/>
              </a:rPr>
              <a:t>من خلال </a:t>
            </a:r>
            <a:r>
              <a:rPr lang="ar-SA" sz="4000" dirty="0" err="1" smtClean="0">
                <a:cs typeface="AL-Mohanad Bold"/>
              </a:rPr>
              <a:t>الفن </a:t>
            </a:r>
            <a:r>
              <a:rPr lang="ar-SA" sz="4000" dirty="0" smtClean="0">
                <a:cs typeface="AL-Mohanad Bold"/>
              </a:rPr>
              <a:t>، وليس الهدف </a:t>
            </a:r>
            <a:endParaRPr lang="ar-JO" sz="4000" dirty="0">
              <a:cs typeface="AL-Mohanad Bold"/>
            </a:endParaRPr>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302717-39CD-4B37-8CE7-58E3CC218065}"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أهمية ممارسة الفن لذوي الاحتياجات الخاصة(يتبع)</a:t>
            </a:r>
            <a:endParaRPr lang="ar-JO" dirty="0"/>
          </a:p>
        </p:txBody>
      </p:sp>
      <p:sp>
        <p:nvSpPr>
          <p:cNvPr id="3" name="عنصر نائب للمحتوى 2"/>
          <p:cNvSpPr>
            <a:spLocks noGrp="1"/>
          </p:cNvSpPr>
          <p:nvPr>
            <p:ph idx="1"/>
          </p:nvPr>
        </p:nvSpPr>
        <p:spPr>
          <a:xfrm>
            <a:off x="228600" y="1600201"/>
            <a:ext cx="9182100" cy="4525963"/>
          </a:xfrm>
        </p:spPr>
        <p:txBody>
          <a:bodyPr/>
          <a:lstStyle/>
          <a:p>
            <a:r>
              <a:rPr lang="ar-SA" sz="4000" dirty="0" smtClean="0">
                <a:cs typeface="AL-Mohanad Bold"/>
              </a:rPr>
              <a:t>هنا </a:t>
            </a:r>
            <a:r>
              <a:rPr lang="ar-SA" sz="4000" dirty="0" smtClean="0">
                <a:effectLst>
                  <a:outerShdw blurRad="38100" dist="38100" dir="2700000" algn="tl">
                    <a:srgbClr val="000000">
                      <a:alpha val="43137"/>
                    </a:srgbClr>
                  </a:outerShdw>
                </a:effectLst>
                <a:cs typeface="AL-Mohanad Bold"/>
              </a:rPr>
              <a:t>تحويل الطفل من المستوى غير العادي إلى المستوى العادي فلا يمكننا تحويل الطفل ذوي إعاقة ذهنية إلى طفل عادي أو قريب من العادي ولكن يمكننا استثمار ذكائه المحدود بأفضل الطرق الممكنة</a:t>
            </a:r>
            <a:r>
              <a:rPr lang="ar-SA" sz="4000" dirty="0" smtClean="0">
                <a:cs typeface="AL-Mohanad Bold"/>
              </a:rPr>
              <a:t> أو بعبارة أخرى إعادة تربية وتعليم الطفل </a:t>
            </a:r>
            <a:r>
              <a:rPr lang="en-US" sz="4000" dirty="0" smtClean="0">
                <a:cs typeface="AL-Mohanad Bold"/>
              </a:rPr>
              <a:t> Re-Education</a:t>
            </a:r>
            <a:r>
              <a:rPr lang="ar-SA" sz="4000" dirty="0" smtClean="0">
                <a:cs typeface="AL-Mohanad Bold"/>
              </a:rPr>
              <a:t> </a:t>
            </a:r>
            <a:r>
              <a:rPr lang="ar-SA" sz="4000" dirty="0" smtClean="0">
                <a:cs typeface="AL-Mohanad Bold"/>
              </a:rPr>
              <a:t>بطرق وأساليب خاصة داخل ميدان التربية ، </a:t>
            </a:r>
            <a:r>
              <a:rPr lang="ar-SA" sz="4000" dirty="0" smtClean="0">
                <a:effectLst>
                  <a:outerShdw blurRad="38100" dist="38100" dir="2700000" algn="tl">
                    <a:srgbClr val="000000">
                      <a:alpha val="43137"/>
                    </a:srgbClr>
                  </a:outerShdw>
                </a:effectLst>
                <a:cs typeface="AL-Mohanad Bold"/>
              </a:rPr>
              <a:t>تمكنه من استغلال ذكائه أحسن استغلال ممكن وتجعل منه مواطناً نافعاً قدر الإمكان </a:t>
            </a:r>
            <a:r>
              <a:rPr lang="ar-SA" sz="4000" dirty="0" smtClean="0">
                <a:cs typeface="AL-Mohanad Bold"/>
              </a:rPr>
              <a:t>وعلى هذا يمكن تنمية القدرات البصرية والسمعية والحركية </a:t>
            </a:r>
            <a:r>
              <a:rPr lang="ar-SA" b="1" dirty="0" smtClean="0">
                <a:cs typeface="AL-Mohanad Bold"/>
              </a:rPr>
              <a:t/>
            </a:r>
            <a:br>
              <a:rPr lang="ar-SA" b="1" dirty="0" smtClean="0">
                <a:cs typeface="AL-Mohanad Bold"/>
              </a:rPr>
            </a:br>
            <a:endParaRPr lang="ar-JO"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302717-39CD-4B37-8CE7-58E3CC218065}"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أهمية ممارسة الفن لذوي الاحتياجات الخاصة(يتبع)</a:t>
            </a:r>
            <a:endParaRPr lang="ar-JO" dirty="0"/>
          </a:p>
        </p:txBody>
      </p:sp>
      <p:sp>
        <p:nvSpPr>
          <p:cNvPr id="3" name="عنصر نائب للمحتوى 2"/>
          <p:cNvSpPr>
            <a:spLocks noGrp="1"/>
          </p:cNvSpPr>
          <p:nvPr>
            <p:ph idx="1"/>
          </p:nvPr>
        </p:nvSpPr>
        <p:spPr>
          <a:xfrm>
            <a:off x="228600" y="1295401"/>
            <a:ext cx="9448800" cy="4830764"/>
          </a:xfrm>
        </p:spPr>
        <p:txBody>
          <a:bodyPr/>
          <a:lstStyle/>
          <a:p>
            <a:r>
              <a:rPr lang="ar-SA" sz="4000" dirty="0" smtClean="0">
                <a:cs typeface="AL-Mohanad Bold"/>
              </a:rPr>
              <a:t>والعضلية والقدرة على الكلام والنطق السليم </a:t>
            </a:r>
            <a:r>
              <a:rPr lang="ar-SA" dirty="0" smtClean="0">
                <a:cs typeface="AL-Mohanad Bold"/>
              </a:rPr>
              <a:t>.</a:t>
            </a:r>
            <a:endParaRPr lang="ar-JO" dirty="0" smtClean="0">
              <a:cs typeface="AL-Mohanad Bold"/>
            </a:endParaRPr>
          </a:p>
          <a:p>
            <a:r>
              <a:rPr lang="ar-JO" sz="4000" b="1" dirty="0" smtClean="0">
                <a:cs typeface="AL-Mohanad Bold"/>
              </a:rPr>
              <a:t>16-</a:t>
            </a:r>
            <a:r>
              <a:rPr lang="ar-SA" sz="4000" b="1" dirty="0" smtClean="0">
                <a:cs typeface="AL-Mohanad Bold"/>
              </a:rPr>
              <a:t>الإسهام في بناء المجتمع وإعداد المواطن الصالح</a:t>
            </a:r>
            <a:r>
              <a:rPr lang="ar-SA" b="1" dirty="0" smtClean="0"/>
              <a:t/>
            </a:r>
            <a:br>
              <a:rPr lang="ar-SA" b="1" dirty="0" smtClean="0"/>
            </a:br>
            <a:r>
              <a:rPr lang="ar-SA" sz="4000" dirty="0" smtClean="0">
                <a:cs typeface="AL-Mohanad Bold"/>
              </a:rPr>
              <a:t>إن ثروة </a:t>
            </a:r>
            <a:r>
              <a:rPr lang="ar-SA" sz="4000" dirty="0" smtClean="0">
                <a:effectLst>
                  <a:outerShdw blurRad="38100" dist="38100" dir="2700000" algn="tl">
                    <a:srgbClr val="000000">
                      <a:alpha val="43137"/>
                    </a:srgbClr>
                  </a:outerShdw>
                </a:effectLst>
                <a:cs typeface="AL-Mohanad Bold"/>
              </a:rPr>
              <a:t>المجتمع الحقيقية تكمن في قدرات أبنائه </a:t>
            </a:r>
            <a:r>
              <a:rPr lang="ar-SA" sz="4000" dirty="0" smtClean="0">
                <a:cs typeface="AL-Mohanad Bold"/>
              </a:rPr>
              <a:t>، قبل أن تكون في إمكاناته الأخرى والإسهام في بناء أي مجتمع يتطلب مشاركة جميع المواطنين ، لا </a:t>
            </a:r>
            <a:r>
              <a:rPr lang="ar-SA" sz="4000" dirty="0" smtClean="0">
                <a:effectLst>
                  <a:outerShdw blurRad="38100" dist="38100" dir="2700000" algn="tl">
                    <a:srgbClr val="000000">
                      <a:alpha val="43137"/>
                    </a:srgbClr>
                  </a:outerShdw>
                </a:effectLst>
                <a:cs typeface="AL-Mohanad Bold"/>
              </a:rPr>
              <a:t>فرق بين شخص عادي وشخص غير عادي </a:t>
            </a:r>
            <a:r>
              <a:rPr lang="ar-SA" sz="4000" dirty="0" smtClean="0">
                <a:cs typeface="AL-Mohanad Bold"/>
              </a:rPr>
              <a:t>، </a:t>
            </a:r>
            <a:r>
              <a:rPr lang="ar-SA" sz="4000" dirty="0" smtClean="0">
                <a:effectLst>
                  <a:outerShdw blurRad="38100" dist="38100" dir="2700000" algn="tl">
                    <a:srgbClr val="000000">
                      <a:alpha val="43137"/>
                    </a:srgbClr>
                  </a:outerShdw>
                </a:effectLst>
                <a:cs typeface="AL-Mohanad Bold"/>
              </a:rPr>
              <a:t>فكل فرد يشارك قدر طاقته وتبعاً لإمكانياته</a:t>
            </a:r>
            <a:r>
              <a:rPr lang="ar-SA" sz="4000" dirty="0" smtClean="0">
                <a:cs typeface="AL-Mohanad Bold"/>
              </a:rPr>
              <a:t>، وللأسف لم يهتم رجال التربية الفنية بحياة ذوي الاحتياجات التربوية الخاصة وكانوا يتركون هذا </a:t>
            </a:r>
            <a:r>
              <a:rPr lang="ar-SA" b="1" dirty="0" smtClean="0"/>
              <a:t/>
            </a:r>
            <a:br>
              <a:rPr lang="ar-SA" b="1" dirty="0" smtClean="0"/>
            </a:br>
            <a:endParaRPr lang="ar-JO"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302717-39CD-4B37-8CE7-58E3CC218065}"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أهمية ممارسة الفن لذوي الاحتياجات الخاصة(يتبع)</a:t>
            </a:r>
            <a:endParaRPr lang="ar-JO" dirty="0"/>
          </a:p>
        </p:txBody>
      </p:sp>
      <p:sp>
        <p:nvSpPr>
          <p:cNvPr id="3" name="عنصر نائب للمحتوى 2"/>
          <p:cNvSpPr>
            <a:spLocks noGrp="1"/>
          </p:cNvSpPr>
          <p:nvPr>
            <p:ph idx="1"/>
          </p:nvPr>
        </p:nvSpPr>
        <p:spPr/>
        <p:txBody>
          <a:bodyPr/>
          <a:lstStyle/>
          <a:p>
            <a:r>
              <a:rPr lang="ar-SA" sz="4000" dirty="0" smtClean="0">
                <a:cs typeface="AL-Mohanad Bold"/>
              </a:rPr>
              <a:t>المجال عادة لرجال التربية بوجه عام ، </a:t>
            </a:r>
            <a:r>
              <a:rPr lang="ar-SA" sz="4000" dirty="0" smtClean="0">
                <a:effectLst>
                  <a:outerShdw blurRad="38100" dist="38100" dir="2700000" algn="tl">
                    <a:srgbClr val="000000">
                      <a:alpha val="43137"/>
                    </a:srgbClr>
                  </a:outerShdw>
                </a:effectLst>
                <a:cs typeface="AL-Mohanad Bold"/>
              </a:rPr>
              <a:t>وفي الآونة الأخيرة تطرق بعض الدارسين إلى المجال ذوي الاحتياجات الخاصة بحكم عملهم في </a:t>
            </a:r>
            <a:r>
              <a:rPr lang="ar-SA" sz="4000" dirty="0" err="1" smtClean="0">
                <a:effectLst>
                  <a:outerShdw blurRad="38100" dist="38100" dir="2700000" algn="tl">
                    <a:srgbClr val="000000">
                      <a:alpha val="43137"/>
                    </a:srgbClr>
                  </a:outerShdw>
                </a:effectLst>
                <a:cs typeface="AL-Mohanad Bold"/>
              </a:rPr>
              <a:t>مدراسهم</a:t>
            </a:r>
            <a:r>
              <a:rPr lang="ar-SA" sz="4000" dirty="0" smtClean="0">
                <a:effectLst>
                  <a:outerShdw blurRad="38100" dist="38100" dir="2700000" algn="tl">
                    <a:srgbClr val="000000">
                      <a:alpha val="43137"/>
                    </a:srgbClr>
                  </a:outerShdw>
                </a:effectLst>
                <a:cs typeface="AL-Mohanad Bold"/>
              </a:rPr>
              <a:t> منذ تخرجهم </a:t>
            </a:r>
            <a:r>
              <a:rPr lang="ar-SA" sz="4000" dirty="0" smtClean="0">
                <a:cs typeface="AL-Mohanad Bold"/>
              </a:rPr>
              <a:t>، وقد أكتشف المتخصصون في مجال التربية الفنية أن ميدان ذوي الاحتياجات </a:t>
            </a:r>
            <a:r>
              <a:rPr lang="ar-SA" sz="4000" dirty="0" smtClean="0">
                <a:effectLst>
                  <a:outerShdw blurRad="38100" dist="38100" dir="2700000" algn="tl">
                    <a:srgbClr val="000000">
                      <a:alpha val="43137"/>
                    </a:srgbClr>
                  </a:outerShdw>
                </a:effectLst>
                <a:cs typeface="AL-Mohanad Bold"/>
              </a:rPr>
              <a:t>الخاصة بوجه عام يشكل مجالاً مهماً للدراسة تحتاج إلى تحضير إلى تخصص منفرد </a:t>
            </a:r>
            <a:r>
              <a:rPr lang="ar-SA" sz="4000" dirty="0" smtClean="0">
                <a:cs typeface="AL-Mohanad Bold"/>
              </a:rPr>
              <a:t>يندرج تحت علم نفس التربية </a:t>
            </a:r>
            <a:r>
              <a:rPr lang="ar-SA" sz="4000" dirty="0" err="1" smtClean="0">
                <a:cs typeface="AL-Mohanad Bold"/>
              </a:rPr>
              <a:t>الفنية </a:t>
            </a:r>
            <a:r>
              <a:rPr lang="ar-SA" sz="4000" dirty="0" smtClean="0">
                <a:cs typeface="AL-Mohanad Bold"/>
              </a:rPr>
              <a:t>.والحقيقة </a:t>
            </a:r>
            <a:r>
              <a:rPr lang="ar-SA" sz="4000" dirty="0" smtClean="0">
                <a:cs typeface="AL-Mohanad Bold"/>
              </a:rPr>
              <a:t>أن مجال ذوي الحاجات الخاصة يثير مشكلات كثيرة حول دراسة الفن </a:t>
            </a:r>
            <a:r>
              <a:rPr lang="ar-SA" sz="4000" dirty="0" err="1" smtClean="0">
                <a:cs typeface="AL-Mohanad Bold"/>
              </a:rPr>
              <a:t>،</a:t>
            </a:r>
            <a:r>
              <a:rPr lang="ar-SA" sz="4000" dirty="0" smtClean="0">
                <a:cs typeface="AL-Mohanad Bold"/>
              </a:rPr>
              <a:t> </a:t>
            </a:r>
            <a:r>
              <a:rPr lang="ar-SA" dirty="0" smtClean="0">
                <a:cs typeface="AL-Mohanad Bold"/>
              </a:rPr>
              <a:t/>
            </a:r>
            <a:br>
              <a:rPr lang="ar-SA" dirty="0" smtClean="0">
                <a:cs typeface="AL-Mohanad Bold"/>
              </a:rPr>
            </a:br>
            <a:endParaRPr lang="ar-JO"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302717-39CD-4B37-8CE7-58E3CC218065}"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أهمية ممارسة الفن لذوي الاحتياجات الخاصة(يتبع)</a:t>
            </a:r>
            <a:endParaRPr lang="ar-JO" dirty="0"/>
          </a:p>
        </p:txBody>
      </p:sp>
      <p:sp>
        <p:nvSpPr>
          <p:cNvPr id="3" name="عنصر نائب للمحتوى 2"/>
          <p:cNvSpPr>
            <a:spLocks noGrp="1"/>
          </p:cNvSpPr>
          <p:nvPr>
            <p:ph idx="1"/>
          </p:nvPr>
        </p:nvSpPr>
        <p:spPr/>
        <p:txBody>
          <a:bodyPr/>
          <a:lstStyle/>
          <a:p>
            <a:r>
              <a:rPr lang="ar-SA" sz="4000" dirty="0" smtClean="0">
                <a:cs typeface="AL-Mohanad Bold"/>
              </a:rPr>
              <a:t>ونوعيته بالنسبة </a:t>
            </a:r>
            <a:r>
              <a:rPr lang="ar-SA" sz="4000" dirty="0" err="1" smtClean="0">
                <a:cs typeface="AL-Mohanad Bold"/>
              </a:rPr>
              <a:t>لهؤلاء </a:t>
            </a:r>
            <a:r>
              <a:rPr lang="ar-SA" sz="4000" dirty="0" smtClean="0">
                <a:cs typeface="AL-Mohanad Bold"/>
              </a:rPr>
              <a:t>، هل يمكن أن ينجحوا </a:t>
            </a:r>
            <a:r>
              <a:rPr lang="ar-SA" sz="4000" dirty="0" smtClean="0">
                <a:cs typeface="AL-Mohanad Bold"/>
              </a:rPr>
              <a:t>في أنتاجهم رغم المعوقات البدنية أو العقلية أو الانفعالية أو ماذا سيكون عليه التعبير الفني المجسم للطفل الكفيف مثلاً.. الخ المهم أنه من خلال تهيئة البيئة المناسبة بالكثير من المجالات الفنية سنجد في النهاية ونتيجة تفاعل الطفل مع هذه البيئة مستويات من القدرات المتنوعة التي يمكن أن تفيد المجتمع .</a:t>
            </a:r>
            <a:endParaRPr lang="ar-JO" sz="4000"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302717-39CD-4B37-8CE7-58E3CC218065}"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801100" cy="1143000"/>
          </a:xfrm>
        </p:spPr>
        <p:txBody>
          <a:bodyPr/>
          <a:lstStyle/>
          <a:p>
            <a:pPr rtl="1" eaLnBrk="1" hangingPunct="1">
              <a:defRPr/>
            </a:pPr>
            <a:r>
              <a:rPr lang="ar-JO" sz="4000" dirty="0" smtClean="0">
                <a:cs typeface="Traditional Arabic" pitchFamily="2" charset="-78"/>
              </a:rPr>
              <a:t>ا</a:t>
            </a:r>
            <a:r>
              <a:rPr lang="ar-SA" sz="4000" dirty="0" smtClean="0">
                <a:cs typeface="Traditional Arabic" pitchFamily="2" charset="-78"/>
              </a:rPr>
              <a:t>لمراجع</a:t>
            </a:r>
            <a:endParaRPr lang="en-US" sz="4000" dirty="0">
              <a:solidFill>
                <a:schemeClr val="tx2">
                  <a:lumMod val="75000"/>
                </a:schemeClr>
              </a:solidFill>
              <a:cs typeface="Traditional Arabic" pitchFamily="2" charset="-78"/>
            </a:endParaRPr>
          </a:p>
        </p:txBody>
      </p:sp>
      <p:sp>
        <p:nvSpPr>
          <p:cNvPr id="26628" name="Slide Number Placeholder 3"/>
          <p:cNvSpPr>
            <a:spLocks noGrp="1"/>
          </p:cNvSpPr>
          <p:nvPr>
            <p:ph type="sldNum" sz="quarter" idx="4294967295"/>
          </p:nvPr>
        </p:nvSpPr>
        <p:spPr bwMode="auto">
          <a:xfrm>
            <a:off x="4648200" y="6324600"/>
            <a:ext cx="736600" cy="365125"/>
          </a:xfrm>
          <a:noFill/>
          <a:ln>
            <a:miter lim="800000"/>
            <a:headEnd/>
            <a:tailEnd/>
          </a:ln>
        </p:spPr>
        <p:txBody>
          <a:bodyPr/>
          <a:lstStyle/>
          <a:p>
            <a:fld id="{CF302717-39CD-4B37-8CE7-58E3CC218065}" type="slidenum">
              <a:rPr lang="ar-SA" smtClean="0">
                <a:cs typeface="Arial" pitchFamily="34" charset="0"/>
              </a:rPr>
              <a:pPr/>
              <a:t>22</a:t>
            </a:fld>
            <a:endParaRPr lang="en-US" dirty="0" smtClean="0">
              <a:cs typeface="Arial" pitchFamily="34" charset="0"/>
            </a:endParaRPr>
          </a:p>
        </p:txBody>
      </p:sp>
      <p:sp>
        <p:nvSpPr>
          <p:cNvPr id="26629"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
        <p:nvSpPr>
          <p:cNvPr id="6" name="عنصر نائب للمحتوى 5"/>
          <p:cNvSpPr>
            <a:spLocks noGrp="1"/>
          </p:cNvSpPr>
          <p:nvPr>
            <p:ph idx="1"/>
          </p:nvPr>
        </p:nvSpPr>
        <p:spPr>
          <a:xfrm>
            <a:off x="495300" y="1600201"/>
            <a:ext cx="8915400" cy="4190999"/>
          </a:xfrm>
        </p:spPr>
        <p:txBody>
          <a:bodyPr/>
          <a:lstStyle/>
          <a:p>
            <a:r>
              <a:rPr lang="ar-JO" dirty="0" smtClean="0">
                <a:solidFill>
                  <a:srgbClr val="FF0000"/>
                </a:solidFill>
                <a:cs typeface="AL-Mohanad Bold"/>
              </a:rPr>
              <a:t>- التربية الفنية للفئات الخاصة</a:t>
            </a:r>
            <a:r>
              <a:rPr lang="ar-SA" dirty="0" smtClean="0">
                <a:solidFill>
                  <a:srgbClr val="FF0000"/>
                </a:solidFill>
                <a:cs typeface="AL-Mohanad Bold"/>
              </a:rPr>
              <a:t>، </a:t>
            </a:r>
            <a:r>
              <a:rPr lang="ar-JO" dirty="0">
                <a:latin typeface="AL-Mohanad Bold"/>
                <a:cs typeface="AL-Mohanad Bold"/>
              </a:rPr>
              <a:t>محمد </a:t>
            </a:r>
            <a:r>
              <a:rPr lang="ar-JO" dirty="0" err="1">
                <a:latin typeface="AL-Mohanad Bold"/>
                <a:cs typeface="AL-Mohanad Bold"/>
              </a:rPr>
              <a:t>السويفي</a:t>
            </a:r>
            <a:r>
              <a:rPr lang="ar-SA" dirty="0">
                <a:latin typeface="AL-Mohanad Bold"/>
                <a:cs typeface="AL-Mohanad Bold"/>
              </a:rPr>
              <a:t>، </a:t>
            </a:r>
            <a:r>
              <a:rPr lang="ar-JO" dirty="0">
                <a:latin typeface="AL-Mohanad Bold"/>
                <a:cs typeface="AL-Mohanad Bold"/>
              </a:rPr>
              <a:t>دار </a:t>
            </a:r>
            <a:r>
              <a:rPr lang="ar-SA" dirty="0">
                <a:latin typeface="AL-Mohanad Bold"/>
                <a:cs typeface="AL-Mohanad Bold"/>
              </a:rPr>
              <a:t>المفردات</a:t>
            </a:r>
            <a:r>
              <a:rPr lang="ar-JO" dirty="0">
                <a:latin typeface="AL-Mohanad Bold"/>
                <a:cs typeface="AL-Mohanad Bold"/>
              </a:rPr>
              <a:t> للنشر والتوزيع-ا</a:t>
            </a:r>
            <a:r>
              <a:rPr lang="ar-SA" dirty="0" smtClean="0">
                <a:latin typeface="AL-Mohanad Bold"/>
                <a:cs typeface="AL-Mohanad Bold"/>
              </a:rPr>
              <a:t>الرياض</a:t>
            </a:r>
            <a:r>
              <a:rPr lang="ar-JO" dirty="0" smtClean="0">
                <a:cs typeface="AL-Mohanad Bold"/>
              </a:rPr>
              <a:t>.</a:t>
            </a:r>
            <a:endParaRPr lang="ar-SA" dirty="0" smtClean="0">
              <a:cs typeface="AL-Mohanad Bold"/>
            </a:endParaRPr>
          </a:p>
          <a:p>
            <a:pPr lvl="0" rtl="1"/>
            <a:r>
              <a:rPr lang="ar-SA" dirty="0" smtClean="0">
                <a:cs typeface="AL-Mohanad Bold"/>
              </a:rPr>
              <a:t>-</a:t>
            </a:r>
            <a:r>
              <a:rPr lang="ar-EG" dirty="0" smtClean="0">
                <a:cs typeface="AL-Mohanad Bold"/>
              </a:rPr>
              <a:t>عبد المطلب القريط</a:t>
            </a:r>
            <a:r>
              <a:rPr lang="ar-JO" dirty="0" smtClean="0">
                <a:cs typeface="AL-Mohanad Bold"/>
              </a:rPr>
              <a:t>ي</a:t>
            </a:r>
            <a:r>
              <a:rPr lang="ar-EG" dirty="0" smtClean="0">
                <a:cs typeface="AL-Mohanad Bold"/>
              </a:rPr>
              <a:t> (2001). مدخل إلى سيكولوجية رسوم الأطفال.القاهرة،دار الفكر العرب</a:t>
            </a:r>
            <a:r>
              <a:rPr lang="ar-JO" dirty="0" smtClean="0">
                <a:cs typeface="AL-Mohanad Bold"/>
              </a:rPr>
              <a:t>ي</a:t>
            </a:r>
            <a:r>
              <a:rPr lang="ar-EG" dirty="0" smtClean="0">
                <a:cs typeface="AL-Mohanad Bold"/>
              </a:rPr>
              <a:t>.</a:t>
            </a:r>
            <a:r>
              <a:rPr lang="ar-SA" dirty="0" smtClean="0">
                <a:cs typeface="AL-Mohanad Bold"/>
              </a:rPr>
              <a:t> </a:t>
            </a:r>
            <a:endParaRPr lang="en-US" dirty="0" smtClean="0">
              <a:cs typeface="AL-Mohanad Bold"/>
            </a:endParaRPr>
          </a:p>
          <a:p>
            <a:pPr lvl="0" rtl="1"/>
            <a:r>
              <a:rPr lang="ar-SA" dirty="0" smtClean="0">
                <a:cs typeface="AL-Mohanad Bold"/>
              </a:rPr>
              <a:t>-</a:t>
            </a:r>
            <a:r>
              <a:rPr lang="ar-EG" dirty="0" smtClean="0">
                <a:cs typeface="AL-Mohanad Bold"/>
              </a:rPr>
              <a:t>سال</a:t>
            </a:r>
            <a:r>
              <a:rPr lang="ar-JO" dirty="0" smtClean="0">
                <a:cs typeface="AL-Mohanad Bold"/>
              </a:rPr>
              <a:t>ي</a:t>
            </a:r>
            <a:r>
              <a:rPr lang="ar-EG" dirty="0" smtClean="0">
                <a:cs typeface="AL-Mohanad Bold"/>
              </a:rPr>
              <a:t> ل. سميث (2005) (ترجمة) عزة جلال الدين.قوة الفنون استراتيجيات إبداعية لتعليم ذوى </a:t>
            </a:r>
            <a:r>
              <a:rPr lang="ar-EG" dirty="0" err="1" smtClean="0">
                <a:cs typeface="AL-Mohanad Bold"/>
              </a:rPr>
              <a:t>الإحتياجات</a:t>
            </a:r>
            <a:r>
              <a:rPr lang="ar-EG" dirty="0" smtClean="0">
                <a:cs typeface="AL-Mohanad Bold"/>
              </a:rPr>
              <a:t> الخاصة ،القاهرة،عالم الكتب .</a:t>
            </a:r>
            <a:r>
              <a:rPr lang="ar-SA" dirty="0" smtClean="0">
                <a:cs typeface="AL-Mohanad Bold"/>
              </a:rPr>
              <a:t> </a:t>
            </a:r>
            <a:endParaRPr lang="en-US" dirty="0" smtClean="0">
              <a:cs typeface="AL-Mohanad Bold"/>
            </a:endParaRPr>
          </a:p>
          <a:p>
            <a:r>
              <a:rPr lang="ar-SA" smtClean="0">
                <a:cs typeface="AL-Mohanad Bold"/>
              </a:rPr>
              <a:t>-</a:t>
            </a:r>
            <a:r>
              <a:rPr lang="ar-EG" smtClean="0">
                <a:cs typeface="AL-Mohanad Bold"/>
              </a:rPr>
              <a:t>عفاف </a:t>
            </a:r>
            <a:r>
              <a:rPr lang="ar-EG" dirty="0" smtClean="0">
                <a:cs typeface="AL-Mohanad Bold"/>
              </a:rPr>
              <a:t>أحمد محمد، نهى مصطفى محمد (2004). الفن وذوى </a:t>
            </a:r>
            <a:r>
              <a:rPr lang="ar-EG" dirty="0" err="1" smtClean="0">
                <a:cs typeface="AL-Mohanad Bold"/>
              </a:rPr>
              <a:t>الإحتياجات</a:t>
            </a:r>
            <a:r>
              <a:rPr lang="ar-EG" dirty="0" smtClean="0">
                <a:cs typeface="AL-Mohanad Bold"/>
              </a:rPr>
              <a:t> الخاصة، القاهرة، </a:t>
            </a:r>
            <a:r>
              <a:rPr lang="ar-EG" dirty="0" err="1" smtClean="0">
                <a:cs typeface="AL-Mohanad Bold"/>
              </a:rPr>
              <a:t>الأنجلو</a:t>
            </a:r>
            <a:r>
              <a:rPr lang="ar-EG" dirty="0" smtClean="0">
                <a:cs typeface="AL-Mohanad Bold"/>
              </a:rPr>
              <a:t> المصرية</a:t>
            </a:r>
            <a:endParaRPr lang="ar-JO" dirty="0">
              <a:cs typeface="AL-Mohanad Bold"/>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3"/>
          <p:cNvSpPr>
            <a:spLocks noGrp="1"/>
          </p:cNvSpPr>
          <p:nvPr>
            <p:ph type="sldNum" sz="quarter" idx="4294967295"/>
          </p:nvPr>
        </p:nvSpPr>
        <p:spPr bwMode="auto">
          <a:xfrm>
            <a:off x="2105025" y="6376989"/>
            <a:ext cx="571500" cy="365125"/>
          </a:xfrm>
          <a:noFill/>
          <a:ln>
            <a:miter lim="800000"/>
            <a:headEnd/>
            <a:tailEnd/>
          </a:ln>
        </p:spPr>
        <p:txBody>
          <a:bodyPr/>
          <a:lstStyle/>
          <a:p>
            <a:fld id="{BDCE281D-BFFB-4C7C-A9F8-B2D2B2903F8A}" type="slidenum">
              <a:rPr lang="ar-SA" smtClean="0">
                <a:cs typeface="Arial" pitchFamily="34" charset="0"/>
              </a:rPr>
              <a:pPr/>
              <a:t>23</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6"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40965" name="Rectangle 8"/>
          <p:cNvSpPr>
            <a:spLocks noChangeArrowheads="1"/>
          </p:cNvSpPr>
          <p:nvPr/>
        </p:nvSpPr>
        <p:spPr bwMode="auto">
          <a:xfrm>
            <a:off x="3429000" y="3352800"/>
            <a:ext cx="2819400" cy="1200329"/>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40966" name="Freeform 6"/>
          <p:cNvSpPr>
            <a:spLocks noEditPoints="1"/>
          </p:cNvSpPr>
          <p:nvPr/>
        </p:nvSpPr>
        <p:spPr bwMode="auto">
          <a:xfrm>
            <a:off x="3429002"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1"/>
            <a:ext cx="210978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3192</TotalTime>
  <Words>1165</Words>
  <Application>Microsoft Office PowerPoint</Application>
  <PresentationFormat>A4 Paper (210x297 mm)‎</PresentationFormat>
  <Paragraphs>106</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الرابعة</vt:lpstr>
      <vt:lpstr>التربية الفنية للفئات الخاصة*</vt:lpstr>
      <vt:lpstr>التربية الفنية للفئات الخاصة</vt:lpstr>
      <vt:lpstr>أهمية ممارسة الفن لذوي الاحتياجات الخاصة(يتبع)</vt:lpstr>
      <vt:lpstr>أهمية ممارسة الفن لذوي الاحتياجات الخاصة(يتبع)</vt:lpstr>
      <vt:lpstr>أهمية ممارسة الفن لذوي الاحتياجات الخاصة(يتبع)</vt:lpstr>
      <vt:lpstr>أهمية ممارسة الفن لذوي الاحتياجات الخاصة(يتبع)</vt:lpstr>
      <vt:lpstr>أهمية ممارسة الفن لذوي الاحتياجات الخاصة(يتبع)</vt:lpstr>
      <vt:lpstr>أهمية ممارسة الفن لذوي الاحتياجات الخاصة(يتبع)</vt:lpstr>
      <vt:lpstr>أهمية ممارسة الفن لذوي الاحتياجات الخاصة(يتبع)</vt:lpstr>
      <vt:lpstr>أهمية ممارسة الفن لذوي الاحتياجات الخاصة(يتبع)</vt:lpstr>
      <vt:lpstr>أهمية ممارسة الفن لذوي الاحتياجات الخاصة(يتبع)</vt:lpstr>
      <vt:lpstr>أهمية ممارسة الفن لذوي الاحتياجات الخاصة(يتبع)</vt:lpstr>
      <vt:lpstr>أهمية ممارسة الفن لذوي الاحتياجات الخاصة(يتبع)</vt:lpstr>
      <vt:lpstr>أهمية ممارسة الفن لذوي الاحتياجات الخاصة(يتبع)</vt:lpstr>
      <vt:lpstr>أهمية ممارسة الفن لذوي الاحتياجات الخاصة(يتبع)</vt:lpstr>
      <vt:lpstr>أهمية ممارسة الفن لذوي الاحتياجات الخاصة(يتبع)</vt:lpstr>
      <vt:lpstr>أهمية ممارسة الفن لذوي الاحتياجات الخاصة(يتبع)</vt:lpstr>
      <vt:lpstr>أهمية ممارسة الفن لذوي الاحتياجات الخاصة(يتبع)</vt:lpstr>
      <vt:lpstr>أهمية ممارسة الفن لذوي الاحتياجات الخاصة(يتبع)</vt:lpstr>
      <vt:lpstr>المراجع</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kmsoud</cp:lastModifiedBy>
  <cp:revision>311</cp:revision>
  <cp:lastPrinted>2012-02-13T13:49:09Z</cp:lastPrinted>
  <dcterms:created xsi:type="dcterms:W3CDTF">2009-10-14T19:14:34Z</dcterms:created>
  <dcterms:modified xsi:type="dcterms:W3CDTF">2012-09-13T08:17:36Z</dcterms:modified>
</cp:coreProperties>
</file>