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7" r:id="rId4"/>
    <p:sldId id="259" r:id="rId5"/>
    <p:sldId id="287" r:id="rId6"/>
    <p:sldId id="288" r:id="rId7"/>
    <p:sldId id="293" r:id="rId8"/>
    <p:sldId id="289" r:id="rId9"/>
    <p:sldId id="290" r:id="rId10"/>
    <p:sldId id="291" r:id="rId11"/>
    <p:sldId id="292"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72" y="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ar-SA" sz="3700" b="1" dirty="0">
              <a:solidFill>
                <a:srgbClr val="376092"/>
              </a:solidFill>
              <a:latin typeface="AYM Wadiy S_U normal."/>
              <a:cs typeface="Times New Roman" pitchFamily="18" charset="0"/>
            </a:endParaRPr>
          </a:p>
          <a:p>
            <a:pPr algn="ctr">
              <a:lnSpc>
                <a:spcPct val="80000"/>
              </a:lnSpc>
            </a:pPr>
            <a:r>
              <a:rPr lang="ar-SA" b="1" dirty="0" smtClean="0">
                <a:solidFill>
                  <a:srgbClr val="376092"/>
                </a:solidFill>
                <a:latin typeface="AYM Wadiy S_U normal."/>
                <a:cs typeface="Times New Roman" pitchFamily="18" charset="0"/>
              </a:rPr>
              <a:t>التدخل المبكر</a:t>
            </a:r>
          </a:p>
          <a:p>
            <a:pPr algn="ctr">
              <a:lnSpc>
                <a:spcPct val="80000"/>
              </a:lnSpc>
            </a:pPr>
            <a:r>
              <a:rPr lang="ar-SA" b="1" dirty="0" smtClean="0">
                <a:solidFill>
                  <a:srgbClr val="376092"/>
                </a:solidFill>
                <a:latin typeface="AYM Wadiy S_U normal."/>
                <a:cs typeface="Times New Roman" pitchFamily="18" charset="0"/>
              </a:rPr>
              <a:t>خاص- تربية خاصة</a:t>
            </a:r>
          </a:p>
          <a:p>
            <a:pPr algn="ctr">
              <a:lnSpc>
                <a:spcPct val="80000"/>
              </a:lnSpc>
            </a:pPr>
            <a:r>
              <a:rPr lang="ar-SA" b="1" dirty="0" smtClean="0">
                <a:solidFill>
                  <a:srgbClr val="376092"/>
                </a:solidFill>
                <a:latin typeface="AYM Wadiy S_U normal."/>
                <a:cs typeface="Times New Roman" pitchFamily="18" charset="0"/>
              </a:rPr>
              <a:t>203متطلب تخصص</a:t>
            </a:r>
          </a:p>
          <a:p>
            <a:pPr algn="ctr">
              <a:lnSpc>
                <a:spcPct val="80000"/>
              </a:lnSpc>
            </a:pPr>
            <a:r>
              <a:rPr lang="ar-SA" b="1" dirty="0" smtClean="0">
                <a:solidFill>
                  <a:srgbClr val="376092"/>
                </a:solidFill>
                <a:latin typeface="AYM Wadiy S_U normal."/>
                <a:cs typeface="Times New Roman" pitchFamily="18" charset="0"/>
              </a:rPr>
              <a:t>مدرّس المقرر: د. خالد عوض حسين </a:t>
            </a:r>
            <a:r>
              <a:rPr lang="ar-SA" b="1" dirty="0" err="1" smtClean="0">
                <a:solidFill>
                  <a:srgbClr val="376092"/>
                </a:solidFill>
                <a:latin typeface="AYM Wadiy S_U normal."/>
                <a:cs typeface="Times New Roman" pitchFamily="18" charset="0"/>
              </a:rPr>
              <a:t>البلاح</a:t>
            </a:r>
            <a:endParaRPr lang="ar-SA" b="1" dirty="0" smtClean="0">
              <a:solidFill>
                <a:srgbClr val="376092"/>
              </a:solidFill>
              <a:latin typeface="AYM Wadiy S_U normal."/>
              <a:cs typeface="Times New Roman" pitchFamily="18" charset="0"/>
            </a:endParaRPr>
          </a:p>
          <a:p>
            <a:pPr algn="ct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التمهيدية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rgbClr val="376092"/>
                </a:solidFill>
                <a:latin typeface="AYM Wadiy S_U normal."/>
                <a:cs typeface="Times New Roman" pitchFamily="18" charset="0"/>
              </a:rPr>
              <a:t>التدخل المبكر</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تعريف بفصول المقرر ومحتويات موضوعاته</a:t>
            </a:r>
          </a:p>
          <a:p>
            <a:pPr rtl="1" eaLnBrk="1" hangingPunct="1">
              <a:buFont typeface="Arial" pitchFamily="34" charset="0"/>
              <a:buChar char="•"/>
            </a:pPr>
            <a:r>
              <a:rPr lang="ar-SA" b="1" dirty="0" smtClean="0">
                <a:cs typeface="Arial" pitchFamily="34" charset="0"/>
              </a:rPr>
              <a:t>تعريف بتوزيع الدرجات</a:t>
            </a:r>
          </a:p>
          <a:p>
            <a:pPr rtl="1" eaLnBrk="1" hangingPunct="1">
              <a:buFont typeface="Arial" pitchFamily="34" charset="0"/>
              <a:buChar char="•"/>
            </a:pPr>
            <a:r>
              <a:rPr lang="ar-SA" b="1" dirty="0" smtClean="0">
                <a:cs typeface="Arial" pitchFamily="34" charset="0"/>
              </a:rPr>
              <a:t>تعريف بالاختبار النهائي</a:t>
            </a:r>
          </a:p>
          <a:p>
            <a:pPr rtl="1" eaLnBrk="1" hangingPunct="1">
              <a:buFont typeface="Arial" pitchFamily="34" charset="0"/>
              <a:buChar char="•"/>
            </a:pPr>
            <a:r>
              <a:rPr lang="ar-SA" b="1" dirty="0" smtClean="0">
                <a:cs typeface="Arial" pitchFamily="34" charset="0"/>
              </a:rPr>
              <a:t>مواعيد التواصل مع المدرّس والإيميل</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2057400"/>
            <a:ext cx="9144000" cy="3916363"/>
          </a:xfrm>
        </p:spPr>
        <p:txBody>
          <a:bodyPr/>
          <a:lstStyle/>
          <a:p>
            <a:pPr algn="just" rtl="1"/>
            <a:r>
              <a:rPr lang="ar-SA" sz="2800" b="1" dirty="0" smtClean="0">
                <a:cs typeface="Arial" pitchFamily="34" charset="0"/>
              </a:rPr>
              <a:t>   </a:t>
            </a:r>
            <a:r>
              <a:rPr lang="ar-EG" sz="2800" b="1" dirty="0" smtClean="0">
                <a:cs typeface="Arial" pitchFamily="34" charset="0"/>
              </a:rPr>
              <a:t>يعتبر </a:t>
            </a:r>
            <a:r>
              <a:rPr lang="ar-EG" sz="2800" b="1" dirty="0" smtClean="0">
                <a:cs typeface="Arial" pitchFamily="34" charset="0"/>
              </a:rPr>
              <a:t>هذا المقرر ضرورياً لأنه </a:t>
            </a:r>
            <a:r>
              <a:rPr lang="ar-EG" sz="2800" b="1" dirty="0" smtClean="0"/>
              <a:t>من متطلبات برنامج التربية الخاصة الذي يساعد في دعم معلومات كثير من المقررات حيث يمد الطالب بالمعلومات الأساسية </a:t>
            </a:r>
            <a:r>
              <a:rPr lang="ar-SA" sz="2800" b="1" dirty="0" smtClean="0"/>
              <a:t>حول التدخل المبكر وتقديم الرعاية على مختلف مستوياتها للأطفال فى المراحل الأولى من الإعاقة مما يقلل من الآثار الجانبية للإعاقة.  </a:t>
            </a:r>
            <a:r>
              <a:rPr lang="ar-EG" sz="2800" b="1" dirty="0" smtClean="0"/>
              <a:t> </a:t>
            </a:r>
            <a:endParaRPr lang="en-US" sz="2800" b="1" dirty="0" smtClean="0">
              <a:cs typeface="Arial" pitchFamily="34" charset="0"/>
            </a:endParaRPr>
          </a:p>
          <a:p>
            <a:pPr algn="just" rtl="1"/>
            <a:r>
              <a:rPr lang="ar-SA" sz="2800" b="1" dirty="0" smtClean="0">
                <a:cs typeface="Arial" pitchFamily="34" charset="0"/>
              </a:rPr>
              <a:t>    </a:t>
            </a:r>
            <a:r>
              <a:rPr lang="ar-EG" sz="2800" b="1" dirty="0" smtClean="0">
                <a:cs typeface="Arial" pitchFamily="34" charset="0"/>
              </a:rPr>
              <a:t>المستوى </a:t>
            </a:r>
            <a:r>
              <a:rPr lang="ar-EG" sz="2800" b="1" dirty="0" smtClean="0">
                <a:cs typeface="Arial" pitchFamily="34" charset="0"/>
              </a:rPr>
              <a:t>الدراسي للمقرر: </a:t>
            </a:r>
            <a:r>
              <a:rPr lang="ar-EG" sz="2800" b="1" dirty="0" err="1" smtClean="0">
                <a:cs typeface="Arial" pitchFamily="34" charset="0"/>
              </a:rPr>
              <a:t>ال</a:t>
            </a:r>
            <a:r>
              <a:rPr lang="ar-SA" sz="2800" b="1" dirty="0" smtClean="0">
                <a:cs typeface="Arial" pitchFamily="34" charset="0"/>
              </a:rPr>
              <a:t>خامس</a:t>
            </a:r>
            <a:endParaRPr lang="en-US" sz="2800" b="1" dirty="0" smtClean="0">
              <a:cs typeface="Arial" pitchFamily="34" charset="0"/>
            </a:endParaRPr>
          </a:p>
          <a:p>
            <a:pPr algn="just" rtl="1"/>
            <a:r>
              <a:rPr lang="ar-SA" sz="2800" b="1" dirty="0" smtClean="0">
                <a:cs typeface="Arial" pitchFamily="34" charset="0"/>
              </a:rPr>
              <a:t>    </a:t>
            </a:r>
            <a:r>
              <a:rPr lang="ar-EG" sz="2800" b="1" dirty="0" smtClean="0">
                <a:cs typeface="Arial" pitchFamily="34" charset="0"/>
              </a:rPr>
              <a:t>الوحدات </a:t>
            </a:r>
            <a:r>
              <a:rPr lang="ar-EG" sz="2800" b="1" dirty="0" smtClean="0">
                <a:cs typeface="Arial" pitchFamily="34" charset="0"/>
              </a:rPr>
              <a:t>المعتمدة : 2</a:t>
            </a:r>
            <a:endParaRPr lang="en-US" sz="2800" b="1" dirty="0" smtClean="0">
              <a:cs typeface="Arial" pitchFamily="34" charset="0"/>
            </a:endParaRPr>
          </a:p>
          <a:p>
            <a:pPr rtl="1"/>
            <a:endParaRPr lang="ar-EG" b="1" dirty="0" smtClean="0">
              <a:cs typeface="Arial" pitchFamily="34" charset="0"/>
            </a:endParaRPr>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152400"/>
            <a:ext cx="8915400" cy="1143000"/>
          </a:xfrm>
        </p:spPr>
        <p:txBody>
          <a:bodyPr/>
          <a:lstStyle/>
          <a:p>
            <a:pPr eaLnBrk="1" hangingPunct="1"/>
            <a:r>
              <a:rPr lang="en-US" sz="3600" dirty="0" smtClean="0">
                <a:solidFill>
                  <a:schemeClr val="tx2">
                    <a:lumMod val="75000"/>
                  </a:schemeClr>
                </a:solidFill>
                <a:cs typeface="Arial" pitchFamily="34" charset="0"/>
              </a:rPr>
              <a:t>:</a:t>
            </a:r>
            <a:r>
              <a:rPr lang="ar-SA" sz="3600" b="1" dirty="0" smtClean="0">
                <a:solidFill>
                  <a:schemeClr val="tx2">
                    <a:lumMod val="75000"/>
                  </a:schemeClr>
                </a:solidFill>
                <a:cs typeface="Arial" pitchFamily="34" charset="0"/>
              </a:rPr>
              <a:t>أهداف </a:t>
            </a:r>
            <a:r>
              <a:rPr lang="ar-SA" sz="3600" b="1" dirty="0" smtClean="0">
                <a:solidFill>
                  <a:schemeClr val="tx2">
                    <a:lumMod val="75000"/>
                  </a:schemeClr>
                </a:solidFill>
                <a:cs typeface="Arial" pitchFamily="34" charset="0"/>
              </a:rPr>
              <a:t>المقرر</a:t>
            </a:r>
          </a:p>
        </p:txBody>
      </p:sp>
      <p:sp>
        <p:nvSpPr>
          <p:cNvPr id="9219" name="Content Placeholder 2"/>
          <p:cNvSpPr>
            <a:spLocks noGrp="1"/>
          </p:cNvSpPr>
          <p:nvPr>
            <p:ph idx="4294967295"/>
          </p:nvPr>
        </p:nvSpPr>
        <p:spPr>
          <a:xfrm>
            <a:off x="228600" y="1828800"/>
            <a:ext cx="9144000" cy="4144963"/>
          </a:xfrm>
        </p:spPr>
        <p:txBody>
          <a:bodyPr/>
          <a:lstStyle/>
          <a:p>
            <a:pPr algn="just" rtl="1"/>
            <a:r>
              <a:rPr lang="ar-EG" sz="2800" b="1" dirty="0" smtClean="0"/>
              <a:t>يهدف هذا المقرر إلى التعرف على مفهوم </a:t>
            </a:r>
            <a:r>
              <a:rPr lang="ar-SA" sz="2800" b="1" dirty="0" smtClean="0"/>
              <a:t>التدخل المبكر</a:t>
            </a:r>
            <a:r>
              <a:rPr lang="ar-EG" sz="2800" b="1" dirty="0" smtClean="0"/>
              <a:t> </a:t>
            </a:r>
            <a:r>
              <a:rPr lang="ar-SA" sz="2800" b="1" dirty="0" smtClean="0"/>
              <a:t>والفئات المستهدفة من عملية التدخل المبكر،والكشف عن الإعاقة وأساليب الوقاية منها للحد من نسب انتشار الإعاقات، والتعرض لمجالات التدخل المبكر من حيث تقييم وتشخيص حالة الطفل والمهارات اللازم إكسابها إياه بغرض تعديل السلوك، إلى جانب دور المؤسسات والدور الأسرى فى عملية التدخل المبكر وتنفيذ برامجها بكفاءة.  </a:t>
            </a:r>
            <a:r>
              <a:rPr lang="ar-EG" sz="2800" b="1" dirty="0" smtClean="0"/>
              <a:t> </a:t>
            </a:r>
            <a:endParaRPr lang="en-US" sz="28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152400"/>
            <a:ext cx="8915400" cy="1143000"/>
          </a:xfrm>
        </p:spPr>
        <p:txBody>
          <a:bodyPr/>
          <a:lstStyle/>
          <a:p>
            <a:pPr eaLnBrk="1" hangingPunct="1"/>
            <a:r>
              <a:rPr lang="en-US" sz="3600" b="1" dirty="0" smtClean="0">
                <a:solidFill>
                  <a:schemeClr val="tx2">
                    <a:lumMod val="75000"/>
                  </a:schemeClr>
                </a:solidFill>
                <a:cs typeface="Arial" pitchFamily="34" charset="0"/>
              </a:rPr>
              <a:t>:</a:t>
            </a:r>
            <a:r>
              <a:rPr lang="ar-SA" sz="3600" b="1" dirty="0" smtClean="0">
                <a:solidFill>
                  <a:schemeClr val="tx2">
                    <a:lumMod val="75000"/>
                  </a:schemeClr>
                </a:solidFill>
                <a:cs typeface="Arial" pitchFamily="34" charset="0"/>
              </a:rPr>
              <a:t>محتوى </a:t>
            </a:r>
            <a:r>
              <a:rPr lang="ar-SA" sz="3600" b="1" dirty="0" smtClean="0">
                <a:solidFill>
                  <a:schemeClr val="tx2">
                    <a:lumMod val="75000"/>
                  </a:schemeClr>
                </a:solidFill>
                <a:cs typeface="Arial" pitchFamily="34" charset="0"/>
              </a:rPr>
              <a:t>المقرر</a:t>
            </a:r>
          </a:p>
        </p:txBody>
      </p:sp>
      <p:sp>
        <p:nvSpPr>
          <p:cNvPr id="9219" name="Content Placeholder 2"/>
          <p:cNvSpPr>
            <a:spLocks noGrp="1"/>
          </p:cNvSpPr>
          <p:nvPr>
            <p:ph idx="4294967295"/>
          </p:nvPr>
        </p:nvSpPr>
        <p:spPr>
          <a:xfrm>
            <a:off x="228600" y="1828800"/>
            <a:ext cx="9144000" cy="4144963"/>
          </a:xfrm>
        </p:spPr>
        <p:txBody>
          <a:bodyPr/>
          <a:lstStyle/>
          <a:p>
            <a:pPr lvl="0" rtl="1"/>
            <a:r>
              <a:rPr lang="ar-EG" sz="2800" b="1" dirty="0" smtClean="0"/>
              <a:t> مقدمة: المفهوم والتعريف.</a:t>
            </a:r>
            <a:endParaRPr lang="en-US" sz="2800" b="1" dirty="0" smtClean="0"/>
          </a:p>
          <a:p>
            <a:pPr lvl="0" rtl="1"/>
            <a:r>
              <a:rPr lang="ar-EG" sz="2800" b="1" dirty="0" err="1" smtClean="0"/>
              <a:t>الت</a:t>
            </a:r>
            <a:r>
              <a:rPr lang="ar-SA" sz="2800" b="1" dirty="0" smtClean="0"/>
              <a:t>دخل المبكر المفاهيم والمبادئ.</a:t>
            </a:r>
            <a:endParaRPr lang="en-US" sz="2800" b="1" dirty="0" smtClean="0"/>
          </a:p>
          <a:p>
            <a:pPr lvl="0" rtl="1"/>
            <a:r>
              <a:rPr lang="ar-SA" sz="2800" b="1" dirty="0" smtClean="0"/>
              <a:t>تقديم خدمات التدخل المبكر</a:t>
            </a:r>
            <a:r>
              <a:rPr lang="ar-EG" sz="2800" b="1" dirty="0" smtClean="0"/>
              <a:t>.</a:t>
            </a:r>
            <a:endParaRPr lang="en-US" sz="2800" b="1" dirty="0" smtClean="0"/>
          </a:p>
          <a:p>
            <a:pPr lvl="0" rtl="1"/>
            <a:r>
              <a:rPr lang="ar-SA" sz="2800" b="1" dirty="0" smtClean="0"/>
              <a:t>الإعاقات في الطفولة المبكرة</a:t>
            </a:r>
            <a:r>
              <a:rPr lang="ar-EG" sz="2800" b="1" dirty="0" smtClean="0"/>
              <a:t>.</a:t>
            </a:r>
            <a:endParaRPr lang="en-US" sz="2800" b="1" dirty="0" smtClean="0"/>
          </a:p>
          <a:p>
            <a:pPr lvl="0" rtl="1"/>
            <a:r>
              <a:rPr lang="ar-SA" sz="2800" b="1" dirty="0" smtClean="0"/>
              <a:t>الإعاقات الحسية والتواصل. </a:t>
            </a:r>
            <a:endParaRPr lang="en-US" sz="2800" b="1" dirty="0" smtClean="0"/>
          </a:p>
          <a:p>
            <a:pPr lvl="0" rtl="1"/>
            <a:r>
              <a:rPr lang="ar-SA" sz="2800" b="1" dirty="0" smtClean="0"/>
              <a:t>الإعاقات السلوكية والتعليمية</a:t>
            </a:r>
            <a:r>
              <a:rPr lang="ar-EG" sz="2800" b="1" dirty="0" smtClean="0"/>
              <a:t>.</a:t>
            </a:r>
            <a:endParaRPr lang="en-US" sz="2800" b="1" dirty="0" smtClean="0"/>
          </a:p>
          <a:p>
            <a:pPr lvl="0" rtl="1"/>
            <a:r>
              <a:rPr lang="ar-SA" sz="2800" b="1" dirty="0" smtClean="0"/>
              <a:t>الاكتشاف المبكر للإعاقات</a:t>
            </a:r>
            <a:r>
              <a:rPr lang="ar-EG" sz="2800" b="1" dirty="0" smtClean="0"/>
              <a:t>.</a:t>
            </a:r>
            <a:endParaRPr lang="en-US" sz="2800" b="1" dirty="0" smtClean="0"/>
          </a:p>
          <a:p>
            <a:pPr lvl="0" rtl="1"/>
            <a:r>
              <a:rPr lang="ar-SA" sz="2800" b="1" dirty="0" smtClean="0"/>
              <a:t>الوقاية من الإعاقات</a:t>
            </a:r>
            <a:r>
              <a:rPr lang="ar-EG" sz="2800" b="1" dirty="0" smtClean="0"/>
              <a:t>.</a:t>
            </a: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152400"/>
            <a:ext cx="8915400" cy="1143000"/>
          </a:xfrm>
        </p:spPr>
        <p:txBody>
          <a:bodyPr/>
          <a:lstStyle/>
          <a:p>
            <a:pPr eaLnBrk="1" hangingPunct="1"/>
            <a:r>
              <a:rPr lang="ar-SA" sz="3600" b="1" dirty="0" smtClean="0">
                <a:solidFill>
                  <a:schemeClr val="tx2">
                    <a:lumMod val="75000"/>
                  </a:schemeClr>
                </a:solidFill>
                <a:cs typeface="Arial" pitchFamily="34" charset="0"/>
              </a:rPr>
              <a:t> تابع محتوى </a:t>
            </a:r>
            <a:r>
              <a:rPr lang="ar-SA" sz="3600" b="1" dirty="0" smtClean="0">
                <a:solidFill>
                  <a:schemeClr val="tx2">
                    <a:lumMod val="75000"/>
                  </a:schemeClr>
                </a:solidFill>
                <a:cs typeface="Arial" pitchFamily="34" charset="0"/>
              </a:rPr>
              <a:t>المقرر:</a:t>
            </a:r>
            <a:endParaRPr lang="ar-SA" sz="3600" b="1"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828800"/>
            <a:ext cx="9144000" cy="4144963"/>
          </a:xfrm>
        </p:spPr>
        <p:txBody>
          <a:bodyPr/>
          <a:lstStyle/>
          <a:p>
            <a:pPr lvl="0" rtl="1"/>
            <a:r>
              <a:rPr lang="ar-SA" sz="2800" b="1" dirty="0" smtClean="0"/>
              <a:t>الأساليب والأنشطة فى برامج التدخل المبكر</a:t>
            </a:r>
            <a:r>
              <a:rPr lang="ar-EG" sz="2800" b="1" dirty="0" smtClean="0"/>
              <a:t>.</a:t>
            </a:r>
            <a:endParaRPr lang="en-US" sz="2800" b="1" dirty="0" smtClean="0"/>
          </a:p>
          <a:p>
            <a:pPr lvl="0" rtl="1"/>
            <a:r>
              <a:rPr lang="ar-SA" sz="2800" b="1" dirty="0" smtClean="0"/>
              <a:t>الاعتبارات الخاصة فى تعليم الأطفال صغار السن</a:t>
            </a:r>
            <a:r>
              <a:rPr lang="ar-EG" sz="2800" b="1" dirty="0" smtClean="0"/>
              <a:t>.</a:t>
            </a:r>
            <a:endParaRPr lang="en-US" sz="2800" b="1" dirty="0" smtClean="0"/>
          </a:p>
          <a:p>
            <a:pPr lvl="0" rtl="1"/>
            <a:r>
              <a:rPr lang="ar-SA" sz="2800" b="1" dirty="0" smtClean="0"/>
              <a:t>دور الأسرة فى برامج التدخل المبكر</a:t>
            </a:r>
            <a:r>
              <a:rPr lang="ar-EG" sz="2800" dirty="0" smtClean="0"/>
              <a:t>.</a:t>
            </a:r>
            <a:endParaRPr lang="en-US"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81000" y="152400"/>
            <a:ext cx="8915400" cy="1143000"/>
          </a:xfrm>
        </p:spPr>
        <p:txBody>
          <a:bodyPr/>
          <a:lstStyle/>
          <a:p>
            <a:pPr eaLnBrk="1" hangingPunct="1"/>
            <a:r>
              <a:rPr lang="ar-SA" sz="3600" b="1" dirty="0" smtClean="0">
                <a:solidFill>
                  <a:schemeClr val="tx2">
                    <a:lumMod val="75000"/>
                  </a:schemeClr>
                </a:solidFill>
                <a:cs typeface="Arial" pitchFamily="34" charset="0"/>
              </a:rPr>
              <a:t>الكتاب </a:t>
            </a:r>
            <a:r>
              <a:rPr lang="ar-SA" sz="3600" b="1" dirty="0" smtClean="0">
                <a:solidFill>
                  <a:schemeClr val="tx2">
                    <a:lumMod val="75000"/>
                  </a:schemeClr>
                </a:solidFill>
                <a:cs typeface="Arial" pitchFamily="34" charset="0"/>
              </a:rPr>
              <a:t>المقرر:</a:t>
            </a:r>
            <a:endParaRPr lang="ar-SA" sz="3600" b="1" dirty="0" smtClean="0">
              <a:solidFill>
                <a:schemeClr val="tx2">
                  <a:lumMod val="75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6" name="Rectangle 4"/>
          <p:cNvSpPr>
            <a:spLocks noChangeArrowheads="1"/>
          </p:cNvSpPr>
          <p:nvPr/>
        </p:nvSpPr>
        <p:spPr bwMode="auto">
          <a:xfrm>
            <a:off x="1447800" y="1560512"/>
            <a:ext cx="7086600"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lang="ar-EG" sz="2800" b="1" dirty="0" smtClean="0"/>
              <a:t>○ </a:t>
            </a:r>
            <a:r>
              <a:rPr lang="ar-SA" sz="2800" b="1" dirty="0" smtClean="0"/>
              <a:t>جمال الخطيب ومنى </a:t>
            </a:r>
            <a:r>
              <a:rPr lang="ar-SA" sz="2800" b="1" dirty="0" err="1" smtClean="0"/>
              <a:t>الحديدى</a:t>
            </a:r>
            <a:r>
              <a:rPr lang="ar-SA" sz="2800" b="1" dirty="0" smtClean="0"/>
              <a:t>(2011) التدخل المبكر (التربية الخاصة فى الطفولة المبكرة) دار الفكر ط5 . </a:t>
            </a:r>
            <a:endParaRPr lang="en-US" sz="2800" b="1" dirty="0">
              <a:solidFill>
                <a:srgbClr val="0070C0"/>
              </a:solidFill>
            </a:endParaRPr>
          </a:p>
        </p:txBody>
      </p:sp>
    </p:spTree>
    <p:extLst>
      <p:ext uri="{BB962C8B-B14F-4D97-AF65-F5344CB8AC3E}">
        <p14:creationId xmlns:p14="http://schemas.microsoft.com/office/powerpoint/2010/main" xmlns="" val="30974074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ar-SA" sz="3600" b="1" dirty="0" smtClean="0"/>
              <a:t>المراجع الإضافية:</a:t>
            </a:r>
            <a:endParaRPr lang="ar-SA" sz="3600" b="1" dirty="0"/>
          </a:p>
        </p:txBody>
      </p:sp>
      <p:sp>
        <p:nvSpPr>
          <p:cNvPr id="6" name="عنصر نائب للمحتوى 5"/>
          <p:cNvSpPr>
            <a:spLocks noGrp="1"/>
          </p:cNvSpPr>
          <p:nvPr>
            <p:ph idx="1"/>
          </p:nvPr>
        </p:nvSpPr>
        <p:spPr>
          <a:xfrm>
            <a:off x="495300" y="1600201"/>
            <a:ext cx="8915400" cy="3962400"/>
          </a:xfrm>
        </p:spPr>
        <p:txBody>
          <a:bodyPr/>
          <a:lstStyle/>
          <a:p>
            <a:r>
              <a:rPr lang="ar-SA" sz="2800" b="1" dirty="0" smtClean="0"/>
              <a:t>*إبراهيم </a:t>
            </a:r>
            <a:r>
              <a:rPr lang="ar-SA" sz="2800" b="1" dirty="0" smtClean="0"/>
              <a:t>الزريقات ، التدخل المبكر ”النماذج والإجراءات“ عمان-دار المسيرة. </a:t>
            </a:r>
          </a:p>
          <a:p>
            <a:r>
              <a:rPr lang="ar-SA" sz="2800" b="1" dirty="0" smtClean="0"/>
              <a:t>*حنان </a:t>
            </a:r>
            <a:r>
              <a:rPr lang="ar-SA" sz="2800" b="1" dirty="0" smtClean="0"/>
              <a:t>نايف شريفان (2009) مدخل التدخل المبكر، عمان ، دار يافا العلمية. </a:t>
            </a:r>
          </a:p>
          <a:p>
            <a:r>
              <a:rPr lang="ar-SA" sz="2800" b="1" dirty="0" smtClean="0"/>
              <a:t>*انشراح </a:t>
            </a:r>
            <a:r>
              <a:rPr lang="ar-SA" sz="2800" b="1" dirty="0" smtClean="0"/>
              <a:t>المشرقى (2009) الاكتشاف المبكر لإعاقات الطفولة ، الاسكندرية، مؤسسة حورس الدولية. </a:t>
            </a:r>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xmlns="" val="30974074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EC59580-0F2C-494C-ACBF-06E035FB03D9}" type="slidenum">
              <a:rPr lang="ar-SA" sz="1200" b="0">
                <a:solidFill>
                  <a:schemeClr val="bg1"/>
                </a:solidFill>
                <a:latin typeface="Calibri" pitchFamily="34" charset="0"/>
              </a:rPr>
              <a:pPr rtl="0" eaLnBrk="1" hangingPunct="1"/>
              <a:t>10</a:t>
            </a:fld>
            <a:endParaRPr lang="en-US" sz="1200" b="0">
              <a:solidFill>
                <a:schemeClr val="bg1"/>
              </a:solidFill>
              <a:latin typeface="Calibri" pitchFamily="34" charset="0"/>
            </a:endParaRPr>
          </a:p>
        </p:txBody>
      </p:sp>
      <p:sp>
        <p:nvSpPr>
          <p:cNvPr id="14339" name="Title 1"/>
          <p:cNvSpPr>
            <a:spLocks/>
          </p:cNvSpPr>
          <p:nvPr/>
        </p:nvSpPr>
        <p:spPr bwMode="auto">
          <a:xfrm>
            <a:off x="838200" y="546100"/>
            <a:ext cx="8534400"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4340" name="Content Placeholder 2"/>
          <p:cNvSpPr>
            <a:spLocks/>
          </p:cNvSpPr>
          <p:nvPr/>
        </p:nvSpPr>
        <p:spPr bwMode="auto">
          <a:xfrm>
            <a:off x="990600" y="1371600"/>
            <a:ext cx="8504238"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73050" indent="-273050" algn="just">
              <a:lnSpc>
                <a:spcPct val="110000"/>
              </a:lnSpc>
              <a:spcBef>
                <a:spcPct val="20000"/>
              </a:spcBef>
              <a:buFont typeface="Arial" pitchFamily="34" charset="0"/>
              <a:buChar char="•"/>
            </a:pPr>
            <a:endParaRPr lang="ar-SA" sz="2500" b="0">
              <a:solidFill>
                <a:srgbClr val="376092"/>
              </a:solidFill>
              <a:latin typeface="Calibri" pitchFamily="34" charset="0"/>
              <a:cs typeface="AL-Mohanad Bold" pitchFamily="2" charset="-78"/>
            </a:endParaRPr>
          </a:p>
        </p:txBody>
      </p:sp>
      <p:graphicFrame>
        <p:nvGraphicFramePr>
          <p:cNvPr id="7" name="Table 6"/>
          <p:cNvGraphicFramePr>
            <a:graphicFrameLocks noGrp="1"/>
          </p:cNvGraphicFramePr>
          <p:nvPr/>
        </p:nvGraphicFramePr>
        <p:xfrm>
          <a:off x="1371600" y="2362200"/>
          <a:ext cx="7086600" cy="2225676"/>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1800" dirty="0" smtClean="0"/>
                        <a:t>النشاط </a:t>
                      </a:r>
                      <a:endParaRPr lang="ar-SA" sz="1800" dirty="0"/>
                    </a:p>
                  </a:txBody>
                  <a:tcPr marT="45733" marB="45733"/>
                </a:tc>
                <a:tc>
                  <a:txBody>
                    <a:bodyPr/>
                    <a:lstStyle/>
                    <a:p>
                      <a:pPr algn="ctr" rtl="1"/>
                      <a:r>
                        <a:rPr lang="ar-SA" sz="1800" dirty="0" smtClean="0"/>
                        <a:t>الدرجة</a:t>
                      </a:r>
                      <a:endParaRPr lang="ar-SA" sz="1800" dirty="0"/>
                    </a:p>
                  </a:txBody>
                  <a:tcPr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حضور المحاضرات المسجلة والمحاضرات المباشرة</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الواجبات المنزلية </a:t>
                      </a:r>
                      <a:endParaRPr lang="ar-SA" sz="1800" dirty="0"/>
                    </a:p>
                  </a:txBody>
                  <a:tcPr marT="45733" marB="45733"/>
                </a:tc>
                <a:tc>
                  <a:txBody>
                    <a:bodyPr/>
                    <a:lstStyle/>
                    <a:p>
                      <a:pPr algn="ctr" rtl="1"/>
                      <a:r>
                        <a:rPr lang="ar-SA" sz="1800" dirty="0" smtClean="0"/>
                        <a:t>10 درجات</a:t>
                      </a:r>
                      <a:endParaRPr lang="ar-SA" sz="1800" dirty="0"/>
                    </a:p>
                  </a:txBody>
                  <a:tcPr marT="45733" marB="45733"/>
                </a:tc>
              </a:tr>
              <a:tr h="370946">
                <a:tc>
                  <a:txBody>
                    <a:bodyPr/>
                    <a:lstStyle/>
                    <a:p>
                      <a:pPr algn="ctr" rtl="1"/>
                      <a:r>
                        <a:rPr lang="ar-SA" sz="1800" dirty="0" smtClean="0"/>
                        <a:t>الاختبار النهائي </a:t>
                      </a:r>
                      <a:endParaRPr lang="ar-SA" sz="1800" dirty="0"/>
                    </a:p>
                  </a:txBody>
                  <a:tcPr marT="45733" marB="45733"/>
                </a:tc>
                <a:tc>
                  <a:txBody>
                    <a:bodyPr/>
                    <a:lstStyle/>
                    <a:p>
                      <a:pPr algn="ctr" rtl="1"/>
                      <a:r>
                        <a:rPr lang="ar-SA" sz="1800" dirty="0" smtClean="0"/>
                        <a:t>70 درجة</a:t>
                      </a:r>
                      <a:endParaRPr lang="ar-SA" sz="1800" dirty="0"/>
                    </a:p>
                  </a:txBody>
                  <a:tcPr marT="45733" marB="45733"/>
                </a:tc>
              </a:tr>
              <a:tr h="370946">
                <a:tc>
                  <a:txBody>
                    <a:bodyPr/>
                    <a:lstStyle/>
                    <a:p>
                      <a:pPr algn="ctr" rtl="1"/>
                      <a:r>
                        <a:rPr lang="ar-SA" sz="1800" dirty="0" smtClean="0"/>
                        <a:t>المجموع النهائي </a:t>
                      </a:r>
                      <a:endParaRPr lang="ar-SA" sz="1800" dirty="0"/>
                    </a:p>
                  </a:txBody>
                  <a:tcPr marT="45733" marB="45733"/>
                </a:tc>
                <a:tc>
                  <a:txBody>
                    <a:bodyPr/>
                    <a:lstStyle/>
                    <a:p>
                      <a:pPr algn="ctr" rtl="1"/>
                      <a:r>
                        <a:rPr lang="ar-SA" sz="1800" dirty="0" smtClean="0"/>
                        <a:t>100 درجة</a:t>
                      </a:r>
                      <a:endParaRPr lang="ar-SA" sz="1800" dirty="0"/>
                    </a:p>
                  </a:txBody>
                  <a:tcPr marT="45733" marB="45733"/>
                </a:tc>
              </a:tr>
            </a:tbl>
          </a:graphicData>
        </a:graphic>
      </p:graphicFrame>
      <p:sp>
        <p:nvSpPr>
          <p:cNvPr id="8" name="Title 1"/>
          <p:cNvSpPr>
            <a:spLocks noGrp="1"/>
          </p:cNvSpPr>
          <p:nvPr>
            <p:ph type="title" idx="4294967295"/>
          </p:nvPr>
        </p:nvSpPr>
        <p:spPr>
          <a:xfrm>
            <a:off x="228600" y="152400"/>
            <a:ext cx="8915400" cy="1143000"/>
          </a:xfrm>
        </p:spPr>
        <p:txBody>
          <a:bodyPr/>
          <a:lstStyle/>
          <a:p>
            <a:pPr eaLnBrk="1" hangingPunct="1"/>
            <a:r>
              <a:rPr lang="ar-SA" dirty="0" smtClean="0">
                <a:solidFill>
                  <a:schemeClr val="tx2">
                    <a:lumMod val="75000"/>
                  </a:schemeClr>
                </a:solidFill>
                <a:cs typeface="Arial" pitchFamily="34" charset="0"/>
              </a:rPr>
              <a:t>توزيع </a:t>
            </a:r>
            <a:r>
              <a:rPr lang="ar-SA" dirty="0">
                <a:solidFill>
                  <a:schemeClr val="tx2">
                    <a:lumMod val="75000"/>
                  </a:schemeClr>
                </a:solidFill>
                <a:cs typeface="Arial" pitchFamily="34" charset="0"/>
              </a:rPr>
              <a:t>الدرجات </a:t>
            </a:r>
            <a:r>
              <a:rPr lang="ar-SA" dirty="0" smtClean="0">
                <a:solidFill>
                  <a:schemeClr val="tx2">
                    <a:lumMod val="75000"/>
                  </a:schemeClr>
                </a:solidFill>
                <a:cs typeface="Arial" pitchFamily="34" charset="0"/>
              </a:rPr>
              <a:t>: </a:t>
            </a:r>
          </a:p>
        </p:txBody>
      </p:sp>
    </p:spTree>
    <p:extLst>
      <p:ext uri="{BB962C8B-B14F-4D97-AF65-F5344CB8AC3E}">
        <p14:creationId xmlns:p14="http://schemas.microsoft.com/office/powerpoint/2010/main" xmlns="" val="41906126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F2CE5AF-F6F2-4F5C-BE59-FB2036321267}" type="slidenum">
              <a:rPr lang="ar-SA" sz="1200" b="0">
                <a:solidFill>
                  <a:schemeClr val="bg1"/>
                </a:solidFill>
                <a:latin typeface="Calibri" pitchFamily="34" charset="0"/>
              </a:rPr>
              <a:pPr rtl="0" eaLnBrk="1" hangingPunct="1"/>
              <a:t>11</a:t>
            </a:fld>
            <a:endParaRPr lang="en-US" sz="1200" b="0">
              <a:solidFill>
                <a:schemeClr val="bg1"/>
              </a:solidFill>
              <a:latin typeface="Calibri" pitchFamily="34" charset="0"/>
            </a:endParaRPr>
          </a:p>
        </p:txBody>
      </p:sp>
      <p:sp>
        <p:nvSpPr>
          <p:cNvPr id="15363" name="Title 1"/>
          <p:cNvSpPr>
            <a:spLocks/>
          </p:cNvSpPr>
          <p:nvPr/>
        </p:nvSpPr>
        <p:spPr bwMode="auto">
          <a:xfrm>
            <a:off x="838200" y="120650"/>
            <a:ext cx="8534400" cy="118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5364" name="Rectangle 4"/>
          <p:cNvSpPr>
            <a:spLocks noChangeArrowheads="1"/>
          </p:cNvSpPr>
          <p:nvPr/>
        </p:nvSpPr>
        <p:spPr bwMode="auto">
          <a:xfrm>
            <a:off x="762000" y="1524000"/>
            <a:ext cx="8458200" cy="42780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000" dirty="0">
                <a:solidFill>
                  <a:srgbClr val="0070C0"/>
                </a:solidFill>
              </a:rPr>
              <a:t>الساعات المكتبية:</a:t>
            </a:r>
          </a:p>
          <a:p>
            <a:endParaRPr lang="ar-SA" sz="2800" dirty="0"/>
          </a:p>
          <a:p>
            <a:endParaRPr lang="ar-SA" sz="2800" dirty="0">
              <a:solidFill>
                <a:srgbClr val="FF0000"/>
              </a:solidFill>
            </a:endParaRPr>
          </a:p>
          <a:p>
            <a:endParaRPr lang="ar-SA" sz="2800" dirty="0">
              <a:solidFill>
                <a:srgbClr val="FF0000"/>
              </a:solidFill>
            </a:endParaRPr>
          </a:p>
          <a:p>
            <a:endParaRPr lang="ar-SA" sz="2800" dirty="0">
              <a:solidFill>
                <a:srgbClr val="FF0000"/>
              </a:solidFill>
            </a:endParaRPr>
          </a:p>
          <a:p>
            <a:r>
              <a:rPr lang="ar-SA" sz="2000" dirty="0">
                <a:solidFill>
                  <a:srgbClr val="0070C0"/>
                </a:solidFill>
              </a:rPr>
              <a:t>رقم جوال المقرر:</a:t>
            </a:r>
            <a:endParaRPr lang="en-US" sz="2000" dirty="0">
              <a:solidFill>
                <a:srgbClr val="0070C0"/>
              </a:solidFill>
            </a:endParaRPr>
          </a:p>
          <a:p>
            <a:pPr algn="ctr"/>
            <a:r>
              <a:rPr lang="ar-SA" sz="2800" dirty="0"/>
              <a:t> </a:t>
            </a:r>
            <a:endParaRPr lang="en-US" sz="2800" dirty="0"/>
          </a:p>
          <a:p>
            <a:r>
              <a:rPr lang="ar-SA" sz="1600" dirty="0">
                <a:solidFill>
                  <a:srgbClr val="FF0000"/>
                </a:solidFill>
              </a:rPr>
              <a:t>سيكون الجوال مفتوح في الأوقات المحددة بعالية وسيتم إغلاقة خارج هذه الأوقات، لذا على الجميع التقيد بهذه المواعيد</a:t>
            </a:r>
          </a:p>
          <a:p>
            <a:endParaRPr lang="ar-SA" sz="2800" dirty="0"/>
          </a:p>
          <a:p>
            <a:r>
              <a:rPr lang="ar-SA" sz="2000" dirty="0">
                <a:solidFill>
                  <a:srgbClr val="0070C0"/>
                </a:solidFill>
              </a:rPr>
              <a:t>البريد الإلكتروني</a:t>
            </a:r>
            <a:r>
              <a:rPr lang="ar-SA" sz="2000" dirty="0" smtClean="0">
                <a:solidFill>
                  <a:srgbClr val="0070C0"/>
                </a:solidFill>
              </a:rPr>
              <a:t>:   </a:t>
            </a:r>
            <a:r>
              <a:rPr lang="en-US" sz="2000" dirty="0" smtClean="0">
                <a:solidFill>
                  <a:srgbClr val="0070C0"/>
                </a:solidFill>
              </a:rPr>
              <a:t>kelballah@KFU.EDU.SA</a:t>
            </a:r>
          </a:p>
          <a:p>
            <a:r>
              <a:rPr lang="ar-SA" sz="2800" dirty="0"/>
              <a:t> </a:t>
            </a:r>
            <a:endParaRPr lang="en-US" sz="2800" dirty="0"/>
          </a:p>
        </p:txBody>
      </p:sp>
      <p:graphicFrame>
        <p:nvGraphicFramePr>
          <p:cNvPr id="7" name="Table 6"/>
          <p:cNvGraphicFramePr>
            <a:graphicFrameLocks noGrp="1"/>
          </p:cNvGraphicFramePr>
          <p:nvPr/>
        </p:nvGraphicFramePr>
        <p:xfrm>
          <a:off x="2438400" y="1905000"/>
          <a:ext cx="4572000" cy="1482724"/>
        </p:xfrm>
        <a:graphic>
          <a:graphicData uri="http://schemas.openxmlformats.org/drawingml/2006/table">
            <a:tbl>
              <a:tblPr rtl="1" firstRow="1" bandRow="1">
                <a:tableStyleId>{5C22544A-7EE6-4342-B048-85BDC9FD1C3A}</a:tableStyleId>
              </a:tblPr>
              <a:tblGrid>
                <a:gridCol w="2286000"/>
                <a:gridCol w="2286000"/>
              </a:tblGrid>
              <a:tr h="370681">
                <a:tc>
                  <a:txBody>
                    <a:bodyPr/>
                    <a:lstStyle/>
                    <a:p>
                      <a:pPr algn="ctr" rtl="1"/>
                      <a:r>
                        <a:rPr lang="ar-SA" sz="1800" dirty="0" smtClean="0"/>
                        <a:t>اليوم</a:t>
                      </a:r>
                      <a:endParaRPr lang="ar-SA" sz="1800" dirty="0"/>
                    </a:p>
                  </a:txBody>
                  <a:tcPr marT="45700" marB="45700"/>
                </a:tc>
                <a:tc>
                  <a:txBody>
                    <a:bodyPr/>
                    <a:lstStyle/>
                    <a:p>
                      <a:pPr algn="ctr" rtl="1"/>
                      <a:r>
                        <a:rPr lang="ar-SA" sz="1800" dirty="0" smtClean="0"/>
                        <a:t>الوقت</a:t>
                      </a:r>
                      <a:endParaRPr lang="ar-SA" sz="1800" dirty="0"/>
                    </a:p>
                  </a:txBody>
                  <a:tcPr marT="45700" marB="45700"/>
                </a:tc>
              </a:tr>
              <a:tr h="370681">
                <a:tc>
                  <a:txBody>
                    <a:bodyPr/>
                    <a:lstStyle/>
                    <a:p>
                      <a:pPr algn="ctr" rtl="1"/>
                      <a:r>
                        <a:rPr lang="ar-SA" sz="1800" dirty="0" smtClean="0"/>
                        <a:t>الاثنين</a:t>
                      </a:r>
                      <a:r>
                        <a:rPr lang="ar-SA" sz="1800" baseline="0" dirty="0" smtClean="0"/>
                        <a:t> </a:t>
                      </a:r>
                      <a:endParaRPr lang="ar-SA" sz="1800" dirty="0"/>
                    </a:p>
                  </a:txBody>
                  <a:tcPr marT="45700" marB="45700"/>
                </a:tc>
                <a:tc>
                  <a:txBody>
                    <a:bodyPr/>
                    <a:lstStyle/>
                    <a:p>
                      <a:pPr algn="ctr" rtl="1"/>
                      <a:r>
                        <a:rPr lang="ar-SA" sz="1800" dirty="0" smtClean="0"/>
                        <a:t>3-5</a:t>
                      </a:r>
                      <a:endParaRPr lang="ar-SA" sz="1800" dirty="0"/>
                    </a:p>
                  </a:txBody>
                  <a:tcPr marT="45700" marB="45700"/>
                </a:tc>
              </a:tr>
              <a:tr h="370681">
                <a:tc>
                  <a:txBody>
                    <a:bodyPr/>
                    <a:lstStyle/>
                    <a:p>
                      <a:pPr algn="ctr" rtl="1"/>
                      <a:endParaRPr lang="ar-SA" sz="1800" dirty="0"/>
                    </a:p>
                  </a:txBody>
                  <a:tcPr marT="45700" marB="45700"/>
                </a:tc>
                <a:tc>
                  <a:txBody>
                    <a:bodyPr/>
                    <a:lstStyle/>
                    <a:p>
                      <a:pPr algn="ctr" rtl="1"/>
                      <a:endParaRPr lang="ar-SA" sz="1800" dirty="0"/>
                    </a:p>
                  </a:txBody>
                  <a:tcPr marT="45700" marB="45700"/>
                </a:tc>
              </a:tr>
              <a:tr h="370681">
                <a:tc>
                  <a:txBody>
                    <a:bodyPr/>
                    <a:lstStyle/>
                    <a:p>
                      <a:pPr algn="ctr" rtl="1"/>
                      <a:r>
                        <a:rPr lang="ar-SA" sz="1800" dirty="0" smtClean="0"/>
                        <a:t>الأربعاء</a:t>
                      </a:r>
                      <a:endParaRPr lang="ar-SA" sz="1800" dirty="0"/>
                    </a:p>
                  </a:txBody>
                  <a:tcPr marT="45700" marB="45700"/>
                </a:tc>
                <a:tc>
                  <a:txBody>
                    <a:bodyPr/>
                    <a:lstStyle/>
                    <a:p>
                      <a:pPr algn="ctr" rtl="1"/>
                      <a:r>
                        <a:rPr lang="ar-SA" sz="1800" dirty="0" smtClean="0"/>
                        <a:t>3-5</a:t>
                      </a:r>
                      <a:endParaRPr lang="ar-SA" sz="1800" dirty="0"/>
                    </a:p>
                  </a:txBody>
                  <a:tcPr marT="45700" marB="45700"/>
                </a:tc>
              </a:tr>
            </a:tbl>
          </a:graphicData>
        </a:graphic>
      </p:graphicFrame>
      <p:sp>
        <p:nvSpPr>
          <p:cNvPr id="8" name="Title 1"/>
          <p:cNvSpPr>
            <a:spLocks noGrp="1"/>
          </p:cNvSpPr>
          <p:nvPr>
            <p:ph type="title" idx="4294967295"/>
          </p:nvPr>
        </p:nvSpPr>
        <p:spPr>
          <a:xfrm>
            <a:off x="-381000" y="152400"/>
            <a:ext cx="9677400" cy="1143000"/>
          </a:xfrm>
        </p:spPr>
        <p:txBody>
          <a:bodyPr/>
          <a:lstStyle/>
          <a:p>
            <a:pPr eaLnBrk="1" hangingPunct="1"/>
            <a:r>
              <a:rPr lang="ar-SA" sz="4200" dirty="0">
                <a:solidFill>
                  <a:schemeClr val="tx2">
                    <a:lumMod val="75000"/>
                  </a:schemeClr>
                </a:solidFill>
                <a:cs typeface="Arial" pitchFamily="34" charset="0"/>
              </a:rPr>
              <a:t>الساعات المكتبية وجوال المقرر والبريد الإلكتروني: </a:t>
            </a:r>
            <a:endParaRPr lang="ar-SA" sz="4200" dirty="0" smtClean="0">
              <a:solidFill>
                <a:schemeClr val="tx2">
                  <a:lumMod val="75000"/>
                </a:schemeClr>
              </a:solidFill>
              <a:cs typeface="Arial" pitchFamily="34" charset="0"/>
            </a:endParaRPr>
          </a:p>
        </p:txBody>
      </p:sp>
    </p:spTree>
    <p:extLst>
      <p:ext uri="{BB962C8B-B14F-4D97-AF65-F5344CB8AC3E}">
        <p14:creationId xmlns:p14="http://schemas.microsoft.com/office/powerpoint/2010/main" xmlns="" val="10807897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1462</TotalTime>
  <Words>380</Words>
  <Application>Microsoft Office PowerPoint</Application>
  <PresentationFormat>A4 Paper (210x297 mm)‎</PresentationFormat>
  <Paragraphs>89</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المحاضرة التمهيدية</vt:lpstr>
      <vt:lpstr>عناصر المحاضرة</vt:lpstr>
      <vt:lpstr>مقدمة:</vt:lpstr>
      <vt:lpstr>:أهداف المقرر</vt:lpstr>
      <vt:lpstr>:محتوى المقرر</vt:lpstr>
      <vt:lpstr> تابع محتوى المقرر:</vt:lpstr>
      <vt:lpstr>الكتاب المقرر:</vt:lpstr>
      <vt:lpstr>المراجع الإضافية:</vt:lpstr>
      <vt:lpstr>توزيع الدرجات : </vt:lpstr>
      <vt:lpstr>الساعات المكتبية وجوال المقرر والبريد الإلكتروني: </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kelballah</cp:lastModifiedBy>
  <cp:revision>108</cp:revision>
  <dcterms:created xsi:type="dcterms:W3CDTF">2009-10-14T19:14:34Z</dcterms:created>
  <dcterms:modified xsi:type="dcterms:W3CDTF">2011-09-25T08:53:53Z</dcterms:modified>
</cp:coreProperties>
</file>