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97" r:id="rId5"/>
    <p:sldId id="259" r:id="rId6"/>
    <p:sldId id="287" r:id="rId7"/>
    <p:sldId id="295" r:id="rId8"/>
    <p:sldId id="294" r:id="rId9"/>
    <p:sldId id="288"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60"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lnSpc>
                <a:spcPct val="80000"/>
              </a:lnSpc>
            </a:pPr>
            <a:r>
              <a:rPr lang="ar-SA" b="1" dirty="0" smtClean="0">
                <a:solidFill>
                  <a:srgbClr val="376092"/>
                </a:solidFill>
                <a:latin typeface="AYM Wadiy S_U normal."/>
                <a:cs typeface="Times New Roman" pitchFamily="18" charset="0"/>
              </a:rPr>
              <a:t>التدخل المبكر</a:t>
            </a:r>
          </a:p>
          <a:p>
            <a:pPr algn="ctr">
              <a:lnSpc>
                <a:spcPct val="80000"/>
              </a:lnSpc>
            </a:pPr>
            <a:r>
              <a:rPr lang="ar-SA" b="1" dirty="0" smtClean="0">
                <a:solidFill>
                  <a:srgbClr val="376092"/>
                </a:solidFill>
                <a:latin typeface="AYM Wadiy S_U normal."/>
                <a:cs typeface="Times New Roman" pitchFamily="18" charset="0"/>
              </a:rPr>
              <a:t>خاص- تربية خاصة</a:t>
            </a:r>
          </a:p>
          <a:p>
            <a:pPr algn="ctr">
              <a:lnSpc>
                <a:spcPct val="80000"/>
              </a:lnSpc>
            </a:pPr>
            <a:r>
              <a:rPr lang="ar-SA" b="1" dirty="0" smtClean="0">
                <a:solidFill>
                  <a:srgbClr val="376092"/>
                </a:solidFill>
                <a:latin typeface="AYM Wadiy S_U normal."/>
                <a:cs typeface="Times New Roman" pitchFamily="18" charset="0"/>
              </a:rPr>
              <a:t>230302متطلب تخصص</a:t>
            </a:r>
          </a:p>
          <a:p>
            <a:pPr algn="ctr">
              <a:lnSpc>
                <a:spcPct val="80000"/>
              </a:lnSpc>
            </a:pPr>
            <a:r>
              <a:rPr lang="ar-SA" b="1" dirty="0" smtClean="0">
                <a:solidFill>
                  <a:srgbClr val="376092"/>
                </a:solidFill>
                <a:latin typeface="AYM Wadiy S_U normal."/>
                <a:cs typeface="Times New Roman" pitchFamily="18" charset="0"/>
              </a:rPr>
              <a:t>مدرّس المقرر: د. خالد عوض حسين </a:t>
            </a:r>
            <a:r>
              <a:rPr lang="ar-SA" b="1" dirty="0" err="1" smtClean="0">
                <a:solidFill>
                  <a:srgbClr val="376092"/>
                </a:solidFill>
                <a:latin typeface="AYM Wadiy S_U normal."/>
                <a:cs typeface="Times New Roman" pitchFamily="18" charset="0"/>
              </a:rPr>
              <a:t>البلاح</a:t>
            </a:r>
            <a:endParaRPr lang="ar-SA" b="1" dirty="0" smtClean="0">
              <a:solidFill>
                <a:srgbClr val="376092"/>
              </a:solidFill>
              <a:latin typeface="AYM Wadiy S_U normal."/>
              <a:cs typeface="Times New Roman" pitchFamily="18" charset="0"/>
            </a:endParaRPr>
          </a:p>
          <a:p>
            <a:pPr algn="ct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990600"/>
            <a:ext cx="8420100" cy="4038600"/>
          </a:xfrm>
        </p:spPr>
        <p:txBody>
          <a:bodyPr/>
          <a:lstStyle/>
          <a:p>
            <a:pPr eaLnBrk="1" hangingPunct="1"/>
            <a:r>
              <a:rPr lang="ar-SA" spc="-150" dirty="0" smtClean="0">
                <a:solidFill>
                  <a:srgbClr val="376092"/>
                </a:solidFill>
                <a:latin typeface="ae_AlMateen" pitchFamily="2" charset="-78"/>
                <a:cs typeface="ae_AlMateen" pitchFamily="2" charset="-78"/>
              </a:rPr>
              <a:t>الموضوع الأول</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376092"/>
                </a:solidFill>
                <a:latin typeface="AYM Wadiy S_U normal."/>
                <a:cs typeface="Times New Roman" pitchFamily="18" charset="0"/>
              </a:rPr>
              <a:t>التدخل المبكر: المفاهيم والمبادئ</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3600" b="1" dirty="0" smtClean="0">
                <a:solidFill>
                  <a:schemeClr val="tx2">
                    <a:lumMod val="75000"/>
                  </a:schemeClr>
                </a:solidFill>
              </a:rPr>
              <a:t>عناصر المحاضرة: </a:t>
            </a:r>
            <a:endParaRPr lang="en-US" sz="3600"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2800" b="1" dirty="0" smtClean="0">
                <a:cs typeface="Arial" pitchFamily="34" charset="0"/>
              </a:rPr>
              <a:t>مقدمة</a:t>
            </a:r>
          </a:p>
          <a:p>
            <a:pPr rtl="1" eaLnBrk="1" hangingPunct="1">
              <a:buFont typeface="Arial" pitchFamily="34" charset="0"/>
              <a:buChar char="•"/>
            </a:pPr>
            <a:r>
              <a:rPr lang="ar-SA" sz="2800" b="1" dirty="0" smtClean="0">
                <a:cs typeface="Arial" pitchFamily="34" charset="0"/>
              </a:rPr>
              <a:t>التدخل المبكر ما هو؟ </a:t>
            </a:r>
          </a:p>
          <a:p>
            <a:pPr rtl="1" eaLnBrk="1" hangingPunct="1">
              <a:buFont typeface="Arial" pitchFamily="34" charset="0"/>
              <a:buChar char="•"/>
            </a:pPr>
            <a:r>
              <a:rPr lang="ar-SA" sz="2800" b="1" dirty="0" smtClean="0">
                <a:cs typeface="Arial" pitchFamily="34" charset="0"/>
              </a:rPr>
              <a:t>فئات الأطفال المستهدفة فى برامج التدخل المبكر.</a:t>
            </a:r>
          </a:p>
          <a:p>
            <a:pPr rtl="1" eaLnBrk="1" hangingPunct="1">
              <a:buFont typeface="Arial" pitchFamily="34" charset="0"/>
              <a:buChar char="•"/>
            </a:pPr>
            <a:r>
              <a:rPr lang="ar-SA" sz="2800" b="1" dirty="0" smtClean="0">
                <a:cs typeface="Arial" pitchFamily="34" charset="0"/>
              </a:rPr>
              <a:t>مبررات التدخل المبكر.</a:t>
            </a:r>
            <a:r>
              <a:rPr lang="en-GB" sz="2800" b="1" dirty="0" smtClean="0">
                <a:cs typeface="Arial" pitchFamily="34" charset="0"/>
              </a:rPr>
              <a:t> </a:t>
            </a:r>
            <a:endParaRPr lang="ar-EG"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مقدمة: </a:t>
            </a:r>
            <a:endParaRPr lang="ar-SA" sz="3600" b="1" dirty="0"/>
          </a:p>
        </p:txBody>
      </p:sp>
      <p:sp>
        <p:nvSpPr>
          <p:cNvPr id="3" name="عنصر نائب للمحتوى 2"/>
          <p:cNvSpPr>
            <a:spLocks noGrp="1"/>
          </p:cNvSpPr>
          <p:nvPr>
            <p:ph idx="1"/>
          </p:nvPr>
        </p:nvSpPr>
        <p:spPr>
          <a:xfrm>
            <a:off x="609600" y="1600200"/>
            <a:ext cx="8915400" cy="4525963"/>
          </a:xfrm>
        </p:spPr>
        <p:txBody>
          <a:bodyPr/>
          <a:lstStyle/>
          <a:p>
            <a:pPr algn="just" rtl="1"/>
            <a:r>
              <a:rPr lang="ar-SA" sz="2800" b="1" dirty="0" smtClean="0"/>
              <a:t>    أصبحت قضية التدخل المبكر تطرح نفسها وبقوة فى الميادين العلاجية والتربوية فمن الممكن تخفيف تأثيرات الإعاقة وربما الوقاية منها إذا تم اكتشافها ومعالجتها فى وقت مبكر جداً،ولقد أصبح ممكنا فى الآونة الأخيرة الكشف عن عدة اضطرابات أثناء الحمل أو لدى الأطفال حديثى الولادة ، وجدير بالذكر أن التعرف المبكر على مثل هذه الاضطرابات المرضية ومعالجتها قبل حدوث تلف فى الجهاز العصبى أو غيره من أجهزة الجسم يمنع حدوث الإعاقة.    </a:t>
            </a:r>
            <a:endParaRPr lang="ar-SA"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600" b="1" dirty="0" smtClean="0"/>
              <a:t>مفهوم التدخل المبكر:  </a:t>
            </a:r>
            <a:endParaRPr lang="ar-SA" sz="36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676400"/>
            <a:ext cx="9144000" cy="4297363"/>
          </a:xfrm>
        </p:spPr>
        <p:txBody>
          <a:bodyPr/>
          <a:lstStyle/>
          <a:p>
            <a:pPr algn="just" rtl="1" eaLnBrk="1" hangingPunct="1"/>
            <a:r>
              <a:rPr lang="ar-SA" sz="2800" b="1" dirty="0" smtClean="0"/>
              <a:t>    يتضمن </a:t>
            </a:r>
            <a:r>
              <a:rPr lang="ar-SA" sz="2800" b="1" dirty="0" smtClean="0"/>
              <a:t>التدخل المبكر تقديم خدمات متنوعة طبية واجتماعية وتربوية ونفسية للأطفال دون السادسة من أعمارهم الذين يعانون من إعاقة أو تأخر نمائي أو الذين لديهم قابلية للتأخر أو الإعاقة . ورغم التباين بين الأطفال ذوى الإعاقات إلا أن هناك وفى الآونة الخيرة أصبح مفهوم التدخل المبكر أكثر شمولية وأوسع نطاقا حيث أنه لم يعد يقتصر على الأطفال الذين يعانون من إعاقة واضحة ولكنه أصبح يستهدف جميع فئات الأطفال المعرضة للخطر لأسباب بيولوجية أو بيئية ، فالتعريف المتداول حاليا هو أنه توفير الخدمات التربوية والخدمات المساندة للأطفال المعوقين أو المعرضين</a:t>
            </a: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sz="3200" b="1" dirty="0" smtClean="0">
                <a:solidFill>
                  <a:schemeClr val="tx2">
                    <a:lumMod val="75000"/>
                  </a:schemeClr>
                </a:solidFill>
                <a:cs typeface="Arial" pitchFamily="34" charset="0"/>
              </a:rPr>
              <a:t>تابع: مفهوم التدخل المبكر:</a:t>
            </a:r>
          </a:p>
        </p:txBody>
      </p:sp>
      <p:sp>
        <p:nvSpPr>
          <p:cNvPr id="9219" name="Content Placeholder 2"/>
          <p:cNvSpPr>
            <a:spLocks noGrp="1"/>
          </p:cNvSpPr>
          <p:nvPr>
            <p:ph idx="4294967295"/>
          </p:nvPr>
        </p:nvSpPr>
        <p:spPr>
          <a:xfrm>
            <a:off x="228600" y="1828800"/>
            <a:ext cx="9144000" cy="4144963"/>
          </a:xfrm>
        </p:spPr>
        <p:txBody>
          <a:bodyPr/>
          <a:lstStyle/>
          <a:p>
            <a:pPr algn="just" rtl="1">
              <a:buNone/>
            </a:pPr>
            <a:r>
              <a:rPr lang="ar-SA" sz="2800" dirty="0" smtClean="0"/>
              <a:t>    </a:t>
            </a:r>
            <a:r>
              <a:rPr lang="ar-SA" sz="2800" b="1" dirty="0" smtClean="0"/>
              <a:t>لخطر الإعاقة الذين هم دون السادسة من أعمارهم ولأسرهم أيضا . فالتدخل المبكر يشير إلى جملة من العمليات والنشاطات المعقدة والدينامية متعددة الأوجه وتبعا لذلك يتصف ميدان التدخل المبكر بكونه ميدانا متعدد التخصصات. كذلك فهو ميدان يتمركز حول الأسرة حيث أنه يزودها بالإرشاد والتدريب ويوكل إليها دورا رئيسيا فى تنفيذ الإجراءات العلاجية . فبرامج التدخل الناجحة لا تعالج الأطفال كأفراد معزولين ولكنها تؤكد على أن الطفل لا يمكن فهمه جيدا بمعزل عن الظروف الأسرية والاجتماعية </a:t>
            </a:r>
            <a:r>
              <a:rPr lang="ar-SA" sz="2800" b="1" dirty="0" err="1" smtClean="0"/>
              <a:t>التى</a:t>
            </a:r>
            <a:r>
              <a:rPr lang="ar-SA" sz="2800" b="1" dirty="0" smtClean="0"/>
              <a:t> يعيش فيها. أوجه شبه كبيرة فى الخدمات </a:t>
            </a:r>
            <a:r>
              <a:rPr lang="ar-SA" sz="2800" b="1" dirty="0" err="1" smtClean="0"/>
              <a:t>التى</a:t>
            </a:r>
            <a:r>
              <a:rPr lang="ar-SA" sz="2800" b="1" dirty="0" smtClean="0"/>
              <a:t> يحتاجون إليها</a:t>
            </a:r>
            <a:r>
              <a:rPr lang="ar-SA" sz="2800" dirty="0" smtClean="0"/>
              <a:t>. </a:t>
            </a:r>
            <a:endParaRPr lang="en-US" sz="2800" dirty="0" smtClean="0"/>
          </a:p>
          <a:p>
            <a:pPr rtl="1"/>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
            </a:r>
            <a:br>
              <a:rPr lang="ar-SA" sz="2800" b="1" dirty="0" smtClean="0"/>
            </a:br>
            <a:r>
              <a:rPr lang="ar-SA" sz="2800" b="1" dirty="0" smtClean="0"/>
              <a:t/>
            </a:r>
            <a:br>
              <a:rPr lang="ar-SA" sz="2800" b="1" dirty="0" smtClean="0"/>
            </a:br>
            <a:r>
              <a:rPr lang="ar-SA" sz="3200" b="1" dirty="0" smtClean="0"/>
              <a:t>فئات الأطفال المستهدفين للتدخل المبكر:</a:t>
            </a:r>
            <a:r>
              <a:rPr lang="en-US" dirty="0" smtClean="0"/>
              <a:t/>
            </a:r>
            <a:br>
              <a:rPr lang="en-US" dirty="0" smtClean="0"/>
            </a:b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الأطفال الذين لديهم حالات إعاقة جسمية أو عقلية وهم الذين يعانون من : (اضطرابات جينية-اضطرابات فى عملية الأيض -اضطرابات عصبية- تشوهات خلقية- اضطرابات حسية- حالات تسمم) </a:t>
            </a:r>
            <a:endParaRPr lang="en-US" sz="2800" b="1" dirty="0" smtClean="0"/>
          </a:p>
          <a:p>
            <a:pPr rtl="1"/>
            <a:r>
              <a:rPr lang="ar-SA" sz="2800" b="1" dirty="0" smtClean="0"/>
              <a:t>-الأطفال المعرضون للخطر وهم الأطفال الذين تعرضوا لما لا يقل عن ثلاثة عوامل خطر بيئية مثل ( عمر الأم عند الولادة- تدنى مستوى الدخل-عدم استقرار الوضع الأسرى-وجود إعاقة لدى الوالدين –استخدام العقاقير الخطرة).</a:t>
            </a:r>
            <a:endParaRPr lang="en-US" sz="2800" b="1" dirty="0" smtClean="0"/>
          </a:p>
          <a:p>
            <a:pPr rtl="1"/>
            <a:r>
              <a:rPr lang="ar-SA" sz="2800" b="1" dirty="0" smtClean="0"/>
              <a:t>عوامل خطورة بيولوجية مثل:</a:t>
            </a:r>
            <a:r>
              <a:rPr lang="ar-SA" sz="2800" b="1" dirty="0" err="1" smtClean="0"/>
              <a:t>الخداج</a:t>
            </a:r>
            <a:r>
              <a:rPr lang="ar-SA" sz="2800" b="1" dirty="0" smtClean="0"/>
              <a:t> (الولادة المبتسرة) -الاختناق- النزيف الدماغى). </a:t>
            </a:r>
            <a:endParaRPr lang="en-US" sz="2800" b="1"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مبررات التدخل المبكر: </a:t>
            </a:r>
            <a:endParaRPr lang="ar-SA" sz="3600" b="1" dirty="0"/>
          </a:p>
        </p:txBody>
      </p:sp>
      <p:sp>
        <p:nvSpPr>
          <p:cNvPr id="3" name="عنصر نائب للمحتوى 2"/>
          <p:cNvSpPr>
            <a:spLocks noGrp="1"/>
          </p:cNvSpPr>
          <p:nvPr>
            <p:ph idx="1"/>
          </p:nvPr>
        </p:nvSpPr>
        <p:spPr/>
        <p:txBody>
          <a:bodyPr/>
          <a:lstStyle/>
          <a:p>
            <a:pPr rtl="1">
              <a:buFont typeface="Arial" pitchFamily="34" charset="0"/>
              <a:buChar char="•"/>
            </a:pPr>
            <a:r>
              <a:rPr lang="ar-SA" sz="2800" b="1" dirty="0" smtClean="0"/>
              <a:t>التدخل </a:t>
            </a:r>
            <a:r>
              <a:rPr lang="ar-SA" sz="2800" b="1" dirty="0" smtClean="0">
                <a:cs typeface="Arial" pitchFamily="34" charset="0"/>
              </a:rPr>
              <a:t>المبكر ذو جدوى عالية إذا تم تقديمه مبكرا للفرد المعوق ولأفراد أسرته على  السواء  ومن هذه المبررات ما </a:t>
            </a:r>
            <a:r>
              <a:rPr lang="ar-SA" sz="2800" b="1" dirty="0" err="1" smtClean="0">
                <a:cs typeface="Arial" pitchFamily="34" charset="0"/>
              </a:rPr>
              <a:t>يلى</a:t>
            </a:r>
            <a:r>
              <a:rPr lang="ar-SA" sz="2800" b="1" dirty="0" smtClean="0">
                <a:cs typeface="Arial" pitchFamily="34" charset="0"/>
              </a:rPr>
              <a:t>: </a:t>
            </a:r>
          </a:p>
          <a:p>
            <a:pPr rtl="1">
              <a:buFont typeface="Arial" pitchFamily="34" charset="0"/>
              <a:buChar char="•"/>
            </a:pPr>
            <a:r>
              <a:rPr lang="ar-SA" sz="2800" b="1" dirty="0" smtClean="0">
                <a:cs typeface="Arial" pitchFamily="34" charset="0"/>
              </a:rPr>
              <a:t>*السنوات الأولى من حياة الطفل هي سنوات نمو هامة جدا وعدم التدخل المبكر يؤدى إلى تدهور </a:t>
            </a:r>
            <a:r>
              <a:rPr lang="ar-SA" sz="2800" b="1" dirty="0" err="1" smtClean="0">
                <a:cs typeface="Arial" pitchFamily="34" charset="0"/>
              </a:rPr>
              <a:t>نمائى</a:t>
            </a:r>
            <a:r>
              <a:rPr lang="ar-SA" sz="2800" b="1" dirty="0" smtClean="0">
                <a:cs typeface="Arial" pitchFamily="34" charset="0"/>
              </a:rPr>
              <a:t>.</a:t>
            </a:r>
          </a:p>
          <a:p>
            <a:pPr rtl="1">
              <a:buFont typeface="Arial" pitchFamily="34" charset="0"/>
              <a:buChar char="•"/>
            </a:pPr>
            <a:r>
              <a:rPr lang="ar-SA" sz="2800" b="1" dirty="0" smtClean="0">
                <a:cs typeface="Arial" pitchFamily="34" charset="0"/>
              </a:rPr>
              <a:t>*إن التعلم الإنساني فى السنوات المبكرة أسهل وأسرع من التعلم فى أيه مرحلة عمرية أخرى . </a:t>
            </a:r>
          </a:p>
          <a:p>
            <a:pPr rtl="1">
              <a:buFont typeface="Arial" pitchFamily="34" charset="0"/>
              <a:buChar char="•"/>
            </a:pPr>
            <a:r>
              <a:rPr lang="ar-SA" sz="2800" b="1" dirty="0" smtClean="0">
                <a:cs typeface="Arial" pitchFamily="34" charset="0"/>
              </a:rPr>
              <a:t>*حاجة </a:t>
            </a:r>
            <a:r>
              <a:rPr lang="ar-SA" sz="2800" b="1" dirty="0" err="1" smtClean="0">
                <a:cs typeface="Arial" pitchFamily="34" charset="0"/>
              </a:rPr>
              <a:t>والدى</a:t>
            </a:r>
            <a:r>
              <a:rPr lang="ar-SA" sz="2800" b="1" dirty="0" smtClean="0">
                <a:cs typeface="Arial" pitchFamily="34" charset="0"/>
              </a:rPr>
              <a:t> الطفل المعوق إلى التدريب على أنماط التنشئة الصحيحة . </a:t>
            </a:r>
          </a:p>
          <a:p>
            <a:pPr rtl="1">
              <a:buFont typeface="Arial" pitchFamily="34" charset="0"/>
              <a:buChar char="•"/>
            </a:pPr>
            <a:r>
              <a:rPr lang="ar-SA" sz="2800" b="1" dirty="0" smtClean="0">
                <a:cs typeface="Arial" pitchFamily="34" charset="0"/>
              </a:rPr>
              <a:t>*التأخر النمائى قبل سن الخامسة مؤشر خطر وهو يعنى احتمالات معاناة مشكلات مختلفة طول الحياة. </a:t>
            </a:r>
          </a:p>
          <a:p>
            <a:endParaRPr lang="ar-SA" sz="2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sz="3600" b="1" dirty="0" smtClean="0">
                <a:solidFill>
                  <a:schemeClr val="tx2">
                    <a:lumMod val="75000"/>
                  </a:schemeClr>
                </a:solidFill>
                <a:cs typeface="Arial" pitchFamily="34" charset="0"/>
              </a:rPr>
              <a:t>تابع مبررات التدخل المبكر:</a:t>
            </a:r>
            <a:r>
              <a:rPr lang="ar-SA" b="1" dirty="0" smtClean="0">
                <a:solidFill>
                  <a:schemeClr val="tx2">
                    <a:lumMod val="75000"/>
                  </a:schemeClr>
                </a:solidFill>
                <a:cs typeface="Arial" pitchFamily="34" charset="0"/>
              </a:rPr>
              <a:t> </a:t>
            </a:r>
          </a:p>
        </p:txBody>
      </p:sp>
      <p:sp>
        <p:nvSpPr>
          <p:cNvPr id="9219" name="Content Placeholder 2"/>
          <p:cNvSpPr>
            <a:spLocks noGrp="1"/>
          </p:cNvSpPr>
          <p:nvPr>
            <p:ph idx="4294967295"/>
          </p:nvPr>
        </p:nvSpPr>
        <p:spPr>
          <a:xfrm>
            <a:off x="228600" y="1828800"/>
            <a:ext cx="9144000" cy="4144963"/>
          </a:xfrm>
        </p:spPr>
        <p:txBody>
          <a:bodyPr/>
          <a:lstStyle/>
          <a:p>
            <a:pPr lvl="0" rtl="1"/>
            <a:r>
              <a:rPr lang="ar-SA" sz="2600" b="1" dirty="0" smtClean="0">
                <a:cs typeface="Arial" pitchFamily="34" charset="0"/>
              </a:rPr>
              <a:t>إن النمو ليس نتاج البيئة الوراثية فقط ولكن ولن البيئة تلعب دورا مهما.</a:t>
            </a:r>
          </a:p>
          <a:p>
            <a:pPr lvl="0" rtl="1"/>
            <a:r>
              <a:rPr lang="ar-SA" sz="2600" b="1" dirty="0" smtClean="0">
                <a:cs typeface="Arial" pitchFamily="34" charset="0"/>
              </a:rPr>
              <a:t>التدخل المبكر جهد مثمر وذو جدوى اقتصادية حيث يقلل النفقات المخصصة للبرامج التربوية اللاحقة.</a:t>
            </a:r>
          </a:p>
          <a:p>
            <a:pPr lvl="0" rtl="1"/>
            <a:r>
              <a:rPr lang="ar-SA" sz="2600" b="1" dirty="0" smtClean="0">
                <a:cs typeface="Arial" pitchFamily="34" charset="0"/>
              </a:rPr>
              <a:t>إن الآباء معلمون لأطفالهم المعوقين وأن المدرسة ليست بديلا عن الأسرة. </a:t>
            </a:r>
          </a:p>
          <a:p>
            <a:pPr lvl="0" rtl="1"/>
            <a:r>
              <a:rPr lang="ar-SA" sz="2600" b="1" dirty="0" smtClean="0">
                <a:cs typeface="Arial" pitchFamily="34" charset="0"/>
              </a:rPr>
              <a:t>معظم مراحل النمو الحرجة والتي تكون فيها القابلية للنمو والتعلم فى ذروتها تحدث في السنوات الأولى من العمر. </a:t>
            </a:r>
          </a:p>
          <a:p>
            <a:pPr lvl="0" rtl="1"/>
            <a:r>
              <a:rPr lang="ar-SA" sz="2600" b="1" dirty="0" smtClean="0">
                <a:cs typeface="Arial" pitchFamily="34" charset="0"/>
              </a:rPr>
              <a:t>التدهور النمائى لدى الطفل المعوق يجعل الفروق بينه وبين أقرانه من العاديين أكثر وضوحا مع مرور الأيام.  </a:t>
            </a:r>
          </a:p>
          <a:p>
            <a:pPr lvl="0" rtl="1"/>
            <a:r>
              <a:rPr lang="ar-SA" sz="2600" b="1" dirty="0" smtClean="0">
                <a:cs typeface="Arial" pitchFamily="34" charset="0"/>
              </a:rPr>
              <a:t>مظاهر النمو متداخلة مع بعضها وبالتالي فإن إهمال أحد الجوانب يؤثر على الجوانب الأخرى. </a:t>
            </a:r>
          </a:p>
          <a:p>
            <a:pPr lvl="0" rtl="1"/>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1546</TotalTime>
  <Words>594</Words>
  <Application>Microsoft Office PowerPoint</Application>
  <PresentationFormat>A4 Paper (210x297 mm)‎</PresentationFormat>
  <Paragraphs>48</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الموضوع الأول</vt:lpstr>
      <vt:lpstr>عناصر المحاضرة: </vt:lpstr>
      <vt:lpstr>مقدمة: </vt:lpstr>
      <vt:lpstr>مفهوم التدخل المبكر:  </vt:lpstr>
      <vt:lpstr>تابع: مفهوم التدخل المبكر:</vt:lpstr>
      <vt:lpstr>  فئات الأطفال المستهدفين للتدخل المبكر: </vt:lpstr>
      <vt:lpstr>مبررات التدخل المبكر: </vt:lpstr>
      <vt:lpstr>تابع مبررات التدخل المبكر: </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kelballah</cp:lastModifiedBy>
  <cp:revision>119</cp:revision>
  <dcterms:created xsi:type="dcterms:W3CDTF">2009-10-14T19:14:34Z</dcterms:created>
  <dcterms:modified xsi:type="dcterms:W3CDTF">2011-09-26T07:51:55Z</dcterms:modified>
</cp:coreProperties>
</file>