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97" r:id="rId5"/>
    <p:sldId id="259" r:id="rId6"/>
    <p:sldId id="287" r:id="rId7"/>
    <p:sldId id="295" r:id="rId8"/>
    <p:sldId id="294" r:id="rId9"/>
    <p:sldId id="288" r:id="rId10"/>
    <p:sldId id="301" r:id="rId11"/>
    <p:sldId id="300" r:id="rId12"/>
    <p:sldId id="299" r:id="rId13"/>
    <p:sldId id="298" r:id="rId14"/>
    <p:sldId id="302" r:id="rId15"/>
    <p:sldId id="303"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7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lnSpc>
                <a:spcPct val="80000"/>
              </a:lnSpc>
            </a:pPr>
            <a:r>
              <a:rPr lang="ar-SA" b="1" dirty="0" smtClean="0">
                <a:solidFill>
                  <a:srgbClr val="376092"/>
                </a:solidFill>
                <a:latin typeface="AYM Wadiy S_U normal."/>
                <a:cs typeface="Times New Roman" pitchFamily="18" charset="0"/>
              </a:rPr>
              <a:t>التدخل المبكر</a:t>
            </a:r>
          </a:p>
          <a:p>
            <a:pPr algn="ctr">
              <a:lnSpc>
                <a:spcPct val="80000"/>
              </a:lnSpc>
            </a:pPr>
            <a:r>
              <a:rPr lang="ar-SA" b="1" dirty="0" smtClean="0">
                <a:solidFill>
                  <a:srgbClr val="376092"/>
                </a:solidFill>
                <a:latin typeface="AYM Wadiy S_U normal."/>
                <a:cs typeface="Times New Roman" pitchFamily="18" charset="0"/>
              </a:rPr>
              <a:t>خاص- تربية خاصة</a:t>
            </a:r>
          </a:p>
          <a:p>
            <a:pPr algn="ctr">
              <a:lnSpc>
                <a:spcPct val="80000"/>
              </a:lnSpc>
            </a:pPr>
            <a:r>
              <a:rPr lang="ar-SA" b="1" dirty="0" smtClean="0">
                <a:solidFill>
                  <a:srgbClr val="376092"/>
                </a:solidFill>
                <a:latin typeface="AYM Wadiy S_U normal."/>
                <a:cs typeface="Times New Roman" pitchFamily="18" charset="0"/>
              </a:rPr>
              <a:t>230302متطلب تخصص</a:t>
            </a:r>
          </a:p>
          <a:p>
            <a:pPr algn="ctr">
              <a:lnSpc>
                <a:spcPct val="80000"/>
              </a:lnSpc>
            </a:pPr>
            <a:r>
              <a:rPr lang="ar-SA" b="1" dirty="0" smtClean="0">
                <a:solidFill>
                  <a:srgbClr val="376092"/>
                </a:solidFill>
                <a:latin typeface="AYM Wadiy S_U normal."/>
                <a:cs typeface="Times New Roman" pitchFamily="18" charset="0"/>
              </a:rPr>
              <a:t>مدرّس المقرر: د. خالد عوض حسين </a:t>
            </a:r>
            <a:r>
              <a:rPr lang="ar-SA" b="1" dirty="0" err="1" smtClean="0">
                <a:solidFill>
                  <a:srgbClr val="376092"/>
                </a:solidFill>
                <a:latin typeface="AYM Wadiy S_U normal."/>
                <a:cs typeface="Times New Roman" pitchFamily="18" charset="0"/>
              </a:rPr>
              <a:t>البلاح</a:t>
            </a:r>
            <a:endParaRPr lang="ar-SA" b="1" dirty="0" smtClean="0">
              <a:solidFill>
                <a:srgbClr val="376092"/>
              </a:solidFill>
              <a:latin typeface="AYM Wadiy S_U normal."/>
              <a:cs typeface="Times New Roman" pitchFamily="18" charset="0"/>
            </a:endParaRPr>
          </a:p>
          <a:p>
            <a:pPr algn="ct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990600"/>
            <a:ext cx="8420100" cy="4038600"/>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dirty="0" smtClean="0"/>
              <a:t>خدمات التدخل المبكر</a:t>
            </a:r>
            <a:endParaRPr lang="en-US" sz="4000" b="1"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3600" b="1" dirty="0" smtClean="0">
                <a:solidFill>
                  <a:schemeClr val="tx2">
                    <a:lumMod val="75000"/>
                  </a:schemeClr>
                </a:solidFill>
              </a:rPr>
              <a:t>عناصر المحاضرة: </a:t>
            </a:r>
            <a:endParaRPr lang="en-US" sz="3600" b="1" dirty="0">
              <a:solidFill>
                <a:schemeClr val="tx2">
                  <a:lumMod val="75000"/>
                </a:schemeClr>
              </a:solidFill>
            </a:endParaRPr>
          </a:p>
        </p:txBody>
      </p:sp>
      <p:sp>
        <p:nvSpPr>
          <p:cNvPr id="7171" name="Text Placeholder 5"/>
          <p:cNvSpPr>
            <a:spLocks noGrp="1"/>
          </p:cNvSpPr>
          <p:nvPr>
            <p:ph idx="1"/>
          </p:nvPr>
        </p:nvSpPr>
        <p:spPr/>
        <p:txBody>
          <a:bodyPr/>
          <a:lstStyle/>
          <a:p>
            <a:pPr rtl="1"/>
            <a:r>
              <a:rPr lang="ar-SA" sz="2800" b="1" dirty="0" smtClean="0"/>
              <a:t>مقدمة</a:t>
            </a:r>
          </a:p>
          <a:p>
            <a:pPr rtl="1"/>
            <a:r>
              <a:rPr lang="ar-SA" sz="2800" b="1" dirty="0" smtClean="0"/>
              <a:t>الكفاءات </a:t>
            </a:r>
            <a:r>
              <a:rPr lang="ar-SA" sz="2800" b="1" dirty="0" smtClean="0"/>
              <a:t>اللازمة لمن يعمل فى فريق التدخل </a:t>
            </a:r>
            <a:r>
              <a:rPr lang="ar-SA" sz="2800" b="1" dirty="0" smtClean="0"/>
              <a:t>المبكر</a:t>
            </a:r>
            <a:r>
              <a:rPr lang="ar-SA" sz="2800" b="1" dirty="0" smtClean="0"/>
              <a:t>.</a:t>
            </a:r>
            <a:endParaRPr lang="en-US" sz="2800" dirty="0" smtClean="0"/>
          </a:p>
          <a:p>
            <a:pPr rtl="1"/>
            <a:r>
              <a:rPr lang="ar-SA" sz="2800" b="1" dirty="0" smtClean="0"/>
              <a:t>الفريق فى برامج التدخل </a:t>
            </a:r>
            <a:r>
              <a:rPr lang="ar-SA" sz="2800" b="1" dirty="0" smtClean="0"/>
              <a:t>المبكر</a:t>
            </a:r>
            <a:r>
              <a:rPr lang="ar-SA" sz="2800" b="1" dirty="0" smtClean="0"/>
              <a:t>.</a:t>
            </a:r>
            <a:endParaRPr lang="en-US" sz="2800" dirty="0" smtClean="0"/>
          </a:p>
          <a:p>
            <a:pPr rtl="1"/>
            <a:r>
              <a:rPr lang="ar-SA" sz="2800" b="1" dirty="0" smtClean="0"/>
              <a:t>نماذج من التدخل </a:t>
            </a:r>
            <a:r>
              <a:rPr lang="ar-SA" sz="2800" b="1" dirty="0" smtClean="0"/>
              <a:t>المبكر.</a:t>
            </a:r>
            <a:endParaRPr lang="en-US" sz="2800" dirty="0" smtClean="0"/>
          </a:p>
          <a:p>
            <a:pPr rtl="1"/>
            <a:r>
              <a:rPr lang="ar-SA" sz="2800" b="1" dirty="0" smtClean="0"/>
              <a:t>فاعلية التدخل </a:t>
            </a:r>
            <a:r>
              <a:rPr lang="ar-SA" sz="2800" b="1" dirty="0" smtClean="0"/>
              <a:t>المبكر.</a:t>
            </a:r>
            <a:endParaRPr lang="en-US" sz="2800" dirty="0" smtClean="0"/>
          </a:p>
          <a:p>
            <a:pPr rtl="1"/>
            <a:r>
              <a:rPr lang="ar-SA" sz="2800" b="1" dirty="0" smtClean="0"/>
              <a:t>إدارة برامج التدخل </a:t>
            </a:r>
            <a:r>
              <a:rPr lang="ar-SA" sz="2800" b="1" dirty="0" smtClean="0"/>
              <a:t>المبكر</a:t>
            </a:r>
            <a:r>
              <a:rPr lang="ar-SA" sz="2800" b="1" dirty="0" smtClean="0"/>
              <a:t>.</a:t>
            </a:r>
            <a:endParaRPr lang="ar-SA" sz="2800" b="1" dirty="0" smtClean="0"/>
          </a:p>
          <a:p>
            <a:pPr rtl="1"/>
            <a:r>
              <a:rPr lang="ar-SA" sz="2800" b="1" dirty="0" smtClean="0"/>
              <a:t>برامج </a:t>
            </a:r>
            <a:r>
              <a:rPr lang="ar-SA" sz="2800" b="1" dirty="0" smtClean="0"/>
              <a:t>التدخل المبكر فى الوطن </a:t>
            </a:r>
            <a:r>
              <a:rPr lang="ar-SA" sz="2800" b="1" dirty="0" err="1" smtClean="0"/>
              <a:t>العربى</a:t>
            </a:r>
            <a:r>
              <a:rPr lang="ar-SA" sz="2800" b="1" dirty="0" smtClean="0"/>
              <a:t>.</a:t>
            </a:r>
            <a:endParaRPr lang="en-US" sz="2800" dirty="0" smtClean="0"/>
          </a:p>
          <a:p>
            <a:pPr rtl="1" eaLnBrk="1" hangingPunct="1">
              <a:buFont typeface="Arial" pitchFamily="34" charset="0"/>
              <a:buChar char="•"/>
            </a:pPr>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مقدمة: </a:t>
            </a:r>
            <a:endParaRPr lang="ar-SA" sz="3600" b="1" dirty="0"/>
          </a:p>
        </p:txBody>
      </p:sp>
      <p:sp>
        <p:nvSpPr>
          <p:cNvPr id="3" name="عنصر نائب للمحتوى 2"/>
          <p:cNvSpPr>
            <a:spLocks noGrp="1"/>
          </p:cNvSpPr>
          <p:nvPr>
            <p:ph idx="1"/>
          </p:nvPr>
        </p:nvSpPr>
        <p:spPr>
          <a:xfrm>
            <a:off x="609600" y="1600200"/>
            <a:ext cx="8915400" cy="4525963"/>
          </a:xfrm>
        </p:spPr>
        <p:txBody>
          <a:bodyPr/>
          <a:lstStyle/>
          <a:p>
            <a:pPr algn="just" rtl="1"/>
            <a:r>
              <a:rPr lang="ar-SA" sz="2800" b="1" dirty="0" smtClean="0"/>
              <a:t>    تشير </a:t>
            </a:r>
            <a:r>
              <a:rPr lang="ar-SA" sz="2800" b="1" dirty="0" smtClean="0"/>
              <a:t>الدراسات إلى نقص كبير فى الكوادر المؤهلة للتعامل مع الأطفال الذين يحتاجون خدمات التدخل المبكر، والأمر يتطلب التدريب المكثف </a:t>
            </a:r>
            <a:r>
              <a:rPr lang="ar-SA" sz="2800" b="1" dirty="0" smtClean="0"/>
              <a:t>للعاملين </a:t>
            </a:r>
            <a:r>
              <a:rPr lang="ar-SA" sz="2800" b="1" dirty="0" smtClean="0"/>
              <a:t>فى المجال على تنوع اختصاصاتهم، ولهذا نعرض لبعض الكفاءات اللازمة لمن يعمل فى هذا الميدان، ومن هم أفراد فريق التدخل وما هى مهامهم باختصار- عرض لنماذج التدخل- فاعلية التدخل المبكر- إدارة برامج التدخل المبكر- التعرض</a:t>
            </a:r>
            <a:r>
              <a:rPr lang="ar-SA" sz="2800" dirty="0" smtClean="0"/>
              <a:t> </a:t>
            </a:r>
            <a:r>
              <a:rPr lang="ar-SA" sz="2800" b="1" dirty="0" smtClean="0"/>
              <a:t>لمعوقات التدخل </a:t>
            </a:r>
            <a:r>
              <a:rPr lang="ar-SA" sz="2800" b="1" dirty="0" smtClean="0"/>
              <a:t>المبكر- </a:t>
            </a:r>
            <a:r>
              <a:rPr lang="ar-SA" sz="2800" b="1" dirty="0" smtClean="0"/>
              <a:t>وبعض الاقتراحات لمواجهة معوقات برامج التدخل</a:t>
            </a:r>
            <a:r>
              <a:rPr lang="ar-SA" sz="2800" dirty="0" smtClean="0"/>
              <a:t>. </a:t>
            </a:r>
            <a:endParaRPr lang="en-US" sz="2800" dirty="0" smtClean="0"/>
          </a:p>
          <a:p>
            <a:pPr algn="just" rtl="1"/>
            <a:endParaRPr lang="ar-SA"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600" b="1" dirty="0" smtClean="0"/>
              <a:t/>
            </a:r>
            <a:br>
              <a:rPr lang="ar-SA" sz="3600" b="1" dirty="0" smtClean="0"/>
            </a:br>
            <a:r>
              <a:rPr lang="ar-SA" sz="3600" b="1" dirty="0" smtClean="0"/>
              <a:t>الكفاءات </a:t>
            </a:r>
            <a:r>
              <a:rPr lang="ar-SA" sz="3600" b="1" dirty="0" smtClean="0"/>
              <a:t>اللازمة لمن يعمل فى فريق التدخل المبكر: </a:t>
            </a:r>
            <a:r>
              <a:rPr lang="en-US" sz="3600" dirty="0" smtClean="0"/>
              <a:t/>
            </a:r>
            <a:br>
              <a:rPr lang="en-US" sz="3600" dirty="0" smtClean="0"/>
            </a:br>
            <a:endParaRPr lang="ar-SA" sz="36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676400"/>
            <a:ext cx="9144000" cy="4297363"/>
          </a:xfrm>
        </p:spPr>
        <p:txBody>
          <a:bodyPr/>
          <a:lstStyle/>
          <a:p>
            <a:pPr lvl="0" algn="just" rtl="1"/>
            <a:r>
              <a:rPr lang="ar-SA" sz="2400" b="1" dirty="0" smtClean="0"/>
              <a:t> </a:t>
            </a:r>
            <a:r>
              <a:rPr lang="ar-SA" sz="2400" b="1" dirty="0" smtClean="0"/>
              <a:t>* معرفة </a:t>
            </a:r>
            <a:r>
              <a:rPr lang="ar-SA" sz="2400" b="1" dirty="0" smtClean="0"/>
              <a:t>مراحل النمو </a:t>
            </a:r>
            <a:r>
              <a:rPr lang="ar-SA" sz="2400" b="1" dirty="0" smtClean="0"/>
              <a:t>الطبيعي </a:t>
            </a:r>
            <a:r>
              <a:rPr lang="ar-SA" sz="2400" b="1" dirty="0" smtClean="0"/>
              <a:t>فى الطفولة المبكرة سواء من النواحى العقلية أو اللغوية (الاستقبالية-التعبيرية) أو الحركية (المهارات الكبيرة والدقيقة) أو الانفعالية –الاجتماعية والشخصية.</a:t>
            </a:r>
            <a:endParaRPr lang="en-US" sz="2400" dirty="0" smtClean="0"/>
          </a:p>
          <a:p>
            <a:pPr lvl="0" algn="just" rtl="1"/>
            <a:r>
              <a:rPr lang="ar-SA" sz="2400" b="1" dirty="0" smtClean="0"/>
              <a:t>* القدرة </a:t>
            </a:r>
            <a:r>
              <a:rPr lang="ar-SA" sz="2400" b="1" dirty="0" smtClean="0"/>
              <a:t>على توظيف الأساليب غير الرسمية فى تشخيص مشكلات النمو وتفسير نتائجها. </a:t>
            </a:r>
            <a:endParaRPr lang="en-US" sz="2400" dirty="0" smtClean="0"/>
          </a:p>
          <a:p>
            <a:pPr lvl="0" algn="just" rtl="1"/>
            <a:r>
              <a:rPr lang="ar-SA" sz="2400" b="1" dirty="0" smtClean="0"/>
              <a:t> </a:t>
            </a:r>
            <a:r>
              <a:rPr lang="ar-SA" sz="2400" b="1" dirty="0" smtClean="0"/>
              <a:t>* القدرة </a:t>
            </a:r>
            <a:r>
              <a:rPr lang="ar-SA" sz="2400" b="1" dirty="0" smtClean="0"/>
              <a:t>على إرشاد الأسر وتدريبها.</a:t>
            </a:r>
            <a:endParaRPr lang="en-US" sz="2400" dirty="0" smtClean="0"/>
          </a:p>
          <a:p>
            <a:pPr lvl="0" algn="just" rtl="1"/>
            <a:r>
              <a:rPr lang="ar-SA" sz="2400" b="1" dirty="0" smtClean="0"/>
              <a:t>* القدرة </a:t>
            </a:r>
            <a:r>
              <a:rPr lang="ar-SA" sz="2400" b="1" dirty="0" smtClean="0"/>
              <a:t>على تقويم حاجات الأطفال وأسرهم باستخدام الأساليب غير الرسمية مثل الملاحظة والمقابلة والملاحظة وقوائم التقدير. </a:t>
            </a:r>
            <a:endParaRPr lang="en-US" sz="2400" dirty="0" smtClean="0"/>
          </a:p>
          <a:p>
            <a:pPr lvl="0" algn="just" rtl="1"/>
            <a:r>
              <a:rPr lang="ar-SA" sz="2400" b="1" dirty="0" smtClean="0"/>
              <a:t>* القدرة </a:t>
            </a:r>
            <a:r>
              <a:rPr lang="ar-SA" sz="2400" b="1" dirty="0" smtClean="0"/>
              <a:t>على معرفة أعراض الإعاقات المختلفة. </a:t>
            </a:r>
            <a:endParaRPr lang="en-US" sz="2400" dirty="0" smtClean="0"/>
          </a:p>
          <a:p>
            <a:pPr lvl="0" algn="just" rtl="1"/>
            <a:r>
              <a:rPr lang="ar-SA" sz="2400" b="1" dirty="0" smtClean="0"/>
              <a:t>* القدرة </a:t>
            </a:r>
            <a:r>
              <a:rPr lang="ar-SA" sz="2400" b="1" dirty="0" smtClean="0"/>
              <a:t>على ملاحظة وتسجيل سلوك الأطفال.</a:t>
            </a:r>
            <a:endParaRPr lang="en-US" sz="2400" dirty="0" smtClean="0"/>
          </a:p>
          <a:p>
            <a:pPr lvl="0" algn="just" rtl="1"/>
            <a:r>
              <a:rPr lang="ar-SA" sz="2400" b="1" dirty="0" smtClean="0"/>
              <a:t>* القدرة </a:t>
            </a:r>
            <a:r>
              <a:rPr lang="ar-SA" sz="2400" b="1" dirty="0" smtClean="0"/>
              <a:t>على تحديد أهداف طويلة المدى وأهداف قصيرة المدى تلائم مستوى نمو الطفل وفق مواطن القوة والضعف لديه. </a:t>
            </a:r>
            <a:endParaRPr lang="en-US" sz="2400" dirty="0" smtClean="0"/>
          </a:p>
          <a:p>
            <a:pPr algn="just" rtl="1" eaLnBrk="1" hangingPunct="1"/>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ar-SA" sz="3200" b="1" dirty="0" smtClean="0">
                <a:solidFill>
                  <a:schemeClr val="tx2">
                    <a:lumMod val="75000"/>
                  </a:schemeClr>
                </a:solidFill>
                <a:cs typeface="Arial" pitchFamily="34" charset="0"/>
              </a:rPr>
              <a:t>تابع الكفاءات اللازمة لمن يعمل فى فريق التدخل  </a:t>
            </a:r>
            <a:endParaRPr lang="ar-SA" sz="3200" b="1"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828800"/>
            <a:ext cx="9144000" cy="4144963"/>
          </a:xfrm>
        </p:spPr>
        <p:txBody>
          <a:bodyPr/>
          <a:lstStyle/>
          <a:p>
            <a:pPr algn="just" rtl="1">
              <a:buNone/>
            </a:pPr>
            <a:r>
              <a:rPr lang="ar-SA" sz="2800" dirty="0" smtClean="0"/>
              <a:t>  </a:t>
            </a:r>
            <a:endParaRPr lang="en-US" sz="2800" dirty="0" smtClean="0"/>
          </a:p>
          <a:p>
            <a:pPr lvl="0" rtl="1">
              <a:buNone/>
            </a:pPr>
            <a:r>
              <a:rPr lang="ar-SA" sz="2800" b="1" dirty="0" smtClean="0"/>
              <a:t>* القدرة </a:t>
            </a:r>
            <a:r>
              <a:rPr lang="ar-SA" sz="2800" b="1" dirty="0" smtClean="0"/>
              <a:t>على بناء علاقة قائمة على الثقة مع الأطفال من خلال التواصل الفعال. </a:t>
            </a:r>
            <a:endParaRPr lang="en-US" sz="2800" dirty="0" smtClean="0"/>
          </a:p>
          <a:p>
            <a:pPr lvl="0" rtl="1">
              <a:buNone/>
            </a:pPr>
            <a:r>
              <a:rPr lang="ar-SA" sz="2800" b="1" dirty="0" smtClean="0"/>
              <a:t>* القدرة </a:t>
            </a:r>
            <a:r>
              <a:rPr lang="ar-SA" sz="2800" b="1" dirty="0" smtClean="0"/>
              <a:t>على استخدام الأساليب التى تشجع التفاعل بين الأطفال. </a:t>
            </a:r>
            <a:endParaRPr lang="en-US" sz="2800" dirty="0" smtClean="0"/>
          </a:p>
          <a:p>
            <a:pPr lvl="0" rtl="1">
              <a:buNone/>
            </a:pPr>
            <a:r>
              <a:rPr lang="ar-SA" sz="2800" b="1" dirty="0" smtClean="0"/>
              <a:t>* القدرة </a:t>
            </a:r>
            <a:r>
              <a:rPr lang="ar-SA" sz="2800" b="1" dirty="0" smtClean="0"/>
              <a:t>على تفهم الفروق الثقافية واحترامها. </a:t>
            </a:r>
            <a:endParaRPr lang="en-US" sz="2800" dirty="0" smtClean="0"/>
          </a:p>
          <a:p>
            <a:pPr lvl="0" rtl="1">
              <a:buNone/>
            </a:pPr>
            <a:r>
              <a:rPr lang="ar-SA" sz="2800" b="1" dirty="0" smtClean="0"/>
              <a:t>* القدرة </a:t>
            </a:r>
            <a:r>
              <a:rPr lang="ar-SA" sz="2800" b="1" dirty="0" smtClean="0"/>
              <a:t>على الاستماع النشط </a:t>
            </a:r>
            <a:r>
              <a:rPr lang="ar-SA" sz="2800" b="1" dirty="0" smtClean="0"/>
              <a:t>والإيجابي </a:t>
            </a:r>
            <a:r>
              <a:rPr lang="ar-SA" sz="2800" b="1" dirty="0" smtClean="0"/>
              <a:t>وتطوير برنامج عملى لمشاركة الأسرة.</a:t>
            </a:r>
            <a:endParaRPr lang="en-US" sz="2800" dirty="0" smtClean="0"/>
          </a:p>
          <a:p>
            <a:pPr lvl="0" rtl="1">
              <a:buNone/>
            </a:pPr>
            <a:r>
              <a:rPr lang="ar-SA" sz="2800" b="1" dirty="0" smtClean="0"/>
              <a:t>* القدرة </a:t>
            </a:r>
            <a:r>
              <a:rPr lang="ar-SA" sz="2800" b="1" dirty="0" smtClean="0"/>
              <a:t>على العمل بفعالية كعضو فى فريق متعدد التخصصات.   </a:t>
            </a:r>
            <a:endParaRPr lang="en-US" sz="2800" dirty="0" smtClean="0"/>
          </a:p>
          <a:p>
            <a:pPr rtl="1"/>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
            </a:r>
            <a:br>
              <a:rPr lang="ar-SA" sz="2800" b="1" dirty="0" smtClean="0"/>
            </a:br>
            <a:r>
              <a:rPr lang="ar-SA" sz="2800" b="1" dirty="0" smtClean="0"/>
              <a:t/>
            </a:r>
            <a:br>
              <a:rPr lang="ar-SA" sz="2800" b="1" dirty="0" smtClean="0"/>
            </a:br>
            <a:r>
              <a:rPr lang="ar-SA" b="1" dirty="0" smtClean="0"/>
              <a:t>الفريق فى برامج التدخل المبكر:  </a:t>
            </a:r>
            <a:r>
              <a:rPr lang="en-US" dirty="0" smtClean="0"/>
              <a:t/>
            </a:r>
            <a:br>
              <a:rPr lang="en-US" dirty="0" smtClean="0"/>
            </a:br>
            <a:r>
              <a:rPr lang="en-US" dirty="0" smtClean="0"/>
              <a:t/>
            </a:r>
            <a:br>
              <a:rPr lang="en-US" dirty="0" smtClean="0"/>
            </a:br>
            <a:endParaRPr lang="ar-SA" dirty="0"/>
          </a:p>
        </p:txBody>
      </p:sp>
      <p:sp>
        <p:nvSpPr>
          <p:cNvPr id="3" name="عنصر نائب للمحتوى 2"/>
          <p:cNvSpPr>
            <a:spLocks noGrp="1"/>
          </p:cNvSpPr>
          <p:nvPr>
            <p:ph idx="1"/>
          </p:nvPr>
        </p:nvSpPr>
        <p:spPr>
          <a:xfrm>
            <a:off x="495300" y="1371600"/>
            <a:ext cx="8915400" cy="4754563"/>
          </a:xfrm>
        </p:spPr>
        <p:txBody>
          <a:bodyPr/>
          <a:lstStyle/>
          <a:p>
            <a:r>
              <a:rPr lang="ar-SA" b="1" dirty="0" smtClean="0"/>
              <a:t>يشمل فريق العمل فى برامج التدخل المبكر كل من (أخصائى نساء وتوليد- طب المخ والأعصاب -طب الأطفال-التمريض- طبيب العيون- أخصائى السمعيات -أخصائى نفسى -أخصائى اجتماعى -أخصائى إضطرابات النطق والكلام -أخصائى العلاج الطبيعى -المعلمين -معلم التربية الخاصة- أولياء الأمور).</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a:r>
            <a:br>
              <a:rPr lang="ar-SA" sz="3600" b="1" dirty="0" smtClean="0"/>
            </a:br>
            <a:r>
              <a:rPr lang="ar-SA" sz="3600" b="1" dirty="0" smtClean="0"/>
              <a:t>نماذج </a:t>
            </a:r>
            <a:r>
              <a:rPr lang="ar-SA" sz="3600" b="1" dirty="0" smtClean="0"/>
              <a:t>من التدخل المبكر :</a:t>
            </a:r>
            <a:r>
              <a:rPr lang="en-US" sz="3600" dirty="0" smtClean="0"/>
              <a:t/>
            </a:r>
            <a:br>
              <a:rPr lang="en-US" sz="3600" dirty="0" smtClean="0"/>
            </a:br>
            <a:endParaRPr lang="ar-SA" sz="3600" b="1" dirty="0"/>
          </a:p>
        </p:txBody>
      </p:sp>
      <p:sp>
        <p:nvSpPr>
          <p:cNvPr id="3" name="عنصر نائب للمحتوى 2"/>
          <p:cNvSpPr>
            <a:spLocks noGrp="1"/>
          </p:cNvSpPr>
          <p:nvPr>
            <p:ph idx="1"/>
          </p:nvPr>
        </p:nvSpPr>
        <p:spPr/>
        <p:txBody>
          <a:bodyPr/>
          <a:lstStyle/>
          <a:p>
            <a:pPr algn="just" rtl="1"/>
            <a:r>
              <a:rPr lang="ar-SA" sz="2800" b="1" dirty="0" smtClean="0"/>
              <a:t>1- التدخل المبكر فى المراكز: تقدم الخدمات فى مركز أو مدرسة لمن تتراوح أعمارهم من سنتين إلى ثلاثة، وقد يلتحق الأطفال بالمركز أو الحضانة لمدة 3-5 ساعات بواقع 4-5 أيام </a:t>
            </a:r>
            <a:r>
              <a:rPr lang="ar-SA" sz="2800" b="1" dirty="0" smtClean="0"/>
              <a:t>أسبوعيا </a:t>
            </a:r>
            <a:r>
              <a:rPr lang="ar-SA" sz="2800" b="1" dirty="0" smtClean="0"/>
              <a:t>ويتم التدريب فى مختلف مجالات النمو حيث يتم تقييم حاجات الأطفال وتقديم البرامج لهم ومتابعة آدائهم.</a:t>
            </a:r>
            <a:endParaRPr lang="en-US" sz="2800" dirty="0" smtClean="0"/>
          </a:p>
          <a:p>
            <a:pPr algn="just" rtl="1"/>
            <a:r>
              <a:rPr lang="ar-SA" sz="2800" b="1" dirty="0" smtClean="0"/>
              <a:t>   ويوفر </a:t>
            </a:r>
            <a:r>
              <a:rPr lang="ar-SA" sz="2800" b="1" dirty="0" smtClean="0"/>
              <a:t>هذا النموذج التفاعل بين الأطفال وتوفير فرص التدريب للوالدين ولكن من مشكلاته التكلفة المادية العالية ومشكلات توفير المواصلات.   </a:t>
            </a:r>
            <a:endParaRPr lang="en-US" sz="2800" dirty="0" smtClean="0"/>
          </a:p>
          <a:p>
            <a:pPr algn="just" rtl="1"/>
            <a:r>
              <a:rPr lang="ar-SA" sz="2800" b="1" dirty="0" smtClean="0"/>
              <a:t>2- التدخل المبكر فى المنزل: تقوم مدربة أو </a:t>
            </a:r>
            <a:r>
              <a:rPr lang="ar-SA" sz="2800" b="1" dirty="0" smtClean="0"/>
              <a:t>أخصائية </a:t>
            </a:r>
            <a:r>
              <a:rPr lang="ar-SA" sz="2800" b="1" dirty="0" smtClean="0"/>
              <a:t>بزيارات منزلية مرة </a:t>
            </a:r>
            <a:r>
              <a:rPr lang="ar-SA" sz="2800" b="1" dirty="0" smtClean="0"/>
              <a:t>أو </a:t>
            </a:r>
            <a:r>
              <a:rPr lang="ar-SA" sz="2800" b="1" dirty="0" smtClean="0"/>
              <a:t>أكثر </a:t>
            </a:r>
            <a:r>
              <a:rPr lang="ar-SA" sz="2800" b="1" dirty="0" smtClean="0"/>
              <a:t>أسبوعيا،وعادة </a:t>
            </a:r>
            <a:r>
              <a:rPr lang="ar-SA" sz="2800" b="1" dirty="0" smtClean="0"/>
              <a:t>ما يستخدم فى المناطق الريفية أو البعيدة عن المدن، وغالبا ما تقدم هذه الخدمات للأطفال دون السنتين. </a:t>
            </a:r>
            <a:endParaRPr lang="ar-SA" sz="2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ar-SA" sz="3600" b="1" dirty="0" smtClean="0">
                <a:solidFill>
                  <a:schemeClr val="tx2">
                    <a:lumMod val="75000"/>
                  </a:schemeClr>
                </a:solidFill>
                <a:cs typeface="Arial" pitchFamily="34" charset="0"/>
              </a:rPr>
              <a:t>تابع : </a:t>
            </a:r>
            <a:r>
              <a:rPr lang="ar-SA" sz="3600" b="1" dirty="0" smtClean="0"/>
              <a:t>نماذج من التدخل المبكر </a:t>
            </a:r>
            <a:endParaRPr lang="ar-SA" sz="3600" b="1"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828800"/>
            <a:ext cx="9144000" cy="4144963"/>
          </a:xfrm>
        </p:spPr>
        <p:txBody>
          <a:bodyPr/>
          <a:lstStyle/>
          <a:p>
            <a:pPr algn="just" rtl="1">
              <a:buNone/>
            </a:pPr>
            <a:r>
              <a:rPr lang="ar-SA" sz="2800" b="1" dirty="0" smtClean="0"/>
              <a:t>ومن </a:t>
            </a:r>
            <a:r>
              <a:rPr lang="ar-SA" sz="2800" b="1" dirty="0" smtClean="0"/>
              <a:t>مزايا هذا الأسلوب أنه غير مكلف ويتم فى البيئة الطبيعية للطفل ويشارك فيه الإخوة  كذلك، لكن من عيوبه عدم قيام الوالدين بالتدريبات المطلوبة بشكل فعال، أضف إلى ذلك الصعوبات التى تواجهها الأخصائيات فى الانتقال من مكان إلى آخر.   </a:t>
            </a:r>
            <a:endParaRPr lang="en-US" sz="2800" dirty="0" smtClean="0"/>
          </a:p>
          <a:p>
            <a:pPr algn="just" rtl="1">
              <a:buNone/>
            </a:pPr>
            <a:r>
              <a:rPr lang="ar-SA" sz="2800" b="1" dirty="0" smtClean="0"/>
              <a:t>3- </a:t>
            </a:r>
            <a:r>
              <a:rPr lang="ar-SA" sz="2800" b="1" dirty="0" smtClean="0"/>
              <a:t>التدخل المبكر فى كل من المنزل والمركز: يتم تقديم الخدمات للأطفال الأصغر فى المنزل وللأطفال الأكبر فى المركز وقد يتطلب حالة الطفل خدمات المركز لعدة أيام فى الأسبوع إلى جانب الزيارات المنزلية لهم ولأولياء أمورهم بعض أيام الأسبوع حسب حالة الطفل، ويسمح هذا يسمح بتلبية حاجات الطفل وأسرته بشكل أكثر مرونة. </a:t>
            </a:r>
            <a:endParaRPr lang="en-US" sz="2800" dirty="0" smtClean="0"/>
          </a:p>
          <a:p>
            <a:pPr lvl="0" rtl="1"/>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solidFill>
                  <a:schemeClr val="tx2">
                    <a:lumMod val="75000"/>
                  </a:schemeClr>
                </a:solidFill>
                <a:cs typeface="Arial" pitchFamily="34" charset="0"/>
              </a:rPr>
              <a:t>تابع: </a:t>
            </a:r>
            <a:r>
              <a:rPr lang="ar-SA" sz="3600" b="1" dirty="0" smtClean="0"/>
              <a:t>نماذج من التدخل المبكر</a:t>
            </a:r>
            <a:endParaRPr lang="ar-SA" sz="3600" dirty="0"/>
          </a:p>
        </p:txBody>
      </p:sp>
      <p:sp>
        <p:nvSpPr>
          <p:cNvPr id="3" name="عنصر نائب للمحتوى 2"/>
          <p:cNvSpPr>
            <a:spLocks noGrp="1"/>
          </p:cNvSpPr>
          <p:nvPr>
            <p:ph idx="1"/>
          </p:nvPr>
        </p:nvSpPr>
        <p:spPr/>
        <p:txBody>
          <a:bodyPr/>
          <a:lstStyle/>
          <a:p>
            <a:pPr rtl="1"/>
            <a:r>
              <a:rPr lang="ar-SA" sz="2800" b="1" dirty="0" smtClean="0"/>
              <a:t>4- التدخل المبكر فى المستشفيات: يقدم هذا النمط من الخدمة للأطفال ذوى الحالات الشديدة من مشكلات نمائية شديدة جدا أمثال (الشلل الدماغى-الصلب المفتوح-والإصابة الدماغية)والتى تتطلب إدخالهم بشكل متكرر ولفترات طويلة إلى المستشفى.</a:t>
            </a:r>
            <a:endParaRPr lang="en-US" sz="2800" dirty="0" smtClean="0"/>
          </a:p>
          <a:p>
            <a:pPr rtl="1"/>
            <a:r>
              <a:rPr lang="ar-SA" sz="2800" b="1" dirty="0" smtClean="0"/>
              <a:t>5- التدخل المبكر من خلال وسائل الإعلام : يستخدم هذا انموذج عن طريق التليفزيون ووسائل الإعلام المختلفة لتدريب الوالدين بما يخدم أطفالهم الصغار ذوى الإعاقات، وغالبا ما ينفذ هذا النموذج على شكل أدلة تدريبية توضيحية تبين لأولياء الأمور وبلغة واضحة كيفية تنمية مهارات أطفالهم فى مجالات النمو المختلفة وكيفية التعامل مع السلوكيات والاسجابات غير التكيفية</a:t>
            </a:r>
            <a:r>
              <a:rPr lang="ar-SA" b="1" dirty="0" smtClean="0"/>
              <a:t>.   </a:t>
            </a:r>
            <a:endParaRPr lang="en-US"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فاعلية التدخل المبكر</a:t>
            </a:r>
            <a:endParaRPr lang="ar-SA" sz="3600" b="1" dirty="0"/>
          </a:p>
        </p:txBody>
      </p:sp>
      <p:sp>
        <p:nvSpPr>
          <p:cNvPr id="3" name="عنصر نائب للمحتوى 2"/>
          <p:cNvSpPr>
            <a:spLocks noGrp="1"/>
          </p:cNvSpPr>
          <p:nvPr>
            <p:ph idx="1"/>
          </p:nvPr>
        </p:nvSpPr>
        <p:spPr/>
        <p:txBody>
          <a:bodyPr/>
          <a:lstStyle/>
          <a:p>
            <a:r>
              <a:rPr lang="ar-SA" b="1" dirty="0" smtClean="0"/>
              <a:t>لم يعد هناك شك فى أن برامج التدخل المبكر ينتج عنها تحسن واضح فى النمو المعرفى واللغوى والأكاديمى للأطفال ذوى الإعاقات المختلفة، وتكون الفائدة أكبر كلما كان التدخل (مبكرا أكثر – مكثفاً أكثر-أكثر اهتماما بتفعيل المشاركة الأسرية).</a:t>
            </a:r>
            <a:endParaRPr lang="en-US"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إدارة برامج التدخل المبكر</a:t>
            </a:r>
            <a:endParaRPr lang="ar-SA" sz="4000" b="1" dirty="0"/>
          </a:p>
        </p:txBody>
      </p:sp>
      <p:sp>
        <p:nvSpPr>
          <p:cNvPr id="3" name="عنصر نائب للمحتوى 2"/>
          <p:cNvSpPr>
            <a:spLocks noGrp="1"/>
          </p:cNvSpPr>
          <p:nvPr>
            <p:ph idx="1"/>
          </p:nvPr>
        </p:nvSpPr>
        <p:spPr/>
        <p:txBody>
          <a:bodyPr/>
          <a:lstStyle/>
          <a:p>
            <a:pPr rtl="1"/>
            <a:r>
              <a:rPr lang="ar-SA" sz="2000" b="1" dirty="0" smtClean="0"/>
              <a:t>1-(التخطيط للبرامج): العناصر الحيوية فى تخطيط برامج التدخل المبكر تتمحور حول ثلاثة أبعاد أساسية هى جمع وتحليل المعلومات عن وضع الطفل وأسرته، وتحديد الحاجات الخاصة، وتصميم إجراءات التدخل العلاجى اللازمة لتلبية تلك الحاجات، وتشكل الأبعاد الثلاثة هذه مجتمعه الإطار العام للبرنامج التعلمى الفردى.   </a:t>
            </a:r>
            <a:endParaRPr lang="en-US" sz="2000" dirty="0" smtClean="0"/>
          </a:p>
          <a:p>
            <a:pPr rtl="1"/>
            <a:r>
              <a:rPr lang="ar-SA" sz="2000" b="1" dirty="0" smtClean="0"/>
              <a:t>2-(التقويم البرامجى): يسعى التقويم البرامجى إلى الارتقاء بمستوى الخدمات المقدمة وهو يأخذ شكلين رئيسيين هما: (تقويم النتائج - وتقويم العمليات والنشاطات). ويتم تقويم النتائج من خلال مقارنة </a:t>
            </a:r>
            <a:r>
              <a:rPr lang="ar-SA" sz="2000" b="1" dirty="0" err="1" smtClean="0"/>
              <a:t>آداء</a:t>
            </a:r>
            <a:r>
              <a:rPr lang="ar-SA" sz="2000" b="1" dirty="0" smtClean="0"/>
              <a:t> الأطفال وأسرهم قبل وبعد برنامج التدخل. أما تقويم العمليات والنشاطات: يتضمن تحليل أهداف البرنامج وغاياته وتحديد مدى ملائمة نشاطات البرنامج لتحقيق تلك الأهداف ،بعبارة أخرى تطوير مستوى الخدمات التى يقدمها البرنامج ويتمثل ذلك فى (تحديد أهداف البرنامج بشكل عام وعلى مستوى كل طفل- نظام حفظ المعلومات والسجلات- وصف واضح للبرنامج وتكلفته- وصف واضح لآلية تنفيذ أهداف البرنامج- وصف واضح للمستفيدين من البرنامج- متابعة تنفيذ خطوات البرنامج على النحو المخطط له- تحديد خصائص الأطفال المستفيدين من الخدمات). </a:t>
            </a:r>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برامج التدخل المبكر فى الوطن </a:t>
            </a:r>
            <a:r>
              <a:rPr lang="ar-SA" sz="3600" b="1" dirty="0" err="1" smtClean="0"/>
              <a:t>العربى</a:t>
            </a:r>
            <a:r>
              <a:rPr lang="ar-SA" sz="3600" b="1" dirty="0" smtClean="0"/>
              <a:t> :</a:t>
            </a:r>
            <a:endParaRPr lang="ar-SA" sz="3600" dirty="0"/>
          </a:p>
        </p:txBody>
      </p:sp>
      <p:sp>
        <p:nvSpPr>
          <p:cNvPr id="3" name="عنصر نائب للمحتوى 2"/>
          <p:cNvSpPr>
            <a:spLocks noGrp="1"/>
          </p:cNvSpPr>
          <p:nvPr>
            <p:ph idx="1"/>
          </p:nvPr>
        </p:nvSpPr>
        <p:spPr/>
        <p:txBody>
          <a:bodyPr/>
          <a:lstStyle/>
          <a:p>
            <a:pPr rtl="1"/>
            <a:r>
              <a:rPr lang="ar-SA" sz="2000" b="1" dirty="0" smtClean="0"/>
              <a:t>*معوقات برامج التدخل المبكر فى كثير من البلدان العربية : </a:t>
            </a:r>
            <a:endParaRPr lang="en-US" sz="2000" dirty="0" smtClean="0"/>
          </a:p>
          <a:p>
            <a:pPr rtl="1"/>
            <a:r>
              <a:rPr lang="ar-SA" sz="2000" b="1" dirty="0" smtClean="0"/>
              <a:t>- نزعة أولياء الأمور للانتظار أو توقع حلول أو علاجات سحرية لمشكلات أبنائهم.</a:t>
            </a:r>
            <a:endParaRPr lang="en-US" sz="2000" dirty="0" smtClean="0"/>
          </a:p>
          <a:p>
            <a:pPr rtl="1"/>
            <a:r>
              <a:rPr lang="ar-SA" sz="2000" b="1" dirty="0" smtClean="0"/>
              <a:t>-  عدم رغبة أولياء الأمور فى الاقتناع بأن طفلهم معوق لأن ذلك يبعث لديهم الخوف بسبب اتجاهات المجتمع السلبية نحو الإعاقة. </a:t>
            </a:r>
            <a:endParaRPr lang="en-US" sz="2000" dirty="0" smtClean="0"/>
          </a:p>
          <a:p>
            <a:pPr rtl="1"/>
            <a:r>
              <a:rPr lang="ar-SA" sz="2000" b="1" dirty="0" smtClean="0"/>
              <a:t>- تعامل الأطباء مع الإعاقة من منظور طبى فقط مما يدفعهم إلى تبنى مواقف متشائمة حيال إمكانية تحسن الطفل. </a:t>
            </a:r>
            <a:endParaRPr lang="en-US" sz="2000" dirty="0" smtClean="0"/>
          </a:p>
          <a:p>
            <a:pPr rtl="1"/>
            <a:r>
              <a:rPr lang="ar-SA" sz="2000" b="1" dirty="0" smtClean="0"/>
              <a:t>- لجوء الأفراد المحيطين بالأسرة إلى تبريرات وافتراضات واهية لطمأنة الأسرة وشد أزرها مما يقود إلى توقع وانتظار معجزة تساعد الطفل على التغلب على الإعاقة بدون تدخل أو مواجهة. </a:t>
            </a:r>
            <a:endParaRPr lang="en-US" sz="2000" dirty="0" smtClean="0"/>
          </a:p>
          <a:p>
            <a:pPr rtl="1"/>
            <a:r>
              <a:rPr lang="ar-SA" sz="2000" b="1" dirty="0" smtClean="0"/>
              <a:t>- عدم توفر مراكز تدخل مبكر متخصصة وتردد بعض المراكز عن التعامل مع الأطفال دون السادسة. </a:t>
            </a:r>
            <a:endParaRPr lang="en-US" sz="2000" dirty="0" smtClean="0"/>
          </a:p>
          <a:p>
            <a:pPr rtl="1"/>
            <a:r>
              <a:rPr lang="ar-SA" sz="2000" b="1" dirty="0" smtClean="0"/>
              <a:t>- عدم توافر أدوات التشخيص والاكتشاف المبكر عن الإعاقة مع عدم توافر الكوادر المتخصصة القادرة على تطوير المناهج وتوظيف الأساليب الملائمة للأطفال المعوقين صغار السن.</a:t>
            </a:r>
            <a:endParaRPr lang="en-US" sz="2000" dirty="0" smtClean="0"/>
          </a:p>
          <a:p>
            <a:pPr rtl="1"/>
            <a:r>
              <a:rPr lang="ar-SA" sz="2000" b="1" dirty="0" smtClean="0"/>
              <a:t>- غياب السياسات الوطنية حيال التدخل المبكر بسبب عدم إدراك الحجم الفعلى لمشكلات الإعاقة فى الطفولة المبكرة من جهة وبسبب التحديات العديدة الأخرى التى ينبغى مواجهتها من جهة أخرى. </a:t>
            </a:r>
            <a:endParaRPr lang="en-US" sz="2000" dirty="0" smtClean="0"/>
          </a:p>
          <a:p>
            <a:pPr rtl="1"/>
            <a:r>
              <a:rPr lang="ar-SA" sz="2000" b="1" dirty="0" smtClean="0"/>
              <a:t> </a:t>
            </a:r>
            <a:endParaRPr lang="en-US" sz="2000" dirty="0" smtClean="0"/>
          </a:p>
          <a:p>
            <a:r>
              <a:rPr lang="ar-SA" b="1" dirty="0" smtClean="0"/>
              <a:t> </a:t>
            </a:r>
            <a:endParaRPr lang="en-US"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بعض المقترحات لمواجهة معوقات التدخل المبكر:</a:t>
            </a:r>
            <a:endParaRPr lang="ar-SA" sz="3600" dirty="0"/>
          </a:p>
        </p:txBody>
      </p:sp>
      <p:sp>
        <p:nvSpPr>
          <p:cNvPr id="3" name="عنصر نائب للمحتوى 2"/>
          <p:cNvSpPr>
            <a:spLocks noGrp="1"/>
          </p:cNvSpPr>
          <p:nvPr>
            <p:ph idx="1"/>
          </p:nvPr>
        </p:nvSpPr>
        <p:spPr>
          <a:xfrm>
            <a:off x="533400" y="1600200"/>
            <a:ext cx="8915400" cy="4525963"/>
          </a:xfrm>
        </p:spPr>
        <p:txBody>
          <a:bodyPr/>
          <a:lstStyle/>
          <a:p>
            <a:pPr rtl="1"/>
            <a:r>
              <a:rPr lang="ar-SA" sz="1800" b="1" dirty="0" smtClean="0"/>
              <a:t>- توفير أدوات مناسبة للكشف المبكر عن الأطفال ذوى الحاجات الخاصة وفى هذا الشأن ينبغى تشجيع الباحثين على تقنين أدوات الكشف المعروفة عالميا وتطوير الأدوات المتوفرة محليا. </a:t>
            </a:r>
            <a:endParaRPr lang="en-US" sz="1800" dirty="0" smtClean="0"/>
          </a:p>
          <a:p>
            <a:pPr rtl="1"/>
            <a:r>
              <a:rPr lang="ar-SA" sz="1800" b="1" dirty="0" smtClean="0"/>
              <a:t>- إعداد الكوادر المطلوبة من المعلمين والأخصائيين وتدريب معلمات ومعلمى رياض الأطفال للتعرف والتعامل مع حالات الإعاقة.</a:t>
            </a:r>
            <a:endParaRPr lang="en-US" sz="1800" dirty="0" smtClean="0"/>
          </a:p>
          <a:p>
            <a:pPr rtl="1"/>
            <a:r>
              <a:rPr lang="ar-SA" sz="1800" b="1" dirty="0" smtClean="0"/>
              <a:t>- توعية أولياء الأمور بمؤشرات النمو غير العادية التى تحدث للأطفال من خلال وسائل التوعية كالتليفزيون والراديو وشبكة المعلومات وغيرها.    </a:t>
            </a:r>
            <a:endParaRPr lang="en-US" sz="1800" dirty="0" smtClean="0"/>
          </a:p>
          <a:p>
            <a:pPr rtl="1"/>
            <a:r>
              <a:rPr lang="ar-SA" sz="1800" b="1" dirty="0" smtClean="0"/>
              <a:t>- توفير الحوافز الكافية لتنفيذ برامج التدخل المبكر فى بيئات تعليمية طبيعية غر معزولة، حيث أن الدمج أكثر قابلية للنجاح فى المراحل العمرية المبكرة، حيث التقارب العمرى مع الأطفال العاديين، وقابلية المناهج للتعديل.</a:t>
            </a:r>
            <a:endParaRPr lang="en-US" sz="1800"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تابع : بعض </a:t>
            </a:r>
            <a:r>
              <a:rPr lang="ar-SA" sz="3600" b="1" dirty="0" smtClean="0"/>
              <a:t>المقترحات لمواجهة معوقات التدخل المبكر:</a:t>
            </a:r>
            <a:endParaRPr lang="ar-SA" sz="3600" dirty="0"/>
          </a:p>
        </p:txBody>
      </p:sp>
      <p:sp>
        <p:nvSpPr>
          <p:cNvPr id="3" name="عنصر نائب للمحتوى 2"/>
          <p:cNvSpPr>
            <a:spLocks noGrp="1"/>
          </p:cNvSpPr>
          <p:nvPr>
            <p:ph idx="1"/>
          </p:nvPr>
        </p:nvSpPr>
        <p:spPr/>
        <p:txBody>
          <a:bodyPr/>
          <a:lstStyle/>
          <a:p>
            <a:pPr algn="just" rtl="1"/>
            <a:r>
              <a:rPr lang="ar-SA" sz="2800" b="1" dirty="0" smtClean="0"/>
              <a:t>- تفعيل دور مراكز الأمومة والطفولة والمراكز الصحية التى تقدم الرعاية للأطفال، وتوفير الكوادر التى يمكنها اكتشاف ومتابعة الأطفال المعرضين للخطر. </a:t>
            </a:r>
            <a:endParaRPr lang="en-US" sz="2800" dirty="0" smtClean="0"/>
          </a:p>
          <a:p>
            <a:pPr algn="just" rtl="1"/>
            <a:r>
              <a:rPr lang="ar-SA" sz="2800" b="1" dirty="0" smtClean="0"/>
              <a:t>- تشجيع رياض الأطفال العادية على قبول الأطفال الصغار ذوى الاحتياجات الخاصة –وتشجيع مراكز ومعاهد التربية الخاصة على تقديم خدمات التدخل المبكر. </a:t>
            </a:r>
            <a:endParaRPr lang="en-US" sz="2800" dirty="0" smtClean="0"/>
          </a:p>
          <a:p>
            <a:pPr algn="just" rtl="1"/>
            <a:r>
              <a:rPr lang="ar-SA" sz="2800" b="1" dirty="0" smtClean="0"/>
              <a:t>- التوسع فى إنشاء مراكز وطنية للتدخل المبكر من أجل: توفير الكوادر- توفير وسائل التشخيص-توفير خطط الإشراف- تصميم وإنتاج الوسائل المساعدة للأطفال- إعداد دورات تدريبية للوالدين وذوى الاختصاص من المعلمين وغيرهم).</a:t>
            </a:r>
            <a:r>
              <a:rPr lang="ar-SA" b="1" dirty="0" smtClean="0"/>
              <a:t>      </a:t>
            </a:r>
            <a:endParaRPr lang="en-US"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1581</TotalTime>
  <Words>1270</Words>
  <Application>Microsoft Office PowerPoint</Application>
  <PresentationFormat>A4 Paper (210x297 mm)‎</PresentationFormat>
  <Paragraphs>82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الثانية</vt:lpstr>
      <vt:lpstr>عناصر المحاضرة: </vt:lpstr>
      <vt:lpstr>مقدمة: </vt:lpstr>
      <vt:lpstr> الكفاءات اللازمة لمن يعمل فى فريق التدخل المبكر:  </vt:lpstr>
      <vt:lpstr>تابع الكفاءات اللازمة لمن يعمل فى فريق التدخل  </vt:lpstr>
      <vt:lpstr>  الفريق فى برامج التدخل المبكر:    </vt:lpstr>
      <vt:lpstr> نماذج من التدخل المبكر : </vt:lpstr>
      <vt:lpstr>تابع : نماذج من التدخل المبكر </vt:lpstr>
      <vt:lpstr>تابع: نماذج من التدخل المبكر</vt:lpstr>
      <vt:lpstr>فاعلية التدخل المبكر</vt:lpstr>
      <vt:lpstr>إدارة برامج التدخل المبكر</vt:lpstr>
      <vt:lpstr>برامج التدخل المبكر فى الوطن العربى :</vt:lpstr>
      <vt:lpstr>بعض المقترحات لمواجهة معوقات التدخل المبكر:</vt:lpstr>
      <vt:lpstr>تابع : بعض المقترحات لمواجهة معوقات التدخل المبكر:</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kelballah</cp:lastModifiedBy>
  <cp:revision>123</cp:revision>
  <dcterms:created xsi:type="dcterms:W3CDTF">2009-10-14T19:14:34Z</dcterms:created>
  <dcterms:modified xsi:type="dcterms:W3CDTF">2011-09-26T08:31:55Z</dcterms:modified>
</cp:coreProperties>
</file>