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91" r:id="rId10"/>
    <p:sldId id="292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53" d="100"/>
          <a:sy n="53" d="100"/>
        </p:scale>
        <p:origin x="-306" y="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إعاقات النمو الشامل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أحمد عبد الرحيم العمري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chemeClr val="tx1"/>
                </a:solidFill>
                <a:cs typeface="Arial" pitchFamily="34" charset="0"/>
              </a:rPr>
              <a:t>تعريف بالمقرر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rtl="1" eaLnBrk="1" hangingPunct="1">
              <a:buFont typeface="Arial" pitchFamily="34" charset="0"/>
              <a:buChar char="•"/>
            </a:pPr>
            <a:r>
              <a:rPr lang="ar-EG" sz="2800" b="1" dirty="0" smtClean="0">
                <a:cs typeface="Arial" pitchFamily="34" charset="0"/>
              </a:rPr>
              <a:t>ترحيب و تهنئة بالفصل الدراسي الجديد</a:t>
            </a:r>
            <a:endParaRPr lang="en-US" sz="28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EG" sz="2800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EG" sz="2800" b="1" dirty="0" smtClean="0">
                <a:cs typeface="Arial" pitchFamily="34" charset="0"/>
              </a:rPr>
              <a:t>محتوى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EG" sz="2800" b="1" dirty="0" smtClean="0">
                <a:cs typeface="Arial" pitchFamily="34" charset="0"/>
              </a:rPr>
              <a:t>اهداف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EG" sz="2800" b="1" dirty="0" smtClean="0">
                <a:cs typeface="Arial" pitchFamily="34" charset="0"/>
              </a:rPr>
              <a:t>الكتاب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EG" sz="2800" b="1" dirty="0" smtClean="0">
                <a:cs typeface="Arial" pitchFamily="34" charset="0"/>
              </a:rPr>
              <a:t> مراجع اضافية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EG" sz="2800" b="1" dirty="0" smtClean="0">
                <a:cs typeface="Arial" pitchFamily="34" charset="0"/>
              </a:rPr>
              <a:t>توزيع الدرجات </a:t>
            </a:r>
          </a:p>
          <a:p>
            <a:pPr rtl="1" eaLnBrk="1" hangingPunct="1">
              <a:buFont typeface="Arial" pitchFamily="34" charset="0"/>
              <a:buChar char="•"/>
            </a:pPr>
            <a:endParaRPr lang="ar-EG" sz="28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sz="2800" b="1" dirty="0" smtClean="0">
              <a:cs typeface="Arial" pitchFamily="34" charset="0"/>
            </a:endParaRPr>
          </a:p>
          <a:p>
            <a:r>
              <a:rPr lang="en-US" sz="2800" b="1" dirty="0" smtClean="0">
                <a:cs typeface="Arial" pitchFamily="34" charset="0"/>
              </a:rPr>
              <a:t> </a:t>
            </a:r>
          </a:p>
          <a:p>
            <a:r>
              <a:rPr lang="en-GB" sz="2800" b="1" dirty="0" smtClean="0">
                <a:cs typeface="Arial" pitchFamily="34" charset="0"/>
              </a:rPr>
              <a:t>  </a:t>
            </a:r>
            <a:r>
              <a:rPr lang="en-US" sz="2800" b="1" dirty="0" smtClean="0">
                <a:cs typeface="Arial" pitchFamily="34" charset="0"/>
              </a:rPr>
              <a:t>     </a:t>
            </a:r>
            <a:r>
              <a:rPr lang="en-GB" sz="2800" b="1" dirty="0" smtClean="0">
                <a:cs typeface="Arial" pitchFamily="34" charset="0"/>
              </a:rPr>
              <a:t>     </a:t>
            </a:r>
            <a:endParaRPr lang="ar-EG" sz="28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EG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إعاقات النمو الشامل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EG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9144000" cy="3916363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ar-EG" b="1" dirty="0" smtClean="0">
                <a:cs typeface="Arial" pitchFamily="34" charset="0"/>
              </a:rPr>
              <a:t>-المقصود بمفهوم إعاقات النمو الشامل : -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  - إعاقة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  - نمو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  - شامل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- مجموعة اضطرابات النمو الشامل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- مسميات إخرى لنفس المفهوم : -     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   - الاعاقات النمائية ” التطورية ”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   - طيف التوحد </a:t>
            </a:r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828800"/>
            <a:ext cx="9144000" cy="4144963"/>
          </a:xfrm>
        </p:spPr>
        <p:txBody>
          <a:bodyPr>
            <a:normAutofit fontScale="85000" lnSpcReduction="20000"/>
          </a:bodyPr>
          <a:lstStyle/>
          <a:p>
            <a:pPr lvl="0" rtl="1"/>
            <a:r>
              <a:rPr lang="ar-SA" sz="2800" b="1" dirty="0" smtClean="0"/>
              <a:t>أن يتعرف الطالب على أحدث التصنيفات المستحدثة لما يسمى بإعاقات النمو الشامل وتشمل : إعاقة التوحد من حيث الأسباب والتشخيص وبرامج التدخل المبكر والتدخل العلاجي والتأهيلي, إعاقة الإسبرجر من حيث الأسباب والتشخيص وبرامج التدخل المبكر والتدخل العلاجي والتأهيلي,</a:t>
            </a:r>
            <a:r>
              <a:rPr lang="ar-EG" sz="2800" b="1" dirty="0" smtClean="0"/>
              <a:t>إعاقت الريت </a:t>
            </a:r>
            <a:r>
              <a:rPr lang="ar-SA" sz="2800" b="1" dirty="0" smtClean="0"/>
              <a:t>من حيث الأسباب والتشخيص وبرامج التدخل المبكر والتدخل العلاجي والتأهيلي 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أن يتدرب الطالب على تحديد المظاهر والأسباب والتشخيص الفارق لإعاقة التوحد </a:t>
            </a:r>
            <a:r>
              <a:rPr lang="ar-EG" sz="2800" b="1" dirty="0" smtClean="0"/>
              <a:t>و الاسبرجر و الريت </a:t>
            </a:r>
            <a:r>
              <a:rPr lang="ar-SA" sz="2800" b="1" dirty="0" smtClean="0"/>
              <a:t>والتدخل العلاجي.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أن يقارن الطالب بين إعاقة </a:t>
            </a:r>
            <a:r>
              <a:rPr lang="ar-EG" sz="2800" b="1" dirty="0" smtClean="0"/>
              <a:t>التوحد و الاسبرجر و</a:t>
            </a:r>
            <a:r>
              <a:rPr lang="ar-SA" sz="2800" b="1" dirty="0" smtClean="0"/>
              <a:t>الريت من حيث الأسباب والتشخيص وبرامج التدخل العلاجي والتأهيلي 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تنمية القدرة على العمل الجماعي والتعاوني. 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تشجيع الطلاب على استخدام الحاسب الآلي و التواصل مع المواقع ذات الصلة بالإعاقات النمائية</a:t>
            </a:r>
            <a:endParaRPr lang="en-US" sz="2800" b="1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828800"/>
            <a:ext cx="9144000" cy="4144963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None/>
            </a:pPr>
            <a:r>
              <a:rPr lang="ar-EG" sz="2600" b="1" dirty="0" smtClean="0">
                <a:cs typeface="Arial" pitchFamily="34" charset="0"/>
              </a:rPr>
              <a:t>- تعريف و تصنيف الإعاقة و العوامل المسببة لها </a:t>
            </a:r>
            <a:r>
              <a:rPr lang="ar-EG" sz="2000" b="1" dirty="0" smtClean="0">
                <a:cs typeface="Arial" pitchFamily="34" charset="0"/>
              </a:rPr>
              <a:t>: </a:t>
            </a:r>
            <a:r>
              <a:rPr lang="ar-EG" sz="2400" b="1" dirty="0" smtClean="0">
                <a:cs typeface="Arial" pitchFamily="34" charset="0"/>
              </a:rPr>
              <a:t>( أنواع و فئات الإعاقة – العوامل المسببة للإعاقة ) .</a:t>
            </a:r>
          </a:p>
          <a:p>
            <a:pPr eaLnBrk="1" hangingPunct="1">
              <a:buNone/>
            </a:pPr>
            <a:endParaRPr lang="ar-EG" sz="2600" b="1" dirty="0" smtClean="0">
              <a:cs typeface="Arial" pitchFamily="34" charset="0"/>
            </a:endParaRPr>
          </a:p>
          <a:p>
            <a:pPr eaLnBrk="1" hangingPunct="1">
              <a:buNone/>
            </a:pPr>
            <a:r>
              <a:rPr lang="ar-EG" sz="2600" b="1" dirty="0" smtClean="0">
                <a:cs typeface="Arial" pitchFamily="34" charset="0"/>
              </a:rPr>
              <a:t>- الإعاقات الذهنبة :</a:t>
            </a:r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(</a:t>
            </a:r>
            <a:r>
              <a:rPr lang="ar-EG" sz="2400" b="1" dirty="0" smtClean="0">
                <a:cs typeface="Arial" pitchFamily="34" charset="0"/>
              </a:rPr>
              <a:t>المشكلة و طرق الوقاية – الاسباب</a:t>
            </a: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EG" sz="2400" b="1" dirty="0" smtClean="0">
                <a:cs typeface="Arial" pitchFamily="34" charset="0"/>
              </a:rPr>
              <a:t> – </a:t>
            </a:r>
            <a:r>
              <a:rPr lang="ar-SA" sz="2400" b="1" dirty="0" smtClean="0">
                <a:cs typeface="Arial" pitchFamily="34" charset="0"/>
              </a:rPr>
              <a:t>ب</a:t>
            </a:r>
            <a:r>
              <a:rPr lang="ar-EG" sz="2400" b="1" dirty="0" smtClean="0">
                <a:cs typeface="Arial" pitchFamily="34" charset="0"/>
              </a:rPr>
              <a:t>رامج الوقاية – التدخل العلاجى و التأهيل ) .</a:t>
            </a:r>
            <a:endParaRPr lang="ar-SA" sz="2400" b="1" dirty="0" smtClean="0">
              <a:cs typeface="Arial" pitchFamily="34" charset="0"/>
            </a:endParaRPr>
          </a:p>
          <a:p>
            <a:pPr eaLnBrk="1" hangingPunct="1"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None/>
            </a:pPr>
            <a:r>
              <a:rPr lang="ar-EG" sz="2600" b="1" dirty="0" smtClean="0">
                <a:cs typeface="Arial" pitchFamily="34" charset="0"/>
              </a:rPr>
              <a:t>- التوحد :</a:t>
            </a:r>
            <a:r>
              <a:rPr lang="ar-EG" sz="2400" b="1" dirty="0" smtClean="0">
                <a:cs typeface="Arial" pitchFamily="34" charset="0"/>
              </a:rPr>
              <a:t>( التطور التاريخي – الاسباب – التشخيص و صعوباته – التدخل العلاجى – التوقعات المستقبلية ) .   </a:t>
            </a:r>
            <a:r>
              <a:rPr lang="ar-EG" sz="2600" b="1" dirty="0" smtClean="0">
                <a:cs typeface="Arial" pitchFamily="34" charset="0"/>
              </a:rPr>
              <a:t> </a:t>
            </a: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EG" sz="2600" b="1" dirty="0" smtClean="0">
                <a:cs typeface="Arial" pitchFamily="34" charset="0"/>
              </a:rPr>
              <a:t>- متلازمة الإسبرجر</a:t>
            </a:r>
            <a:r>
              <a:rPr lang="ar-SA" sz="2600" b="1" dirty="0" smtClean="0">
                <a:cs typeface="Arial" pitchFamily="34" charset="0"/>
              </a:rPr>
              <a:t>: </a:t>
            </a:r>
            <a:r>
              <a:rPr lang="ar-SA" sz="2400" b="1" dirty="0" smtClean="0">
                <a:cs typeface="Arial" pitchFamily="34" charset="0"/>
              </a:rPr>
              <a:t>( التعريف – الاكتشاف – التشخيص الفارق  - التدخل العلاجى )</a:t>
            </a:r>
            <a:r>
              <a:rPr lang="ar-EG" sz="2400" b="1" dirty="0" smtClean="0">
                <a:cs typeface="Arial" pitchFamily="34" charset="0"/>
              </a:rPr>
              <a:t> </a:t>
            </a: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EG" sz="2600" b="1" dirty="0" smtClean="0">
                <a:cs typeface="Arial" pitchFamily="34" charset="0"/>
              </a:rPr>
              <a:t>- متلازمة الريت</a:t>
            </a:r>
            <a:r>
              <a:rPr lang="ar-SA" sz="2600" b="1" dirty="0" smtClean="0">
                <a:cs typeface="Arial" pitchFamily="34" charset="0"/>
              </a:rPr>
              <a:t> : </a:t>
            </a:r>
            <a:r>
              <a:rPr lang="ar-SA" sz="2400" b="1" dirty="0" smtClean="0">
                <a:cs typeface="Arial" pitchFamily="34" charset="0"/>
              </a:rPr>
              <a:t>( نبذة تاريخية – الأعراض – العوامل المسببة – التشخيص – معايير مستحدثة – التدخل العلاجي ) .</a:t>
            </a:r>
            <a:endParaRPr lang="en-US" sz="2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8100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الكتاب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المقرر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47800" y="1560512"/>
            <a:ext cx="70866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ar-EG" sz="2800" dirty="0" smtClean="0">
                <a:solidFill>
                  <a:srgbClr val="0070C0"/>
                </a:solidFill>
              </a:rPr>
              <a:t>الإعاقات الذهنية في مرحلة الطفولة ( تعريفها – تصنيفها – أعراضها – تشخيصها – أسبابها – التدخل العلاجي ) – </a:t>
            </a:r>
          </a:p>
          <a:p>
            <a:pPr algn="just"/>
            <a:r>
              <a:rPr lang="ar-EG" sz="2800" dirty="0" smtClean="0">
                <a:solidFill>
                  <a:srgbClr val="0070C0"/>
                </a:solidFill>
              </a:rPr>
              <a:t>د . عثمان لبيب فراج – المجلس العربي للطفولة و التنمية – جمهورية مصر العربية – 2002.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8100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المراجع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الإضافية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  <a:endParaRPr lang="ar-SA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1600200"/>
            <a:ext cx="8763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ar-SA" sz="2400" b="1" dirty="0" smtClean="0"/>
              <a:t>محمد السيد عبد الرحمن – منى خليفة حسن – علي إبراهيم مسافر(2005) – رعاية الأطفال التوحديين دليل الوالدين و المعلمين – دار السحاب – القاهرة .</a:t>
            </a:r>
            <a:endParaRPr lang="ar-EG" sz="2400" b="1" dirty="0" smtClean="0"/>
          </a:p>
          <a:p>
            <a:endParaRPr lang="en-US" sz="2400" b="1" dirty="0" smtClean="0"/>
          </a:p>
          <a:p>
            <a:pPr>
              <a:buFontTx/>
              <a:buChar char="-"/>
            </a:pPr>
            <a:r>
              <a:rPr lang="ar-SA" sz="2400" b="1" dirty="0" smtClean="0"/>
              <a:t>عادل عبد الله محمد ( 2002 ) - الأطفال التوحديون  دراسات تشخيصية وبرامجية -  سلسلة ذوى الاحتياجات الخاصة . دار الرشاد – القاهرة.</a:t>
            </a:r>
            <a:endParaRPr lang="ar-EG" sz="2400" b="1" dirty="0" smtClean="0"/>
          </a:p>
          <a:p>
            <a:endParaRPr lang="ar-EG" sz="24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EC59580-0F2C-494C-ACBF-06E035FB03D9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39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4340" name="Content Placeholder 2"/>
          <p:cNvSpPr>
            <a:spLocks/>
          </p:cNvSpPr>
          <p:nvPr/>
        </p:nvSpPr>
        <p:spPr bwMode="auto">
          <a:xfrm>
            <a:off x="990600" y="1371600"/>
            <a:ext cx="8504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توزيع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الدرجات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 </a:t>
            </a:r>
          </a:p>
        </p:txBody>
      </p:sp>
    </p:spTree>
    <p:extLst>
      <p:ext uri="{BB962C8B-B14F-4D97-AF65-F5344CB8AC3E}">
        <p14:creationId xmlns="" xmlns:p14="http://schemas.microsoft.com/office/powerpoint/2010/main" val="419061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F2CE5AF-F6F2-4F5C-BE59-FB2036321267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10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3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762000" y="1524000"/>
            <a:ext cx="84582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المكتبية:</a:t>
            </a:r>
          </a:p>
          <a:p>
            <a:endParaRPr lang="ar-SA" sz="2800" dirty="0"/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r>
              <a:rPr lang="ar-SA" sz="2000" dirty="0">
                <a:solidFill>
                  <a:srgbClr val="0070C0"/>
                </a:solidFill>
              </a:rPr>
              <a:t>رقم جوال المقرر: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059 </a:t>
            </a:r>
            <a:endParaRPr lang="en-US" sz="2800" dirty="0"/>
          </a:p>
          <a:p>
            <a:r>
              <a:rPr lang="ar-SA" sz="1600" dirty="0">
                <a:solidFill>
                  <a:srgbClr val="FF0000"/>
                </a:solidFill>
              </a:rPr>
              <a:t>سيكون الجوال مفتوح في الأوقات المحددة بعالية وسيتم إغلاقة خارج هذه الأوقات، لذا على الجميع التقيد بهذه المواعيد</a:t>
            </a:r>
          </a:p>
          <a:p>
            <a:endParaRPr lang="ar-SA" sz="2800" dirty="0"/>
          </a:p>
          <a:p>
            <a:r>
              <a:rPr lang="ar-SA" sz="2000" dirty="0">
                <a:solidFill>
                  <a:srgbClr val="0070C0"/>
                </a:solidFill>
              </a:rPr>
              <a:t>البريد </a:t>
            </a:r>
            <a:r>
              <a:rPr lang="ar-SA" sz="2000" dirty="0" smtClean="0">
                <a:solidFill>
                  <a:srgbClr val="0070C0"/>
                </a:solidFill>
              </a:rPr>
              <a:t>الإلكتروني:</a:t>
            </a:r>
            <a:r>
              <a:rPr lang="en-US" sz="2000" dirty="0" smtClean="0">
                <a:solidFill>
                  <a:srgbClr val="0070C0"/>
                </a:solidFill>
              </a:rPr>
              <a:t>aelemary@kfu.com.edu.com.sa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 </a:t>
            </a:r>
            <a:endParaRPr lang="en-US" sz="28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438400" y="1905000"/>
          <a:ext cx="4572000" cy="148272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6000"/>
                <a:gridCol w="2286000"/>
              </a:tblGrid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EG" sz="1800" dirty="0" smtClean="0"/>
                        <a:t>السبت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dirty="0" smtClean="0"/>
                        <a:t>11.30- 12.30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EG" sz="1800" dirty="0" smtClean="0"/>
                        <a:t>الثلاثاء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dirty="0" smtClean="0"/>
                        <a:t>1-2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EG" sz="1800" dirty="0" smtClean="0"/>
                        <a:t>الاربعاء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dirty="0" smtClean="0"/>
                        <a:t>9.30 10.30</a:t>
                      </a:r>
                      <a:endParaRPr lang="ar-SA" sz="1800" dirty="0"/>
                    </a:p>
                  </a:txBody>
                  <a:tcPr marT="45700" marB="45700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-381000" y="152400"/>
            <a:ext cx="9677400" cy="1143000"/>
          </a:xfrm>
        </p:spPr>
        <p:txBody>
          <a:bodyPr/>
          <a:lstStyle/>
          <a:p>
            <a:pPr eaLnBrk="1" hangingPunct="1"/>
            <a:r>
              <a:rPr lang="ar-SA" sz="42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الساعات المكتبية وجوال المقرر والبريد الإلكتروني: </a:t>
            </a:r>
            <a:endParaRPr lang="ar-SA" sz="42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078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1404</TotalTime>
  <Words>483</Words>
  <Application>Microsoft Office PowerPoint</Application>
  <PresentationFormat>A4 Paper (210x297 mm)</PresentationFormat>
  <Paragraphs>109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المحاضرة التمهيدية</vt:lpstr>
      <vt:lpstr>عناصر المحاضرة</vt:lpstr>
      <vt:lpstr> إعاقات النمو الشامل  مقدمة:</vt:lpstr>
      <vt:lpstr>اهداف المقرر</vt:lpstr>
      <vt:lpstr>محتوى المقرر</vt:lpstr>
      <vt:lpstr>الكتاب المقرر :</vt:lpstr>
      <vt:lpstr>المراجع الإضافية:</vt:lpstr>
      <vt:lpstr>توزيع الدرجات : </vt:lpstr>
      <vt:lpstr>الساعات المكتبية وجوال المقرر والبريد الإلكتروني: 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94</cp:revision>
  <dcterms:created xsi:type="dcterms:W3CDTF">2009-10-14T19:14:34Z</dcterms:created>
  <dcterms:modified xsi:type="dcterms:W3CDTF">2011-09-24T21:01:04Z</dcterms:modified>
</cp:coreProperties>
</file>