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8" r:id="rId2"/>
    <p:sldId id="257" r:id="rId3"/>
    <p:sldId id="267" r:id="rId4"/>
    <p:sldId id="259" r:id="rId5"/>
    <p:sldId id="306" r:id="rId6"/>
    <p:sldId id="307" r:id="rId7"/>
    <p:sldId id="308" r:id="rId8"/>
    <p:sldId id="289" r:id="rId9"/>
    <p:sldId id="290" r:id="rId10"/>
    <p:sldId id="291" r:id="rId11"/>
    <p:sldId id="292" r:id="rId12"/>
    <p:sldId id="309" r:id="rId13"/>
    <p:sldId id="314" r:id="rId14"/>
    <p:sldId id="310" r:id="rId15"/>
    <p:sldId id="315" r:id="rId16"/>
    <p:sldId id="311" r:id="rId17"/>
    <p:sldId id="312" r:id="rId18"/>
    <p:sldId id="313" r:id="rId19"/>
    <p:sldId id="316" r:id="rId20"/>
    <p:sldId id="317" r:id="rId21"/>
    <p:sldId id="318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1003BD"/>
    <a:srgbClr val="FF0066"/>
    <a:srgbClr val="009900"/>
    <a:srgbClr val="3B84A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9" autoAdjust="0"/>
    <p:restoredTop sz="94664" autoAdjust="0"/>
  </p:normalViewPr>
  <p:slideViewPr>
    <p:cSldViewPr>
      <p:cViewPr>
        <p:scale>
          <a:sx n="51" d="100"/>
          <a:sy n="51" d="100"/>
        </p:scale>
        <p:origin x="-1224" y="-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276600"/>
            <a:ext cx="50990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EG" sz="3200" dirty="0" smtClean="0">
                <a:solidFill>
                  <a:srgbClr val="FF0000"/>
                </a:solidFill>
                <a:latin typeface="Monotype Koufi" pitchFamily="2" charset="-78"/>
                <a:cs typeface="Monotype Koufi" pitchFamily="2" charset="-78"/>
              </a:rPr>
              <a:t>إعاقات النمو الشامل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rgbClr val="002060"/>
                </a:solidFill>
                <a:cs typeface="Akhbar MT" pitchFamily="2" charset="-78"/>
              </a:rPr>
              <a:t>د. </a:t>
            </a:r>
            <a:r>
              <a:rPr lang="ar-EG" sz="4000" b="1" dirty="0" smtClean="0">
                <a:solidFill>
                  <a:srgbClr val="002060"/>
                </a:solidFill>
                <a:cs typeface="Akhbar MT" pitchFamily="2" charset="-78"/>
              </a:rPr>
              <a:t>أحمد عبد الرحيم العمري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127" grpId="0" build="p"/>
      <p:bldP spid="513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sz="6000" dirty="0" smtClean="0">
                <a:solidFill>
                  <a:srgbClr val="00B050"/>
                </a:solidFill>
                <a:cs typeface="Mudir MT" pitchFamily="2" charset="-78"/>
              </a:rPr>
              <a:t/>
            </a:r>
            <a:br>
              <a:rPr lang="ar-EG" sz="6000" dirty="0" smtClean="0">
                <a:solidFill>
                  <a:srgbClr val="00B050"/>
                </a:solidFill>
                <a:cs typeface="Mudir MT" pitchFamily="2" charset="-78"/>
              </a:rPr>
            </a:br>
            <a:r>
              <a:rPr lang="ar-EG" sz="6000" dirty="0" smtClean="0">
                <a:solidFill>
                  <a:srgbClr val="00B050"/>
                </a:solidFill>
                <a:cs typeface="Mudir MT" pitchFamily="2" charset="-78"/>
              </a:rPr>
              <a:t>المحاضرة الاولى </a:t>
            </a:r>
            <a:r>
              <a:rPr lang="ar-EG" sz="7200" dirty="0" smtClean="0">
                <a:solidFill>
                  <a:srgbClr val="00B050"/>
                </a:solidFill>
                <a:cs typeface="Mudir MT" pitchFamily="2" charset="-78"/>
              </a:rPr>
              <a:t/>
            </a:r>
            <a:br>
              <a:rPr lang="ar-EG" sz="7200" dirty="0" smtClean="0">
                <a:solidFill>
                  <a:srgbClr val="00B050"/>
                </a:solidFill>
                <a:cs typeface="Mudir MT" pitchFamily="2" charset="-78"/>
              </a:rPr>
            </a:br>
            <a:endParaRPr lang="en-US" sz="72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391400" cy="1295400"/>
          </a:xfrm>
        </p:spPr>
        <p:txBody>
          <a:bodyPr>
            <a:normAutofit fontScale="70000" lnSpcReduction="20000"/>
          </a:bodyPr>
          <a:lstStyle/>
          <a:p>
            <a:r>
              <a:rPr lang="ar-SA" sz="6000" b="1" dirty="0" smtClean="0">
                <a:solidFill>
                  <a:schemeClr val="tx1"/>
                </a:solidFill>
              </a:rPr>
              <a:t>تعريف و تصنيف ا</a:t>
            </a:r>
            <a:r>
              <a:rPr lang="ar-EG" sz="6000" b="1" dirty="0" smtClean="0">
                <a:solidFill>
                  <a:schemeClr val="tx1"/>
                </a:solidFill>
              </a:rPr>
              <a:t>لإ</a:t>
            </a:r>
            <a:r>
              <a:rPr lang="ar-SA" sz="6000" b="1" dirty="0" smtClean="0">
                <a:solidFill>
                  <a:schemeClr val="tx1"/>
                </a:solidFill>
              </a:rPr>
              <a:t>عاقة</a:t>
            </a:r>
            <a:r>
              <a:rPr lang="ar-EG" sz="6000" b="1" dirty="0" smtClean="0">
                <a:solidFill>
                  <a:schemeClr val="tx1"/>
                </a:solidFill>
              </a:rPr>
              <a:t> الذهنية</a:t>
            </a:r>
            <a:r>
              <a:rPr lang="ar-SA" sz="60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ar-SA" sz="6000" b="1" dirty="0" smtClean="0">
                <a:solidFill>
                  <a:schemeClr val="tx1"/>
                </a:solidFill>
              </a:rPr>
              <a:t>و العوامل المسببة لها</a:t>
            </a:r>
            <a:r>
              <a:rPr lang="ar-SA" sz="6000" dirty="0" smtClean="0"/>
              <a:t> </a:t>
            </a:r>
            <a:endParaRPr lang="en-US" sz="6000" dirty="0" smtClean="0"/>
          </a:p>
          <a:p>
            <a:pPr eaLnBrk="1" hangingPunct="1"/>
            <a:endParaRPr lang="en-US" sz="6000" dirty="0" smtClean="0">
              <a:solidFill>
                <a:srgbClr val="00B050"/>
              </a:solidFill>
              <a:cs typeface="Mudir MT" pitchFamily="2" charset="-78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عناصر المحاضرة</a:t>
            </a:r>
            <a:endParaRPr lang="en-US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419600"/>
          </a:xfrm>
        </p:spPr>
        <p:txBody>
          <a:bodyPr/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</a:t>
            </a:r>
            <a:r>
              <a:rPr lang="ar-SA" sz="3600" b="1" dirty="0" smtClean="0">
                <a:solidFill>
                  <a:srgbClr val="7030A0"/>
                </a:solidFill>
                <a:latin typeface="Simplified Arabic" pitchFamily="18" charset="-78"/>
                <a:cs typeface="Simplified Arabic" pitchFamily="18" charset="-78"/>
              </a:rPr>
              <a:t>وسنتناول في هذه المحاضرة الموضوعات التالية:</a:t>
            </a:r>
          </a:p>
          <a:p>
            <a:r>
              <a:rPr lang="ar-EG" b="1" dirty="0" smtClean="0">
                <a:solidFill>
                  <a:schemeClr val="hlink"/>
                </a:solidFill>
                <a:cs typeface="Arial" pitchFamily="34" charset="0"/>
              </a:rPr>
              <a:t>- </a:t>
            </a:r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تعريف المعوق</a:t>
            </a:r>
            <a:endParaRPr lang="ar-EG" b="1" dirty="0" smtClean="0">
              <a:solidFill>
                <a:schemeClr val="hlink"/>
              </a:solidFill>
              <a:cs typeface="Arial" pitchFamily="34" charset="0"/>
            </a:endParaRPr>
          </a:p>
          <a:p>
            <a:endParaRPr lang="ar-SA" b="1" dirty="0" smtClean="0">
              <a:solidFill>
                <a:schemeClr val="hlink"/>
              </a:solidFill>
              <a:cs typeface="Arial" pitchFamily="34" charset="0"/>
            </a:endParaRPr>
          </a:p>
          <a:p>
            <a:r>
              <a:rPr lang="ar-EG" b="1" dirty="0" smtClean="0">
                <a:solidFill>
                  <a:schemeClr val="hlink"/>
                </a:solidFill>
                <a:cs typeface="Arial" pitchFamily="34" charset="0"/>
              </a:rPr>
              <a:t>- مراحل حدوث الإعاقة</a:t>
            </a:r>
          </a:p>
          <a:p>
            <a:endParaRPr lang="ar-SA" b="1" dirty="0" smtClean="0">
              <a:solidFill>
                <a:schemeClr val="hlink"/>
              </a:solidFill>
              <a:cs typeface="Arial" pitchFamily="34" charset="0"/>
            </a:endParaRPr>
          </a:p>
          <a:p>
            <a:r>
              <a:rPr lang="ar-EG" b="1" dirty="0" smtClean="0">
                <a:solidFill>
                  <a:schemeClr val="hlink"/>
                </a:solidFill>
                <a:cs typeface="Arial" pitchFamily="34" charset="0"/>
              </a:rPr>
              <a:t>- </a:t>
            </a:r>
            <a:r>
              <a:rPr lang="ar-SA" b="1" dirty="0" smtClean="0">
                <a:solidFill>
                  <a:schemeClr val="hlink"/>
                </a:solidFill>
                <a:cs typeface="Arial" pitchFamily="34" charset="0"/>
              </a:rPr>
              <a:t>أنواع وفئات الإعاقة</a:t>
            </a:r>
            <a:r>
              <a:rPr lang="ar-SA" sz="2800" b="1" dirty="0" smtClean="0">
                <a:solidFill>
                  <a:schemeClr val="hlink"/>
                </a:solidFill>
                <a:cs typeface="Arial" pitchFamily="34" charset="0"/>
              </a:rPr>
              <a:t> </a:t>
            </a:r>
            <a:r>
              <a:rPr lang="ar-EG" sz="2800" b="1" dirty="0" smtClean="0">
                <a:solidFill>
                  <a:schemeClr val="hlink"/>
                </a:solidFill>
                <a:cs typeface="Arial" pitchFamily="34" charset="0"/>
              </a:rPr>
              <a:t> </a:t>
            </a:r>
            <a:endParaRPr lang="ar-SA" sz="2800" b="1" dirty="0" smtClean="0">
              <a:solidFill>
                <a:schemeClr val="hlink"/>
              </a:solidFill>
              <a:cs typeface="Arial" pitchFamily="34" charset="0"/>
            </a:endParaRPr>
          </a:p>
          <a:p>
            <a:r>
              <a:rPr lang="ar-EG" sz="2800" b="1" dirty="0" smtClean="0">
                <a:solidFill>
                  <a:schemeClr val="hlink"/>
                </a:solidFill>
                <a:cs typeface="Arial" pitchFamily="34" charset="0"/>
              </a:rPr>
              <a:t>   </a:t>
            </a:r>
            <a:r>
              <a:rPr lang="en-US" sz="2800" b="1" dirty="0" smtClean="0">
                <a:solidFill>
                  <a:schemeClr val="hlink"/>
                </a:solidFill>
                <a:cs typeface="Arial" pitchFamily="34" charset="0"/>
              </a:rPr>
              <a:t>  </a:t>
            </a:r>
            <a:endParaRPr lang="ar-SA" sz="2800" b="1" dirty="0" smtClean="0">
              <a:solidFill>
                <a:schemeClr val="hlink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ar-SA" dirty="0" smtClean="0"/>
              <a:t>تعريف وتصنيف الاعاقة والعوامل المسببة لها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 smtClean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144000" cy="4525963"/>
          </a:xfrm>
          <a:ln>
            <a:solidFill>
              <a:schemeClr val="tx2"/>
            </a:solidFill>
          </a:ln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ar-EG" dirty="0" smtClean="0">
                <a:solidFill>
                  <a:schemeClr val="accent2"/>
                </a:solidFill>
              </a:rPr>
              <a:t>تعريف بمفاهيم الإعاقة :</a:t>
            </a:r>
            <a:endParaRPr lang="ar-EG" b="1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Char char="-"/>
            </a:pPr>
            <a:r>
              <a:rPr lang="ar-SA" b="1" dirty="0" smtClean="0">
                <a:solidFill>
                  <a:schemeClr val="hlink"/>
                </a:solidFill>
              </a:rPr>
              <a:t>تعريف المعوق</a:t>
            </a:r>
            <a:r>
              <a:rPr lang="ar-SA" b="1" dirty="0" smtClean="0">
                <a:solidFill>
                  <a:schemeClr val="folHlink"/>
                </a:solidFill>
              </a:rPr>
              <a:t> </a:t>
            </a:r>
            <a:r>
              <a:rPr lang="ar-SA" b="1" dirty="0" smtClean="0">
                <a:solidFill>
                  <a:srgbClr val="000066"/>
                </a:solidFill>
              </a:rPr>
              <a:t>:</a:t>
            </a:r>
            <a:r>
              <a:rPr lang="ar-SA" b="1" dirty="0" smtClean="0"/>
              <a:t> هو فرد </a:t>
            </a:r>
            <a:r>
              <a:rPr lang="ar-SA" b="1" dirty="0" smtClean="0">
                <a:solidFill>
                  <a:srgbClr val="FF0000"/>
                </a:solidFill>
              </a:rPr>
              <a:t>يعاني من قصور </a:t>
            </a:r>
            <a:r>
              <a:rPr lang="ar-SA" b="1" dirty="0" smtClean="0"/>
              <a:t>(جسمي - عقلي)  </a:t>
            </a:r>
            <a:r>
              <a:rPr lang="ar-SA" b="1" dirty="0" smtClean="0">
                <a:solidFill>
                  <a:srgbClr val="FF0000"/>
                </a:solidFill>
              </a:rPr>
              <a:t>نتيجة عوامل </a:t>
            </a:r>
            <a:r>
              <a:rPr lang="ar-SA" b="1" dirty="0" smtClean="0"/>
              <a:t>(وراثية - بيئية ) </a:t>
            </a:r>
            <a:r>
              <a:rPr lang="ar-SA" b="1" dirty="0" smtClean="0">
                <a:solidFill>
                  <a:srgbClr val="FF0000"/>
                </a:solidFill>
              </a:rPr>
              <a:t>تحول دون اداؤه </a:t>
            </a:r>
            <a:r>
              <a:rPr lang="ar-SA" b="1" dirty="0" smtClean="0"/>
              <a:t>في تعلم الانشطة والأعمال اليومية </a:t>
            </a:r>
            <a:r>
              <a:rPr lang="ar-SA" b="1" dirty="0" smtClean="0">
                <a:solidFill>
                  <a:srgbClr val="FF0000"/>
                </a:solidFill>
              </a:rPr>
              <a:t>تترتب عليها آثار</a:t>
            </a:r>
            <a:r>
              <a:rPr lang="ar-SA" b="1" dirty="0" smtClean="0"/>
              <a:t>(اقتصادية –اجتماعية - ذاتية) </a:t>
            </a:r>
            <a:r>
              <a:rPr lang="ar-EG" b="1" dirty="0" smtClean="0"/>
              <a:t>. </a:t>
            </a:r>
          </a:p>
          <a:p>
            <a:pPr eaLnBrk="1" hangingPunct="1">
              <a:buFontTx/>
              <a:buChar char="-"/>
            </a:pPr>
            <a:r>
              <a:rPr lang="ar-SA" b="1" dirty="0" smtClean="0"/>
              <a:t>وقد تكون ا</a:t>
            </a:r>
            <a:r>
              <a:rPr lang="ar-SA" b="1" dirty="0" smtClean="0">
                <a:solidFill>
                  <a:srgbClr val="1003BD"/>
                </a:solidFill>
              </a:rPr>
              <a:t>ل</a:t>
            </a:r>
            <a:r>
              <a:rPr lang="ar-EG" b="1" dirty="0" smtClean="0">
                <a:solidFill>
                  <a:srgbClr val="1003BD"/>
                </a:solidFill>
              </a:rPr>
              <a:t>إ</a:t>
            </a:r>
            <a:r>
              <a:rPr lang="ar-SA" b="1" dirty="0" smtClean="0">
                <a:solidFill>
                  <a:srgbClr val="1003BD"/>
                </a:solidFill>
              </a:rPr>
              <a:t>عاقة </a:t>
            </a:r>
            <a:r>
              <a:rPr lang="ar-SA" b="1" dirty="0" smtClean="0"/>
              <a:t>( جزئية – تامة ) , في عضو واحد أو اكثر , مؤقتة او دائمة , متناقصة او متزايدة .</a:t>
            </a:r>
            <a:r>
              <a:rPr lang="ar-EG" b="1" dirty="0" smtClean="0"/>
              <a:t> </a:t>
            </a:r>
            <a:endParaRPr lang="ar-SA" b="1" dirty="0" smtClean="0"/>
          </a:p>
          <a:p>
            <a:pPr eaLnBrk="1" hangingPunct="1"/>
            <a:r>
              <a:rPr lang="ar-SA" sz="2800" b="1" dirty="0" smtClean="0"/>
              <a:t>علي ثلاث مراحل وفقا لتحليل منظمة الصحة العالمية </a:t>
            </a:r>
            <a:r>
              <a:rPr lang="ar-EG" sz="2800" b="1" dirty="0" smtClean="0"/>
              <a:t> </a:t>
            </a:r>
            <a:r>
              <a:rPr lang="ar-SA" sz="2800" b="1" dirty="0" smtClean="0"/>
              <a:t> </a:t>
            </a:r>
            <a:r>
              <a:rPr lang="en-US" sz="2800" b="1" dirty="0" smtClean="0"/>
              <a:t> </a:t>
            </a:r>
            <a:r>
              <a:rPr lang="en-US" b="1" dirty="0" smtClean="0"/>
              <a:t>Disability</a:t>
            </a:r>
            <a:r>
              <a:rPr lang="ar-SA" b="1" dirty="0" smtClean="0"/>
              <a:t> - </a:t>
            </a:r>
            <a:r>
              <a:rPr lang="ar-SA" b="1" dirty="0" smtClean="0">
                <a:solidFill>
                  <a:schemeClr val="hlink"/>
                </a:solidFill>
              </a:rPr>
              <a:t>وتحدث ال</a:t>
            </a:r>
            <a:r>
              <a:rPr lang="ar-EG" b="1" dirty="0" smtClean="0">
                <a:solidFill>
                  <a:schemeClr val="hlink"/>
                </a:solidFill>
              </a:rPr>
              <a:t>إ</a:t>
            </a:r>
            <a:r>
              <a:rPr lang="ar-SA" b="1" dirty="0" smtClean="0">
                <a:solidFill>
                  <a:schemeClr val="hlink"/>
                </a:solidFill>
              </a:rPr>
              <a:t>عاقة </a:t>
            </a:r>
          </a:p>
          <a:p>
            <a:pPr eaLnBrk="1" hangingPunct="1"/>
            <a:r>
              <a:rPr lang="ar-EG" b="1" dirty="0" smtClean="0"/>
              <a:t>كما يلي :</a:t>
            </a:r>
            <a:r>
              <a:rPr lang="en-US" b="1" dirty="0" smtClean="0"/>
              <a:t>  </a:t>
            </a:r>
            <a:r>
              <a:rPr lang="ar-EG" b="1" dirty="0" smtClean="0"/>
              <a:t> ) .</a:t>
            </a:r>
            <a:r>
              <a:rPr lang="en-US" b="1" dirty="0" smtClean="0"/>
              <a:t>WHO </a:t>
            </a:r>
            <a:r>
              <a:rPr lang="ar-EG" b="1" dirty="0" smtClean="0"/>
              <a:t>   (</a:t>
            </a:r>
            <a:r>
              <a:rPr lang="en-US" b="1" dirty="0" smtClean="0"/>
              <a:t>   </a:t>
            </a:r>
          </a:p>
          <a:p>
            <a:pPr eaLnBrk="1" hangingPunct="1"/>
            <a:r>
              <a:rPr lang="ar-EG" b="1" dirty="0" smtClean="0"/>
              <a:t>                              أ</a:t>
            </a:r>
            <a:r>
              <a:rPr lang="ar-SA" b="1" dirty="0" smtClean="0"/>
              <a:t>– الإصابة   </a:t>
            </a:r>
          </a:p>
          <a:p>
            <a:pPr eaLnBrk="1" hangingPunct="1"/>
            <a:r>
              <a:rPr lang="ar-EG" b="1" dirty="0" smtClean="0"/>
              <a:t>                             </a:t>
            </a:r>
            <a:r>
              <a:rPr lang="ar-SA" b="1" dirty="0" smtClean="0"/>
              <a:t>ب- القصور الوظيفي </a:t>
            </a:r>
          </a:p>
          <a:p>
            <a:pPr eaLnBrk="1" hangingPunct="1"/>
            <a:r>
              <a:rPr lang="ar-EG" b="1" dirty="0" smtClean="0"/>
              <a:t>                            </a:t>
            </a:r>
            <a:r>
              <a:rPr lang="ar-SA" b="1" dirty="0" smtClean="0"/>
              <a:t>جـ - الإعاقة / العجز</a:t>
            </a:r>
            <a:endParaRPr lang="en-US" b="1" dirty="0" smtClean="0"/>
          </a:p>
          <a:p>
            <a:pPr eaLnBrk="1" hangingPunct="1"/>
            <a:endParaRPr lang="en-US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915400" cy="1143000"/>
          </a:xfrm>
        </p:spPr>
        <p:txBody>
          <a:bodyPr/>
          <a:lstStyle/>
          <a:p>
            <a:pPr algn="ctr"/>
            <a:r>
              <a:rPr lang="ar-EG" dirty="0" smtClean="0"/>
              <a:t>مراحل حدوث الإعاقة </a:t>
            </a:r>
            <a:br>
              <a:rPr lang="ar-EG" dirty="0" smtClean="0"/>
            </a:br>
            <a:r>
              <a:rPr lang="ar-EG" dirty="0" smtClean="0"/>
              <a:t>أ – الإصابة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ar-SA" sz="3400" b="1" dirty="0" smtClean="0">
                <a:solidFill>
                  <a:schemeClr val="hlink"/>
                </a:solidFill>
              </a:rPr>
              <a:t>ال</a:t>
            </a:r>
            <a:r>
              <a:rPr lang="ar-EG" sz="3400" b="1" dirty="0" smtClean="0">
                <a:solidFill>
                  <a:schemeClr val="hlink"/>
                </a:solidFill>
              </a:rPr>
              <a:t>إ</a:t>
            </a:r>
            <a:r>
              <a:rPr lang="ar-SA" sz="3400" b="1" dirty="0" smtClean="0">
                <a:solidFill>
                  <a:schemeClr val="hlink"/>
                </a:solidFill>
              </a:rPr>
              <a:t>صابة :</a:t>
            </a:r>
            <a:r>
              <a:rPr lang="ar-SA" sz="3400" b="1" dirty="0" smtClean="0"/>
              <a:t>وهي تعني فقدان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شذوذ</a:t>
            </a:r>
            <a:r>
              <a:rPr lang="ar-EG" sz="3400" b="1" dirty="0" smtClean="0"/>
              <a:t>(عن الطبيعي )</a:t>
            </a:r>
            <a:r>
              <a:rPr lang="ar-SA" sz="3400" b="1" dirty="0" smtClean="0"/>
              <a:t> دائم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مؤقت </a:t>
            </a:r>
            <a:r>
              <a:rPr lang="ar-EG" sz="3400" b="1" dirty="0" smtClean="0"/>
              <a:t>(أ</a:t>
            </a:r>
            <a:r>
              <a:rPr lang="ar-SA" sz="3400" b="1" dirty="0" smtClean="0"/>
              <a:t>و مرحليا</a:t>
            </a:r>
            <a:r>
              <a:rPr lang="ar-EG" sz="3400" b="1" dirty="0" smtClean="0"/>
              <a:t>ً</a:t>
            </a:r>
            <a:r>
              <a:rPr lang="ar-SA" sz="3400" b="1" dirty="0" smtClean="0"/>
              <a:t> ) لأحد الجوانب الذاتية </a:t>
            </a:r>
            <a:r>
              <a:rPr lang="ar-EG" sz="3400" b="1" dirty="0" smtClean="0"/>
              <a:t>أو</a:t>
            </a:r>
            <a:r>
              <a:rPr lang="ar-SA" sz="3400" b="1" dirty="0" smtClean="0"/>
              <a:t> العقلية </a:t>
            </a:r>
            <a:r>
              <a:rPr lang="ar-EG" sz="3400" b="1" dirty="0" smtClean="0"/>
              <a:t>أو</a:t>
            </a:r>
            <a:r>
              <a:rPr lang="ar-SA" sz="3400" b="1" dirty="0" smtClean="0"/>
              <a:t> الجسمية </a:t>
            </a:r>
            <a:r>
              <a:rPr lang="ar-EG" sz="3400" b="1" dirty="0" smtClean="0"/>
              <a:t>(الفسيولوجية </a:t>
            </a:r>
            <a:r>
              <a:rPr lang="ar-EG" sz="3400" b="1" dirty="0" smtClean="0"/>
              <a:t>أو البيولوجية ) للفرد .</a:t>
            </a:r>
          </a:p>
          <a:p>
            <a:pPr eaLnBrk="1" hangingPunct="1">
              <a:lnSpc>
                <a:spcPct val="110000"/>
              </a:lnSpc>
            </a:pPr>
            <a:r>
              <a:rPr lang="ar-EG" sz="3400" b="1" dirty="0" smtClean="0"/>
              <a:t>مثل : فقد أو تلف </a:t>
            </a:r>
            <a:r>
              <a:rPr lang="ar-SA" sz="3400" b="1" dirty="0" smtClean="0"/>
              <a:t> لعضو او نسيج أو جهاز جزئي او كلي لأحد الجوانب </a:t>
            </a:r>
            <a:endParaRPr lang="en-US" sz="3400" b="1" dirty="0" smtClean="0"/>
          </a:p>
          <a:p>
            <a:pPr eaLnBrk="1" hangingPunct="1">
              <a:lnSpc>
                <a:spcPct val="110000"/>
              </a:lnSpc>
            </a:pPr>
            <a:r>
              <a:rPr lang="ar-SA" sz="3400" b="1" dirty="0" smtClean="0"/>
              <a:t>( </a:t>
            </a:r>
            <a:r>
              <a:rPr lang="ar-EG" sz="3400" b="1" dirty="0" smtClean="0"/>
              <a:t> </a:t>
            </a:r>
            <a:r>
              <a:rPr lang="ar-SA" sz="3400" b="1" dirty="0" smtClean="0"/>
              <a:t>كإصابة او تلف انسجة الجلد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</a:t>
            </a:r>
            <a:r>
              <a:rPr lang="ar-SA" sz="3400" b="1" dirty="0" smtClean="0"/>
              <a:t>الاطراف</a:t>
            </a:r>
            <a:r>
              <a:rPr lang="ar-EG" sz="3400" b="1" dirty="0" smtClean="0"/>
              <a:t>“ </a:t>
            </a:r>
            <a:r>
              <a:rPr lang="ar-EG" sz="3400" b="1" dirty="0" smtClean="0"/>
              <a:t>كمرض الجذام "</a:t>
            </a:r>
            <a:r>
              <a:rPr lang="ar-SA" sz="3400" b="1" dirty="0" smtClean="0"/>
              <a:t>)</a:t>
            </a:r>
            <a:r>
              <a:rPr lang="ar-EG" sz="3400" b="1" dirty="0" smtClean="0"/>
              <a:t> . </a:t>
            </a:r>
            <a:endParaRPr lang="ar-EG" sz="3400" b="1" dirty="0" smtClean="0"/>
          </a:p>
          <a:p>
            <a:pPr eaLnBrk="1" hangingPunct="1">
              <a:lnSpc>
                <a:spcPct val="110000"/>
              </a:lnSpc>
            </a:pPr>
            <a:r>
              <a:rPr lang="ar-EG" sz="3400" b="1" dirty="0" smtClean="0"/>
              <a:t>           </a:t>
            </a:r>
            <a:r>
              <a:rPr lang="ar-EG" sz="3400" b="1" dirty="0" smtClean="0"/>
              <a:t>أو تعثر أو توقف النمو الجسمي أو العقلي </a:t>
            </a:r>
            <a:r>
              <a:rPr lang="ar-EG" sz="3400" b="1" dirty="0" smtClean="0"/>
              <a:t>.</a:t>
            </a:r>
            <a:endParaRPr lang="ar-EG" sz="3400" b="1" dirty="0" smtClean="0"/>
          </a:p>
          <a:p>
            <a:pPr eaLnBrk="1" hangingPunct="1">
              <a:lnSpc>
                <a:spcPct val="110000"/>
              </a:lnSpc>
            </a:pPr>
            <a:r>
              <a:rPr lang="ar-EG" sz="3400" b="1" dirty="0" smtClean="0"/>
              <a:t>           أو فقد طرف من الأطراف </a:t>
            </a:r>
            <a:r>
              <a:rPr lang="ar-SA" sz="3400" b="1" dirty="0" smtClean="0"/>
              <a:t>نتيجة حادث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مرض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شلل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التهاب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شذوذ كروموسومي </a:t>
            </a:r>
            <a:r>
              <a:rPr lang="ar-EG" sz="3400" b="1" dirty="0" smtClean="0"/>
              <a:t>أ</a:t>
            </a:r>
            <a:r>
              <a:rPr lang="ar-SA" sz="3400" b="1" dirty="0" smtClean="0"/>
              <a:t>و اصابة الرأس .</a:t>
            </a:r>
          </a:p>
          <a:p>
            <a:pPr eaLnBrk="1" hangingPunct="1">
              <a:lnSpc>
                <a:spcPct val="110000"/>
              </a:lnSpc>
            </a:pPr>
            <a:r>
              <a:rPr lang="ar-SA" dirty="0" smtClean="0"/>
              <a:t>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مراحل حدوث الإعاقة </a:t>
            </a:r>
            <a:br>
              <a:rPr lang="ar-EG" dirty="0" smtClean="0"/>
            </a:br>
            <a:r>
              <a:rPr lang="ar-EG" dirty="0" smtClean="0"/>
              <a:t>ب – القصور الوظيفي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ar-SA" b="1" dirty="0" smtClean="0">
                <a:solidFill>
                  <a:schemeClr val="hlink"/>
                </a:solidFill>
              </a:rPr>
              <a:t>ب- القصور الوظيفي : </a:t>
            </a:r>
            <a:endParaRPr lang="ar-EG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ar-SA" b="1" dirty="0" smtClean="0"/>
              <a:t>وهي مترتبات او نتائج  الاصابة </a:t>
            </a:r>
            <a:r>
              <a:rPr lang="ar-EG" b="1" dirty="0" smtClean="0"/>
              <a:t>( العامل المسبب ) . </a:t>
            </a:r>
          </a:p>
          <a:p>
            <a:pPr eaLnBrk="1" hangingPunct="1">
              <a:lnSpc>
                <a:spcPct val="90000"/>
              </a:lnSpc>
            </a:pPr>
            <a:r>
              <a:rPr lang="ar-EG" b="1" dirty="0" smtClean="0"/>
              <a:t>ي</a:t>
            </a:r>
            <a:r>
              <a:rPr lang="ar-SA" b="1" dirty="0" smtClean="0"/>
              <a:t>ؤدي الي تعطل او قصور وظيفي (كلي </a:t>
            </a:r>
            <a:r>
              <a:rPr lang="ar-EG" b="1" dirty="0" smtClean="0"/>
              <a:t>أو </a:t>
            </a:r>
            <a:r>
              <a:rPr lang="ar-SA" b="1" dirty="0" smtClean="0"/>
              <a:t>جزئي دائم </a:t>
            </a:r>
            <a:r>
              <a:rPr lang="ar-EG" b="1" dirty="0" smtClean="0"/>
              <a:t>أ</a:t>
            </a:r>
            <a:r>
              <a:rPr lang="ar-SA" b="1" dirty="0" smtClean="0"/>
              <a:t>و مؤقت ) يحول دون الاداء السليم للأنشطة او الوظائف الجسمية </a:t>
            </a:r>
            <a:r>
              <a:rPr lang="ar-EG" b="1" dirty="0" smtClean="0"/>
              <a:t>(</a:t>
            </a:r>
            <a:r>
              <a:rPr lang="ar-SA" b="1" dirty="0" smtClean="0"/>
              <a:t>الحسية </a:t>
            </a:r>
            <a:r>
              <a:rPr lang="ar-EG" b="1" dirty="0" smtClean="0"/>
              <a:t>أ</a:t>
            </a:r>
            <a:r>
              <a:rPr lang="ar-SA" b="1" dirty="0" smtClean="0"/>
              <a:t>و</a:t>
            </a:r>
            <a:r>
              <a:rPr lang="ar-EG" b="1" dirty="0" smtClean="0"/>
              <a:t>الحركية</a:t>
            </a:r>
            <a:r>
              <a:rPr lang="ar-SA" b="1" dirty="0" smtClean="0"/>
              <a:t>)</a:t>
            </a:r>
            <a:r>
              <a:rPr lang="ar-EG" b="1" dirty="0" smtClean="0"/>
              <a:t> أو العقلية </a:t>
            </a:r>
            <a:r>
              <a:rPr lang="ar-SA" b="1" dirty="0" smtClean="0"/>
              <a:t>الي يؤديها الانسان الطبيعي المماثل ل</a:t>
            </a:r>
            <a:r>
              <a:rPr lang="ar-EG" b="1" dirty="0" smtClean="0"/>
              <a:t>لفرد </a:t>
            </a:r>
            <a:r>
              <a:rPr lang="ar-SA" b="1" dirty="0" smtClean="0"/>
              <a:t>في العمر والجنس ( كالمشي – </a:t>
            </a:r>
            <a:r>
              <a:rPr lang="ar-EG" b="1" dirty="0" smtClean="0"/>
              <a:t>رفع الأحمال –الرؤية – </a:t>
            </a:r>
            <a:r>
              <a:rPr lang="ar-SA" b="1" dirty="0" smtClean="0"/>
              <a:t>السمع</a:t>
            </a:r>
            <a:r>
              <a:rPr lang="ar-EG" b="1" dirty="0" smtClean="0"/>
              <a:t> </a:t>
            </a:r>
            <a:r>
              <a:rPr lang="ar-SA" b="1" dirty="0" smtClean="0"/>
              <a:t>-القراءة – الكتابة – العد – الحساب – التفكير </a:t>
            </a:r>
            <a:r>
              <a:rPr lang="ar-EG" b="1" dirty="0" smtClean="0"/>
              <a:t>- </a:t>
            </a:r>
            <a:r>
              <a:rPr lang="ar-SA" b="1" dirty="0" smtClean="0"/>
              <a:t>حماية الذات-الاتصال</a:t>
            </a:r>
            <a:r>
              <a:rPr lang="ar-EG" b="1" dirty="0" smtClean="0"/>
              <a:t> بالبيئة التي يعيش فيها الفرد </a:t>
            </a:r>
            <a:r>
              <a:rPr lang="ar-SA" b="1" dirty="0" smtClean="0"/>
              <a:t>) .</a:t>
            </a:r>
          </a:p>
          <a:p>
            <a:r>
              <a:rPr lang="ar-EG" b="1" dirty="0" smtClean="0"/>
              <a:t>و قد يكون القصور الوظيفي متذايدا أو متنناقصا و قد يكون على درجة كبيرة من الشدة أو متوسطا أو خفيفا و هو بهذا يجعل الفرد شاذا (مختلف ) عن الفرد الطبيعي أو العادى .</a:t>
            </a:r>
            <a:endParaRPr 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مراحل حدوث الإعاقة </a:t>
            </a:r>
            <a:br>
              <a:rPr lang="ar-EG" dirty="0" smtClean="0"/>
            </a:br>
            <a:r>
              <a:rPr lang="ar-EG" dirty="0" smtClean="0"/>
              <a:t>ج –الإعاقة / العجز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r>
              <a:rPr lang="ar-SA" b="1" dirty="0" smtClean="0">
                <a:solidFill>
                  <a:schemeClr val="hlink"/>
                </a:solidFill>
              </a:rPr>
              <a:t>جـ- ال</a:t>
            </a:r>
            <a:r>
              <a:rPr lang="ar-EG" b="1" dirty="0" smtClean="0">
                <a:solidFill>
                  <a:schemeClr val="hlink"/>
                </a:solidFill>
              </a:rPr>
              <a:t>إ</a:t>
            </a:r>
            <a:r>
              <a:rPr lang="ar-SA" b="1" dirty="0" smtClean="0">
                <a:solidFill>
                  <a:schemeClr val="hlink"/>
                </a:solidFill>
              </a:rPr>
              <a:t>عاقة /العجز</a:t>
            </a:r>
            <a:r>
              <a:rPr lang="ar-SA" b="1" dirty="0" smtClean="0"/>
              <a:t>: وهي حالة يعاني فيها الفرد من العجز </a:t>
            </a:r>
            <a:r>
              <a:rPr lang="ar-EG" b="1" dirty="0" smtClean="0"/>
              <a:t>أ</a:t>
            </a:r>
            <a:r>
              <a:rPr lang="ar-SA" b="1" dirty="0" smtClean="0"/>
              <a:t>و صعوبة الاداء في نوع </a:t>
            </a:r>
            <a:r>
              <a:rPr lang="ar-EG" b="1" dirty="0" smtClean="0"/>
              <a:t>أ</a:t>
            </a:r>
            <a:r>
              <a:rPr lang="ar-SA" b="1" dirty="0" smtClean="0"/>
              <a:t>و اكثر من الاعمال </a:t>
            </a:r>
            <a:r>
              <a:rPr lang="ar-EG" b="1" dirty="0" smtClean="0"/>
              <a:t>أ</a:t>
            </a:r>
            <a:r>
              <a:rPr lang="ar-SA" b="1" dirty="0" smtClean="0"/>
              <a:t>و الانشطة الجسمية </a:t>
            </a:r>
            <a:r>
              <a:rPr lang="ar-EG" b="1" dirty="0" smtClean="0"/>
              <a:t>أ</a:t>
            </a:r>
            <a:r>
              <a:rPr lang="ar-SA" b="1" dirty="0" smtClean="0"/>
              <a:t>و الفكرية بالنسبة للأفراد العاديين المساويين له في نفس العمر</a:t>
            </a:r>
            <a:r>
              <a:rPr lang="ar-EG" b="1" dirty="0" smtClean="0"/>
              <a:t> و النوع أو الدور الإجتماعي</a:t>
            </a:r>
            <a:r>
              <a:rPr lang="ar-SA" b="1" dirty="0" smtClean="0"/>
              <a:t> ولابد ان تكون هذه الانشطة </a:t>
            </a:r>
            <a:r>
              <a:rPr lang="ar-EG" b="1" dirty="0" smtClean="0"/>
              <a:t>أ</a:t>
            </a:r>
            <a:r>
              <a:rPr lang="ar-SA" b="1" dirty="0" smtClean="0"/>
              <a:t>و الاعمال من متطلبات الحياة اليومية (كالنشاط الرياضي </a:t>
            </a:r>
            <a:r>
              <a:rPr lang="ar-EG" b="1" dirty="0" smtClean="0"/>
              <a:t>أ</a:t>
            </a:r>
            <a:r>
              <a:rPr lang="ar-SA" b="1" dirty="0" smtClean="0"/>
              <a:t>و الحركي </a:t>
            </a:r>
            <a:r>
              <a:rPr lang="ar-EG" b="1" dirty="0" smtClean="0"/>
              <a:t>أ</a:t>
            </a:r>
            <a:r>
              <a:rPr lang="ar-SA" b="1" dirty="0" smtClean="0"/>
              <a:t>و  العلاقات الاجتماعية </a:t>
            </a:r>
            <a:r>
              <a:rPr lang="ar-EG" b="1" dirty="0" smtClean="0"/>
              <a:t>أو الأنشطة الاقتصادية و الأعمال الفكرية</a:t>
            </a:r>
            <a:r>
              <a:rPr lang="ar-SA" b="1" dirty="0" smtClean="0"/>
              <a:t>) وتؤدي حالة العجز </a:t>
            </a:r>
            <a:r>
              <a:rPr lang="ar-EG" b="1" dirty="0" smtClean="0"/>
              <a:t>هذه إلى ” إعاقته ” عن </a:t>
            </a:r>
            <a:r>
              <a:rPr lang="ar-SA" b="1" dirty="0" smtClean="0"/>
              <a:t>قيامه بالدور الذي يفرضه عليه عمره </a:t>
            </a:r>
            <a:r>
              <a:rPr lang="ar-EG" b="1" dirty="0" smtClean="0"/>
              <a:t>أ</a:t>
            </a:r>
            <a:r>
              <a:rPr lang="ar-SA" b="1" dirty="0" smtClean="0"/>
              <a:t>و </a:t>
            </a:r>
            <a:r>
              <a:rPr lang="ar-EG" b="1" dirty="0" smtClean="0"/>
              <a:t>نوعه أ</a:t>
            </a:r>
            <a:r>
              <a:rPr lang="ar-SA" b="1" dirty="0" smtClean="0"/>
              <a:t>و المعايير الاجتماعية</a:t>
            </a:r>
            <a:r>
              <a:rPr lang="ar-SA" dirty="0" smtClean="0"/>
              <a:t> </a:t>
            </a:r>
            <a:r>
              <a:rPr lang="ar-EG" b="1" dirty="0" smtClean="0"/>
              <a:t>و الحضارية في مجتمعه </a:t>
            </a:r>
            <a:r>
              <a:rPr lang="ar-SA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EG" dirty="0" smtClean="0"/>
              <a:t>ملاحظات و تعليقات على</a:t>
            </a:r>
            <a:r>
              <a:rPr lang="ar-SA" dirty="0" smtClean="0"/>
              <a:t> مراحل</a:t>
            </a:r>
            <a:r>
              <a:rPr lang="ar-EG" dirty="0" smtClean="0"/>
              <a:t> حدوث</a:t>
            </a:r>
            <a:r>
              <a:rPr lang="ar-SA" dirty="0" smtClean="0"/>
              <a:t> الإعاقة</a:t>
            </a:r>
            <a:endParaRPr lang="ar-SA" dirty="0" smtClean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eaLnBrk="1" hangingPunct="1"/>
            <a:r>
              <a:rPr lang="ar-SA" b="1" dirty="0" smtClean="0"/>
              <a:t>- </a:t>
            </a:r>
            <a:r>
              <a:rPr lang="ar-SA" sz="4000" b="1" dirty="0" smtClean="0"/>
              <a:t>هذا </a:t>
            </a:r>
            <a:r>
              <a:rPr lang="ar-SA" sz="4000" b="1" dirty="0" smtClean="0"/>
              <a:t>التقسيم لمراحل </a:t>
            </a:r>
            <a:r>
              <a:rPr lang="ar-EG" sz="4000" b="1" dirty="0" smtClean="0"/>
              <a:t>حدوث </a:t>
            </a:r>
            <a:r>
              <a:rPr lang="ar-SA" sz="4000" b="1" dirty="0" smtClean="0"/>
              <a:t>الاعاقة يسمح بالتداخل بين كل مرحلة و أخرى وهذا لا </a:t>
            </a:r>
            <a:r>
              <a:rPr lang="ar-SA" sz="4000" b="1" dirty="0" smtClean="0"/>
              <a:t>يمنع </a:t>
            </a:r>
            <a:r>
              <a:rPr lang="ar-SA" sz="4000" b="1" dirty="0" smtClean="0"/>
              <a:t>ان تمر مراحل الاعاقة بمرحلتين فقط دون الثالثة فمن مرحلة </a:t>
            </a:r>
            <a:r>
              <a:rPr lang="ar-EG" sz="4000" b="1" dirty="0" smtClean="0"/>
              <a:t> </a:t>
            </a:r>
            <a:r>
              <a:rPr lang="ar-SA" sz="4000" b="1" dirty="0" smtClean="0"/>
              <a:t>الاصابة</a:t>
            </a:r>
            <a:r>
              <a:rPr lang="ar-EG" sz="4000" b="1" dirty="0" smtClean="0"/>
              <a:t> ” المرحلة الأولى ” </a:t>
            </a:r>
            <a:r>
              <a:rPr lang="ar-SA" sz="4000" b="1" dirty="0" smtClean="0"/>
              <a:t> </a:t>
            </a:r>
            <a:r>
              <a:rPr lang="ar-SA" sz="4000" b="1" dirty="0" smtClean="0"/>
              <a:t>مباشرة الي مرحلة العجز </a:t>
            </a:r>
            <a:r>
              <a:rPr lang="ar-EG" sz="4000" b="1" dirty="0" smtClean="0"/>
              <a:t>” المرحلة الثالثة ” </a:t>
            </a:r>
            <a:r>
              <a:rPr lang="ar-SA" sz="4000" b="1" dirty="0" smtClean="0"/>
              <a:t>دون </a:t>
            </a:r>
            <a:r>
              <a:rPr lang="ar-SA" sz="4000" b="1" dirty="0" smtClean="0"/>
              <a:t>المرور بالقصور الوظيفي فيمكن ان تحول اجراءات </a:t>
            </a:r>
            <a:r>
              <a:rPr lang="ar-SA" sz="4000" b="1" dirty="0" smtClean="0"/>
              <a:t>الوقاية </a:t>
            </a:r>
            <a:r>
              <a:rPr lang="ar-SA" sz="4000" b="1" dirty="0" smtClean="0"/>
              <a:t>من حدوث الاعاقة او تخفف من شدتها </a:t>
            </a:r>
            <a:r>
              <a:rPr lang="ar-SA" sz="4000" b="1" dirty="0" smtClean="0"/>
              <a:t>.</a:t>
            </a:r>
            <a:endParaRPr lang="ar-SA" sz="4000" b="1" dirty="0" smtClean="0"/>
          </a:p>
          <a:p>
            <a:pPr eaLnBrk="1" hangingPunct="1"/>
            <a:r>
              <a:rPr lang="ar-SA" sz="4000" b="1" dirty="0" smtClean="0"/>
              <a:t>- كما يمكن ان نأخذ بعين الاعتبار أن تأثير القصور الوظيفي لا يقتصر علي </a:t>
            </a:r>
            <a:r>
              <a:rPr lang="ar-EG" sz="4000" b="1" dirty="0" smtClean="0"/>
              <a:t> </a:t>
            </a:r>
            <a:r>
              <a:rPr lang="ar-EG" sz="4000" b="1" dirty="0" smtClean="0"/>
              <a:t>التأثير على القدرة على الأداء المرتبط بهذا القصور فقط , بل قد يمتد إلى قصور أو إعاقة لقدرة أخرى لم تكن أصلاً قد أصيبت أو تأثرت ’ كبعض حالات إعاقة القدرة على الاتصال كالعجز عن الكلام أو صعوبة النطق قد تخفى او تلقى ظلالها على قدرات أخرى أو تظهرها بدرجة أقل من حقيقتها ( الذكاء مثلا ) و كثيرا ما تؤدى هذه الإعاقة إلى قصور في النضج الانفعالي و و عدم تكوين علاقات اجتماعية مع الآخرين .</a:t>
            </a:r>
            <a:endParaRPr lang="ar-SA" sz="4000" b="1" dirty="0" smtClean="0"/>
          </a:p>
          <a:p>
            <a:pPr eaLnBrk="1" hangingPunct="1"/>
            <a:r>
              <a:rPr lang="ar-SA" sz="4000" b="1" dirty="0" smtClean="0"/>
              <a:t>- كما تختلف اتجاهات افراد المجتمع نحو الاعاقة فيبدو فرد كمعاق في مجتمع ولا يبدو كذلك في مجتمع اخر , فالغالب أن تكون القيم و الاتجاهات التي تربطها بالمجتمع أو تلتصق بحالة الفرد المصاب ذات طبيعة سببية أو في غير صالح الفرد ذاته .</a:t>
            </a:r>
          </a:p>
          <a:p>
            <a:pPr eaLnBrk="1" hangingPunct="1"/>
            <a:r>
              <a:rPr lang="ar-SA" sz="4000" b="1" dirty="0" smtClean="0"/>
              <a:t> ومن هنا يمكن اعتبار الإعاقة ظاهرة اجتماعية .</a:t>
            </a:r>
            <a:endParaRPr lang="en-US" sz="4000" b="1" dirty="0" smtClean="0"/>
          </a:p>
          <a:p>
            <a:endParaRPr lang="ar-SA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>
            <a:normAutofit fontScale="85000" lnSpcReduction="10000"/>
          </a:bodyPr>
          <a:lstStyle/>
          <a:p>
            <a:pPr algn="just" rtl="1">
              <a:buFontTx/>
              <a:buChar char="-"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كما تعتبر حالة المعاناة من الإعاقة نسبية بالنسبة إلى الفرد و الآخرين في المجتمع , . وعلى هذا بالتالى تتأثر أهمية القيم المجتمعية السائدة بالتركيب البنائي للمجتمع . و لهذا فإن نظرة و اتجاهات و استجابات الفرد العادي – غير المعاق – نحو الفرد المعاق في المجتمع تلعب دورا رئيسياً(أو مركزيا) في صياغة و تشكيل الذات عند الفرد المعاق و في تحديد فرصه المتاحة حيث تكون لديه حرية محدودة أو ضيقة لإقرارها أو تعديلها 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 تتضح الصورة أكثر إذا أخذنا في الاعتبار الفروق و التباين في النظرة و الاستجابة المجتمعية لحالات الإعاقة الظاهرة (كفقد البصر أو أحد الاطراف ) عن الإعاقة الخفية غير المرئية ( كفقدان السمع إو إعاقات التعلم ). و كذلك الخلاف بين هذه النظرة أو الاستجابة نحو الإعاقة الشديدة ( الفقدان الكلى للبصر ) أو الإعاقة الخفية ( ضعف البصر ).</a:t>
            </a:r>
          </a:p>
          <a:p>
            <a:pPr algn="just" rtl="1">
              <a:buFontTx/>
              <a:buChar char="-"/>
            </a:pP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419600"/>
          </a:xfrm>
        </p:spPr>
        <p:txBody>
          <a:bodyPr>
            <a:normAutofit fontScale="77500" lnSpcReduction="20000"/>
          </a:bodyPr>
          <a:lstStyle/>
          <a:p>
            <a:pPr algn="just" rtl="1">
              <a:buFontTx/>
              <a:buChar char="-"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 تتميز الإعاقة ـ إذن ـ بوجود التباين بين سلوك أو أداء الفرد المعاق و بين توقعات المجتمع منه .</a:t>
            </a:r>
          </a:p>
          <a:p>
            <a:pPr algn="just" rtl="1">
              <a:buFontTx/>
              <a:buChar char="-"/>
            </a:pP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و تتشكل صورة المعاق ـ بالتالي ـ نتيجة :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1 – عجزه عن أداء أنماط السلوك التي يقوم بها أقرانه ممن هم من ذات العمر و النوع 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 2 – المعايير السائدة في المجتمع .</a:t>
            </a:r>
          </a:p>
          <a:p>
            <a:pPr algn="just" rtl="1"/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و في ضوء هذا التعريف للمشكلة تصبح الإعاقة ظاهرة اجتماعية تصور أو تعكس النتائج الاجتماعية و البيئية لإصابة الفرد بالعجز أو الإعاقة و التي يكون أبرزها :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1 – التفرقة القيمية بين هذا الفرد ( المعاق ) و أقرانه العاديين 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2 – اعتباره (المعاق ) عالة على المجتمع 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3 – التفرقة في التعامل بينه ( المعاق ) و بين أقرانه من الأفراد العاديين .  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6000" dirty="0" smtClean="0"/>
              <a:t>أنواع وفئات الإعاقة</a:t>
            </a:r>
            <a:endParaRPr lang="ar-SA" sz="6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51054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ar-SA" b="1" dirty="0" smtClean="0"/>
              <a:t>تتداخل مشكلة الاعاقة فى كل من العلوم الطبية التربوية والاجتماعية و غيرها وهو ما أدي الى تعدد أساليب تصنيف الأفراد المعاقين إلى فئات مختلفة وفقا لمعايير مختلفة ومن 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ar-SA" b="1" dirty="0" smtClean="0"/>
              <a:t>أكثرها شيوعا التصنيف التالي :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b="1" dirty="0" smtClean="0"/>
              <a:t>   </a:t>
            </a:r>
            <a:r>
              <a:rPr lang="ar-EG" b="1" dirty="0" smtClean="0"/>
              <a:t>                                  أولاً – المعاقيين جسميا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ar-EG" b="1" dirty="0" smtClean="0"/>
              <a:t>                                  ثانيا– المعاقون ذهنيا</a:t>
            </a:r>
            <a:endParaRPr lang="ar-SA" b="1" dirty="0" smtClean="0"/>
          </a:p>
          <a:p>
            <a:pPr algn="just" rtl="1"/>
            <a:r>
              <a:rPr lang="ar-EG" b="1" dirty="0" smtClean="0">
                <a:latin typeface="Simplified Arabic" pitchFamily="18" charset="-78"/>
                <a:cs typeface="Simplified Arabic" pitchFamily="18" charset="-78"/>
              </a:rPr>
              <a:t>                             ثالثا – المعاقون اجتماعيا</a:t>
            </a:r>
          </a:p>
          <a:p>
            <a:pPr algn="just" rtl="1"/>
            <a:r>
              <a:rPr lang="ar-EG" b="1" dirty="0" smtClean="0">
                <a:latin typeface="Simplified Arabic" pitchFamily="18" charset="-78"/>
                <a:cs typeface="Simplified Arabic" pitchFamily="18" charset="-78"/>
              </a:rPr>
              <a:t>                             رابعا – متعددو الإعاقة </a:t>
            </a:r>
            <a:endParaRPr lang="ar-SA" b="1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hlink"/>
                </a:solidFill>
              </a:rPr>
              <a:t>أولاً: المعاق</a:t>
            </a:r>
            <a:r>
              <a:rPr lang="ar-EG" b="1" dirty="0" smtClean="0">
                <a:solidFill>
                  <a:schemeClr val="hlink"/>
                </a:solidFill>
              </a:rPr>
              <a:t>ين</a:t>
            </a:r>
            <a:r>
              <a:rPr lang="ar-SA" b="1" dirty="0" smtClean="0">
                <a:solidFill>
                  <a:schemeClr val="hlink"/>
                </a:solidFill>
              </a:rPr>
              <a:t> جسميا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>
            <a:normAutofit fontScale="62500" lnSpcReduction="20000"/>
          </a:bodyPr>
          <a:lstStyle/>
          <a:p>
            <a:pPr marL="609600" indent="-609600" eaLnBrk="1" hangingPunct="1">
              <a:lnSpc>
                <a:spcPct val="80000"/>
              </a:lnSpc>
            </a:pPr>
            <a:endParaRPr lang="ar-EG" b="1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ar-SA" b="1" dirty="0" smtClean="0"/>
              <a:t>وتشمل علي الاعاقات التالية :</a:t>
            </a:r>
          </a:p>
          <a:p>
            <a:pPr marL="609600" indent="-609600" eaLnBrk="1" hangingPunct="1">
              <a:lnSpc>
                <a:spcPct val="120000"/>
              </a:lnSpc>
            </a:pPr>
            <a:r>
              <a:rPr lang="ar-SA" b="1" dirty="0" smtClean="0">
                <a:solidFill>
                  <a:schemeClr val="hlink"/>
                </a:solidFill>
              </a:rPr>
              <a:t>ا- المكفوفون وضعاف البصر </a:t>
            </a:r>
            <a:r>
              <a:rPr lang="ar-EG" b="1" dirty="0" smtClean="0">
                <a:solidFill>
                  <a:schemeClr val="hlink"/>
                </a:solidFill>
              </a:rPr>
              <a:t>: </a:t>
            </a:r>
            <a:r>
              <a:rPr lang="ar-EG" b="1" dirty="0" smtClean="0"/>
              <a:t>و كف البصر قد يكون نتيجة </a:t>
            </a:r>
            <a:r>
              <a:rPr lang="ar-SA" b="1" dirty="0" smtClean="0"/>
              <a:t>لأسباب عضوية </a:t>
            </a:r>
            <a:r>
              <a:rPr lang="ar-EG" sz="2500" b="1" dirty="0" smtClean="0"/>
              <a:t>و راثية </a:t>
            </a:r>
            <a:r>
              <a:rPr lang="ar-SA" b="1" dirty="0" smtClean="0"/>
              <a:t>أو</a:t>
            </a:r>
            <a:r>
              <a:rPr lang="ar-EG" b="1" dirty="0" smtClean="0"/>
              <a:t>ولادية أو مكتسبة نتيجة حادث أو مرض ( تراكوما و غيرها من الأمراض ) أو نتيجة نقص فيتامين ( أ ) . </a:t>
            </a:r>
          </a:p>
          <a:p>
            <a:pPr marL="609600" indent="-609600" eaLnBrk="1" hangingPunct="1">
              <a:lnSpc>
                <a:spcPct val="120000"/>
              </a:lnSpc>
            </a:pPr>
            <a:r>
              <a:rPr lang="ar-EG" b="1" dirty="0" smtClean="0"/>
              <a:t>و هناك العمى الهستيري الذي يحدث نتيجة اضطرابات انفعالية . </a:t>
            </a:r>
          </a:p>
          <a:p>
            <a:pPr marL="609600" indent="-609600" eaLnBrk="1" hangingPunct="1">
              <a:lnSpc>
                <a:spcPct val="120000"/>
              </a:lnSpc>
            </a:pPr>
            <a:r>
              <a:rPr lang="en-US" b="1" dirty="0" smtClean="0">
                <a:solidFill>
                  <a:schemeClr val="hlink"/>
                </a:solidFill>
              </a:rPr>
              <a:t>         </a:t>
            </a:r>
            <a:r>
              <a:rPr lang="ar-EG" b="1" dirty="0" smtClean="0">
                <a:solidFill>
                  <a:schemeClr val="hlink"/>
                </a:solidFill>
              </a:rPr>
              <a:t>   أما حالات ضعف البصر  : </a:t>
            </a:r>
            <a:r>
              <a:rPr lang="ar-EG" sz="3100" b="1" dirty="0" smtClean="0"/>
              <a:t>فهي التي تتراوح فيها درجة الإبصار بين 20/200 و 200/ 70 في العين الاقوى باستخدام النظارة , أما من يقل عن هذا الحد فيعتبره القانون أعمى . 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ar-EG" sz="3100" b="1" dirty="0" smtClean="0"/>
          </a:p>
          <a:p>
            <a:pPr marL="609600" indent="-609600" eaLnBrk="1" hangingPunct="1">
              <a:lnSpc>
                <a:spcPct val="120000"/>
              </a:lnSpc>
            </a:pPr>
            <a:r>
              <a:rPr lang="ar-SA" b="1" dirty="0" smtClean="0">
                <a:solidFill>
                  <a:schemeClr val="hlink"/>
                </a:solidFill>
              </a:rPr>
              <a:t>ب- الصم وضعاف السمع: </a:t>
            </a:r>
            <a:r>
              <a:rPr lang="ar-SA" b="1" dirty="0" smtClean="0"/>
              <a:t>لأسباب ولادية أو اثناء الحمل كإصابة الأم بالحصبة </a:t>
            </a:r>
            <a:r>
              <a:rPr lang="ar-EG" b="1" dirty="0" smtClean="0"/>
              <a:t>الألمانية أو اختلاف عامل الدم  و قد يحدث نتيجة الإصابة بفيروس </a:t>
            </a:r>
            <a:r>
              <a:rPr lang="ar-SA" b="1" dirty="0" smtClean="0"/>
              <a:t>او </a:t>
            </a:r>
            <a:r>
              <a:rPr lang="ar-EG" b="1" dirty="0" smtClean="0"/>
              <a:t>خلل في الجهاز السمعي أو الغدة الدرقية</a:t>
            </a:r>
            <a:r>
              <a:rPr lang="ar-SA" b="1" dirty="0" smtClean="0"/>
              <a:t> </a:t>
            </a:r>
            <a:r>
              <a:rPr lang="ar-EG" b="1" dirty="0" smtClean="0"/>
              <a:t>, و إذا حدث قبل الولادة مباشرة فإن الفرد ينشأ عاجزا عن الكلام ( أبكم ) أما إذا حدث بعد تعلم الكلام فإنه لا يحول بين  قدرة الفرد و الاتصال اللغوى , </a:t>
            </a:r>
            <a:r>
              <a:rPr lang="ar-SA" b="1" dirty="0" smtClean="0"/>
              <a:t>ويتراوح ضعاف السمع (20- 60) وحدة صوتية</a:t>
            </a:r>
            <a:r>
              <a:rPr lang="ar-EG" b="1" dirty="0" smtClean="0"/>
              <a:t> ديسيبل</a:t>
            </a:r>
          </a:p>
          <a:p>
            <a:pPr marL="609600" indent="-609600" eaLnBrk="1" hangingPunct="1">
              <a:lnSpc>
                <a:spcPct val="120000"/>
              </a:lnSpc>
            </a:pPr>
            <a:r>
              <a:rPr lang="ar-EG" b="1" dirty="0" smtClean="0"/>
              <a:t>,  و يعتبر أصم من أصيب بتلف تام في الأذن الوسطى أو الداخلية , أو إذا كان مقدار الفاقد في قوة السمع يذيد على 92 وحدة صوتية .</a:t>
            </a:r>
            <a:endParaRPr lang="ar-SA" sz="40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1003BD"/>
                </a:solidFill>
              </a:rPr>
              <a:t>تابع </a:t>
            </a:r>
            <a:r>
              <a:rPr lang="ar-SA" b="1" dirty="0" smtClean="0">
                <a:solidFill>
                  <a:srgbClr val="1003BD"/>
                </a:solidFill>
              </a:rPr>
              <a:t>أولاً: المعاق</a:t>
            </a:r>
            <a:r>
              <a:rPr lang="ar-EG" b="1" dirty="0" smtClean="0">
                <a:solidFill>
                  <a:srgbClr val="1003BD"/>
                </a:solidFill>
              </a:rPr>
              <a:t>ين</a:t>
            </a:r>
            <a:r>
              <a:rPr lang="ar-SA" b="1" dirty="0" smtClean="0">
                <a:solidFill>
                  <a:srgbClr val="1003BD"/>
                </a:solidFill>
              </a:rPr>
              <a:t> جسميا </a:t>
            </a:r>
            <a:r>
              <a:rPr lang="ar-EG" dirty="0" smtClean="0">
                <a:solidFill>
                  <a:srgbClr val="1003BD"/>
                </a:solidFill>
              </a:rPr>
              <a:t> </a:t>
            </a:r>
            <a:endParaRPr lang="en-US" dirty="0">
              <a:solidFill>
                <a:srgbClr val="1003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9105900" cy="4953000"/>
          </a:xfrm>
        </p:spPr>
        <p:txBody>
          <a:bodyPr>
            <a:normAutofit fontScale="47500" lnSpcReduction="20000"/>
          </a:bodyPr>
          <a:lstStyle/>
          <a:p>
            <a:pPr marL="609600" indent="-609600" eaLnBrk="1" hangingPunct="1">
              <a:lnSpc>
                <a:spcPct val="120000"/>
              </a:lnSpc>
            </a:pPr>
            <a:r>
              <a:rPr lang="ar-SA" sz="4000" b="1" dirty="0" smtClean="0">
                <a:solidFill>
                  <a:schemeClr val="hlink"/>
                </a:solidFill>
              </a:rPr>
              <a:t>جـ</a:t>
            </a:r>
            <a:r>
              <a:rPr lang="ar-EG" sz="4000" b="1" dirty="0" smtClean="0">
                <a:solidFill>
                  <a:schemeClr val="hlink"/>
                </a:solidFill>
              </a:rPr>
              <a:t> </a:t>
            </a:r>
            <a:r>
              <a:rPr lang="ar-SA" sz="4000" b="1" dirty="0" smtClean="0">
                <a:solidFill>
                  <a:schemeClr val="hlink"/>
                </a:solidFill>
              </a:rPr>
              <a:t>-</a:t>
            </a:r>
            <a:r>
              <a:rPr lang="ar-EG" sz="4000" b="1" dirty="0" smtClean="0">
                <a:solidFill>
                  <a:schemeClr val="hlink"/>
                </a:solidFill>
              </a:rPr>
              <a:t> </a:t>
            </a:r>
            <a:r>
              <a:rPr lang="ar-SA" sz="4000" b="1" dirty="0" smtClean="0">
                <a:solidFill>
                  <a:schemeClr val="hlink"/>
                </a:solidFill>
              </a:rPr>
              <a:t>إعاقة الاتصال</a:t>
            </a:r>
            <a:r>
              <a:rPr lang="ar-EG" sz="4000" b="1" dirty="0" smtClean="0">
                <a:solidFill>
                  <a:schemeClr val="hlink"/>
                </a:solidFill>
              </a:rPr>
              <a:t> </a:t>
            </a:r>
            <a:r>
              <a:rPr lang="ar-SA" sz="4000" b="1" dirty="0" smtClean="0">
                <a:solidFill>
                  <a:schemeClr val="hlink"/>
                </a:solidFill>
              </a:rPr>
              <a:t>:</a:t>
            </a:r>
            <a:r>
              <a:rPr lang="ar-SA" sz="4000" b="1" dirty="0" smtClean="0"/>
              <a:t>وتشمل عيوب الكلام وفقد النطق والكلام الطفلي والإبدال وحذف لحروف لأسباب وراثية او بيئية </a:t>
            </a:r>
            <a:r>
              <a:rPr lang="ar-EG" sz="4000" b="1" dirty="0" smtClean="0"/>
              <a:t> و قد يكون عضويا أو ذاتيا , و منها حالات الأفيزيا ” صعوبات الكلام و  التعبير  ” أو الدسلكيا ” صعربات القراءة و الكتابة  ” أو التوحد  . </a:t>
            </a:r>
            <a:endParaRPr lang="ar-SA" sz="4000" b="1" dirty="0" smtClean="0"/>
          </a:p>
          <a:p>
            <a:pPr marL="609600" indent="-609600" eaLnBrk="1" hangingPunct="1">
              <a:lnSpc>
                <a:spcPct val="120000"/>
              </a:lnSpc>
            </a:pPr>
            <a:r>
              <a:rPr lang="ar-SA" sz="4000" b="1" dirty="0" smtClean="0">
                <a:solidFill>
                  <a:schemeClr val="hlink"/>
                </a:solidFill>
              </a:rPr>
              <a:t>د- الإعاقات الحركية: </a:t>
            </a:r>
            <a:r>
              <a:rPr lang="ar-SA" sz="4000" b="1" dirty="0" smtClean="0"/>
              <a:t>و تحدث نتيجة لحالات الشلل المخى أو شلل الأطفال </a:t>
            </a:r>
            <a:r>
              <a:rPr lang="ar-EG" sz="4000" b="1" dirty="0" smtClean="0"/>
              <a:t> أو بتر طرف أو نتيجة مرض أو حادث أو تشوه في العظام أو المفاصل أو </a:t>
            </a:r>
            <a:r>
              <a:rPr lang="ar-SA" sz="4000" b="1" dirty="0" smtClean="0"/>
              <a:t>ضمور في</a:t>
            </a:r>
            <a:r>
              <a:rPr lang="ar-EG" sz="4000" b="1" dirty="0" smtClean="0"/>
              <a:t> </a:t>
            </a:r>
            <a:r>
              <a:rPr lang="ar-SA" sz="4000" b="1" dirty="0" smtClean="0"/>
              <a:t>العضلات</a:t>
            </a:r>
            <a:r>
              <a:rPr lang="ar-EG" sz="4000" b="1" dirty="0" smtClean="0"/>
              <a:t> أو فصل في العظام و حالات</a:t>
            </a:r>
            <a:r>
              <a:rPr lang="ar-SA" sz="4000" b="1" dirty="0" smtClean="0"/>
              <a:t> ا</a:t>
            </a:r>
            <a:r>
              <a:rPr lang="ar-EG" sz="4000" b="1" dirty="0" smtClean="0"/>
              <a:t>لا</a:t>
            </a:r>
            <a:r>
              <a:rPr lang="ar-SA" sz="4000" b="1" dirty="0" smtClean="0"/>
              <a:t>نزلاق </a:t>
            </a:r>
            <a:r>
              <a:rPr lang="ar-EG" sz="4000" b="1" dirty="0" smtClean="0"/>
              <a:t>ال</a:t>
            </a:r>
            <a:r>
              <a:rPr lang="ar-SA" sz="4000" b="1" dirty="0" smtClean="0"/>
              <a:t>غضروفي</a:t>
            </a:r>
            <a:r>
              <a:rPr lang="ar-EG" sz="4000" b="1" dirty="0" smtClean="0"/>
              <a:t> أو الريت , و غير ذلك من ا</a:t>
            </a:r>
            <a:r>
              <a:rPr lang="ar-SA" sz="4000" b="1" dirty="0" smtClean="0"/>
              <a:t> لأسباب </a:t>
            </a:r>
            <a:r>
              <a:rPr lang="ar-EG" sz="4000" b="1" dirty="0" smtClean="0"/>
              <a:t>ال</a:t>
            </a:r>
            <a:r>
              <a:rPr lang="ar-SA" sz="4000" b="1" dirty="0" smtClean="0"/>
              <a:t>وراثية </a:t>
            </a:r>
            <a:r>
              <a:rPr lang="ar-EG" sz="4000" b="1" dirty="0" smtClean="0"/>
              <a:t>أ</a:t>
            </a:r>
            <a:r>
              <a:rPr lang="ar-SA" sz="4000" b="1" dirty="0" smtClean="0"/>
              <a:t>و</a:t>
            </a:r>
            <a:r>
              <a:rPr lang="ar-EG" sz="4000" b="1" dirty="0" smtClean="0"/>
              <a:t>الب</a:t>
            </a:r>
            <a:r>
              <a:rPr lang="ar-SA" sz="4000" b="1" dirty="0" smtClean="0"/>
              <a:t>يئية </a:t>
            </a:r>
            <a:r>
              <a:rPr lang="ar-EG" sz="4000" b="1" dirty="0" smtClean="0"/>
              <a:t>المكتسبة .</a:t>
            </a:r>
            <a:endParaRPr lang="ar-SA" sz="4000" b="1" dirty="0" smtClean="0"/>
          </a:p>
          <a:p>
            <a:pPr marL="609600" indent="-609600" eaLnBrk="1" hangingPunct="1">
              <a:lnSpc>
                <a:spcPct val="120000"/>
              </a:lnSpc>
            </a:pPr>
            <a:r>
              <a:rPr lang="ar-SA" sz="4000" b="1" dirty="0" smtClean="0">
                <a:solidFill>
                  <a:schemeClr val="hlink"/>
                </a:solidFill>
              </a:rPr>
              <a:t>هـ- حالات التشوه : </a:t>
            </a:r>
            <a:r>
              <a:rPr lang="ar-EG" sz="4000" b="1" dirty="0" smtClean="0"/>
              <a:t>و قد تصيب الفرد نتيجة الوراثة أو قد تكون مكتسبة لأسباب مرضية أو حوادث , و قد تصيب الوجه أو أحد أجزائه أو أجزاء الهيكل العظمي أو العضلي أو الأقدام أو شق سقف الحلق , و قد تحدث للجنين أثناء الحمل بسبب تلوث كميائى أو إشعاع أو إصابة الأم بالحصبة الألمانية و تناولها بعض العقاقير أو المخدرات أو التدخين .</a:t>
            </a:r>
            <a:endParaRPr lang="ar-SA" sz="4000" b="1" dirty="0" smtClean="0"/>
          </a:p>
          <a:p>
            <a:pPr marL="609600" indent="-609600" eaLnBrk="1" hangingPunct="1">
              <a:lnSpc>
                <a:spcPct val="120000"/>
              </a:lnSpc>
            </a:pPr>
            <a:r>
              <a:rPr lang="ar-SA" sz="4000" b="1" dirty="0" smtClean="0">
                <a:solidFill>
                  <a:schemeClr val="hlink"/>
                </a:solidFill>
              </a:rPr>
              <a:t>وـ  الأمراض المزمنة : </a:t>
            </a:r>
            <a:r>
              <a:rPr lang="ar-EG" sz="4000" b="1" dirty="0" smtClean="0">
                <a:solidFill>
                  <a:schemeClr val="hlink"/>
                </a:solidFill>
              </a:rPr>
              <a:t>و منها </a:t>
            </a:r>
            <a:r>
              <a:rPr lang="ar-SA" sz="4000" b="1" dirty="0" smtClean="0"/>
              <a:t>الحالات الشديدة لأمراض القلب والسل والسكر والصرع  </a:t>
            </a:r>
            <a:r>
              <a:rPr lang="ar-EG" sz="4000" b="1" dirty="0" smtClean="0"/>
              <a:t>( و لو أن الصرع يصنف طبيا كمرض عقلي ) </a:t>
            </a:r>
            <a:r>
              <a:rPr lang="ar-SA" sz="4000" b="1" dirty="0" smtClean="0"/>
              <a:t>وأمراض الدم </a:t>
            </a:r>
            <a:r>
              <a:rPr lang="ar-EG" sz="4000" b="1" dirty="0" smtClean="0"/>
              <a:t> و الأمراض العصبية و نيف الدم ” نزيف الدم الوراثي ” و بعض حالات </a:t>
            </a:r>
            <a:r>
              <a:rPr lang="ar-SA" sz="4000" b="1" dirty="0" smtClean="0"/>
              <a:t>الحساسية  </a:t>
            </a:r>
            <a:r>
              <a:rPr lang="ar-EG" sz="4000" b="1" dirty="0" smtClean="0"/>
              <a:t>.</a:t>
            </a:r>
          </a:p>
          <a:p>
            <a:pPr marL="609600" indent="-609600" eaLnBrk="1" hangingPunct="1">
              <a:lnSpc>
                <a:spcPct val="120000"/>
              </a:lnSpc>
            </a:pPr>
            <a:r>
              <a:rPr lang="ar-EG" b="1" dirty="0" smtClean="0"/>
              <a:t>هذا و في الحالات السابقة لا يعاني المصاب من تخلف عقلي إلا في حالة تعدد الإعاقات</a:t>
            </a:r>
            <a:r>
              <a:rPr lang="ar-EG" dirty="0" smtClean="0"/>
              <a:t> </a:t>
            </a:r>
            <a:r>
              <a:rPr lang="ar-EG" sz="4000" b="1" dirty="0" smtClean="0"/>
              <a:t>. </a:t>
            </a:r>
            <a:endParaRPr lang="en-US" sz="4000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b="1" dirty="0" smtClean="0">
                <a:solidFill>
                  <a:schemeClr val="hlink"/>
                </a:solidFill>
              </a:rPr>
              <a:t>ثانيا</a:t>
            </a:r>
            <a:r>
              <a:rPr lang="ar-SA" b="1" dirty="0" smtClean="0">
                <a:solidFill>
                  <a:schemeClr val="hlink"/>
                </a:solidFill>
              </a:rPr>
              <a:t>: المعاقون </a:t>
            </a:r>
            <a:r>
              <a:rPr lang="ar-EG" b="1" dirty="0" smtClean="0">
                <a:solidFill>
                  <a:schemeClr val="hlink"/>
                </a:solidFill>
              </a:rPr>
              <a:t>ذهنيا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eaLnBrk="1" hangingPunct="1">
              <a:lnSpc>
                <a:spcPct val="120000"/>
              </a:lnSpc>
            </a:pPr>
            <a:r>
              <a:rPr lang="ar-SA" sz="3600" b="1" dirty="0" smtClean="0"/>
              <a:t>وتشمل</a:t>
            </a:r>
            <a:endParaRPr lang="ar-EG" sz="3600" b="1" dirty="0" smtClean="0"/>
          </a:p>
          <a:p>
            <a:pPr eaLnBrk="1" hangingPunct="1">
              <a:lnSpc>
                <a:spcPct val="120000"/>
              </a:lnSpc>
            </a:pPr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chemeClr val="hlink"/>
                </a:solidFill>
              </a:rPr>
              <a:t>ا- </a:t>
            </a:r>
            <a:r>
              <a:rPr lang="ar-SA" sz="3600" b="1" dirty="0" smtClean="0">
                <a:solidFill>
                  <a:srgbClr val="1003BD"/>
                </a:solidFill>
              </a:rPr>
              <a:t>التخلف العقلي </a:t>
            </a:r>
            <a:r>
              <a:rPr lang="ar-SA" sz="3600" b="1" dirty="0" smtClean="0"/>
              <a:t>:</a:t>
            </a:r>
          </a:p>
          <a:p>
            <a:pPr eaLnBrk="1" hangingPunct="1">
              <a:lnSpc>
                <a:spcPct val="120000"/>
              </a:lnSpc>
            </a:pPr>
            <a:r>
              <a:rPr lang="ar-SA" sz="3600" b="1" dirty="0" smtClean="0"/>
              <a:t>    -  البسيط ( القابل للتعليم ) </a:t>
            </a:r>
            <a:r>
              <a:rPr lang="ar-EG" sz="3600" b="1" dirty="0" smtClean="0"/>
              <a:t>تتراوح نسبة الذكاء</a:t>
            </a:r>
            <a:r>
              <a:rPr lang="ar-SA" sz="3600" b="1" dirty="0" smtClean="0"/>
              <a:t>من 50-70  </a:t>
            </a:r>
            <a:endParaRPr lang="ar-EG" sz="3600" b="1" dirty="0" smtClean="0"/>
          </a:p>
          <a:p>
            <a:pPr eaLnBrk="1" hangingPunct="1">
              <a:lnSpc>
                <a:spcPct val="120000"/>
              </a:lnSpc>
            </a:pPr>
            <a:r>
              <a:rPr lang="ar-SA" sz="3600" b="1" dirty="0" smtClean="0"/>
              <a:t> </a:t>
            </a:r>
            <a:r>
              <a:rPr lang="ar-EG" sz="3600" b="1" dirty="0" smtClean="0"/>
              <a:t>   </a:t>
            </a:r>
            <a:r>
              <a:rPr lang="ar-SA" sz="3600" b="1" dirty="0" smtClean="0"/>
              <a:t>- المتوسط ( القابل للتدريب)</a:t>
            </a:r>
            <a:r>
              <a:rPr lang="ar-EG" sz="3600" b="1" dirty="0" smtClean="0"/>
              <a:t> تتراوح نسبة الذكاء</a:t>
            </a:r>
            <a:r>
              <a:rPr lang="ar-SA" sz="3600" b="1" dirty="0" smtClean="0"/>
              <a:t>من 25-50 </a:t>
            </a:r>
          </a:p>
          <a:p>
            <a:pPr eaLnBrk="1" hangingPunct="1">
              <a:lnSpc>
                <a:spcPct val="120000"/>
              </a:lnSpc>
            </a:pPr>
            <a:r>
              <a:rPr lang="ar-SA" sz="3600" b="1" dirty="0" smtClean="0"/>
              <a:t>    - الشديد ( الإعالة الكاملة )</a:t>
            </a:r>
            <a:r>
              <a:rPr lang="ar-EG" sz="3600" b="1" dirty="0" smtClean="0"/>
              <a:t> نسبة الذكاء</a:t>
            </a:r>
            <a:r>
              <a:rPr lang="ar-SA" sz="3600" b="1" dirty="0" smtClean="0"/>
              <a:t> اقل من</a:t>
            </a:r>
            <a:r>
              <a:rPr lang="ar-EG" sz="3600" b="1" dirty="0" smtClean="0"/>
              <a:t> 2</a:t>
            </a:r>
            <a:r>
              <a:rPr lang="ar-SA" sz="3600" b="1" dirty="0" smtClean="0"/>
              <a:t>5</a:t>
            </a:r>
            <a:r>
              <a:rPr lang="ar-SA" sz="2000" b="1" dirty="0" smtClean="0"/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ar-EG" sz="3600" b="1" dirty="0" smtClean="0"/>
              <a:t>و هي حالة قصور أو توقف في نمو الذكاء قبيل مرحلة المراهقة نتيجة عوامل وراثية أو بيئية أو كليهما و يترتب عليها عدم اكتمال نمو الذكاء و قصور في القدرات الاجتماعية و التعليمية .</a:t>
            </a:r>
          </a:p>
          <a:p>
            <a:pPr eaLnBrk="1" hangingPunct="1">
              <a:lnSpc>
                <a:spcPct val="120000"/>
              </a:lnSpc>
            </a:pPr>
            <a:r>
              <a:rPr lang="ar-SA" sz="2800" b="1" dirty="0" smtClean="0">
                <a:solidFill>
                  <a:schemeClr val="hlink"/>
                </a:solidFill>
              </a:rPr>
              <a:t>ب – </a:t>
            </a:r>
            <a:r>
              <a:rPr lang="ar-SA" sz="3600" b="1" dirty="0" smtClean="0">
                <a:solidFill>
                  <a:srgbClr val="1003BD"/>
                </a:solidFill>
              </a:rPr>
              <a:t>التوحدية</a:t>
            </a:r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rgbClr val="1003BD"/>
                </a:solidFill>
              </a:rPr>
              <a:t>أو الأوتيزم </a:t>
            </a:r>
            <a:r>
              <a:rPr lang="ar-EG" sz="3600" b="1" dirty="0" smtClean="0">
                <a:solidFill>
                  <a:srgbClr val="1003BD"/>
                </a:solidFill>
              </a:rPr>
              <a:t> أو إعاقات النمو الشامل </a:t>
            </a:r>
            <a:r>
              <a:rPr lang="ar-SA" sz="3600" b="1" dirty="0" smtClean="0"/>
              <a:t>: </a:t>
            </a:r>
            <a:r>
              <a:rPr lang="ar-EG" sz="3600" b="1" dirty="0" smtClean="0"/>
              <a:t>و</a:t>
            </a:r>
            <a:r>
              <a:rPr lang="ar-EG" sz="2000" b="1" dirty="0" smtClean="0"/>
              <a:t> </a:t>
            </a:r>
            <a:r>
              <a:rPr lang="ar-EG" sz="3600" b="1" dirty="0" smtClean="0"/>
              <a:t>هي </a:t>
            </a:r>
            <a:r>
              <a:rPr lang="ar-SA" sz="3600" b="1" dirty="0" smtClean="0"/>
              <a:t>نوع شديد من الاعاقات العقلية وتظهر خلال الثلاثين شهر الاولي </a:t>
            </a:r>
            <a:r>
              <a:rPr lang="ar-EG" sz="3600" b="1" dirty="0" smtClean="0"/>
              <a:t>من عمر الطفل , </a:t>
            </a:r>
            <a:r>
              <a:rPr lang="ar-SA" sz="3600" b="1" dirty="0" smtClean="0"/>
              <a:t>وتتميز بقصور الاتصال والتواصل في ال</a:t>
            </a:r>
            <a:r>
              <a:rPr lang="ar-EG" sz="3600" b="1" dirty="0" smtClean="0"/>
              <a:t>ت</a:t>
            </a:r>
            <a:r>
              <a:rPr lang="ar-SA" sz="3600" b="1" dirty="0" smtClean="0"/>
              <a:t>فاعل الاجتماعي</a:t>
            </a:r>
            <a:r>
              <a:rPr lang="ar-EG" sz="3600" b="1" dirty="0" smtClean="0"/>
              <a:t> و العاطفي مع الآخرين و فيها يعيش الطفل في عالمه الخاص و في عزلة تامة عما حوله  , و يحدث في الغالب نتيجة تلف في أنسجة المخ , بسبب </a:t>
            </a:r>
            <a:r>
              <a:rPr lang="ar-SA" sz="3600" b="1" dirty="0" smtClean="0"/>
              <a:t> </a:t>
            </a:r>
            <a:r>
              <a:rPr lang="ar-EG" sz="3600" b="1" dirty="0" smtClean="0"/>
              <a:t>عوامل </a:t>
            </a:r>
            <a:r>
              <a:rPr lang="ar-SA" sz="3600" b="1" dirty="0" smtClean="0"/>
              <a:t> مختلفة</a:t>
            </a:r>
            <a:r>
              <a:rPr lang="ar-EG" sz="3600" b="1" dirty="0" smtClean="0"/>
              <a:t> أثناء فترة الحمل , و قد يصاحبه تخلف عقلى , و توجد حالات أخف شدة تعرف بأعراض </a:t>
            </a:r>
            <a:r>
              <a:rPr lang="ar-SA" sz="3600" b="1" dirty="0" smtClean="0"/>
              <a:t> الاسبرجر </a:t>
            </a:r>
            <a:r>
              <a:rPr lang="ar-EG" sz="3600" b="1" dirty="0" smtClean="0"/>
              <a:t>أخرى تعرف ب</a:t>
            </a:r>
            <a:r>
              <a:rPr lang="ar-SA" sz="3600" b="1" dirty="0" smtClean="0"/>
              <a:t>الريت و</a:t>
            </a:r>
            <a:r>
              <a:rPr lang="ar-EG" sz="3600" b="1" dirty="0" smtClean="0"/>
              <a:t> رابعة تعرف ب</a:t>
            </a:r>
            <a:r>
              <a:rPr lang="ar-SA" sz="3600" b="1" dirty="0" smtClean="0"/>
              <a:t>ا</a:t>
            </a:r>
            <a:r>
              <a:rPr lang="ar-EG" sz="3600" b="1" dirty="0" smtClean="0"/>
              <a:t>عاقات </a:t>
            </a:r>
            <a:r>
              <a:rPr lang="ar-SA" sz="3600" b="1" dirty="0" smtClean="0"/>
              <a:t>الطفولة التحللي</a:t>
            </a:r>
            <a:r>
              <a:rPr lang="ar-EG" sz="3600" b="1" dirty="0" smtClean="0"/>
              <a:t>ة .</a:t>
            </a:r>
            <a:endParaRPr lang="ar-SA" sz="3600" b="1" dirty="0" smtClean="0"/>
          </a:p>
          <a:p>
            <a:pPr eaLnBrk="1" hangingPunct="1">
              <a:lnSpc>
                <a:spcPct val="120000"/>
              </a:lnSpc>
            </a:pPr>
            <a:endParaRPr lang="en-US" dirty="0">
              <a:solidFill>
                <a:srgbClr val="1003BD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chemeClr val="hlink"/>
                </a:solidFill>
              </a:rPr>
              <a:t> تابع ثانيا</a:t>
            </a:r>
            <a:r>
              <a:rPr lang="ar-SA" b="1" dirty="0" smtClean="0">
                <a:solidFill>
                  <a:schemeClr val="hlink"/>
                </a:solidFill>
              </a:rPr>
              <a:t>: المعاقون </a:t>
            </a:r>
            <a:r>
              <a:rPr lang="ar-EG" b="1" dirty="0" smtClean="0">
                <a:solidFill>
                  <a:schemeClr val="hlink"/>
                </a:solidFill>
              </a:rPr>
              <a:t>ذهنيا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600000">
            <a:off x="495300" y="1600200"/>
            <a:ext cx="8915400" cy="4525963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20000"/>
              </a:lnSpc>
            </a:pPr>
            <a:r>
              <a:rPr lang="ar-SA" sz="2800" b="1" dirty="0" smtClean="0">
                <a:solidFill>
                  <a:schemeClr val="hlink"/>
                </a:solidFill>
              </a:rPr>
              <a:t>جـ - </a:t>
            </a:r>
            <a:r>
              <a:rPr lang="ar-EG" sz="2800" b="1" dirty="0" smtClean="0">
                <a:solidFill>
                  <a:schemeClr val="hlink"/>
                </a:solidFill>
              </a:rPr>
              <a:t>إ</a:t>
            </a:r>
            <a:r>
              <a:rPr lang="ar-SA" sz="2800" b="1" dirty="0" smtClean="0">
                <a:solidFill>
                  <a:schemeClr val="hlink"/>
                </a:solidFill>
              </a:rPr>
              <a:t>عاقات التعلم</a:t>
            </a:r>
            <a:r>
              <a:rPr lang="ar-SA" sz="2000" b="1" dirty="0" smtClean="0">
                <a:solidFill>
                  <a:schemeClr val="hlink"/>
                </a:solidFill>
              </a:rPr>
              <a:t> :</a:t>
            </a:r>
            <a:r>
              <a:rPr lang="ar-SA" sz="2000" b="1" dirty="0" smtClean="0"/>
              <a:t> </a:t>
            </a:r>
            <a:r>
              <a:rPr lang="ar-EG" b="1" dirty="0" smtClean="0"/>
              <a:t>هي قصور في</a:t>
            </a:r>
            <a:r>
              <a:rPr lang="ar-SA" b="1" dirty="0" smtClean="0"/>
              <a:t> القدرة علي التعلم </a:t>
            </a:r>
            <a:r>
              <a:rPr lang="ar-EG" b="1" dirty="0" smtClean="0"/>
              <a:t>في مجالات معينة </a:t>
            </a:r>
            <a:r>
              <a:rPr lang="ar-SA" b="1" dirty="0" smtClean="0"/>
              <a:t> </a:t>
            </a:r>
            <a:r>
              <a:rPr lang="ar-EG" b="1" dirty="0" smtClean="0"/>
              <a:t>كال</a:t>
            </a:r>
            <a:r>
              <a:rPr lang="ar-SA" b="1" dirty="0" smtClean="0"/>
              <a:t>قراءة والكتابة </a:t>
            </a:r>
            <a:r>
              <a:rPr lang="ar-EG" b="1" dirty="0" smtClean="0"/>
              <a:t>أ</a:t>
            </a:r>
            <a:r>
              <a:rPr lang="ar-SA" b="1" dirty="0" smtClean="0"/>
              <a:t>والفهم والتعبير </a:t>
            </a:r>
            <a:r>
              <a:rPr lang="ar-EG" b="1" dirty="0" smtClean="0"/>
              <a:t>أ</a:t>
            </a:r>
            <a:r>
              <a:rPr lang="ar-SA" b="1" dirty="0" smtClean="0"/>
              <a:t>والحساب و</a:t>
            </a:r>
            <a:r>
              <a:rPr lang="ar-EG" b="1" dirty="0" smtClean="0"/>
              <a:t>غيرها , بالرغم أن ذكاء الطفل قد يكون عاديا أو عاليا و ترجع إلى احتمالات مختلفة ,منها تلف أو قصور وظيفي محدد في المخ أو الوصلات العصبية أو التلوث البيئي أو قصور بالأذن الداخلية ( العصب الدهليزي ) و قد تظهر في صورة نشاط زائد أو عدم قدرة على تركيز الانتباه أو دسلكسيل ( صعوبات القراءة و الكتابة ) أو افيزيا ( صعوبات الكلام و التعبير ) 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1003BD"/>
                </a:solidFill>
              </a:rPr>
              <a:t>   </a:t>
            </a:r>
            <a:r>
              <a:rPr lang="ar-EG" dirty="0" smtClean="0">
                <a:solidFill>
                  <a:srgbClr val="1003BD"/>
                </a:solidFill>
              </a:rPr>
              <a:t>فئة مرضى العقول : </a:t>
            </a:r>
            <a:r>
              <a:rPr lang="ar-EG" b="1" dirty="0" smtClean="0"/>
              <a:t>وهي الحالات التي تعرف بالجنون و تشمل الحالات العصابية ( الهستريا بأنواعها ) و الذهانية ( الفصام – السيكزوفرانيا – الفوبيا – البارانويا ....إلخ ) و الاضطرابات الانفعالية الشديدة و الاكتئاب .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b="1" dirty="0" smtClean="0">
                <a:solidFill>
                  <a:schemeClr val="hlink"/>
                </a:solidFill>
              </a:rPr>
              <a:t>ثالثا</a:t>
            </a:r>
            <a:r>
              <a:rPr lang="ar-SA" b="1" dirty="0" smtClean="0">
                <a:solidFill>
                  <a:schemeClr val="hlink"/>
                </a:solidFill>
              </a:rPr>
              <a:t>: المعاقون </a:t>
            </a:r>
            <a:r>
              <a:rPr lang="ar-EG" b="1" dirty="0" smtClean="0">
                <a:solidFill>
                  <a:schemeClr val="hlink"/>
                </a:solidFill>
              </a:rPr>
              <a:t>اجتماعيا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وتشم</a:t>
            </a:r>
            <a:r>
              <a:rPr lang="ar-EG" b="1" dirty="0" smtClean="0"/>
              <a:t>ل :</a:t>
            </a:r>
          </a:p>
          <a:p>
            <a:r>
              <a:rPr lang="ar-SA" b="1" dirty="0" smtClean="0"/>
              <a:t> حالات الإجرام وانحراف الاحداث ومجهولي النسب والسيكوباتين </a:t>
            </a:r>
            <a:r>
              <a:rPr lang="ar-EG" b="1" dirty="0" smtClean="0"/>
              <a:t> </a:t>
            </a:r>
            <a:r>
              <a:rPr lang="ar-SA" b="1" dirty="0" smtClean="0"/>
              <a:t>ومدمني الخمور والمخدرات والعدوانيين والانطوائيي</a:t>
            </a:r>
            <a:r>
              <a:rPr lang="ar-EG" b="1" dirty="0" smtClean="0"/>
              <a:t>ن 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b="1" dirty="0" smtClean="0">
                <a:solidFill>
                  <a:schemeClr val="hlink"/>
                </a:solidFill>
              </a:rPr>
              <a:t>رابعا</a:t>
            </a:r>
            <a:r>
              <a:rPr lang="ar-SA" b="1" dirty="0" smtClean="0">
                <a:solidFill>
                  <a:schemeClr val="hlink"/>
                </a:solidFill>
              </a:rPr>
              <a:t>:</a:t>
            </a:r>
            <a:r>
              <a:rPr lang="ar-EG" b="1" dirty="0" smtClean="0">
                <a:solidFill>
                  <a:schemeClr val="hlink"/>
                </a:solidFill>
              </a:rPr>
              <a:t> متعددو الإعاقة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ar-SA" b="1" dirty="0" smtClean="0"/>
              <a:t>وهم </a:t>
            </a:r>
            <a:r>
              <a:rPr lang="ar-EG" b="1" dirty="0" smtClean="0"/>
              <a:t>فئة الأفراد </a:t>
            </a:r>
            <a:r>
              <a:rPr lang="ar-SA" b="1" dirty="0" smtClean="0"/>
              <a:t>الذين يعانون من اكثر من اعاقة واحدة </a:t>
            </a:r>
            <a:endParaRPr lang="ar-EG" b="1" dirty="0" smtClean="0"/>
          </a:p>
          <a:p>
            <a:pPr eaLnBrk="1" hangingPunct="1">
              <a:lnSpc>
                <a:spcPct val="80000"/>
              </a:lnSpc>
            </a:pPr>
            <a:r>
              <a:rPr lang="en-US" b="1" dirty="0" smtClean="0"/>
              <a:t>.</a:t>
            </a:r>
            <a:r>
              <a:rPr lang="ar-SA" b="1" dirty="0" smtClean="0"/>
              <a:t>كالشلل مع تخلف عقلي أو اعاقة حركية أو جسمية </a:t>
            </a:r>
            <a:endParaRPr lang="ar-EG" b="1" dirty="0" smtClean="0"/>
          </a:p>
          <a:p>
            <a:pPr eaLnBrk="1" hangingPunct="1">
              <a:lnSpc>
                <a:spcPct val="80000"/>
              </a:lnSpc>
            </a:pPr>
            <a:r>
              <a:rPr lang="ar-EG" b="1" dirty="0" smtClean="0"/>
              <a:t>ا</a:t>
            </a:r>
            <a:r>
              <a:rPr lang="ar-SA" b="1" dirty="0" smtClean="0"/>
              <a:t>لصم البكم </a:t>
            </a:r>
            <a:r>
              <a:rPr lang="ar-EG" b="1" dirty="0" smtClean="0"/>
              <a:t>.</a:t>
            </a:r>
            <a:r>
              <a:rPr lang="ar-SA" b="1" dirty="0" smtClean="0"/>
              <a:t> </a:t>
            </a:r>
            <a:endParaRPr lang="ar-EG" b="1" dirty="0" smtClean="0"/>
          </a:p>
          <a:p>
            <a:pPr eaLnBrk="1" hangingPunct="1">
              <a:lnSpc>
                <a:spcPct val="80000"/>
              </a:lnSpc>
            </a:pPr>
            <a:r>
              <a:rPr lang="ar-EG" b="1" dirty="0" smtClean="0"/>
              <a:t>ا</a:t>
            </a:r>
            <a:r>
              <a:rPr lang="ar-SA" b="1" dirty="0" smtClean="0"/>
              <a:t>لتخلف العقلي مع عيوب الكلام </a:t>
            </a:r>
            <a:r>
              <a:rPr lang="ar-EG" b="1" dirty="0" smtClean="0"/>
              <a:t>أ</a:t>
            </a:r>
            <a:r>
              <a:rPr lang="ar-SA" b="1" dirty="0" smtClean="0"/>
              <a:t>و التآزر الحركي </a:t>
            </a:r>
            <a:r>
              <a:rPr lang="ar-EG" b="1" dirty="0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ar-SA" b="1" dirty="0" smtClean="0"/>
              <a:t>وضعف البصر و السمع </a:t>
            </a:r>
            <a:r>
              <a:rPr lang="ar-EG" b="1" dirty="0" smtClean="0"/>
              <a:t>.</a:t>
            </a:r>
            <a:r>
              <a:rPr lang="ar-SA" b="1" dirty="0" smtClean="0"/>
              <a:t> </a:t>
            </a:r>
            <a:endParaRPr lang="ar-EG" b="1" dirty="0" smtClean="0"/>
          </a:p>
          <a:p>
            <a:pPr eaLnBrk="1" hangingPunct="1">
              <a:lnSpc>
                <a:spcPct val="80000"/>
              </a:lnSpc>
            </a:pPr>
            <a:r>
              <a:rPr lang="ar-SA" b="1" dirty="0" smtClean="0"/>
              <a:t>الصم البكم فاقدي البصر ..........الخ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ملاحظات و تعليقات على </a:t>
            </a:r>
            <a:r>
              <a:rPr lang="ar-SA" dirty="0" smtClean="0"/>
              <a:t>أنواع وفئات الإعاقة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600000">
            <a:off x="495300" y="1600200"/>
            <a:ext cx="8915400" cy="4525963"/>
          </a:xfrm>
        </p:spPr>
        <p:txBody>
          <a:bodyPr>
            <a:normAutofit lnSpcReduction="10000"/>
          </a:bodyPr>
          <a:lstStyle/>
          <a:p>
            <a:r>
              <a:rPr lang="ar-EG" b="1" dirty="0" smtClean="0"/>
              <a:t>- </a:t>
            </a:r>
            <a:r>
              <a:rPr lang="ar-SA" b="1" dirty="0" smtClean="0"/>
              <a:t>ومن الطبيعي ان تختلف خصائص </a:t>
            </a:r>
            <a:r>
              <a:rPr lang="ar-EG" b="1" dirty="0" smtClean="0"/>
              <a:t>ال</a:t>
            </a:r>
            <a:r>
              <a:rPr lang="ar-SA" b="1" dirty="0" smtClean="0"/>
              <a:t>طفل المعوق ودرجة استعداده للتأهيل ونوع</a:t>
            </a:r>
            <a:r>
              <a:rPr lang="ar-EG" b="1" dirty="0" smtClean="0"/>
              <a:t>ية</a:t>
            </a:r>
            <a:r>
              <a:rPr lang="ar-SA" b="1" dirty="0" smtClean="0"/>
              <a:t> برامج  </a:t>
            </a:r>
            <a:r>
              <a:rPr lang="ar-EG" b="1" dirty="0" smtClean="0"/>
              <a:t>الرعاية و التأهيل حسب </a:t>
            </a:r>
            <a:r>
              <a:rPr lang="ar-SA" b="1" dirty="0" smtClean="0"/>
              <a:t> نوع ا</a:t>
            </a:r>
            <a:r>
              <a:rPr lang="ar-EG" b="1" dirty="0" smtClean="0"/>
              <a:t>لإ</a:t>
            </a:r>
            <a:r>
              <a:rPr lang="ar-SA" b="1" dirty="0" smtClean="0"/>
              <a:t>عاقة وموضعها ودرجتها</a:t>
            </a:r>
            <a:r>
              <a:rPr lang="ar-EG" b="1" dirty="0" smtClean="0"/>
              <a:t> .</a:t>
            </a:r>
            <a:r>
              <a:rPr lang="ar-SA" b="1" dirty="0" smtClean="0"/>
              <a:t> </a:t>
            </a:r>
            <a:endParaRPr lang="ar-EG" b="1" dirty="0" smtClean="0"/>
          </a:p>
          <a:p>
            <a:r>
              <a:rPr lang="ar-EG" b="1" dirty="0" smtClean="0"/>
              <a:t> </a:t>
            </a:r>
            <a:r>
              <a:rPr lang="ar-EG" dirty="0" smtClean="0"/>
              <a:t>- </a:t>
            </a:r>
            <a:r>
              <a:rPr lang="ar-EG" b="1" dirty="0" smtClean="0"/>
              <a:t>و من البديهي أن تؤدي حالة الإعاقة إلى كثير من تجارب الفشل ,بالإضافة إلى ما يعانيه المعاق و أسرته في المجتمع من عدم تقبل و نبذ و مشاعر الدونية و النقص مما يؤدى – في أغلب الأحيان – إلى اضطرابات ذاتية , و أنماط مختلفة من السلوك غير العادي مثل السلوك العدواني و المنحرف والانطوائي و غير ذلك من مظاهر سوء التوافق .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rtl="1">
              <a:buFontTx/>
              <a:buChar char="-"/>
            </a:pPr>
            <a:r>
              <a:rPr lang="ar-EG" b="1" dirty="0" smtClean="0"/>
              <a:t>و الإعاقة </a:t>
            </a:r>
            <a:r>
              <a:rPr lang="ar-EG" b="1" dirty="0" smtClean="0">
                <a:solidFill>
                  <a:srgbClr val="FF3300"/>
                </a:solidFill>
              </a:rPr>
              <a:t>تحدث نتيجة </a:t>
            </a:r>
            <a:r>
              <a:rPr lang="ar-EG" b="1" dirty="0" smtClean="0"/>
              <a:t>عامل مسبب وراثي أو بيئي و </a:t>
            </a:r>
            <a:r>
              <a:rPr lang="ar-EG" b="1" dirty="0" smtClean="0">
                <a:solidFill>
                  <a:srgbClr val="FF3300"/>
                </a:solidFill>
              </a:rPr>
              <a:t>تؤدى إلى </a:t>
            </a:r>
            <a:r>
              <a:rPr lang="ar-EG" b="1" dirty="0" smtClean="0"/>
              <a:t>إعاقة دائمة أو مؤقته , </a:t>
            </a:r>
            <a:r>
              <a:rPr lang="ar-EG" b="1" dirty="0" smtClean="0">
                <a:solidFill>
                  <a:srgbClr val="FF3300"/>
                </a:solidFill>
              </a:rPr>
              <a:t>تظهر بشكل </a:t>
            </a:r>
            <a:r>
              <a:rPr lang="ar-EG" b="1" dirty="0" smtClean="0"/>
              <a:t>فقد أو تشويه جزء أو نسيج أو عضو أو جهاز من الجسم </a:t>
            </a:r>
            <a:r>
              <a:rPr lang="ar-EG" b="1" dirty="0" smtClean="0">
                <a:solidFill>
                  <a:srgbClr val="FF3300"/>
                </a:solidFill>
              </a:rPr>
              <a:t>مثل</a:t>
            </a:r>
            <a:r>
              <a:rPr lang="ar-EG" b="1" dirty="0" smtClean="0"/>
              <a:t> بتر أحد الأطراف أو شلل أو فقد حاسة من الحواس (السمع أو البصر ) أو تخلف عقلي ...إلخ .</a:t>
            </a:r>
          </a:p>
          <a:p>
            <a:pPr rtl="1">
              <a:buFontTx/>
              <a:buChar char="-"/>
            </a:pPr>
            <a:r>
              <a:rPr lang="ar-EG" b="1" dirty="0" smtClean="0"/>
              <a:t>و تحدث الإعاقة </a:t>
            </a:r>
            <a:r>
              <a:rPr lang="ar-EG" b="1" dirty="0" smtClean="0">
                <a:solidFill>
                  <a:srgbClr val="FF3300"/>
                </a:solidFill>
              </a:rPr>
              <a:t>نتيجة </a:t>
            </a:r>
            <a:r>
              <a:rPr lang="ar-EG" b="1" dirty="0" smtClean="0"/>
              <a:t>قصور وظيفي لم يعالج , </a:t>
            </a:r>
            <a:r>
              <a:rPr lang="ar-EG" b="1" dirty="0" smtClean="0">
                <a:solidFill>
                  <a:srgbClr val="FF3300"/>
                </a:solidFill>
              </a:rPr>
              <a:t>يترتب عليه</a:t>
            </a:r>
            <a:r>
              <a:rPr lang="ar-EG" b="1" dirty="0" smtClean="0"/>
              <a:t> عجز جزئي أو كلي في أداء الوظائف الحركية أو الحسية أو العقلية بالصورة و الدرجة اللتين يؤديها بهما كالمشي وحمل الأشياء و الرؤية و الكتابة و العد و القيام بالاتصال و التفاعل مع الآخرين 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- </a:t>
            </a:r>
            <a:r>
              <a:rPr lang="ar-EG" b="1" dirty="0" smtClean="0"/>
              <a:t>و القصور الوظيفي قد يستمر لمدة قصيرة أو إلى ما شاء الله , أو قد يختفي ثم يرتد ثانية , و قد يكون على درجة مستمرة في الزيادة أو في النقصان .</a:t>
            </a:r>
          </a:p>
          <a:p>
            <a:r>
              <a:rPr lang="en-US" b="1" dirty="0" smtClean="0"/>
              <a:t>      </a:t>
            </a:r>
            <a:r>
              <a:rPr lang="ar-EG" b="1" dirty="0" smtClean="0"/>
              <a:t>- و يؤدي القصور الوظيفي بطبيعة الحال إلى عجز كلى أو جزئي في أداء واحد أو أكثر من الأنشطة التي تتفق مع سن الفرد و نوعه و دوره الاجتماعي و التي يتوقعها المجتمع عادة من هذا الفرد في ممارساته اليومية كالعناية بالذات و أداء العلاقات الاجتماعية و الأنشطة الاقتصادية </a:t>
            </a:r>
            <a:r>
              <a:rPr lang="ar-EG" dirty="0" smtClean="0"/>
              <a:t>.</a:t>
            </a:r>
            <a:endParaRPr lang="ar-E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- </a:t>
            </a:r>
            <a:r>
              <a:rPr lang="ar-EG" b="1" dirty="0" smtClean="0"/>
              <a:t>ولا شك أن </a:t>
            </a:r>
            <a:r>
              <a:rPr lang="ar-EG" b="1" u="sng" dirty="0" smtClean="0"/>
              <a:t>المعاناة المترتبة على القصور الوظيفي و الإعاقة لا تقتصر على </a:t>
            </a:r>
            <a:r>
              <a:rPr lang="ar-EG" b="1" dirty="0" smtClean="0">
                <a:solidFill>
                  <a:srgbClr val="FF3300"/>
                </a:solidFill>
              </a:rPr>
              <a:t>الفرد ذاته </a:t>
            </a:r>
            <a:r>
              <a:rPr lang="ar-EG" b="1" dirty="0" smtClean="0"/>
              <a:t>نتيجة حاجته إلى الاعتماد على الآخرين ( جسميا أو ذاتيا أو اقتصاديا أو اجتماعيا ) و عدم قدرته على الاستمتاع بالحياة و شعوره بالعزلة و الدونية , بل إن </a:t>
            </a:r>
            <a:r>
              <a:rPr lang="ar-EG" b="1" u="sng" dirty="0" smtClean="0"/>
              <a:t>المعاناة تمتد و تشمل </a:t>
            </a:r>
            <a:r>
              <a:rPr lang="ar-EG" b="1" dirty="0" smtClean="0">
                <a:solidFill>
                  <a:srgbClr val="FF3300"/>
                </a:solidFill>
              </a:rPr>
              <a:t>افراد أسرته </a:t>
            </a:r>
            <a:r>
              <a:rPr lang="ar-EG" b="1" dirty="0" smtClean="0"/>
              <a:t>و المحيطين به ,فالأسرة مسئولة عن رعايته و ىمعالجة مشكلاته و إعالته اقتصاديا , و من جهة أخرى و ف</a:t>
            </a:r>
            <a:r>
              <a:rPr lang="ar-EG" b="1" dirty="0" smtClean="0">
                <a:solidFill>
                  <a:srgbClr val="FF3300"/>
                </a:solidFill>
              </a:rPr>
              <a:t>المجتمع</a:t>
            </a:r>
            <a:r>
              <a:rPr lang="ar-EG" b="1" dirty="0" smtClean="0"/>
              <a:t> </a:t>
            </a:r>
            <a:r>
              <a:rPr lang="ar-EG" b="1" u="sng" dirty="0" smtClean="0"/>
              <a:t>يعانى أيضا </a:t>
            </a:r>
            <a:r>
              <a:rPr lang="ar-EG" b="1" dirty="0" smtClean="0"/>
              <a:t>نتيجة عدم إسهام الفرد المعوق في الإنتاج و حاجته إلى تخطيط و تمويل برامج رعليته و إعالته و تأهيله . </a:t>
            </a:r>
            <a:endParaRPr lang="ar-EG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  <p:bldP spid="174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2242</Words>
  <Application>Microsoft Office PowerPoint</Application>
  <PresentationFormat>A4 Paper (210x297 mm)</PresentationFormat>
  <Paragraphs>134</Paragraphs>
  <Slides>22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 المحاضرة الاولى  </vt:lpstr>
      <vt:lpstr>عناصر المحاضرة</vt:lpstr>
      <vt:lpstr>تعريف وتصنيف الاعاقة والعوامل المسببة لها </vt:lpstr>
      <vt:lpstr>مراحل حدوث الإعاقة  أ – الإصابة </vt:lpstr>
      <vt:lpstr>مراحل حدوث الإعاقة  ب – القصور الوظيفي</vt:lpstr>
      <vt:lpstr>مراحل حدوث الإعاقة  ج –الإعاقة / العجز</vt:lpstr>
      <vt:lpstr>ملاحظات و تعليقات على مراحل حدوث الإعاقة</vt:lpstr>
      <vt:lpstr>Slide 9</vt:lpstr>
      <vt:lpstr>Slide 10</vt:lpstr>
      <vt:lpstr>أنواع وفئات الإعاقة</vt:lpstr>
      <vt:lpstr>أولاً: المعاقين جسميا </vt:lpstr>
      <vt:lpstr>تابع أولاً: المعاقين جسميا  </vt:lpstr>
      <vt:lpstr>ثانيا: المعاقون ذهنيا </vt:lpstr>
      <vt:lpstr> تابع ثانيا: المعاقون ذهنيا</vt:lpstr>
      <vt:lpstr>ثالثا: المعاقون اجتماعيا </vt:lpstr>
      <vt:lpstr>رابعا: متعددو الإعاقة</vt:lpstr>
      <vt:lpstr>ملاحظات و تعليقات على أنواع وفئات الإعاقة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acer</cp:lastModifiedBy>
  <cp:revision>271</cp:revision>
  <dcterms:created xsi:type="dcterms:W3CDTF">2009-10-14T19:14:34Z</dcterms:created>
  <dcterms:modified xsi:type="dcterms:W3CDTF">2011-09-25T01:02:51Z</dcterms:modified>
</cp:coreProperties>
</file>