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88" r:id="rId2"/>
    <p:sldId id="257" r:id="rId3"/>
    <p:sldId id="267" r:id="rId4"/>
    <p:sldId id="259" r:id="rId5"/>
    <p:sldId id="319" r:id="rId6"/>
    <p:sldId id="306" r:id="rId7"/>
    <p:sldId id="307" r:id="rId8"/>
    <p:sldId id="308" r:id="rId9"/>
    <p:sldId id="320" r:id="rId10"/>
    <p:sldId id="289" r:id="rId11"/>
    <p:sldId id="322" r:id="rId12"/>
    <p:sldId id="321" r:id="rId13"/>
    <p:sldId id="323" r:id="rId14"/>
    <p:sldId id="328" r:id="rId15"/>
    <p:sldId id="290" r:id="rId16"/>
    <p:sldId id="325" r:id="rId17"/>
    <p:sldId id="326" r:id="rId18"/>
    <p:sldId id="291" r:id="rId19"/>
    <p:sldId id="32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3300"/>
    <a:srgbClr val="1003BD"/>
    <a:srgbClr val="FF006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37" autoAdjust="0"/>
  </p:normalViewPr>
  <p:slideViewPr>
    <p:cSldViewPr>
      <p:cViewPr>
        <p:scale>
          <a:sx n="51" d="100"/>
          <a:sy n="51" d="100"/>
        </p:scale>
        <p:origin x="-372"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39" d="100"/>
          <a:sy n="39" d="100"/>
        </p:scale>
        <p:origin x="-1518"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EAEF94-57A7-4F47-9D70-068AE5D92C5E}" type="doc">
      <dgm:prSet loTypeId="urn:microsoft.com/office/officeart/2005/8/layout/pyramid2" loCatId="list" qsTypeId="urn:microsoft.com/office/officeart/2005/8/quickstyle/simple1" qsCatId="simple" csTypeId="urn:microsoft.com/office/officeart/2005/8/colors/accent1_2" csCatId="accent1" phldr="1"/>
      <dgm:spPr/>
    </dgm:pt>
    <dgm:pt modelId="{04E76D59-DF37-4E4D-965F-FBA847C220A3}">
      <dgm:prSet phldrT="[Text]"/>
      <dgm:spPr/>
      <dgm:t>
        <a:bodyPr/>
        <a:lstStyle/>
        <a:p>
          <a:r>
            <a:rPr lang="ar-EG" dirty="0" smtClean="0"/>
            <a:t>الفقر</a:t>
          </a:r>
          <a:endParaRPr lang="en-US" dirty="0"/>
        </a:p>
      </dgm:t>
    </dgm:pt>
    <dgm:pt modelId="{C4621E36-DB14-4826-9C15-EC10AFEBC239}" type="parTrans" cxnId="{C2A5C874-1A41-4AFC-9278-B91D77DCCD4E}">
      <dgm:prSet/>
      <dgm:spPr/>
    </dgm:pt>
    <dgm:pt modelId="{C7C4F036-1349-42C1-8534-AA1899D6F1AC}" type="sibTrans" cxnId="{C2A5C874-1A41-4AFC-9278-B91D77DCCD4E}">
      <dgm:prSet/>
      <dgm:spPr/>
    </dgm:pt>
    <dgm:pt modelId="{8DFE861E-30EF-4F31-96CE-F5327562FE91}">
      <dgm:prSet phldrT="[Text]"/>
      <dgm:spPr/>
      <dgm:t>
        <a:bodyPr/>
        <a:lstStyle/>
        <a:p>
          <a:r>
            <a:rPr lang="ar-EG" dirty="0" smtClean="0"/>
            <a:t>الجهل</a:t>
          </a:r>
          <a:endParaRPr lang="en-US" dirty="0"/>
        </a:p>
      </dgm:t>
    </dgm:pt>
    <dgm:pt modelId="{C415122E-CF1C-4370-BF76-B2ACB1CF3D8D}" type="parTrans" cxnId="{0FC7CBF4-6AC9-477D-8966-0042D77BA05B}">
      <dgm:prSet/>
      <dgm:spPr/>
    </dgm:pt>
    <dgm:pt modelId="{309C0796-E0EB-4ABB-8C43-EB4045BCC266}" type="sibTrans" cxnId="{0FC7CBF4-6AC9-477D-8966-0042D77BA05B}">
      <dgm:prSet/>
      <dgm:spPr/>
    </dgm:pt>
    <dgm:pt modelId="{5E8D3AFD-EA6D-4080-95AC-414924C130CE}">
      <dgm:prSet phldrT="[Text]"/>
      <dgm:spPr/>
      <dgm:t>
        <a:bodyPr/>
        <a:lstStyle/>
        <a:p>
          <a:r>
            <a:rPr lang="ar-EG" dirty="0" smtClean="0"/>
            <a:t>نقص الرعاية الصحية </a:t>
          </a:r>
          <a:endParaRPr lang="en-US" dirty="0"/>
        </a:p>
      </dgm:t>
    </dgm:pt>
    <dgm:pt modelId="{DC53B31E-CE0D-4055-9241-D512F29B9516}" type="parTrans" cxnId="{F28F8FA5-38D8-46C7-84DD-23E0999C5A56}">
      <dgm:prSet/>
      <dgm:spPr/>
    </dgm:pt>
    <dgm:pt modelId="{116F7B02-4730-4DF7-A7E4-CB113670F389}" type="sibTrans" cxnId="{F28F8FA5-38D8-46C7-84DD-23E0999C5A56}">
      <dgm:prSet/>
      <dgm:spPr/>
    </dgm:pt>
    <dgm:pt modelId="{57DD4B3B-1EA4-4E62-8A52-329EB93A4175}" type="pres">
      <dgm:prSet presAssocID="{F8EAEF94-57A7-4F47-9D70-068AE5D92C5E}" presName="compositeShape" presStyleCnt="0">
        <dgm:presLayoutVars>
          <dgm:dir/>
          <dgm:resizeHandles/>
        </dgm:presLayoutVars>
      </dgm:prSet>
      <dgm:spPr/>
    </dgm:pt>
    <dgm:pt modelId="{57DF4285-C307-4003-A2A7-23031C06F7F9}" type="pres">
      <dgm:prSet presAssocID="{F8EAEF94-57A7-4F47-9D70-068AE5D92C5E}" presName="pyramid" presStyleLbl="node1" presStyleIdx="0" presStyleCnt="1"/>
      <dgm:spPr/>
    </dgm:pt>
    <dgm:pt modelId="{3F6AA119-2AC6-4FFF-A837-BD5FE023CD7B}" type="pres">
      <dgm:prSet presAssocID="{F8EAEF94-57A7-4F47-9D70-068AE5D92C5E}" presName="theList" presStyleCnt="0"/>
      <dgm:spPr/>
    </dgm:pt>
    <dgm:pt modelId="{EE38AD12-D4EE-4C9D-B5D4-D29007347F70}" type="pres">
      <dgm:prSet presAssocID="{04E76D59-DF37-4E4D-965F-FBA847C220A3}" presName="aNode" presStyleLbl="fgAcc1" presStyleIdx="0" presStyleCnt="3">
        <dgm:presLayoutVars>
          <dgm:bulletEnabled val="1"/>
        </dgm:presLayoutVars>
      </dgm:prSet>
      <dgm:spPr/>
    </dgm:pt>
    <dgm:pt modelId="{CF3DB0AC-5F3F-4B9F-838F-E9263AAD4D19}" type="pres">
      <dgm:prSet presAssocID="{04E76D59-DF37-4E4D-965F-FBA847C220A3}" presName="aSpace" presStyleCnt="0"/>
      <dgm:spPr/>
    </dgm:pt>
    <dgm:pt modelId="{57821F87-18D7-4A0A-B8A8-CC57BA3395B9}" type="pres">
      <dgm:prSet presAssocID="{8DFE861E-30EF-4F31-96CE-F5327562FE91}" presName="aNode" presStyleLbl="fgAcc1" presStyleIdx="1" presStyleCnt="3">
        <dgm:presLayoutVars>
          <dgm:bulletEnabled val="1"/>
        </dgm:presLayoutVars>
      </dgm:prSet>
      <dgm:spPr/>
    </dgm:pt>
    <dgm:pt modelId="{19A24A56-2BDA-4A9E-98FD-79E529FF35A2}" type="pres">
      <dgm:prSet presAssocID="{8DFE861E-30EF-4F31-96CE-F5327562FE91}" presName="aSpace" presStyleCnt="0"/>
      <dgm:spPr/>
    </dgm:pt>
    <dgm:pt modelId="{70F23031-751B-4058-8A4B-8C5E827D5CBA}" type="pres">
      <dgm:prSet presAssocID="{5E8D3AFD-EA6D-4080-95AC-414924C130CE}" presName="aNode" presStyleLbl="fgAcc1" presStyleIdx="2" presStyleCnt="3">
        <dgm:presLayoutVars>
          <dgm:bulletEnabled val="1"/>
        </dgm:presLayoutVars>
      </dgm:prSet>
      <dgm:spPr/>
    </dgm:pt>
    <dgm:pt modelId="{26B437F5-9E28-4DEF-88DC-85C2F2D860B2}" type="pres">
      <dgm:prSet presAssocID="{5E8D3AFD-EA6D-4080-95AC-414924C130CE}" presName="aSpace" presStyleCnt="0"/>
      <dgm:spPr/>
    </dgm:pt>
  </dgm:ptLst>
  <dgm:cxnLst>
    <dgm:cxn modelId="{C08B741B-F7E3-427E-961B-D759A0801604}" type="presOf" srcId="{5E8D3AFD-EA6D-4080-95AC-414924C130CE}" destId="{70F23031-751B-4058-8A4B-8C5E827D5CBA}" srcOrd="0" destOrd="0" presId="urn:microsoft.com/office/officeart/2005/8/layout/pyramid2"/>
    <dgm:cxn modelId="{79EA48A6-7808-4962-9982-EB2263B115C9}" type="presOf" srcId="{8DFE861E-30EF-4F31-96CE-F5327562FE91}" destId="{57821F87-18D7-4A0A-B8A8-CC57BA3395B9}" srcOrd="0" destOrd="0" presId="urn:microsoft.com/office/officeart/2005/8/layout/pyramid2"/>
    <dgm:cxn modelId="{C2A5C874-1A41-4AFC-9278-B91D77DCCD4E}" srcId="{F8EAEF94-57A7-4F47-9D70-068AE5D92C5E}" destId="{04E76D59-DF37-4E4D-965F-FBA847C220A3}" srcOrd="0" destOrd="0" parTransId="{C4621E36-DB14-4826-9C15-EC10AFEBC239}" sibTransId="{C7C4F036-1349-42C1-8534-AA1899D6F1AC}"/>
    <dgm:cxn modelId="{0FC7CBF4-6AC9-477D-8966-0042D77BA05B}" srcId="{F8EAEF94-57A7-4F47-9D70-068AE5D92C5E}" destId="{8DFE861E-30EF-4F31-96CE-F5327562FE91}" srcOrd="1" destOrd="0" parTransId="{C415122E-CF1C-4370-BF76-B2ACB1CF3D8D}" sibTransId="{309C0796-E0EB-4ABB-8C43-EB4045BCC266}"/>
    <dgm:cxn modelId="{AC68AB6F-52A5-4E04-9A9D-69616ABDBD6C}" type="presOf" srcId="{04E76D59-DF37-4E4D-965F-FBA847C220A3}" destId="{EE38AD12-D4EE-4C9D-B5D4-D29007347F70}" srcOrd="0" destOrd="0" presId="urn:microsoft.com/office/officeart/2005/8/layout/pyramid2"/>
    <dgm:cxn modelId="{F28F8FA5-38D8-46C7-84DD-23E0999C5A56}" srcId="{F8EAEF94-57A7-4F47-9D70-068AE5D92C5E}" destId="{5E8D3AFD-EA6D-4080-95AC-414924C130CE}" srcOrd="2" destOrd="0" parTransId="{DC53B31E-CE0D-4055-9241-D512F29B9516}" sibTransId="{116F7B02-4730-4DF7-A7E4-CB113670F389}"/>
    <dgm:cxn modelId="{F82F8D46-91CD-499D-9426-B6EB5162D131}" type="presOf" srcId="{F8EAEF94-57A7-4F47-9D70-068AE5D92C5E}" destId="{57DD4B3B-1EA4-4E62-8A52-329EB93A4175}" srcOrd="0" destOrd="0" presId="urn:microsoft.com/office/officeart/2005/8/layout/pyramid2"/>
    <dgm:cxn modelId="{46FCB57F-CEFD-4339-B579-1972C6F2A9B8}" type="presParOf" srcId="{57DD4B3B-1EA4-4E62-8A52-329EB93A4175}" destId="{57DF4285-C307-4003-A2A7-23031C06F7F9}" srcOrd="0" destOrd="0" presId="urn:microsoft.com/office/officeart/2005/8/layout/pyramid2"/>
    <dgm:cxn modelId="{30DDC565-6370-48BE-9705-57671B31AB12}" type="presParOf" srcId="{57DD4B3B-1EA4-4E62-8A52-329EB93A4175}" destId="{3F6AA119-2AC6-4FFF-A837-BD5FE023CD7B}" srcOrd="1" destOrd="0" presId="urn:microsoft.com/office/officeart/2005/8/layout/pyramid2"/>
    <dgm:cxn modelId="{0CC52079-B699-4868-8559-7CA5650027E9}" type="presParOf" srcId="{3F6AA119-2AC6-4FFF-A837-BD5FE023CD7B}" destId="{EE38AD12-D4EE-4C9D-B5D4-D29007347F70}" srcOrd="0" destOrd="0" presId="urn:microsoft.com/office/officeart/2005/8/layout/pyramid2"/>
    <dgm:cxn modelId="{7B3FF664-3269-4F55-89FB-9356BFE789FD}" type="presParOf" srcId="{3F6AA119-2AC6-4FFF-A837-BD5FE023CD7B}" destId="{CF3DB0AC-5F3F-4B9F-838F-E9263AAD4D19}" srcOrd="1" destOrd="0" presId="urn:microsoft.com/office/officeart/2005/8/layout/pyramid2"/>
    <dgm:cxn modelId="{55783C77-7936-4F55-85C8-79181630ED18}" type="presParOf" srcId="{3F6AA119-2AC6-4FFF-A837-BD5FE023CD7B}" destId="{57821F87-18D7-4A0A-B8A8-CC57BA3395B9}" srcOrd="2" destOrd="0" presId="urn:microsoft.com/office/officeart/2005/8/layout/pyramid2"/>
    <dgm:cxn modelId="{0373BF47-F9EB-4B03-80EE-931B7F6D9691}" type="presParOf" srcId="{3F6AA119-2AC6-4FFF-A837-BD5FE023CD7B}" destId="{19A24A56-2BDA-4A9E-98FD-79E529FF35A2}" srcOrd="3" destOrd="0" presId="urn:microsoft.com/office/officeart/2005/8/layout/pyramid2"/>
    <dgm:cxn modelId="{E05FC6FB-43C0-4894-81CC-D8D1CBA93426}" type="presParOf" srcId="{3F6AA119-2AC6-4FFF-A837-BD5FE023CD7B}" destId="{70F23031-751B-4058-8A4B-8C5E827D5CBA}" srcOrd="4" destOrd="0" presId="urn:microsoft.com/office/officeart/2005/8/layout/pyramid2"/>
    <dgm:cxn modelId="{45AD8A47-B589-4AAC-B561-985F0A5E9BFA}" type="presParOf" srcId="{3F6AA119-2AC6-4FFF-A837-BD5FE023CD7B}" destId="{26B437F5-9E28-4DEF-88DC-85C2F2D860B2}"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DF4285-C307-4003-A2A7-23031C06F7F9}">
      <dsp:nvSpPr>
        <dsp:cNvPr id="0" name=""/>
        <dsp:cNvSpPr/>
      </dsp:nvSpPr>
      <dsp:spPr>
        <a:xfrm>
          <a:off x="0" y="0"/>
          <a:ext cx="3816902" cy="4525963"/>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38AD12-D4EE-4C9D-B5D4-D29007347F70}">
      <dsp:nvSpPr>
        <dsp:cNvPr id="0" name=""/>
        <dsp:cNvSpPr/>
      </dsp:nvSpPr>
      <dsp:spPr>
        <a:xfrm>
          <a:off x="1908451" y="455027"/>
          <a:ext cx="2480986" cy="10713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ar-EG" sz="2700" kern="1200" dirty="0" smtClean="0"/>
            <a:t>الفقر</a:t>
          </a:r>
          <a:endParaRPr lang="en-US" sz="2700" kern="1200" dirty="0"/>
        </a:p>
      </dsp:txBody>
      <dsp:txXfrm>
        <a:off x="1908451" y="455027"/>
        <a:ext cx="2480986" cy="1071380"/>
      </dsp:txXfrm>
    </dsp:sp>
    <dsp:sp modelId="{57821F87-18D7-4A0A-B8A8-CC57BA3395B9}">
      <dsp:nvSpPr>
        <dsp:cNvPr id="0" name=""/>
        <dsp:cNvSpPr/>
      </dsp:nvSpPr>
      <dsp:spPr>
        <a:xfrm>
          <a:off x="1908451" y="1660330"/>
          <a:ext cx="2480986" cy="10713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ar-EG" sz="2700" kern="1200" dirty="0" smtClean="0"/>
            <a:t>الجهل</a:t>
          </a:r>
          <a:endParaRPr lang="en-US" sz="2700" kern="1200" dirty="0"/>
        </a:p>
      </dsp:txBody>
      <dsp:txXfrm>
        <a:off x="1908451" y="1660330"/>
        <a:ext cx="2480986" cy="1071380"/>
      </dsp:txXfrm>
    </dsp:sp>
    <dsp:sp modelId="{70F23031-751B-4058-8A4B-8C5E827D5CBA}">
      <dsp:nvSpPr>
        <dsp:cNvPr id="0" name=""/>
        <dsp:cNvSpPr/>
      </dsp:nvSpPr>
      <dsp:spPr>
        <a:xfrm>
          <a:off x="1908451" y="2865632"/>
          <a:ext cx="2480986" cy="107138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ar-EG" sz="2700" kern="1200" dirty="0" smtClean="0"/>
            <a:t>نقص الرعاية الصحية </a:t>
          </a:r>
          <a:endParaRPr lang="en-US" sz="2700" kern="1200" dirty="0"/>
        </a:p>
      </dsp:txBody>
      <dsp:txXfrm>
        <a:off x="1908451" y="2865632"/>
        <a:ext cx="2480986" cy="107138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a:t>
            </a:r>
            <a:r>
              <a:rPr lang="ar-EG" sz="4000" b="1" dirty="0" smtClean="0">
                <a:solidFill>
                  <a:srgbClr val="002060"/>
                </a:solidFill>
                <a:cs typeface="Akhbar MT" pitchFamily="2" charset="-78"/>
              </a:rPr>
              <a:t>أحمد عبد الرحيم العمري</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2" end="2"/>
                                            </p:txEl>
                                          </p:spTgt>
                                        </p:tgtEl>
                                        <p:attrNameLst>
                                          <p:attrName>style.visibility</p:attrName>
                                        </p:attrNameLst>
                                      </p:cBhvr>
                                      <p:to>
                                        <p:strVal val="visible"/>
                                      </p:to>
                                    </p:set>
                                    <p:anim calcmode="lin" valueType="num">
                                      <p:cBhvr additive="base">
                                        <p:cTn id="43"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3" end="3"/>
                                            </p:txEl>
                                          </p:spTgt>
                                        </p:tgtEl>
                                        <p:attrNameLst>
                                          <p:attrName>style.visibility</p:attrName>
                                        </p:attrNameLst>
                                      </p:cBhvr>
                                      <p:to>
                                        <p:strVal val="visible"/>
                                      </p:to>
                                    </p:set>
                                    <p:anim calcmode="lin" valueType="num">
                                      <p:cBhvr additive="base">
                                        <p:cTn id="49"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6000" dirty="0" smtClean="0">
                <a:solidFill>
                  <a:srgbClr val="00B050"/>
                </a:solidFill>
                <a:cs typeface="Mudir MT" pitchFamily="2" charset="-78"/>
              </a:rPr>
              <a:t>المحاضرة </a:t>
            </a:r>
            <a:r>
              <a:rPr lang="ar-SA" sz="6000" dirty="0" smtClean="0">
                <a:solidFill>
                  <a:srgbClr val="00B050"/>
                </a:solidFill>
                <a:cs typeface="Mudir MT" pitchFamily="2" charset="-78"/>
              </a:rPr>
              <a:t>الثانية</a:t>
            </a:r>
            <a:r>
              <a:rPr lang="ar-EG" sz="6000" dirty="0" smtClean="0">
                <a:solidFill>
                  <a:srgbClr val="00B050"/>
                </a:solidFill>
                <a:cs typeface="Mudir MT" pitchFamily="2" charset="-78"/>
              </a:rPr>
              <a:t>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p:spPr>
        <p:txBody>
          <a:bodyPr>
            <a:normAutofit fontScale="85000" lnSpcReduction="20000"/>
          </a:bodyPr>
          <a:lstStyle/>
          <a:p>
            <a:r>
              <a:rPr lang="ar-SA" sz="6000" b="1" dirty="0" smtClean="0">
                <a:solidFill>
                  <a:srgbClr val="FF0000"/>
                </a:solidFill>
              </a:rPr>
              <a:t>تابع الفصل الأول </a:t>
            </a:r>
          </a:p>
          <a:p>
            <a:r>
              <a:rPr lang="ar-SA" sz="6000" b="1" dirty="0" smtClean="0">
                <a:solidFill>
                  <a:schemeClr val="tx1"/>
                </a:solidFill>
              </a:rPr>
              <a:t>تعريف و تصنيف ا</a:t>
            </a:r>
            <a:r>
              <a:rPr lang="ar-EG" sz="6000" b="1" dirty="0" smtClean="0">
                <a:solidFill>
                  <a:schemeClr val="tx1"/>
                </a:solidFill>
              </a:rPr>
              <a:t>لإ</a:t>
            </a:r>
            <a:r>
              <a:rPr lang="ar-SA" sz="6000" b="1" dirty="0" smtClean="0">
                <a:solidFill>
                  <a:schemeClr val="tx1"/>
                </a:solidFill>
              </a:rPr>
              <a:t>عاقة</a:t>
            </a:r>
            <a:r>
              <a:rPr lang="ar-EG" sz="6000" b="1" dirty="0" smtClean="0">
                <a:solidFill>
                  <a:schemeClr val="tx1"/>
                </a:solidFill>
              </a:rPr>
              <a:t> الذهنية</a:t>
            </a:r>
            <a:r>
              <a:rPr lang="ar-SA" sz="6000" b="1" dirty="0" smtClean="0">
                <a:solidFill>
                  <a:schemeClr val="tx1"/>
                </a:solidFill>
              </a:rPr>
              <a:t> </a:t>
            </a:r>
          </a:p>
          <a:p>
            <a:r>
              <a:rPr lang="ar-SA" sz="6000" b="1" dirty="0" smtClean="0">
                <a:solidFill>
                  <a:schemeClr val="tx1"/>
                </a:solidFill>
              </a:rPr>
              <a:t>و العوامل المسببة لها</a:t>
            </a:r>
            <a:r>
              <a:rPr lang="ar-SA" sz="6000" dirty="0" smtClean="0"/>
              <a:t> </a:t>
            </a:r>
            <a:endParaRPr lang="en-US" sz="6000" dirty="0" smtClean="0"/>
          </a:p>
          <a:p>
            <a:pPr eaLnBrk="1" hangingPunct="1"/>
            <a:endParaRPr lang="en-US" sz="6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fontScale="92500" lnSpcReduction="20000"/>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p>
          <a:p>
            <a:r>
              <a:rPr lang="ar-EG" b="1" dirty="0" smtClean="0">
                <a:solidFill>
                  <a:schemeClr val="hlink"/>
                </a:solidFill>
                <a:cs typeface="Arial" pitchFamily="34" charset="0"/>
              </a:rPr>
              <a:t>- </a:t>
            </a:r>
            <a:r>
              <a:rPr lang="ar-SA" b="1" dirty="0" smtClean="0">
                <a:solidFill>
                  <a:schemeClr val="hlink"/>
                </a:solidFill>
                <a:cs typeface="Arial" pitchFamily="34" charset="0"/>
              </a:rPr>
              <a:t>حجم مشكلة الإعاقة</a:t>
            </a:r>
            <a:endParaRPr lang="ar-EG" b="1" dirty="0" smtClean="0">
              <a:solidFill>
                <a:schemeClr val="hlink"/>
              </a:solidFill>
              <a:cs typeface="Arial" pitchFamily="34" charset="0"/>
            </a:endParaRPr>
          </a:p>
          <a:p>
            <a:endParaRPr lang="ar-SA" b="1" dirty="0" smtClean="0">
              <a:solidFill>
                <a:schemeClr val="hlink"/>
              </a:solidFill>
              <a:cs typeface="Arial" pitchFamily="34" charset="0"/>
            </a:endParaRPr>
          </a:p>
          <a:p>
            <a:r>
              <a:rPr lang="ar-SA" b="1" dirty="0" smtClean="0">
                <a:solidFill>
                  <a:schemeClr val="hlink"/>
                </a:solidFill>
                <a:cs typeface="Arial" pitchFamily="34" charset="0"/>
              </a:rPr>
              <a:t>- أسباب زيادة نسب الإعاقة في الدول النامية عن الدول الصناعية</a:t>
            </a:r>
          </a:p>
          <a:p>
            <a:endParaRPr lang="ar-SA" b="1" dirty="0" smtClean="0">
              <a:solidFill>
                <a:schemeClr val="hlink"/>
              </a:solidFill>
              <a:cs typeface="Arial" pitchFamily="34" charset="0"/>
            </a:endParaRPr>
          </a:p>
          <a:p>
            <a:r>
              <a:rPr lang="ar-EG" b="1" dirty="0" smtClean="0">
                <a:solidFill>
                  <a:schemeClr val="hlink"/>
                </a:solidFill>
                <a:cs typeface="Arial" pitchFamily="34" charset="0"/>
              </a:rPr>
              <a:t>- </a:t>
            </a:r>
            <a:r>
              <a:rPr lang="ar-SA" b="1" dirty="0" smtClean="0">
                <a:solidFill>
                  <a:schemeClr val="hlink"/>
                </a:solidFill>
                <a:cs typeface="Arial" pitchFamily="34" charset="0"/>
              </a:rPr>
              <a:t>الأطفال تحت العام الخامس أكثر عرضة للإعاقة</a:t>
            </a:r>
            <a:endParaRPr lang="ar-EG" b="1" dirty="0" smtClean="0">
              <a:solidFill>
                <a:schemeClr val="hlink"/>
              </a:solidFill>
              <a:cs typeface="Arial" pitchFamily="34" charset="0"/>
            </a:endParaRPr>
          </a:p>
          <a:p>
            <a:endParaRPr lang="ar-SA" b="1" dirty="0" smtClean="0">
              <a:solidFill>
                <a:schemeClr val="hlink"/>
              </a:solidFill>
              <a:cs typeface="Arial" pitchFamily="34" charset="0"/>
            </a:endParaRPr>
          </a:p>
          <a:p>
            <a:r>
              <a:rPr lang="ar-EG" b="1" dirty="0" smtClean="0">
                <a:solidFill>
                  <a:schemeClr val="hlink"/>
                </a:solidFill>
                <a:cs typeface="Arial" pitchFamily="34" charset="0"/>
              </a:rPr>
              <a:t>- </a:t>
            </a:r>
            <a:r>
              <a:rPr lang="ar-SA" b="1" dirty="0" smtClean="0">
                <a:solidFill>
                  <a:schemeClr val="hlink"/>
                </a:solidFill>
                <a:cs typeface="Arial" pitchFamily="34" charset="0"/>
              </a:rPr>
              <a:t>العوامل المسببة للإعاقة</a:t>
            </a:r>
            <a:endParaRPr lang="ar-SA" sz="2800" b="1" dirty="0" smtClean="0">
              <a:solidFill>
                <a:schemeClr val="hlink"/>
              </a:solidFill>
              <a:cs typeface="Arial" pitchFamily="34" charset="0"/>
            </a:endParaRPr>
          </a:p>
          <a:p>
            <a:r>
              <a:rPr lang="ar-EG" sz="2800" b="1" dirty="0" smtClean="0">
                <a:solidFill>
                  <a:schemeClr val="hlink"/>
                </a:solidFill>
                <a:cs typeface="Arial" pitchFamily="34" charset="0"/>
              </a:rPr>
              <a:t>   </a:t>
            </a:r>
            <a:r>
              <a:rPr lang="en-US"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anim calcmode="lin" valueType="num">
                                      <p:cBhvr additive="base">
                                        <p:cTn id="4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dirty="0" smtClean="0"/>
              <a:t>حجم ومشكلة الإعاقة</a:t>
            </a:r>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8195" name="Content Placeholder 2"/>
          <p:cNvSpPr>
            <a:spLocks noGrp="1"/>
          </p:cNvSpPr>
          <p:nvPr>
            <p:ph idx="1"/>
          </p:nvPr>
        </p:nvSpPr>
        <p:spPr>
          <a:xfrm>
            <a:off x="228600" y="1447800"/>
            <a:ext cx="9144000" cy="4525963"/>
          </a:xfrm>
          <a:ln>
            <a:solidFill>
              <a:schemeClr val="tx2"/>
            </a:solidFill>
          </a:ln>
        </p:spPr>
        <p:txBody>
          <a:bodyPr>
            <a:normAutofit fontScale="70000" lnSpcReduction="20000"/>
          </a:bodyPr>
          <a:lstStyle/>
          <a:p>
            <a:pPr eaLnBrk="1" hangingPunct="1">
              <a:defRPr/>
            </a:pPr>
            <a:r>
              <a:rPr lang="ar-SA" sz="4100" b="1" dirty="0" smtClean="0"/>
              <a:t>من الصعب الوصول إلي تقديرات دقيقة حول حجم  مشكلة الإعاقة بالوطن العربي أو في مصر بسبب نقص الدراسات المسحية لتحديد </a:t>
            </a:r>
          </a:p>
          <a:p>
            <a:pPr eaLnBrk="1" hangingPunct="1">
              <a:defRPr/>
            </a:pPr>
            <a:r>
              <a:rPr lang="ar-SA" sz="4100" b="1" dirty="0" smtClean="0"/>
              <a:t>المشكلة. </a:t>
            </a:r>
          </a:p>
          <a:p>
            <a:pPr eaLnBrk="1" hangingPunct="1">
              <a:defRPr/>
            </a:pPr>
            <a:r>
              <a:rPr lang="ar-SA" sz="4100" b="1" dirty="0" smtClean="0"/>
              <a:t>وحاليا توضع بعض الأسئلة والاستفسارات عن وجود معوقين في نطاق الأسرة داخل بحوث ومسوح التعداد السكاني .</a:t>
            </a:r>
          </a:p>
          <a:p>
            <a:pPr eaLnBrk="1" hangingPunct="1">
              <a:defRPr/>
            </a:pPr>
            <a:r>
              <a:rPr lang="ar-SA" sz="4100" b="1" dirty="0" smtClean="0"/>
              <a:t>كما أن معظم الدراسات المسحية التي أجريت في نطاق مصر قد أجريت علي عينة من المحافظات القاهرة والقليوبية، و توصلت النتائج الى أثر الظروف الاجتماعية و الاقتصادية على انتشار حالات التخلف العقلى و الاعاقة الذهنية ، حيث اشارة النتائج الى زيادة نسبة الاعاقة بالمناطق الفقيرة مقارنة بالمناطق الغنية</a:t>
            </a:r>
            <a:r>
              <a:rPr lang="ar-SA" b="1" dirty="0" smtClean="0"/>
              <a:t> .</a:t>
            </a:r>
          </a:p>
          <a:p>
            <a:pPr eaLnBrk="1" hangingPunct="1">
              <a:lnSpc>
                <a:spcPct val="80000"/>
              </a:lnSpc>
              <a:defRPr/>
            </a:pPr>
            <a:endParaRPr lang="ar-SA" b="1" dirty="0" smtClean="0"/>
          </a:p>
          <a:p>
            <a:pPr eaLnBrk="1" hangingPunct="1">
              <a:lnSpc>
                <a:spcPct val="80000"/>
              </a:lnSpc>
              <a:defRPr/>
            </a:pPr>
            <a:r>
              <a:rPr lang="ar-SA" b="1" dirty="0" smtClean="0"/>
              <a:t> </a:t>
            </a:r>
            <a:endParaRPr lang="en-US"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bg/>
                                          </p:spTgt>
                                        </p:tgtEl>
                                        <p:attrNameLst>
                                          <p:attrName>style.visibility</p:attrName>
                                        </p:attrNameLst>
                                      </p:cBhvr>
                                      <p:to>
                                        <p:strVal val="visible"/>
                                      </p:to>
                                    </p:set>
                                    <p:anim calcmode="lin" valueType="num">
                                      <p:cBhvr additive="base">
                                        <p:cTn id="13" dur="500" fill="hold"/>
                                        <p:tgtEl>
                                          <p:spTgt spid="819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0" end="0"/>
                                            </p:txEl>
                                          </p:spTgt>
                                        </p:tgtEl>
                                        <p:attrNameLst>
                                          <p:attrName>style.visibility</p:attrName>
                                        </p:attrNameLst>
                                      </p:cBhvr>
                                      <p:to>
                                        <p:strVal val="visible"/>
                                      </p:to>
                                    </p:set>
                                    <p:anim calcmode="lin" valueType="num">
                                      <p:cBhvr additive="base">
                                        <p:cTn id="19"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1" end="1"/>
                                            </p:txEl>
                                          </p:spTgt>
                                        </p:tgtEl>
                                        <p:attrNameLst>
                                          <p:attrName>style.visibility</p:attrName>
                                        </p:attrNameLst>
                                      </p:cBhvr>
                                      <p:to>
                                        <p:strVal val="visible"/>
                                      </p:to>
                                    </p:set>
                                    <p:anim calcmode="lin" valueType="num">
                                      <p:cBhvr additive="base">
                                        <p:cTn id="25"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2" end="2"/>
                                            </p:txEl>
                                          </p:spTgt>
                                        </p:tgtEl>
                                        <p:attrNameLst>
                                          <p:attrName>style.visibility</p:attrName>
                                        </p:attrNameLst>
                                      </p:cBhvr>
                                      <p:to>
                                        <p:strVal val="visible"/>
                                      </p:to>
                                    </p:set>
                                    <p:anim calcmode="lin" valueType="num">
                                      <p:cBhvr additive="base">
                                        <p:cTn id="31"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3" end="3"/>
                                            </p:txEl>
                                          </p:spTgt>
                                        </p:tgtEl>
                                        <p:attrNameLst>
                                          <p:attrName>style.visibility</p:attrName>
                                        </p:attrNameLst>
                                      </p:cBhvr>
                                      <p:to>
                                        <p:strVal val="visible"/>
                                      </p:to>
                                    </p:set>
                                    <p:anim calcmode="lin" valueType="num">
                                      <p:cBhvr additive="base">
                                        <p:cTn id="37"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5" end="5"/>
                                            </p:txEl>
                                          </p:spTgt>
                                        </p:tgtEl>
                                        <p:attrNameLst>
                                          <p:attrName>style.visibility</p:attrName>
                                        </p:attrNameLst>
                                      </p:cBhvr>
                                      <p:to>
                                        <p:strVal val="visible"/>
                                      </p:to>
                                    </p:set>
                                    <p:anim calcmode="lin" valueType="num">
                                      <p:cBhvr additive="base">
                                        <p:cTn id="43"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endParaRPr lang="en-US" dirty="0"/>
          </a:p>
        </p:txBody>
      </p:sp>
      <p:sp>
        <p:nvSpPr>
          <p:cNvPr id="3" name="عنصر نائب للمحتوى 2"/>
          <p:cNvSpPr>
            <a:spLocks noGrp="1"/>
          </p:cNvSpPr>
          <p:nvPr>
            <p:ph idx="1"/>
          </p:nvPr>
        </p:nvSpPr>
        <p:spPr/>
        <p:txBody>
          <a:bodyPr>
            <a:normAutofit fontScale="77500" lnSpcReduction="20000"/>
          </a:bodyPr>
          <a:lstStyle/>
          <a:p>
            <a:pPr eaLnBrk="1" hangingPunct="1">
              <a:lnSpc>
                <a:spcPct val="110000"/>
              </a:lnSpc>
              <a:defRPr/>
            </a:pPr>
            <a:r>
              <a:rPr lang="ar-SA" b="1" dirty="0" smtClean="0"/>
              <a:t>كما تواجه الباحثين مشكلة أخري في طبيعة الدراسات المسحية كتكلفتها إلي جانب المشكلات الاجتماعية والتي تتمثل في اعتبار الإعاقة وصمة عار علي جبين أسرة المعوق . </a:t>
            </a:r>
          </a:p>
          <a:p>
            <a:pPr eaLnBrk="1" hangingPunct="1">
              <a:lnSpc>
                <a:spcPct val="110000"/>
              </a:lnSpc>
              <a:defRPr/>
            </a:pPr>
            <a:r>
              <a:rPr lang="ar-SA" b="1" dirty="0" smtClean="0"/>
              <a:t>و في غياب التقديرات الدقيقة ، يمكننا الوصول الى تقديرات مبدئية مستعينين بنتائج بحوث الدول الصناعية و منظمات الأمم المتحدة و هيئة الأمم المتحدة و هيئة الصحة العالمية ، و التي تحدد نسبة جميع الإعاقات في المجتمعات الصناعية المتقدمة بحوالى 10% من تعداد السكان ، كما حددت نسبة التخلف العقلي بحوالى 3% من تعداد السكان .</a:t>
            </a:r>
          </a:p>
          <a:p>
            <a:pPr eaLnBrk="1" hangingPunct="1">
              <a:lnSpc>
                <a:spcPct val="110000"/>
              </a:lnSpc>
              <a:defRPr/>
            </a:pPr>
            <a:r>
              <a:rPr lang="ar-SA" b="1" dirty="0" smtClean="0"/>
              <a:t>ومن المتوقع أن تزيد نسبة الإعاقة بالوطن العربي مقارنة بالدول الصناعية الكبرى بسبب الظروف الاقتصادية والاجتماعية والصحة وانتشار الفقر والبطالة وازدحام السكان وسوء التغذية والسكن العشوائي وغيرها من الأسباب التي نعرضها فيما يلي :</a:t>
            </a:r>
            <a:r>
              <a:rPr lang="ar-SA" dirty="0" smtClean="0"/>
              <a:t>  </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219200"/>
          </a:xfrm>
        </p:spPr>
        <p:txBody>
          <a:bodyPr/>
          <a:lstStyle/>
          <a:p>
            <a:pPr algn="ctr"/>
            <a:r>
              <a:rPr lang="ar-SA" dirty="0" smtClean="0"/>
              <a:t>أسباب زيادة الإعاقات في الوطن العربي</a:t>
            </a:r>
            <a:endParaRPr lang="en-US" dirty="0"/>
          </a:p>
        </p:txBody>
      </p:sp>
      <p:sp>
        <p:nvSpPr>
          <p:cNvPr id="3" name="Content Placeholder 2"/>
          <p:cNvSpPr>
            <a:spLocks noGrp="1"/>
          </p:cNvSpPr>
          <p:nvPr>
            <p:ph idx="1"/>
          </p:nvPr>
        </p:nvSpPr>
        <p:spPr>
          <a:xfrm>
            <a:off x="0" y="1447800"/>
            <a:ext cx="9410700" cy="4678363"/>
          </a:xfrm>
        </p:spPr>
        <p:txBody>
          <a:bodyPr>
            <a:normAutofit fontScale="85000" lnSpcReduction="10000"/>
          </a:bodyPr>
          <a:lstStyle/>
          <a:p>
            <a:pPr algn="justLow" rtl="1" eaLnBrk="1" hangingPunct="1"/>
            <a:r>
              <a:rPr lang="ar-SA" dirty="0" smtClean="0"/>
              <a:t> </a:t>
            </a:r>
            <a:r>
              <a:rPr lang="ar-EG" dirty="0" smtClean="0"/>
              <a:t>1</a:t>
            </a:r>
            <a:r>
              <a:rPr lang="ar-SA" b="1" dirty="0" smtClean="0"/>
              <a:t>- </a:t>
            </a:r>
            <a:r>
              <a:rPr lang="ar-SA" b="1" dirty="0" smtClean="0"/>
              <a:t>الاتساع الكبير في حجم الأطفال مقارنة بحجم السكان حيث يصل النسبة إلي 45% للأطفال أقل من 16 سنة بينما في دول الغرب لا تزيد عن 22- 25 %.</a:t>
            </a:r>
          </a:p>
          <a:p>
            <a:pPr algn="justLow" rtl="1" eaLnBrk="1" hangingPunct="1"/>
            <a:r>
              <a:rPr lang="ar-SA" b="1" dirty="0" smtClean="0"/>
              <a:t>2- انتشار الأمراض المعدية كالإسهال وأمراض الجهاز التنفسي والدفتريا والحصبة وخاصة في المجتمعات العشوائية .</a:t>
            </a:r>
          </a:p>
          <a:p>
            <a:pPr algn="justLow" rtl="1" eaLnBrk="1" hangingPunct="1"/>
            <a:r>
              <a:rPr lang="ar-SA" b="1" dirty="0" smtClean="0"/>
              <a:t>3- سوء التغذية وخاصة  بين للأطفال حتى سن 5سنوات والأمهات والحوامل .</a:t>
            </a:r>
          </a:p>
          <a:p>
            <a:pPr algn="justLow" rtl="1" eaLnBrk="1" hangingPunct="1"/>
            <a:r>
              <a:rPr lang="ar-SA" b="1" dirty="0" smtClean="0"/>
              <a:t>4- تكرار حمل المرأة علي فترات قصيرة وارتفاع معدلات الإنجاب والخصوبة .</a:t>
            </a:r>
          </a:p>
          <a:p>
            <a:pPr algn="justLow" rtl="1" eaLnBrk="1" hangingPunct="1"/>
            <a:r>
              <a:rPr lang="ar-SA" b="1" dirty="0" smtClean="0"/>
              <a:t>5- قصور الخدمات الطبية وبرامج التطعيم والتحصين ضد الأمراض المعدية كالشلل والسل والحصبة والدفتريا و الالتهاب السحائي ....الخ .</a:t>
            </a:r>
          </a:p>
          <a:p>
            <a:pPr algn="justLow" rtl="1" eaLnBrk="1" hangingPunct="1"/>
            <a:r>
              <a:rPr lang="ar-SA" b="1" dirty="0" smtClean="0"/>
              <a:t>6- اتساع حجم الأمية وخاصة  بين النساء .</a:t>
            </a:r>
          </a:p>
          <a:p>
            <a:pPr algn="justLow" rtl="1" eaLnBrk="1" hangingPunct="1">
              <a:lnSpc>
                <a:spcPct val="110000"/>
              </a:lnSpc>
            </a:pPr>
            <a:r>
              <a:rPr lang="ar-SA" dirty="0" smtClean="0"/>
              <a:t> </a:t>
            </a:r>
            <a:endParaRPr lang="en-US" dirty="0" smtClean="0"/>
          </a:p>
          <a:p>
            <a:endParaRPr lang="en-US" dirty="0"/>
          </a:p>
        </p:txBody>
      </p:sp>
      <p:sp>
        <p:nvSpPr>
          <p:cNvPr id="4" name="مستطيل 3"/>
          <p:cNvSpPr/>
          <p:nvPr/>
        </p:nvSpPr>
        <p:spPr>
          <a:xfrm>
            <a:off x="0" y="1371600"/>
            <a:ext cx="9906000" cy="1668149"/>
          </a:xfrm>
          <a:prstGeom prst="rect">
            <a:avLst/>
          </a:prstGeom>
        </p:spPr>
        <p:txBody>
          <a:bodyPr wrap="square">
            <a:spAutoFit/>
          </a:bodyPr>
          <a:lstStyle/>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en-US" sz="32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a:xfrm>
            <a:off x="495300" y="1447800"/>
            <a:ext cx="8915400" cy="4678363"/>
          </a:xfrm>
        </p:spPr>
        <p:txBody>
          <a:bodyPr>
            <a:normAutofit fontScale="85000" lnSpcReduction="10000"/>
          </a:bodyPr>
          <a:lstStyle/>
          <a:p>
            <a:pPr eaLnBrk="1" hangingPunct="1">
              <a:lnSpc>
                <a:spcPct val="110000"/>
              </a:lnSpc>
            </a:pPr>
            <a:r>
              <a:rPr lang="ar-SA" b="1" dirty="0" smtClean="0"/>
              <a:t>7- ارتفاع نسبه حوادث وعمالة الأطفال في ظروف صحية سيئة  وعمل المرأة والضغوط الاقتصادية. </a:t>
            </a:r>
          </a:p>
          <a:p>
            <a:pPr eaLnBrk="1" hangingPunct="1">
              <a:lnSpc>
                <a:spcPct val="110000"/>
              </a:lnSpc>
            </a:pPr>
            <a:r>
              <a:rPr lang="ar-SA" b="1" dirty="0" smtClean="0"/>
              <a:t>8 - قصور البرامج الاعلاميه للتوعية و التنمية الصحية والغذائية .</a:t>
            </a:r>
          </a:p>
          <a:p>
            <a:pPr eaLnBrk="1" hangingPunct="1">
              <a:lnSpc>
                <a:spcPct val="110000"/>
              </a:lnSpc>
            </a:pPr>
            <a:r>
              <a:rPr lang="ar-SA" b="1" dirty="0" smtClean="0"/>
              <a:t>9- غياب مراكز الفحص الشامل للراغبين في الزواج ومتابعه الأطفال وحديثي الولادة حتى سن 5 سنوات.</a:t>
            </a:r>
          </a:p>
          <a:p>
            <a:pPr eaLnBrk="1" hangingPunct="1">
              <a:lnSpc>
                <a:spcPct val="110000"/>
              </a:lnSpc>
            </a:pPr>
            <a:r>
              <a:rPr lang="ar-SA" b="1" dirty="0" smtClean="0"/>
              <a:t>10- زيادة معدلات التلوث البيئي </a:t>
            </a:r>
            <a:r>
              <a:rPr lang="ar-SA" sz="2800" b="1" dirty="0" smtClean="0"/>
              <a:t>( الماء والهواء والتربة و الحاصلات الزراعية ) </a:t>
            </a:r>
            <a:r>
              <a:rPr lang="ar-SA" b="1" dirty="0" smtClean="0"/>
              <a:t>بمركبات الرصاص والزئبق وأول اكسيد الكربون و بالمبيدات الحشرية .</a:t>
            </a:r>
          </a:p>
          <a:p>
            <a:pPr eaLnBrk="1" hangingPunct="1">
              <a:lnSpc>
                <a:spcPct val="110000"/>
              </a:lnSpc>
            </a:pPr>
            <a:r>
              <a:rPr lang="ar-SA" b="1" dirty="0" smtClean="0"/>
              <a:t>11-ارتفاع معدل زواج الأقارب وخصوصا في المجمعات العربية والبدوية والريفية.</a:t>
            </a:r>
          </a:p>
          <a:p>
            <a:pPr eaLnBrk="1" hangingPunct="1">
              <a:lnSpc>
                <a:spcPct val="110000"/>
              </a:lnSpc>
            </a:pPr>
            <a:r>
              <a:rPr lang="ar-SA" b="1" dirty="0" smtClean="0"/>
              <a:t>12- زواج الأقارب .</a:t>
            </a:r>
          </a:p>
          <a:p>
            <a:pPr eaLnBrk="1" hangingPunct="1">
              <a:lnSpc>
                <a:spcPct val="90000"/>
              </a:lnSpc>
            </a:pP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الأطفال تحت الخامسة ( المعرضين للخطر)</a:t>
            </a:r>
            <a:r>
              <a:rPr lang="ar-EG" dirty="0" smtClean="0"/>
              <a:t/>
            </a:r>
            <a:br>
              <a:rPr lang="ar-EG" dirty="0" smtClean="0"/>
            </a:br>
            <a:endParaRPr lang="en-US" dirty="0"/>
          </a:p>
        </p:txBody>
      </p:sp>
      <p:sp>
        <p:nvSpPr>
          <p:cNvPr id="4" name="Rectangle 3"/>
          <p:cNvSpPr>
            <a:spLocks noGrp="1" noChangeArrowheads="1"/>
          </p:cNvSpPr>
          <p:nvPr>
            <p:ph idx="1"/>
          </p:nvPr>
        </p:nvSpPr>
        <p:spPr>
          <a:xfrm>
            <a:off x="495300" y="1371600"/>
            <a:ext cx="8915400" cy="4754563"/>
          </a:xfrm>
          <a:ln>
            <a:solidFill>
              <a:srgbClr val="000066"/>
            </a:solidFill>
          </a:ln>
        </p:spPr>
        <p:txBody>
          <a:bodyPr>
            <a:normAutofit fontScale="85000" lnSpcReduction="20000"/>
          </a:bodyPr>
          <a:lstStyle/>
          <a:p>
            <a:pPr eaLnBrk="1" hangingPunct="1">
              <a:lnSpc>
                <a:spcPct val="120000"/>
              </a:lnSpc>
            </a:pPr>
            <a:r>
              <a:rPr lang="ar-SA" b="1" dirty="0" smtClean="0"/>
              <a:t>- </a:t>
            </a:r>
            <a:r>
              <a:rPr lang="ar-SA" b="1" dirty="0" smtClean="0"/>
              <a:t>لأطفال تحت الخامسة هم أكثر تعرضا للعوامل المسببة للإعاقة </a:t>
            </a:r>
            <a:r>
              <a:rPr lang="ar-EG" b="1" dirty="0" smtClean="0"/>
              <a:t> و ذلك </a:t>
            </a:r>
            <a:r>
              <a:rPr lang="ar-SA" b="1" dirty="0" smtClean="0"/>
              <a:t>لان</a:t>
            </a:r>
            <a:r>
              <a:rPr lang="ar-EG" b="1" dirty="0" smtClean="0"/>
              <a:t> :</a:t>
            </a:r>
            <a:endParaRPr lang="ar-SA" b="1" dirty="0" smtClean="0"/>
          </a:p>
          <a:p>
            <a:pPr eaLnBrk="1" hangingPunct="1">
              <a:lnSpc>
                <a:spcPct val="120000"/>
              </a:lnSpc>
            </a:pPr>
            <a:r>
              <a:rPr lang="ar-SA" b="1" dirty="0" smtClean="0"/>
              <a:t>*  </a:t>
            </a:r>
            <a:r>
              <a:rPr lang="ar-SA" b="1" dirty="0" smtClean="0">
                <a:solidFill>
                  <a:srgbClr val="0070C0"/>
                </a:solidFill>
              </a:rPr>
              <a:t>معدلات نمو الأطفال </a:t>
            </a:r>
            <a:r>
              <a:rPr lang="ar-SA" b="1" dirty="0" smtClean="0"/>
              <a:t>في هذه المرحلة </a:t>
            </a:r>
            <a:r>
              <a:rPr lang="ar-SA" b="1" dirty="0" smtClean="0">
                <a:solidFill>
                  <a:srgbClr val="92D050"/>
                </a:solidFill>
              </a:rPr>
              <a:t>أسرع بكثير </a:t>
            </a:r>
            <a:r>
              <a:rPr lang="ar-SA" b="1" dirty="0" smtClean="0"/>
              <a:t>من أي مرحلة  أخري وهو ما يجعل الأطفال تحت الخامسة أكثر قابلية للإعاقات . </a:t>
            </a:r>
          </a:p>
          <a:p>
            <a:pPr eaLnBrk="1" hangingPunct="1">
              <a:lnSpc>
                <a:spcPct val="120000"/>
              </a:lnSpc>
            </a:pPr>
            <a:endParaRPr lang="ar-SA" b="1" dirty="0" smtClean="0"/>
          </a:p>
          <a:p>
            <a:pPr eaLnBrk="1" hangingPunct="1">
              <a:lnSpc>
                <a:spcPct val="120000"/>
              </a:lnSpc>
            </a:pPr>
            <a:r>
              <a:rPr lang="ar-SA" b="1" dirty="0" smtClean="0"/>
              <a:t>* حيث إن </a:t>
            </a:r>
            <a:r>
              <a:rPr lang="ar-SA" b="1" dirty="0" smtClean="0">
                <a:solidFill>
                  <a:srgbClr val="00B0F0"/>
                </a:solidFill>
              </a:rPr>
              <a:t>80% من خلايا المخ </a:t>
            </a:r>
            <a:r>
              <a:rPr lang="ar-SA" b="1" dirty="0" smtClean="0"/>
              <a:t>الإنساني </a:t>
            </a:r>
            <a:r>
              <a:rPr lang="ar-SA" b="1" dirty="0" smtClean="0">
                <a:solidFill>
                  <a:srgbClr val="92D050"/>
                </a:solidFill>
              </a:rPr>
              <a:t>تتكون خلال الستة اشهر </a:t>
            </a:r>
          </a:p>
          <a:p>
            <a:pPr eaLnBrk="1" hangingPunct="1">
              <a:lnSpc>
                <a:spcPct val="120000"/>
              </a:lnSpc>
            </a:pPr>
            <a:r>
              <a:rPr lang="ar-SA" b="1" dirty="0" smtClean="0">
                <a:solidFill>
                  <a:srgbClr val="92D050"/>
                </a:solidFill>
              </a:rPr>
              <a:t>الأخيرة من الحمل</a:t>
            </a:r>
            <a:r>
              <a:rPr lang="ar-SA" b="1" dirty="0" smtClean="0"/>
              <a:t> حتى نهاية الشهر السادس بعد الميلاد . </a:t>
            </a:r>
          </a:p>
          <a:p>
            <a:pPr eaLnBrk="1" hangingPunct="1">
              <a:lnSpc>
                <a:spcPct val="120000"/>
              </a:lnSpc>
            </a:pPr>
            <a:endParaRPr lang="ar-SA" b="1" dirty="0" smtClean="0"/>
          </a:p>
          <a:p>
            <a:pPr eaLnBrk="1" hangingPunct="1">
              <a:lnSpc>
                <a:spcPct val="120000"/>
              </a:lnSpc>
            </a:pPr>
            <a:r>
              <a:rPr lang="ar-SA" b="1" dirty="0" smtClean="0"/>
              <a:t>* كما إن </a:t>
            </a:r>
            <a:r>
              <a:rPr lang="ar-SA" b="1" dirty="0" smtClean="0">
                <a:solidFill>
                  <a:srgbClr val="3B84AF"/>
                </a:solidFill>
              </a:rPr>
              <a:t>وزن مخ الطفل </a:t>
            </a:r>
            <a:r>
              <a:rPr lang="ar-SA" b="1" dirty="0" smtClean="0"/>
              <a:t>عقب الولادة مباشرة </a:t>
            </a:r>
            <a:r>
              <a:rPr lang="ar-SA" b="1" dirty="0" smtClean="0">
                <a:solidFill>
                  <a:srgbClr val="92D050"/>
                </a:solidFill>
              </a:rPr>
              <a:t>يبلغ 25% </a:t>
            </a:r>
            <a:r>
              <a:rPr lang="ar-SA" b="1" dirty="0" smtClean="0"/>
              <a:t>من حجم الراشد ثم يصبح </a:t>
            </a:r>
            <a:r>
              <a:rPr lang="ar-SA" b="1" dirty="0" smtClean="0">
                <a:solidFill>
                  <a:srgbClr val="92D050"/>
                </a:solidFill>
              </a:rPr>
              <a:t>70%</a:t>
            </a:r>
            <a:r>
              <a:rPr lang="ar-SA" b="1" dirty="0" smtClean="0"/>
              <a:t> خلال العام الأول ويصل </a:t>
            </a:r>
            <a:r>
              <a:rPr lang="ar-SA" b="1" dirty="0" smtClean="0">
                <a:solidFill>
                  <a:srgbClr val="92D050"/>
                </a:solidFill>
              </a:rPr>
              <a:t>90% </a:t>
            </a:r>
            <a:r>
              <a:rPr lang="ar-SA" b="1" dirty="0" smtClean="0"/>
              <a:t>حتى عمر السادسة والباقي حتى سن12.</a:t>
            </a:r>
          </a:p>
          <a:p>
            <a:pPr eaLnBrk="1" hangingPunct="1">
              <a:lnSpc>
                <a:spcPct val="90000"/>
              </a:lnSpc>
            </a:pPr>
            <a:endParaRPr lang="en-US"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10000"/>
          </a:bodyPr>
          <a:lstStyle/>
          <a:p>
            <a:pPr eaLnBrk="1" hangingPunct="1"/>
            <a:r>
              <a:rPr lang="ar-SA" b="1" dirty="0" smtClean="0"/>
              <a:t>* كما </a:t>
            </a:r>
            <a:r>
              <a:rPr lang="ar-SA" b="1" dirty="0" smtClean="0">
                <a:solidFill>
                  <a:srgbClr val="00B0F0"/>
                </a:solidFill>
              </a:rPr>
              <a:t>يحتاج النمو العقلي </a:t>
            </a:r>
            <a:r>
              <a:rPr lang="ar-SA" b="1" dirty="0" smtClean="0"/>
              <a:t>إلي نسبة عالية من البروتينات في الغذاء وهو ما يجعلنا نتصور مدي تأثر النمو العقلي للطفل في مرحلة ما قبل المدرسة وخصوصا سوء التغذية وهو ما يفسر ارتفاع نسبة التخلف العقلي في المجتمعات الفقيرة التي تعاني من سوء التغذية وغياب البروتين الكافي في غذاء الأطفال والأمهات المرضعات .</a:t>
            </a:r>
          </a:p>
          <a:p>
            <a:pPr eaLnBrk="1" hangingPunct="1"/>
            <a:r>
              <a:rPr lang="ar-SA" b="1" dirty="0" smtClean="0"/>
              <a:t> * كما </a:t>
            </a:r>
            <a:r>
              <a:rPr lang="ar-SA" b="1" dirty="0" smtClean="0">
                <a:solidFill>
                  <a:srgbClr val="00B0F0"/>
                </a:solidFill>
              </a:rPr>
              <a:t>يتأثر النمو الجسمي </a:t>
            </a:r>
            <a:r>
              <a:rPr lang="ar-SA" b="1" dirty="0" smtClean="0"/>
              <a:t>للطفل بسوء التغذية , حيث يزيد وزن الطفل ضعفين في الشهر السادس من عمره و ثلاث اضعاف وزنه عند الميلاد بنهاية عامه الاول . </a:t>
            </a:r>
          </a:p>
          <a:p>
            <a:pPr eaLnBrk="1" hangingPunct="1"/>
            <a:r>
              <a:rPr lang="ar-SA" b="1" dirty="0" smtClean="0"/>
              <a:t>- </a:t>
            </a:r>
            <a:r>
              <a:rPr lang="ar-SA" b="1" dirty="0" smtClean="0">
                <a:solidFill>
                  <a:srgbClr val="C00000"/>
                </a:solidFill>
              </a:rPr>
              <a:t>ويجب الأخذ في الاعتبار أن الإعاقة لا تحدث فقط بوجود عامل  واحد بل غالبا ما يشترك في حدوثها أسباب وعوامل كثيرة </a:t>
            </a:r>
            <a:r>
              <a:rPr lang="ar-SA" b="1"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العوامل المسببة للإعاقة</a:t>
            </a:r>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p:txBody>
          <a:bodyPr>
            <a:normAutofit fontScale="92500"/>
          </a:bodyPr>
          <a:lstStyle/>
          <a:p>
            <a:pPr eaLnBrk="1" hangingPunct="1"/>
            <a:r>
              <a:rPr lang="ar-SA" b="1" dirty="0" smtClean="0"/>
              <a:t>تحدث الإعاقة الجسمية و الحركية والعقلية  والاجتماعية و الذاتية والصحية نتيجة أسباب وعوامل و ظروف اقتصادية و صحية </a:t>
            </a:r>
          </a:p>
          <a:p>
            <a:pPr eaLnBrk="1" hangingPunct="1"/>
            <a:r>
              <a:rPr lang="ar-SA" b="1" dirty="0" smtClean="0"/>
              <a:t>و اجتماعية متعددة . كما تتنوع العوامل المسببة للإعاقة إلي عوامل وراثية وبيئية مكتسبة وتختلف باختلاف نوع الإعاقة وسن الطفل و نوعه والعادات والتقاليد السائدة في المجتمع .</a:t>
            </a:r>
          </a:p>
          <a:p>
            <a:pPr eaLnBrk="1" hangingPunct="1"/>
            <a:r>
              <a:rPr lang="ar-SA" b="1" dirty="0" smtClean="0"/>
              <a:t>و يعد التعرف على العوامل المسببة للإعاقة الخطوة الأساسية في الوقاية من الإعاقة و تخطيط البرامج التي تستهدف الحد من مشكلة الإعاقة ، و ما يترتب عليها من آلام و نتائج اجتماعية و اقتصادية سلبية على الفرد المعاق و لأسرته و للمجتمع الذى يعيش فيه .</a:t>
            </a:r>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eaLnBrk="1" hangingPunct="1"/>
            <a:r>
              <a:rPr lang="ar-SA" b="1" dirty="0" smtClean="0"/>
              <a:t>نستعرض فيما يلي أهم العوامل المسببة للإعاقة ، مصنفة حسب المجالات المختلفة .</a:t>
            </a:r>
          </a:p>
          <a:p>
            <a:pPr eaLnBrk="1" hangingPunct="1"/>
            <a:r>
              <a:rPr lang="ar-SA" b="1" dirty="0" smtClean="0"/>
              <a:t>ووفقا لهذا التصنيف تحدث الإعاقة بشكل عام نتيجة لأربع عوامل :</a:t>
            </a:r>
          </a:p>
          <a:p>
            <a:pPr eaLnBrk="1" hangingPunct="1"/>
            <a:r>
              <a:rPr lang="ar-SA" b="1" dirty="0" smtClean="0"/>
              <a:t>  أولا - اجتماعية </a:t>
            </a:r>
          </a:p>
          <a:p>
            <a:pPr eaLnBrk="1" hangingPunct="1"/>
            <a:r>
              <a:rPr lang="ar-SA" b="1" dirty="0" smtClean="0"/>
              <a:t>  ثانياً - صحية </a:t>
            </a:r>
          </a:p>
          <a:p>
            <a:pPr eaLnBrk="1" hangingPunct="1"/>
            <a:r>
              <a:rPr lang="ar-SA" b="1" dirty="0" smtClean="0"/>
              <a:t>  ثالثاً - وراثية </a:t>
            </a:r>
          </a:p>
          <a:p>
            <a:pPr eaLnBrk="1" hangingPunct="1"/>
            <a:r>
              <a:rPr lang="ar-SA" b="1" dirty="0" smtClean="0"/>
              <a:t>  رابعاً – الحوادث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20000"/>
          </a:bodyPr>
          <a:lstStyle/>
          <a:p>
            <a:pPr eaLnBrk="1" hangingPunct="1">
              <a:lnSpc>
                <a:spcPct val="80000"/>
              </a:lnSpc>
            </a:pPr>
            <a:r>
              <a:rPr lang="ar-SA" b="1" dirty="0" smtClean="0">
                <a:solidFill>
                  <a:schemeClr val="hlink"/>
                </a:solidFill>
              </a:rPr>
              <a:t>أولا -</a:t>
            </a:r>
            <a:r>
              <a:rPr lang="ar-SA" b="1" u="sng" dirty="0" smtClean="0">
                <a:solidFill>
                  <a:schemeClr val="hlink"/>
                </a:solidFill>
              </a:rPr>
              <a:t>عوامل اجتماعية</a:t>
            </a:r>
            <a:r>
              <a:rPr lang="ar-SA" b="1" u="sng" dirty="0" smtClean="0"/>
              <a:t> أو نظم و ظواهر مجتمعية</a:t>
            </a:r>
            <a:r>
              <a:rPr lang="ar-SA" b="1" dirty="0" smtClean="0"/>
              <a:t>: </a:t>
            </a:r>
          </a:p>
          <a:p>
            <a:pPr eaLnBrk="1" hangingPunct="1"/>
            <a:r>
              <a:rPr lang="ar-SA" b="1" dirty="0" smtClean="0"/>
              <a:t>1- زواج الأقارب بالمجتمعات العربية والقبلية والمناطق الريفية .</a:t>
            </a:r>
          </a:p>
          <a:p>
            <a:pPr eaLnBrk="1" hangingPunct="1"/>
            <a:r>
              <a:rPr lang="ar-SA" b="1" dirty="0" smtClean="0"/>
              <a:t>2- الزواج المبكر (قبل 18 – 20 سنة ) و المتأخر ( بعد سن 30 ).</a:t>
            </a:r>
          </a:p>
          <a:p>
            <a:pPr eaLnBrk="1" hangingPunct="1"/>
            <a:r>
              <a:rPr lang="ar-SA" b="1" dirty="0" smtClean="0"/>
              <a:t>3- انتشار الأمية وانخفاض مستوى تعليم الإناث والجهل و تفشي العادات المستهجنة  و العلاجات الشعبية ، و هو ما يفسر ارتفاع نسبة الإعاقة بين أطفال الأميات و نقصها مه ارتفاع مستوى تعليمهن</a:t>
            </a:r>
          </a:p>
          <a:p>
            <a:pPr eaLnBrk="1" hangingPunct="1"/>
            <a:r>
              <a:rPr lang="ar-SA" b="1" dirty="0" smtClean="0"/>
              <a:t>4- خروج المرأة للعمل وخاصة في السنوات الأولى من عمر الطفل ، </a:t>
            </a:r>
            <a:endParaRPr lang="en-US" b="1" dirty="0" smtClean="0"/>
          </a:p>
          <a:p>
            <a:pPr eaLnBrk="1" hangingPunct="1"/>
            <a:r>
              <a:rPr lang="ar-SA" b="1" dirty="0" smtClean="0"/>
              <a:t>و غياب البديل المناسب القادر على رعايته ، مع عدم توفر دور الحضانة و رياض الاطفال بدرجة تسمح باستيعاب أطفال الامهات العاملات .</a:t>
            </a:r>
          </a:p>
          <a:p>
            <a:pPr eaLnBrk="1" hangingPunct="1"/>
            <a:endParaRPr lang="ar-SA"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20000"/>
          </a:bodyPr>
          <a:lstStyle/>
          <a:p>
            <a:pPr eaLnBrk="1" hangingPunct="1">
              <a:lnSpc>
                <a:spcPct val="120000"/>
              </a:lnSpc>
            </a:pPr>
            <a:r>
              <a:rPr lang="ar-SA" b="1" dirty="0" smtClean="0"/>
              <a:t>5- الفقر وما يترتب عليه من قصور الإمكانات الصحية و التربوية وما  يفرزه من عوامل تزيد من الإعاقة بأنواعها المختلفة </a:t>
            </a:r>
            <a:r>
              <a:rPr lang="ar-SA" b="1" dirty="0" smtClean="0"/>
              <a:t>و </a:t>
            </a:r>
            <a:r>
              <a:rPr lang="ar-SA" b="1" dirty="0" smtClean="0"/>
              <a:t>خاصة  الذهنية . </a:t>
            </a:r>
          </a:p>
          <a:p>
            <a:pPr>
              <a:lnSpc>
                <a:spcPct val="120000"/>
              </a:lnSpc>
            </a:pPr>
            <a:r>
              <a:rPr lang="ar-SA" dirty="0" smtClean="0"/>
              <a:t>6- </a:t>
            </a:r>
            <a:r>
              <a:rPr lang="ar-SA" b="1" dirty="0" smtClean="0"/>
              <a:t>ارتفاع معدلات الإنجاب و خاصة بين الريف و البدو و المجتمعات الفقيرة ، وقصر المدة بين كل ولادة و اخرى . و قد أثبتت الدراسات أن عدد الأطفال الذين تنجبهم الأسرة يقل بين المتعلمين عنه بين الأميين ، كما يقل – أيضا – كلما ارتفع مستوى التعليم .</a:t>
            </a:r>
          </a:p>
          <a:p>
            <a:pPr>
              <a:lnSpc>
                <a:spcPct val="120000"/>
              </a:lnSpc>
            </a:pPr>
            <a:r>
              <a:rPr lang="ar-SA" b="1" dirty="0" smtClean="0">
                <a:solidFill>
                  <a:srgbClr val="C00000"/>
                </a:solidFill>
              </a:rPr>
              <a:t>و هكذا نجد تشابكا و تداخلا بين الأوضاع الاجتماعية الست السابقة من أمية و فقر و جهل و مرض و زواج مبكر و مساكن عشوائية و كثرة الإنجاب و سوء التغذية ، و كلها عوامل تتشابك في إحداث و ارتفاع معدلات الإعاقة ، و خاصة بين الأطفال</a:t>
            </a:r>
            <a:r>
              <a:rPr lang="ar-SA" dirty="0" smtClean="0">
                <a:solidFill>
                  <a:srgbClr val="C00000"/>
                </a:solidFill>
              </a:rPr>
              <a:t> </a:t>
            </a:r>
            <a:r>
              <a:rPr lang="ar-SA" dirty="0" smtClean="0"/>
              <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t>مثلث الإعاقة </a:t>
            </a:r>
            <a:endParaRPr lang="en-US" dirty="0"/>
          </a:p>
        </p:txBody>
      </p:sp>
      <p:sp>
        <p:nvSpPr>
          <p:cNvPr id="3" name="Content Placeholder 2"/>
          <p:cNvSpPr>
            <a:spLocks noGrp="1"/>
          </p:cNvSpPr>
          <p:nvPr>
            <p:ph sz="half" idx="13"/>
          </p:nvPr>
        </p:nvSpPr>
        <p:spPr/>
        <p:txBody>
          <a:bodyPr>
            <a:normAutofit fontScale="92500" lnSpcReduction="10000"/>
          </a:bodyPr>
          <a:lstStyle/>
          <a:p>
            <a:r>
              <a:rPr lang="ar-EG" dirty="0" smtClean="0"/>
              <a:t>- يعد الفقر و ما يترتب عليه من قصور الامكانات الصحية و التربوية بيئة خصبة للإعاقة .</a:t>
            </a:r>
          </a:p>
          <a:p>
            <a:r>
              <a:rPr lang="ar-EG" dirty="0" smtClean="0"/>
              <a:t>- لا يعنى هذا أن الفقر ذاته عامل مسبب للإعاقة و لكن العوامل المسببة هي تلك التي يفرزها الفقر ..مثل سوء التغذية و اذدحام المسكن و سوء التهوية و التلوث البيئى و انتشار الامراض و كثرة تعرض الاطفال للحوادث و عمالة الاطفال , و غياب فرص التعليم و كثرة تسرب الاطفال من المدارس و غير ذلك مما يفرزه الفقر من أوضاع .</a:t>
            </a:r>
            <a:endParaRPr lang="en-US" dirty="0"/>
          </a:p>
        </p:txBody>
      </p:sp>
      <p:graphicFrame>
        <p:nvGraphicFramePr>
          <p:cNvPr id="5" name="Content Placeholder 4"/>
          <p:cNvGraphicFramePr>
            <a:graphicFrameLocks noGrp="1"/>
          </p:cNvGraphicFramePr>
          <p:nvPr>
            <p:ph sz="half" idx="1"/>
          </p:nvPr>
        </p:nvGraphicFramePr>
        <p:xfrm>
          <a:off x="457200" y="1600200"/>
          <a:ext cx="4389438"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525963"/>
          </a:xfrm>
        </p:spPr>
        <p:txBody>
          <a:bodyPr>
            <a:normAutofit fontScale="62500" lnSpcReduction="20000"/>
          </a:bodyPr>
          <a:lstStyle/>
          <a:p>
            <a:pPr eaLnBrk="1" hangingPunct="1">
              <a:lnSpc>
                <a:spcPct val="120000"/>
              </a:lnSpc>
            </a:pPr>
            <a:r>
              <a:rPr lang="ar-SA" b="1" dirty="0" smtClean="0"/>
              <a:t> </a:t>
            </a:r>
            <a:r>
              <a:rPr lang="ar-SA" sz="4500" b="1" dirty="0" smtClean="0">
                <a:solidFill>
                  <a:schemeClr val="hlink"/>
                </a:solidFill>
              </a:rPr>
              <a:t>ثانيا</a:t>
            </a:r>
            <a:r>
              <a:rPr lang="ar-SA" sz="4500" b="1" dirty="0" smtClean="0"/>
              <a:t> </a:t>
            </a:r>
            <a:r>
              <a:rPr lang="ar-SA" sz="4500" b="1" dirty="0" smtClean="0">
                <a:solidFill>
                  <a:schemeClr val="hlink"/>
                </a:solidFill>
              </a:rPr>
              <a:t>– عوامل مرتبطة بالجوانب الصحية  :</a:t>
            </a:r>
          </a:p>
          <a:p>
            <a:pPr eaLnBrk="1" hangingPunct="1">
              <a:lnSpc>
                <a:spcPct val="120000"/>
              </a:lnSpc>
            </a:pPr>
            <a:r>
              <a:rPr lang="ar-SA" sz="4500" b="1" dirty="0" smtClean="0"/>
              <a:t>هناك عوامل صحية تؤدي إلي حدوث الإعاقات مثل:</a:t>
            </a:r>
          </a:p>
          <a:p>
            <a:pPr eaLnBrk="1" hangingPunct="1">
              <a:lnSpc>
                <a:spcPct val="120000"/>
              </a:lnSpc>
            </a:pPr>
            <a:r>
              <a:rPr lang="ar-SA" sz="4500" b="1" dirty="0" smtClean="0"/>
              <a:t>الحمي </a:t>
            </a:r>
            <a:r>
              <a:rPr lang="ar-SA" sz="4500" b="1" dirty="0" smtClean="0"/>
              <a:t>الشوكية </a:t>
            </a:r>
            <a:r>
              <a:rPr lang="ar-SA" sz="3900" b="1" dirty="0" smtClean="0"/>
              <a:t>( التي تؤدي </a:t>
            </a:r>
            <a:r>
              <a:rPr lang="ar-EG" sz="3900" b="1" dirty="0" smtClean="0"/>
              <a:t>اذا لم تعالج </a:t>
            </a:r>
            <a:r>
              <a:rPr lang="ar-SA" sz="3900" b="1" dirty="0" smtClean="0"/>
              <a:t>إلي </a:t>
            </a:r>
            <a:r>
              <a:rPr lang="ar-SA" sz="3900" b="1" dirty="0" smtClean="0"/>
              <a:t>الإعاقة </a:t>
            </a:r>
            <a:r>
              <a:rPr lang="ar-EG" sz="3900" b="1" dirty="0" smtClean="0"/>
              <a:t>(</a:t>
            </a:r>
            <a:r>
              <a:rPr lang="ar-SA" sz="3900" b="1" dirty="0" smtClean="0"/>
              <a:t>العقلية </a:t>
            </a:r>
            <a:r>
              <a:rPr lang="ar-SA" sz="3900" b="1" dirty="0" smtClean="0"/>
              <a:t>أو السمعية </a:t>
            </a:r>
            <a:r>
              <a:rPr lang="ar-EG" sz="3900" b="1" dirty="0" smtClean="0"/>
              <a:t>أ</a:t>
            </a:r>
            <a:r>
              <a:rPr lang="ar-SA" sz="3900" b="1" dirty="0" smtClean="0"/>
              <a:t>والبصرية</a:t>
            </a:r>
            <a:r>
              <a:rPr lang="ar-EG" sz="3900" b="1" dirty="0" smtClean="0"/>
              <a:t> أو الحركية</a:t>
            </a:r>
            <a:r>
              <a:rPr lang="ar-SA" sz="3900" b="1" dirty="0" smtClean="0"/>
              <a:t> )</a:t>
            </a:r>
            <a:r>
              <a:rPr lang="ar-SA" sz="4500" b="1" dirty="0" smtClean="0"/>
              <a:t> و </a:t>
            </a:r>
            <a:r>
              <a:rPr lang="ar-SA" sz="4500" b="1" dirty="0" smtClean="0"/>
              <a:t>الرمد</a:t>
            </a:r>
            <a:endParaRPr lang="ar-EG" sz="4500" b="1" dirty="0" smtClean="0"/>
          </a:p>
          <a:p>
            <a:pPr eaLnBrk="1" hangingPunct="1">
              <a:lnSpc>
                <a:spcPct val="120000"/>
              </a:lnSpc>
            </a:pPr>
            <a:r>
              <a:rPr lang="ar-EG" sz="4500" b="1" dirty="0" smtClean="0"/>
              <a:t> ( التراكوما) يؤدي الى فقد البصر و كذلك ارتفاع ضغط العين </a:t>
            </a:r>
            <a:r>
              <a:rPr lang="ar-SA" sz="4500" b="1" dirty="0" smtClean="0"/>
              <a:t> </a:t>
            </a:r>
            <a:r>
              <a:rPr lang="ar-SA" sz="4500" b="1" dirty="0" smtClean="0"/>
              <a:t>،الحصبة الألماني وشلل الأطفال والإسهال والجفاف ونقص المناعة ، والسل والدفتيريا والسعال وسوء التغذية ونقص الكالسيوم والتلوث الكيمائي . </a:t>
            </a:r>
            <a:r>
              <a:rPr lang="ar-SA" sz="4500" b="1" dirty="0" smtClean="0"/>
              <a:t>و </a:t>
            </a:r>
            <a:r>
              <a:rPr lang="ar-SA" sz="4500" b="1" dirty="0" smtClean="0"/>
              <a:t>جميعها تؤدى إلى </a:t>
            </a:r>
            <a:r>
              <a:rPr lang="ar-SA" sz="4500" b="1" dirty="0" smtClean="0"/>
              <a:t>إعاقات </a:t>
            </a:r>
            <a:r>
              <a:rPr lang="ar-SA" sz="4500" b="1" dirty="0" smtClean="0"/>
              <a:t>ذهنية و جسمية </a:t>
            </a:r>
            <a:r>
              <a:rPr lang="ar-SA" sz="4500" b="1" dirty="0" smtClean="0"/>
              <a:t>متعدد</a:t>
            </a:r>
            <a:r>
              <a:rPr lang="ar-EG" sz="4500" b="1" dirty="0" smtClean="0"/>
              <a:t>ة .</a:t>
            </a:r>
            <a:endParaRPr lang="ar-SA" sz="4500"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lnSpcReduction="10000"/>
          </a:bodyPr>
          <a:lstStyle/>
          <a:p>
            <a:pPr eaLnBrk="1" hangingPunct="1">
              <a:lnSpc>
                <a:spcPct val="80000"/>
              </a:lnSpc>
            </a:pPr>
            <a:r>
              <a:rPr lang="ar-SA" b="1" dirty="0" smtClean="0">
                <a:solidFill>
                  <a:schemeClr val="hlink"/>
                </a:solidFill>
              </a:rPr>
              <a:t>و يلاحظ أن : </a:t>
            </a:r>
          </a:p>
          <a:p>
            <a:pPr algn="just" rtl="1" eaLnBrk="1" hangingPunct="1">
              <a:lnSpc>
                <a:spcPct val="80000"/>
              </a:lnSpc>
              <a:buFontTx/>
              <a:buChar char="-"/>
            </a:pPr>
            <a:r>
              <a:rPr lang="ar-SA" b="1" dirty="0" smtClean="0"/>
              <a:t>الغالبية العظمى من الأمراض يمكن الوقاية منها عن طريق التطعيمات ، الا ان قصور الوعي الصحي و الفقر و الإهمال و الجهل يفضى الى اصابة الطفل بها .</a:t>
            </a:r>
          </a:p>
          <a:p>
            <a:pPr algn="just" rtl="1" eaLnBrk="1" hangingPunct="1">
              <a:lnSpc>
                <a:spcPct val="80000"/>
              </a:lnSpc>
              <a:buFontTx/>
              <a:buChar char="-"/>
            </a:pPr>
            <a:r>
              <a:rPr lang="ar-SA" b="1" dirty="0" smtClean="0"/>
              <a:t>أما بالنسبة لسوء التغذية ، فمن الثابت علميا أن نقص البروتين في التغذية و خاصة في مراحل الحمل و الطفولة المبكرة ، يمكن ان يؤدى الى تخلف عقلي ، وذلك لان 80%من خلايا الجهاز العصبي ( التى تحتاج في نموها إلى بروتينات بالذات) تتكون في الفترة بين الشهر السادس من الحمل و الشهر السادس بعد الميلاد ، و لذلك فإن أقل نقص فيها يؤدى إلى إعاقات ذهنية و إلى حالات إنميا و هزال و غيرها .</a:t>
            </a:r>
          </a:p>
          <a:p>
            <a:pPr algn="just" rtl="1" eaLnBrk="1" hangingPunct="1">
              <a:lnSpc>
                <a:spcPct val="80000"/>
              </a:lnSpc>
              <a:buFontTx/>
              <a:buChar char="-"/>
            </a:pPr>
            <a:endParaRPr lang="ar-SA" b="1" dirty="0" smtClean="0">
              <a:solidFill>
                <a:schemeClr val="hlink"/>
              </a:solidFill>
            </a:endParaRPr>
          </a:p>
          <a:p>
            <a:pPr eaLnBrk="1" hangingPunct="1">
              <a:lnSpc>
                <a:spcPct val="80000"/>
              </a:lnSpc>
            </a:pPr>
            <a:endParaRPr lang="ar-SA" sz="2800" b="1" dirty="0" smtClean="0">
              <a:solidFill>
                <a:schemeClr val="hlink"/>
              </a:solidFill>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20000"/>
          </a:bodyPr>
          <a:lstStyle/>
          <a:p>
            <a:pPr rtl="1">
              <a:buFontTx/>
              <a:buChar char="-"/>
            </a:pPr>
            <a:r>
              <a:rPr lang="ar-SA" b="1" dirty="0" smtClean="0"/>
              <a:t>و من جهة أخرى ، فأن نقص الكالسيوم و فيتامين ”د“ قد يؤدى إلى لين العظام و حالات الكساح و القصور الحركي .</a:t>
            </a:r>
          </a:p>
          <a:p>
            <a:pPr rtl="1">
              <a:buFontTx/>
              <a:buChar char="-"/>
            </a:pPr>
            <a:r>
              <a:rPr lang="ar-SA" b="1" dirty="0" smtClean="0"/>
              <a:t>و يؤدى نقص فيتامين ”أ“ إلى فقد البصر . </a:t>
            </a:r>
          </a:p>
          <a:p>
            <a:pPr rtl="1">
              <a:buFontTx/>
              <a:buChar char="-"/>
            </a:pPr>
            <a:r>
              <a:rPr lang="ar-SA" b="1" dirty="0" smtClean="0"/>
              <a:t>و يؤدى سؤ تغذية الأم الحامل و خاصة بالنسبة إلى البروتين و السعرات الحرارية الكافية إلى عسر في الولادة أو ميلاد الطفل قبل اكتمال فترة الحمل أو ميلاد طفل قليل الوزن (أقل من 2.5 كيلو جرام )فان الطفل يكون عرضة للإصابة بإعاقة جسمية أو ذهنية . </a:t>
            </a:r>
          </a:p>
          <a:p>
            <a:pPr rtl="1">
              <a:buFontTx/>
              <a:buChar char="-"/>
            </a:pPr>
            <a:r>
              <a:rPr lang="ar-SA" b="1" dirty="0" smtClean="0"/>
              <a:t>وهناك أمراض غير ميكروبية أو فيروسية (غير معدية) و لكنها تؤدى إلى إعاقات.</a:t>
            </a:r>
          </a:p>
          <a:p>
            <a:pPr rtl="1">
              <a:buFontTx/>
              <a:buChar char="-"/>
            </a:pPr>
            <a:r>
              <a:rPr lang="ar-SA" b="1" dirty="0" smtClean="0"/>
              <a:t>كذلك يعتبر التلوث الكيمائي للهواء و الماء و المواد الغذائية بمواد مثل مركبات الرصاص و الزئبق و أول أكسيد الكربون و غيرها من أهم العوامل المسببة للإعاقات المختلفة , سواء منها الذهنية أو الجسمية .</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419600"/>
          </a:xfrm>
        </p:spPr>
        <p:txBody>
          <a:bodyPr>
            <a:normAutofit fontScale="77500" lnSpcReduction="20000"/>
          </a:bodyPr>
          <a:lstStyle/>
          <a:p>
            <a:pPr eaLnBrk="1" hangingPunct="1">
              <a:lnSpc>
                <a:spcPct val="80000"/>
              </a:lnSpc>
            </a:pPr>
            <a:r>
              <a:rPr lang="ar-SA" sz="4400" b="1" dirty="0" smtClean="0">
                <a:solidFill>
                  <a:schemeClr val="hlink"/>
                </a:solidFill>
              </a:rPr>
              <a:t>ثالثا </a:t>
            </a:r>
            <a:r>
              <a:rPr lang="ar-SA" sz="3600" b="1" dirty="0" smtClean="0">
                <a:solidFill>
                  <a:schemeClr val="hlink"/>
                </a:solidFill>
              </a:rPr>
              <a:t>– </a:t>
            </a:r>
            <a:r>
              <a:rPr lang="ar-SA" sz="3600" b="1" u="sng" dirty="0" smtClean="0">
                <a:solidFill>
                  <a:schemeClr val="hlink"/>
                </a:solidFill>
              </a:rPr>
              <a:t>عوامل وراثية</a:t>
            </a:r>
            <a:r>
              <a:rPr lang="ar-SA" sz="3600" b="1" dirty="0" smtClean="0">
                <a:solidFill>
                  <a:schemeClr val="hlink"/>
                </a:solidFill>
              </a:rPr>
              <a:t> :</a:t>
            </a:r>
          </a:p>
          <a:p>
            <a:pPr rtl="1" eaLnBrk="1" hangingPunct="1">
              <a:buFontTx/>
              <a:buChar char="-"/>
            </a:pPr>
            <a:r>
              <a:rPr lang="ar-EG" b="1" dirty="0" smtClean="0"/>
              <a:t>تنتقل بعض الاستعدادات للإصابة ببعض الأمراض , كما تنتقل بعض العوامل المسببة للإعاقة عن طريق المورثات (الجينات) أو العوامل الوراثية من جيل إلى آخر , </a:t>
            </a:r>
            <a:r>
              <a:rPr lang="ar-EG" b="1" dirty="0" smtClean="0">
                <a:latin typeface="Simplified Arabic" pitchFamily="18" charset="-78"/>
                <a:cs typeface="Simplified Arabic" pitchFamily="18" charset="-78"/>
              </a:rPr>
              <a:t>وقد لا تظهر حالة الإعاقة في جيل معين , ولكنها تظهر في الجيل الثاني ؛ </a:t>
            </a:r>
            <a:r>
              <a:rPr lang="ar-EG" b="1" dirty="0" smtClean="0"/>
              <a:t>مما يترتب عليه وراثة نماذج معينة أو نوع محدد من التخلف العقلي أو فقدان البصر أو السمع .</a:t>
            </a:r>
            <a:endParaRPr lang="ar-EG" b="1" dirty="0" smtClean="0">
              <a:cs typeface="Simplified Arabic" pitchFamily="18" charset="-78"/>
            </a:endParaRPr>
          </a:p>
          <a:p>
            <a:pPr rtl="1" eaLnBrk="1" hangingPunct="1">
              <a:buFontTx/>
              <a:buChar char="-"/>
            </a:pPr>
            <a:r>
              <a:rPr lang="ar-EG" b="1" dirty="0" smtClean="0">
                <a:cs typeface="Simplified Arabic" pitchFamily="18" charset="-78"/>
              </a:rPr>
              <a:t>و ليس من الضروري أن يرث الطفل الإعاقة المعينة , و لكنه قد يرث حالة أو خلالً في وظيفة معينة ؛ بما يؤدى – بالتالى – الى إعاقة . </a:t>
            </a:r>
          </a:p>
          <a:p>
            <a:pPr rtl="1" eaLnBrk="1" hangingPunct="1">
              <a:buFontTx/>
              <a:buChar char="-"/>
            </a:pPr>
            <a:r>
              <a:rPr lang="ar-EG" b="1" dirty="0" smtClean="0">
                <a:solidFill>
                  <a:srgbClr val="FF0000"/>
                </a:solidFill>
                <a:cs typeface="Simplified Arabic" pitchFamily="18" charset="-78"/>
              </a:rPr>
              <a:t>فعلى سبيل المثال :</a:t>
            </a:r>
          </a:p>
          <a:p>
            <a:pPr rtl="1" eaLnBrk="1" hangingPunct="1"/>
            <a:r>
              <a:rPr lang="ar-EG" b="1" dirty="0" smtClean="0">
                <a:solidFill>
                  <a:srgbClr val="FF0000"/>
                </a:solidFill>
                <a:cs typeface="Simplified Arabic" pitchFamily="18" charset="-78"/>
              </a:rPr>
              <a:t> </a:t>
            </a:r>
            <a:r>
              <a:rPr lang="ar-EG" b="1" dirty="0" smtClean="0">
                <a:solidFill>
                  <a:srgbClr val="FF0000"/>
                </a:solidFill>
                <a:cs typeface="Simplified Arabic" pitchFamily="18" charset="-78"/>
              </a:rPr>
              <a:t>                   - قد يرث الطفل خللاً في التمثيل الغذائي </a:t>
            </a:r>
            <a:r>
              <a:rPr lang="en-US" b="1" dirty="0" err="1" smtClean="0">
                <a:solidFill>
                  <a:srgbClr val="FF0000"/>
                </a:solidFill>
                <a:cs typeface="Simplified Arabic" pitchFamily="18" charset="-78"/>
              </a:rPr>
              <a:t>pku</a:t>
            </a:r>
            <a:r>
              <a:rPr lang="ar-EG" b="1" dirty="0" smtClean="0">
                <a:solidFill>
                  <a:srgbClr val="FF0000"/>
                </a:solidFill>
                <a:cs typeface="Simplified Arabic" pitchFamily="18" charset="-78"/>
              </a:rPr>
              <a:t> فيؤدى هذا الخلل إلى تدمير خلايا في المخ بما يترتب عليه من تخلف عقلى أو توحد .</a:t>
            </a:r>
          </a:p>
          <a:p>
            <a:pPr rtl="1" eaLnBrk="1" hangingPunct="1"/>
            <a:r>
              <a:rPr lang="ar-EG" b="1" dirty="0" smtClean="0">
                <a:solidFill>
                  <a:srgbClr val="FF0000"/>
                </a:solidFill>
                <a:cs typeface="Simplified Arabic" pitchFamily="18" charset="-78"/>
              </a:rPr>
              <a:t> </a:t>
            </a:r>
            <a:r>
              <a:rPr lang="ar-EG" b="1" dirty="0" smtClean="0">
                <a:solidFill>
                  <a:srgbClr val="FF0000"/>
                </a:solidFill>
                <a:cs typeface="Simplified Arabic" pitchFamily="18" charset="-78"/>
              </a:rPr>
              <a:t>                  </a:t>
            </a:r>
          </a:p>
          <a:p>
            <a:pPr rtl="1" eaLnBrk="1" hangingPunct="1">
              <a:lnSpc>
                <a:spcPct val="80000"/>
              </a:lnSpc>
              <a:buFontTx/>
              <a:buChar char="-"/>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685800" y="1524000"/>
            <a:ext cx="8915400" cy="4525963"/>
          </a:xfrm>
        </p:spPr>
        <p:txBody>
          <a:bodyPr>
            <a:normAutofit fontScale="70000" lnSpcReduction="20000"/>
          </a:bodyPr>
          <a:lstStyle/>
          <a:p>
            <a:pPr eaLnBrk="1" hangingPunct="1">
              <a:lnSpc>
                <a:spcPct val="110000"/>
              </a:lnSpc>
            </a:pPr>
            <a:r>
              <a:rPr lang="ar-SA" b="1" dirty="0" smtClean="0">
                <a:solidFill>
                  <a:schemeClr val="hlink"/>
                </a:solidFill>
              </a:rPr>
              <a:t>رابعا</a:t>
            </a:r>
            <a:r>
              <a:rPr lang="ar-SA" sz="4000" b="1" dirty="0" smtClean="0">
                <a:solidFill>
                  <a:schemeClr val="hlink"/>
                </a:solidFill>
              </a:rPr>
              <a:t> </a:t>
            </a:r>
            <a:r>
              <a:rPr lang="ar-SA" b="1" dirty="0" smtClean="0">
                <a:solidFill>
                  <a:schemeClr val="hlink"/>
                </a:solidFill>
              </a:rPr>
              <a:t>–</a:t>
            </a:r>
            <a:r>
              <a:rPr lang="ar-SA" b="1" u="sng" dirty="0" smtClean="0">
                <a:solidFill>
                  <a:schemeClr val="hlink"/>
                </a:solidFill>
              </a:rPr>
              <a:t> الحوادث </a:t>
            </a:r>
            <a:r>
              <a:rPr lang="ar-SA" b="1" dirty="0" smtClean="0">
                <a:solidFill>
                  <a:schemeClr val="hlink"/>
                </a:solidFill>
              </a:rPr>
              <a:t>:</a:t>
            </a:r>
          </a:p>
          <a:p>
            <a:pPr algn="justLow" rtl="1" eaLnBrk="1" hangingPunct="1">
              <a:lnSpc>
                <a:spcPct val="110000"/>
              </a:lnSpc>
            </a:pPr>
            <a:r>
              <a:rPr lang="ar-SA" b="1" dirty="0" smtClean="0"/>
              <a:t>    </a:t>
            </a:r>
            <a:r>
              <a:rPr lang="ar-EG" b="1" dirty="0" smtClean="0"/>
              <a:t>يؤدى </a:t>
            </a:r>
            <a:r>
              <a:rPr lang="ar-SA" b="1" dirty="0" smtClean="0"/>
              <a:t>غياب </a:t>
            </a:r>
            <a:r>
              <a:rPr lang="ar-SA" b="1" dirty="0" smtClean="0"/>
              <a:t>الوعي والإهمال </a:t>
            </a:r>
            <a:r>
              <a:rPr lang="ar-EG" b="1" dirty="0" smtClean="0"/>
              <a:t>من </a:t>
            </a:r>
            <a:r>
              <a:rPr lang="ar-SA" b="1" dirty="0" smtClean="0"/>
              <a:t>الأسر</a:t>
            </a:r>
            <a:r>
              <a:rPr lang="ar-EG" b="1" dirty="0" smtClean="0"/>
              <a:t>ة أو المدرسة إلى العديد من الجوادث التى قد تؤدى إلى إعاقة </a:t>
            </a:r>
            <a:r>
              <a:rPr lang="ar-SA" b="1" dirty="0" smtClean="0"/>
              <a:t>، </a:t>
            </a:r>
            <a:r>
              <a:rPr lang="ar-EG" b="1" dirty="0" smtClean="0"/>
              <a:t>و منها حالات نتيجة  </a:t>
            </a:r>
            <a:r>
              <a:rPr lang="ar-SA" b="1" dirty="0" smtClean="0"/>
              <a:t>تناول </a:t>
            </a:r>
            <a:r>
              <a:rPr lang="ar-SA" b="1" dirty="0" smtClean="0"/>
              <a:t>أقراص </a:t>
            </a:r>
            <a:r>
              <a:rPr lang="ar-EG" b="1" dirty="0" smtClean="0"/>
              <a:t>أ</a:t>
            </a:r>
            <a:r>
              <a:rPr lang="ar-SA" b="1" dirty="0" smtClean="0"/>
              <a:t>ومشروبات </a:t>
            </a:r>
            <a:r>
              <a:rPr lang="ar-EG" b="1" dirty="0" smtClean="0"/>
              <a:t>سامة أ</a:t>
            </a:r>
            <a:r>
              <a:rPr lang="ar-SA" b="1" dirty="0" smtClean="0"/>
              <a:t>ولعاب </a:t>
            </a:r>
            <a:r>
              <a:rPr lang="ar-SA" b="1" dirty="0" smtClean="0"/>
              <a:t>الأطفال </a:t>
            </a:r>
            <a:r>
              <a:rPr lang="ar-EG" b="1" dirty="0" smtClean="0"/>
              <a:t>بالكبريت و التعرض للحريق أو التعرض لماء مغلى </a:t>
            </a:r>
            <a:r>
              <a:rPr lang="ar-SA" b="1" dirty="0" smtClean="0"/>
              <a:t>، </a:t>
            </a:r>
            <a:r>
              <a:rPr lang="ar-EG" b="1" dirty="0" smtClean="0"/>
              <a:t>أو </a:t>
            </a:r>
            <a:r>
              <a:rPr lang="ar-SA" b="1" dirty="0" smtClean="0"/>
              <a:t>حوادث </a:t>
            </a:r>
            <a:r>
              <a:rPr lang="ar-SA" b="1" dirty="0" smtClean="0"/>
              <a:t>السقوط في الحفر والآبار، استعمال الوصفات الشعبية والجهل  والشعوذة </a:t>
            </a:r>
            <a:r>
              <a:rPr lang="ar-EG" b="1" dirty="0" smtClean="0"/>
              <a:t>و غير ذلك من الخرافات التي تؤدى إلى إعاقات جسمية و عقلية .</a:t>
            </a:r>
          </a:p>
          <a:p>
            <a:pPr algn="justLow" rtl="1" eaLnBrk="1" hangingPunct="1">
              <a:lnSpc>
                <a:spcPct val="110000"/>
              </a:lnSpc>
            </a:pPr>
            <a:r>
              <a:rPr lang="ar-EG" b="1" dirty="0" smtClean="0"/>
              <a:t>كذلك تؤدى</a:t>
            </a:r>
            <a:r>
              <a:rPr lang="ar-SA" b="1" dirty="0" smtClean="0"/>
              <a:t> حوادث </a:t>
            </a:r>
            <a:r>
              <a:rPr lang="ar-SA" b="1" dirty="0" smtClean="0"/>
              <a:t>الورش وعمالة الاطفال ، الاختناق بغاز الاستصباح أو الفحم </a:t>
            </a:r>
            <a:r>
              <a:rPr lang="ar-EG" b="1" dirty="0" smtClean="0"/>
              <a:t>(</a:t>
            </a:r>
            <a:r>
              <a:rPr lang="ar-SA" b="1" dirty="0" smtClean="0"/>
              <a:t>أو</a:t>
            </a:r>
            <a:r>
              <a:rPr lang="ar-EG" b="1" dirty="0" smtClean="0"/>
              <a:t>ل أكسيد الكربون )</a:t>
            </a:r>
            <a:r>
              <a:rPr lang="ar-SA" b="1" dirty="0" smtClean="0"/>
              <a:t> أو </a:t>
            </a:r>
            <a:r>
              <a:rPr lang="ar-SA" b="1" dirty="0" smtClean="0"/>
              <a:t>اطلاق الرصاص، الكوارث الطبيعية كالبراكين والزلازل والجرائم والحروب والجفاف </a:t>
            </a:r>
            <a:r>
              <a:rPr lang="ar-SA" b="1" dirty="0" smtClean="0"/>
              <a:t>والفيضانات </a:t>
            </a:r>
            <a:r>
              <a:rPr lang="ar-SA" b="1" dirty="0" smtClean="0"/>
              <a:t>,حوادث الورش و </a:t>
            </a:r>
            <a:r>
              <a:rPr lang="ar-EG" b="1" dirty="0" smtClean="0"/>
              <a:t>حوادث </a:t>
            </a:r>
            <a:r>
              <a:rPr lang="ar-SA" b="1" dirty="0" smtClean="0"/>
              <a:t>المرور</a:t>
            </a:r>
            <a:r>
              <a:rPr lang="ar-EG" b="1" dirty="0" smtClean="0"/>
              <a:t> الى مضاعفة حالات الإعاقة</a:t>
            </a:r>
            <a:r>
              <a:rPr lang="ar-SA" b="1" dirty="0" smtClean="0"/>
              <a:t> </a:t>
            </a:r>
            <a:r>
              <a:rPr lang="ar-SA" b="1" dirty="0" smtClean="0"/>
              <a:t>.</a:t>
            </a:r>
          </a:p>
          <a:p>
            <a:pPr algn="justLow" rtl="1">
              <a:lnSpc>
                <a:spcPct val="110000"/>
              </a:lnSpc>
            </a:pPr>
            <a:r>
              <a:rPr lang="ar-EG" dirty="0" smtClean="0">
                <a:solidFill>
                  <a:srgbClr val="C00000"/>
                </a:solidFill>
              </a:rPr>
              <a:t>بما يتطلب التوعية المستمرة عن طريق وسائل الاعلام و المدارس و غيرها . </a:t>
            </a:r>
          </a:p>
          <a:p>
            <a:pPr algn="justLow" rtl="1">
              <a:lnSpc>
                <a:spcPct val="110000"/>
              </a:lnSpc>
            </a:pPr>
            <a:r>
              <a:rPr lang="ar-EG" dirty="0" smtClean="0">
                <a:solidFill>
                  <a:srgbClr val="C00000"/>
                </a:solidFill>
              </a:rPr>
              <a:t>هذا و لاشك أن تدعيم الخدمات الصحية و خاصة بالنسبة للام أثناء فترة الحمل و الولادة و للأم و الطفل بعد الولادة في السنوات الأولى من عمره يمكن أن تلعب دورا حيويا في الحد من حالات الإعاقة .</a:t>
            </a:r>
            <a:endParaRPr lang="en-US" dirty="0">
              <a:solidFill>
                <a:srgbClr val="C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2417</TotalTime>
  <Words>1758</Words>
  <Application>Microsoft Office PowerPoint</Application>
  <PresentationFormat>A4 Paper (210x297 mm)</PresentationFormat>
  <Paragraphs>129</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 المحاضرة الثانية  </vt:lpstr>
      <vt:lpstr>عناصر المحاضرة</vt:lpstr>
      <vt:lpstr>حجم ومشكلة الإعاقة</vt:lpstr>
      <vt:lpstr>Slide 5</vt:lpstr>
      <vt:lpstr>أسباب زيادة الإعاقات في الوطن العربي</vt:lpstr>
      <vt:lpstr>Slide 7</vt:lpstr>
      <vt:lpstr>الأطفال تحت الخامسة ( المعرضين للخطر) </vt:lpstr>
      <vt:lpstr>Slide 9</vt:lpstr>
      <vt:lpstr>العوامل المسببة للإعاقة</vt:lpstr>
      <vt:lpstr>Slide 11</vt:lpstr>
      <vt:lpstr>Slide 12</vt:lpstr>
      <vt:lpstr>Slide 13</vt:lpstr>
      <vt:lpstr>مثلث الإعاقة </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313</cp:revision>
  <dcterms:created xsi:type="dcterms:W3CDTF">2009-10-14T19:14:34Z</dcterms:created>
  <dcterms:modified xsi:type="dcterms:W3CDTF">2011-10-02T07:04:30Z</dcterms:modified>
</cp:coreProperties>
</file>