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91" r:id="rId10"/>
    <p:sldId id="292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-3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520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8194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590800"/>
            <a:ext cx="50990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tx2">
                    <a:lumMod val="75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tx2">
                    <a:lumMod val="75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tx2">
                  <a:lumMod val="75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التوجيه والإرشاد النفسي والأسري  لذوي الاحتياجات الخاصة </a:t>
            </a:r>
          </a:p>
          <a:p>
            <a:pPr algn="ctr">
              <a:lnSpc>
                <a:spcPct val="80000"/>
              </a:lnSpc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( خاص 303)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AYM Wadiy S_U normal."/>
                <a:cs typeface="Times New Roman" pitchFamily="18" charset="0"/>
              </a:rPr>
              <a:t>تربية خاصة</a:t>
            </a:r>
          </a:p>
          <a:p>
            <a:pPr algn="ctr">
              <a:lnSpc>
                <a:spcPct val="80000"/>
              </a:lnSpc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AYM Wadiy S_U normal."/>
                <a:cs typeface="Times New Roman" pitchFamily="18" charset="0"/>
              </a:rPr>
              <a:t>متطلب قسم</a:t>
            </a:r>
          </a:p>
          <a:p>
            <a:pPr algn="ctr">
              <a:lnSpc>
                <a:spcPct val="80000"/>
              </a:lnSpc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AYM Wadiy S_U normal."/>
                <a:cs typeface="Times New Roman" pitchFamily="18" charset="0"/>
              </a:rPr>
              <a:t>مدرّس المقرر: </a:t>
            </a:r>
            <a:r>
              <a:rPr lang="ar-SA" b="1" dirty="0" err="1" smtClean="0">
                <a:solidFill>
                  <a:schemeClr val="tx2">
                    <a:lumMod val="75000"/>
                  </a:schemeClr>
                </a:solidFill>
                <a:latin typeface="AYM Wadiy S_U normal."/>
                <a:cs typeface="Times New Roman" pitchFamily="18" charset="0"/>
              </a:rPr>
              <a:t>أ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AYM Wadiy S_U normal."/>
                <a:cs typeface="Times New Roman" pitchFamily="18" charset="0"/>
              </a:rPr>
              <a:t> . فيصل على الزيوت</a:t>
            </a:r>
          </a:p>
          <a:p>
            <a:pPr algn="ctr"/>
            <a:r>
              <a:rPr lang="ar-EG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AYM Wadiy S_U normal."/>
                <a:cs typeface="Times New Roman" pitchFamily="18" charset="0"/>
              </a:rPr>
              <a:t>التوجيه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 والإرشاد النفسي </a:t>
            </a:r>
            <a:r>
              <a:rPr lang="ar-SA" b="1" dirty="0" err="1" smtClean="0">
                <a:solidFill>
                  <a:schemeClr val="tx2">
                    <a:lumMod val="75000"/>
                  </a:schemeClr>
                </a:solidFill>
              </a:rPr>
              <a:t>و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 الأسري  لذوي الاحتياجات الخاصة</a:t>
            </a:r>
            <a:r>
              <a:rPr lang="ar-SA" b="1" dirty="0" smtClean="0"/>
              <a:t> 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تعريف بفصول المقرر ومحتويات موضوعاته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تعريف بتوزيع الدرجات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تعريف بالاختبار النهائي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مواعيد التواصل مع المدرّس والإيميل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9144000" cy="4297363"/>
          </a:xfrm>
        </p:spPr>
        <p:txBody>
          <a:bodyPr/>
          <a:lstStyle/>
          <a:p>
            <a:pPr algn="just" rtl="1"/>
            <a:r>
              <a:rPr lang="ar-SA" dirty="0" smtClean="0">
                <a:cs typeface="Arial" pitchFamily="34" charset="0"/>
              </a:rPr>
              <a:t>    </a:t>
            </a:r>
            <a:r>
              <a:rPr lang="ar-EG" dirty="0" smtClean="0">
                <a:cs typeface="Arial" pitchFamily="34" charset="0"/>
              </a:rPr>
              <a:t>يعتبر هذا المقرر ضرورياً لأنه </a:t>
            </a:r>
            <a:r>
              <a:rPr lang="ar-EG" dirty="0" smtClean="0"/>
              <a:t>يسهم  في تعرف الطلاب </a:t>
            </a:r>
            <a:r>
              <a:rPr lang="ar-SA" dirty="0" smtClean="0"/>
              <a:t>ب</a:t>
            </a:r>
            <a:r>
              <a:rPr lang="ar-EG" dirty="0" smtClean="0"/>
              <a:t>مفهوم الإرشاد النفسي وبخصائص المرشد الشخصية وطرق وأساليب ونظريات إرشاد اسر ذوي الاحتياجات الخاصة ودور الأسرة في تنشئة الأطفال من ذوى الاحتياجات الخاصة وتلبية احتياجاتهم</a:t>
            </a:r>
            <a:r>
              <a:rPr lang="ar-SA" dirty="0" smtClean="0"/>
              <a:t> </a:t>
            </a:r>
            <a:r>
              <a:rPr lang="ar-EG" dirty="0" smtClean="0">
                <a:cs typeface="Arial" pitchFamily="34" charset="0"/>
              </a:rPr>
              <a:t>وربط ما يدرسه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الطالب </a:t>
            </a:r>
            <a:r>
              <a:rPr lang="ar-EG" dirty="0" smtClean="0">
                <a:cs typeface="Arial" pitchFamily="34" charset="0"/>
              </a:rPr>
              <a:t>بالمجتمع.</a:t>
            </a:r>
            <a:endParaRPr lang="en-US" dirty="0" smtClean="0">
              <a:cs typeface="Arial" pitchFamily="34" charset="0"/>
            </a:endParaRPr>
          </a:p>
          <a:p>
            <a:pPr rtl="1"/>
            <a:r>
              <a:rPr lang="ar-EG" dirty="0" smtClean="0">
                <a:cs typeface="Arial" pitchFamily="34" charset="0"/>
              </a:rPr>
              <a:t>المستوى الدراسي للمقرر: </a:t>
            </a:r>
            <a:r>
              <a:rPr lang="ar-EG" dirty="0" err="1" smtClean="0">
                <a:cs typeface="Arial" pitchFamily="34" charset="0"/>
              </a:rPr>
              <a:t>ال</a:t>
            </a:r>
            <a:r>
              <a:rPr lang="ar-SA" dirty="0" smtClean="0">
                <a:cs typeface="Arial" pitchFamily="34" charset="0"/>
              </a:rPr>
              <a:t>خامس</a:t>
            </a:r>
            <a:endParaRPr lang="en-US" dirty="0" smtClean="0">
              <a:cs typeface="Arial" pitchFamily="34" charset="0"/>
            </a:endParaRPr>
          </a:p>
          <a:p>
            <a:pPr rtl="1"/>
            <a:r>
              <a:rPr lang="ar-EG" dirty="0" smtClean="0">
                <a:cs typeface="Arial" pitchFamily="34" charset="0"/>
              </a:rPr>
              <a:t>الوحدات المعتمدة : 2</a:t>
            </a:r>
            <a:endParaRPr lang="en-US" dirty="0" smtClean="0">
              <a:cs typeface="Arial" pitchFamily="34" charset="0"/>
            </a:endParaRPr>
          </a:p>
          <a:p>
            <a:pPr rtl="1"/>
            <a:r>
              <a:rPr lang="ar-EG" dirty="0" smtClean="0">
                <a:cs typeface="Arial" pitchFamily="34" charset="0"/>
              </a:rPr>
              <a:t>المتطلب السابق لدراسة المقرر: </a:t>
            </a:r>
            <a:r>
              <a:rPr lang="ar-EG" sz="2400" b="1" dirty="0" smtClean="0"/>
              <a:t>الصحة النفسية لذوي الاحتياجات الخاصة </a:t>
            </a:r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04800" y="1447800"/>
            <a:ext cx="9144000" cy="4144963"/>
          </a:xfrm>
        </p:spPr>
        <p:txBody>
          <a:bodyPr/>
          <a:lstStyle/>
          <a:p>
            <a:pPr algn="just" rtl="1"/>
            <a:r>
              <a:rPr lang="ar-SA" sz="2800" dirty="0" smtClean="0"/>
              <a:t>يهدف هذا المقرر إلى التعرف على  الفرق بين </a:t>
            </a:r>
            <a:r>
              <a:rPr lang="ar-EG" sz="2800" dirty="0" smtClean="0"/>
              <a:t>مفهوم التوجيه والإرشاد والأسس التي تقوم عليها عملية الإرشاد ,</a:t>
            </a:r>
            <a:r>
              <a:rPr lang="ar-SA" sz="2800" dirty="0" smtClean="0"/>
              <a:t>والتدرب على</a:t>
            </a:r>
            <a:r>
              <a:rPr lang="ar-EG" sz="2800" dirty="0" smtClean="0"/>
              <a:t> طبيعة الخدمات الإرشادية التي يمكن تقديمها للمعاقين بمختلف أنواع الإعاقة </a:t>
            </a:r>
            <a:r>
              <a:rPr lang="ar-SA" sz="2800" dirty="0" smtClean="0"/>
              <a:t>واكتساب </a:t>
            </a:r>
            <a:r>
              <a:rPr lang="ar-EG" sz="2800" dirty="0" smtClean="0"/>
              <a:t>أسس وضع البرامج الإرشادية وفنيات التدخل الإرشادي الفردي والجماعي داخل مؤسسات رعاية المعاقين </a:t>
            </a:r>
            <a:r>
              <a:rPr lang="ar-SA" sz="2800" dirty="0" smtClean="0"/>
              <a:t>والتمكن من تقويم علاقة الطفل المعاق بالأسرة وتأثير الطفل المعاق على أسرته وفنيات إرشاد أباء الأطفال ذوى الإعاقة البسيطة والمتوسطة والشديدة والحادة وذوى القدرات ألابتكاريه المرتفعة</a:t>
            </a:r>
            <a:r>
              <a:rPr lang="ar-EG" sz="2800" dirty="0" smtClean="0"/>
              <a:t>.</a:t>
            </a:r>
            <a:endParaRPr lang="en-US" sz="2800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600200"/>
            <a:ext cx="9144000" cy="4144963"/>
          </a:xfrm>
        </p:spPr>
        <p:txBody>
          <a:bodyPr/>
          <a:lstStyle/>
          <a:p>
            <a:pPr lvl="0" rtl="1"/>
            <a:r>
              <a:rPr lang="ar-SA" sz="2400" dirty="0" smtClean="0"/>
              <a:t>تعريف الإرشاد النفسي </a:t>
            </a:r>
            <a:r>
              <a:rPr lang="ar-SA" sz="2400" dirty="0" err="1" smtClean="0"/>
              <a:t>و</a:t>
            </a:r>
            <a:r>
              <a:rPr lang="ar-SA" sz="2400" dirty="0" smtClean="0"/>
              <a:t> أهميته .</a:t>
            </a:r>
            <a:endParaRPr lang="en-US" sz="2400" dirty="0" smtClean="0"/>
          </a:p>
          <a:p>
            <a:pPr lvl="0" rtl="1"/>
            <a:r>
              <a:rPr lang="ar-SA" sz="2400" dirty="0" smtClean="0"/>
              <a:t>خصائص المرشد الفعال .</a:t>
            </a:r>
            <a:endParaRPr lang="en-US" sz="2400" dirty="0" smtClean="0"/>
          </a:p>
          <a:p>
            <a:pPr lvl="0" rtl="1"/>
            <a:r>
              <a:rPr lang="ar-SA" sz="2400" dirty="0" smtClean="0"/>
              <a:t>الفروق بين إرشاد ذوي الاحتياجات الخاصة والعاديين .</a:t>
            </a:r>
            <a:endParaRPr lang="en-US" sz="2400" dirty="0" smtClean="0"/>
          </a:p>
          <a:p>
            <a:pPr lvl="0" rtl="1"/>
            <a:r>
              <a:rPr lang="ar-SA" sz="2400" dirty="0" smtClean="0"/>
              <a:t>نظريات الإرشاد النفسي .</a:t>
            </a:r>
            <a:endParaRPr lang="en-US" sz="2400" dirty="0" smtClean="0"/>
          </a:p>
          <a:p>
            <a:pPr lvl="0" rtl="1"/>
            <a:r>
              <a:rPr lang="ar-SA" sz="2400" dirty="0" smtClean="0"/>
              <a:t>معوقات العمل مع الأطفال ذوي الاحتياجات الخاصة .</a:t>
            </a:r>
            <a:endParaRPr lang="en-US" sz="2400" dirty="0" smtClean="0"/>
          </a:p>
          <a:p>
            <a:pPr lvl="0" rtl="1"/>
            <a:r>
              <a:rPr lang="ar-SA" sz="2400" dirty="0" smtClean="0"/>
              <a:t>مراحل اكتشاف الإعاقة وردود أفعال الوالدين والإخوة نحو ذوي الاحتياجات الخاصة.</a:t>
            </a:r>
            <a:endParaRPr lang="en-US" sz="2400" dirty="0" smtClean="0"/>
          </a:p>
          <a:p>
            <a:pPr lvl="0" rtl="1"/>
            <a:r>
              <a:rPr lang="ar-SA" sz="2400" dirty="0" smtClean="0"/>
              <a:t>الآثار المختلفة التي يتركها ذوي الاحتياجات الخاصة علي الأسر (النفسية </a:t>
            </a:r>
            <a:r>
              <a:rPr lang="ar-SA" sz="2400" dirty="0" err="1" smtClean="0"/>
              <a:t>و</a:t>
            </a:r>
            <a:r>
              <a:rPr lang="ar-SA" sz="2400" dirty="0" smtClean="0"/>
              <a:t> الاقتصادية والاجتماعية)</a:t>
            </a:r>
            <a:endParaRPr lang="en-US" sz="2400" dirty="0" smtClean="0"/>
          </a:p>
          <a:p>
            <a:pPr lvl="0" rtl="1"/>
            <a:r>
              <a:rPr lang="ar-SA" sz="2400" dirty="0" smtClean="0"/>
              <a:t>دور الوالدين في التعامل مع أفراد ذوي الاحتياجات الخاصة( المعوقين عقليا سمعيا – بصريا - جسميا - صعوبات التعلم - التوحد) </a:t>
            </a:r>
            <a:endParaRPr lang="en-US" sz="2400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8100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الكتاب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المقرر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47800" y="1560512"/>
            <a:ext cx="708660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ar-SA" sz="2400" dirty="0" smtClean="0"/>
              <a:t>بحراوي</a:t>
            </a:r>
            <a:r>
              <a:rPr lang="ar-EG" sz="2400" dirty="0" smtClean="0"/>
              <a:t> ، عاطف والزيوت، فيصل  (201</a:t>
            </a:r>
            <a:r>
              <a:rPr lang="ar-SA" sz="2400" dirty="0" smtClean="0"/>
              <a:t>2</a:t>
            </a:r>
            <a:r>
              <a:rPr lang="ar-EG" sz="2400" dirty="0" smtClean="0"/>
              <a:t>) – مفاهيم أساسية في إرشاد اسر ذوي الاحتياجات الخاصة- دار </a:t>
            </a:r>
            <a:r>
              <a:rPr lang="ar-SA" sz="2400" dirty="0" smtClean="0"/>
              <a:t>الخوارزمي –دار </a:t>
            </a:r>
            <a:r>
              <a:rPr lang="ar-EG" sz="2400" dirty="0" smtClean="0"/>
              <a:t>زمزم  للنشر والتوزيع – عمان، الأردن، </a:t>
            </a:r>
            <a:r>
              <a:rPr lang="ar-SA" sz="2400" dirty="0" smtClean="0"/>
              <a:t>ط1</a:t>
            </a:r>
            <a:r>
              <a:rPr lang="ar-EG" sz="2400" dirty="0" smtClean="0"/>
              <a:t>.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1920543" y="3200400"/>
            <a:ext cx="693010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3200" dirty="0" smtClean="0">
                <a:solidFill>
                  <a:srgbClr val="FF0000"/>
                </a:solidFill>
              </a:rPr>
              <a:t>الكتاب </a:t>
            </a:r>
            <a:r>
              <a:rPr lang="ar-SA" sz="3200" dirty="0">
                <a:solidFill>
                  <a:srgbClr val="FF0000"/>
                </a:solidFill>
              </a:rPr>
              <a:t>متوفر لدى:</a:t>
            </a:r>
          </a:p>
          <a:p>
            <a:pPr algn="just" eaLnBrk="1" hangingPunct="1"/>
            <a:r>
              <a:rPr lang="ar-SA" sz="3200" dirty="0"/>
              <a:t>- مكتبة جرير بجميع فروعها في أنحاء المملكة</a:t>
            </a:r>
          </a:p>
          <a:p>
            <a:pPr algn="just" eaLnBrk="1" hangingPunct="1"/>
            <a:r>
              <a:rPr lang="ar-SA" sz="3200" dirty="0" smtClean="0"/>
              <a:t>- مكتبة اليرموك بالإحساء بوابة جامعة الملك فيصل</a:t>
            </a:r>
            <a:endParaRPr lang="ar-SA" sz="3200" dirty="0"/>
          </a:p>
          <a:p>
            <a:pPr algn="just" eaLnBrk="1" hangingPunct="1">
              <a:buFontTx/>
              <a:buChar char="-"/>
            </a:pPr>
            <a:r>
              <a:rPr lang="ar-SA" sz="3200" dirty="0"/>
              <a:t> </a:t>
            </a:r>
            <a:r>
              <a:rPr lang="ar-SA" sz="3200" dirty="0" smtClean="0"/>
              <a:t>دار الخوارزمي بالدمام</a:t>
            </a:r>
            <a:endParaRPr lang="ar-SA" sz="3200" dirty="0"/>
          </a:p>
        </p:txBody>
      </p:sp>
    </p:spTree>
    <p:extLst>
      <p:ext uri="{BB962C8B-B14F-4D97-AF65-F5344CB8AC3E}">
        <p14:creationId xmlns=""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8100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المراجع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الإضافية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  <a:endParaRPr lang="ar-SA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1600200"/>
            <a:ext cx="8763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ar-EG" sz="2400" b="1" dirty="0" smtClean="0"/>
              <a:t> </a:t>
            </a:r>
            <a:r>
              <a:rPr lang="ar-SA" sz="2400" b="1" dirty="0" smtClean="0"/>
              <a:t>*</a:t>
            </a:r>
            <a:r>
              <a:rPr lang="ar-EG" sz="2400" dirty="0" smtClean="0"/>
              <a:t> خول</a:t>
            </a:r>
            <a:r>
              <a:rPr lang="ar-SA" sz="2400" dirty="0" smtClean="0"/>
              <a:t>ه</a:t>
            </a:r>
            <a:r>
              <a:rPr lang="ar-EG" sz="2400" dirty="0" smtClean="0"/>
              <a:t> احمد يحيي(2003) - إرشاد اسر ذوي الاحتياجات الخاصة- دار الفكر العربي- عمان </a:t>
            </a:r>
            <a:r>
              <a:rPr lang="ar-SA" sz="2400" dirty="0" smtClean="0"/>
              <a:t>.</a:t>
            </a:r>
          </a:p>
          <a:p>
            <a:r>
              <a:rPr lang="ar-SA" sz="2400" dirty="0" smtClean="0"/>
              <a:t>*</a:t>
            </a:r>
            <a:r>
              <a:rPr lang="ar-EG" sz="2400" dirty="0" smtClean="0"/>
              <a:t> جمال الخطيب (</a:t>
            </a:r>
            <a:r>
              <a:rPr lang="ar-SA" sz="2400" dirty="0" smtClean="0"/>
              <a:t>2002</a:t>
            </a:r>
            <a:r>
              <a:rPr lang="ar-EG" sz="2400" dirty="0" smtClean="0"/>
              <a:t>) أولياء أمور الأطفال المعوقين - استراتيجيات العمل معهم وتدريبهم ودمجهم -  أكاديمية التربية الخاصة- الرياض.</a:t>
            </a:r>
            <a:endParaRPr lang="en-US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EC59580-0F2C-494C-ACBF-06E035FB03D9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39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4340" name="Content Placeholder 2"/>
          <p:cNvSpPr>
            <a:spLocks/>
          </p:cNvSpPr>
          <p:nvPr/>
        </p:nvSpPr>
        <p:spPr bwMode="auto">
          <a:xfrm>
            <a:off x="990600" y="1371600"/>
            <a:ext cx="8504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توزيع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الدرجات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 </a:t>
            </a:r>
          </a:p>
        </p:txBody>
      </p:sp>
    </p:spTree>
    <p:extLst>
      <p:ext uri="{BB962C8B-B14F-4D97-AF65-F5344CB8AC3E}">
        <p14:creationId xmlns="" xmlns:p14="http://schemas.microsoft.com/office/powerpoint/2010/main" val="419061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F2CE5AF-F6F2-4F5C-BE59-FB2036321267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10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3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762000" y="1524000"/>
            <a:ext cx="845820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المكتبية:</a:t>
            </a:r>
          </a:p>
          <a:p>
            <a:endParaRPr lang="ar-SA" sz="2800" dirty="0"/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r>
              <a:rPr lang="ar-SA" sz="2000" dirty="0">
                <a:solidFill>
                  <a:srgbClr val="0070C0"/>
                </a:solidFill>
              </a:rPr>
              <a:t>رقم جوال المقرر:</a:t>
            </a:r>
            <a:endParaRPr lang="en-US" sz="2000" dirty="0">
              <a:solidFill>
                <a:srgbClr val="0070C0"/>
              </a:solidFill>
            </a:endParaRPr>
          </a:p>
          <a:p>
            <a:r>
              <a:rPr lang="ar-SA" sz="1600" dirty="0" smtClean="0">
                <a:solidFill>
                  <a:srgbClr val="FF0000"/>
                </a:solidFill>
              </a:rPr>
              <a:t>سيكون </a:t>
            </a:r>
            <a:r>
              <a:rPr lang="ar-SA" sz="1600" dirty="0">
                <a:solidFill>
                  <a:srgbClr val="FF0000"/>
                </a:solidFill>
              </a:rPr>
              <a:t>الجوال مفتوح في الأوقات المحددة بعالية وسيتم إغلاقة خارج هذه الأوقات، لذا على الجميع التقيد بهذه المواعيد</a:t>
            </a:r>
          </a:p>
          <a:p>
            <a:endParaRPr lang="ar-SA" sz="2800" dirty="0"/>
          </a:p>
          <a:p>
            <a:r>
              <a:rPr lang="ar-SA" sz="2000" dirty="0">
                <a:solidFill>
                  <a:srgbClr val="0070C0"/>
                </a:solidFill>
              </a:rPr>
              <a:t>البريد الإلكتروني</a:t>
            </a:r>
            <a:r>
              <a:rPr lang="ar-SA" sz="2000" dirty="0" smtClean="0">
                <a:solidFill>
                  <a:srgbClr val="0070C0"/>
                </a:solidFill>
              </a:rPr>
              <a:t>:   </a:t>
            </a:r>
            <a:r>
              <a:rPr lang="en-US" sz="2000" dirty="0" smtClean="0">
                <a:solidFill>
                  <a:srgbClr val="0070C0"/>
                </a:solidFill>
              </a:rPr>
              <a:t>Fazyout@KFU.EDU.SA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 </a:t>
            </a:r>
            <a:endParaRPr lang="en-US" sz="28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438400" y="1905000"/>
          <a:ext cx="4572000" cy="111204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6000"/>
                <a:gridCol w="2286000"/>
              </a:tblGrid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الثلاثاء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9-1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الخميس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12-1</a:t>
                      </a:r>
                      <a:endParaRPr lang="ar-SA" sz="1800" dirty="0"/>
                    </a:p>
                  </a:txBody>
                  <a:tcPr marT="45700" marB="45700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-381000" y="152400"/>
            <a:ext cx="9677400" cy="1143000"/>
          </a:xfrm>
        </p:spPr>
        <p:txBody>
          <a:bodyPr/>
          <a:lstStyle/>
          <a:p>
            <a:pPr eaLnBrk="1" hangingPunct="1"/>
            <a:r>
              <a:rPr lang="ar-SA" sz="42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الساعات المكتبية وجوال المقرر والبريد الإلكتروني: </a:t>
            </a:r>
            <a:endParaRPr lang="ar-SA" sz="42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078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1478</TotalTime>
  <Words>475</Words>
  <Application>Microsoft Office PowerPoint</Application>
  <PresentationFormat>A4 Paper (210x297 mm)‎</PresentationFormat>
  <Paragraphs>91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المحاضرة التمهيدية</vt:lpstr>
      <vt:lpstr>عناصر المحاضرة</vt:lpstr>
      <vt:lpstr>مقدمة:</vt:lpstr>
      <vt:lpstr>اهداف المقرر</vt:lpstr>
      <vt:lpstr>محتوى المقرر</vt:lpstr>
      <vt:lpstr>الكتاب المقرر :</vt:lpstr>
      <vt:lpstr>المراجع الإضافية:</vt:lpstr>
      <vt:lpstr>توزيع الدرجات : </vt:lpstr>
      <vt:lpstr>الساعات المكتبية وجوال المقرر والبريد الإلكتروني: 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</cp:lastModifiedBy>
  <cp:revision>112</cp:revision>
  <dcterms:created xsi:type="dcterms:W3CDTF">2009-10-14T19:14:34Z</dcterms:created>
  <dcterms:modified xsi:type="dcterms:W3CDTF">2011-09-18T09:21:14Z</dcterms:modified>
</cp:coreProperties>
</file>