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99" r:id="rId5"/>
    <p:sldId id="259" r:id="rId6"/>
    <p:sldId id="287" r:id="rId7"/>
    <p:sldId id="288" r:id="rId8"/>
    <p:sldId id="289" r:id="rId9"/>
    <p:sldId id="290" r:id="rId10"/>
    <p:sldId id="291" r:id="rId11"/>
    <p:sldId id="292" r:id="rId12"/>
    <p:sldId id="293" r:id="rId13"/>
    <p:sldId id="294" r:id="rId14"/>
    <p:sldId id="296" r:id="rId15"/>
    <p:sldId id="295" r:id="rId16"/>
    <p:sldId id="297" r:id="rId17"/>
    <p:sldId id="298"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5" d="100"/>
          <a:sy n="75" d="100"/>
        </p:scale>
        <p:origin x="-83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852063"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81000" y="3429000"/>
            <a:ext cx="5099050" cy="2362200"/>
          </a:xfrm>
          <a:prstGeom prst="rect">
            <a:avLst/>
          </a:prstGeom>
          <a:noFill/>
          <a:ln w="9525">
            <a:noFill/>
            <a:miter lim="800000"/>
            <a:headEnd/>
            <a:tailEnd/>
          </a:ln>
        </p:spPr>
        <p:txBody>
          <a:bodyPr anchor="ctr"/>
          <a:lstStyle/>
          <a:p>
            <a:pPr algn="ctr"/>
            <a:r>
              <a:rPr lang="ar-EG" sz="5400" b="1" dirty="0">
                <a:solidFill>
                  <a:schemeClr val="tx2">
                    <a:lumMod val="75000"/>
                  </a:schemeClr>
                </a:solidFill>
                <a:latin typeface="AYM Wadiy S_U normal."/>
                <a:cs typeface="Times New Roman" pitchFamily="18" charset="0"/>
              </a:rPr>
              <a:t>اسم </a:t>
            </a:r>
            <a:r>
              <a:rPr lang="ar-EG" sz="5400" b="1" dirty="0" smtClean="0">
                <a:solidFill>
                  <a:schemeClr val="tx2">
                    <a:lumMod val="75000"/>
                  </a:schemeClr>
                </a:solidFill>
                <a:latin typeface="AYM Wadiy S_U normal."/>
                <a:cs typeface="Times New Roman" pitchFamily="18" charset="0"/>
              </a:rPr>
              <a:t>المقرر</a:t>
            </a:r>
            <a:endParaRPr lang="ar-SA" sz="5400" b="1" dirty="0">
              <a:solidFill>
                <a:schemeClr val="tx2">
                  <a:lumMod val="75000"/>
                </a:schemeClr>
              </a:solidFill>
              <a:latin typeface="AYM Wadiy S_U normal."/>
              <a:cs typeface="Times New Roman" pitchFamily="18" charset="0"/>
            </a:endParaRPr>
          </a:p>
          <a:p>
            <a:pPr algn="ctr">
              <a:lnSpc>
                <a:spcPct val="80000"/>
              </a:lnSpc>
            </a:pPr>
            <a:r>
              <a:rPr lang="ar-SA" sz="3200" b="1" dirty="0" smtClean="0">
                <a:solidFill>
                  <a:schemeClr val="tx2">
                    <a:lumMod val="75000"/>
                  </a:schemeClr>
                </a:solidFill>
              </a:rPr>
              <a:t>التوجيه والإرشاد النفسي والأسري  لذوي الاحتياجات الخاصة </a:t>
            </a:r>
          </a:p>
          <a:p>
            <a:pPr algn="ctr">
              <a:lnSpc>
                <a:spcPct val="80000"/>
              </a:lnSpc>
            </a:pPr>
            <a:r>
              <a:rPr lang="ar-SA" sz="3200" b="1" dirty="0" smtClean="0">
                <a:solidFill>
                  <a:schemeClr val="tx2">
                    <a:lumMod val="75000"/>
                  </a:schemeClr>
                </a:solidFill>
              </a:rPr>
              <a:t>( خاص 303)</a:t>
            </a:r>
            <a:r>
              <a:rPr lang="ar-SA" sz="3200" b="1" dirty="0" smtClean="0">
                <a:solidFill>
                  <a:schemeClr val="tx2">
                    <a:lumMod val="75000"/>
                  </a:schemeClr>
                </a:solidFill>
                <a:latin typeface="AYM Wadiy S_U normal."/>
                <a:cs typeface="Times New Roman" pitchFamily="18" charset="0"/>
              </a:rPr>
              <a:t>تربية خاصة</a:t>
            </a:r>
          </a:p>
          <a:p>
            <a:pPr algn="ctr">
              <a:lnSpc>
                <a:spcPct val="80000"/>
              </a:lnSpc>
            </a:pPr>
            <a:r>
              <a:rPr lang="ar-SA" sz="3200" b="1" dirty="0" smtClean="0">
                <a:solidFill>
                  <a:schemeClr val="tx2">
                    <a:lumMod val="75000"/>
                  </a:schemeClr>
                </a:solidFill>
                <a:latin typeface="AYM Wadiy S_U normal."/>
                <a:cs typeface="Times New Roman" pitchFamily="18" charset="0"/>
              </a:rPr>
              <a:t>متطلب قسم</a:t>
            </a:r>
          </a:p>
          <a:p>
            <a:pPr algn="ctr">
              <a:lnSpc>
                <a:spcPct val="80000"/>
              </a:lnSpc>
            </a:pPr>
            <a:r>
              <a:rPr lang="ar-SA" sz="3200" b="1" dirty="0" smtClean="0">
                <a:solidFill>
                  <a:schemeClr val="tx2">
                    <a:lumMod val="75000"/>
                  </a:schemeClr>
                </a:solidFill>
                <a:latin typeface="AYM Wadiy S_U normal."/>
                <a:cs typeface="Times New Roman" pitchFamily="18" charset="0"/>
              </a:rPr>
              <a:t>مدرّس المقرر: </a:t>
            </a:r>
            <a:r>
              <a:rPr lang="ar-SA" sz="3200" b="1" dirty="0" err="1" smtClean="0">
                <a:solidFill>
                  <a:schemeClr val="tx2">
                    <a:lumMod val="75000"/>
                  </a:schemeClr>
                </a:solidFill>
                <a:latin typeface="AYM Wadiy S_U normal."/>
                <a:cs typeface="Times New Roman" pitchFamily="18" charset="0"/>
              </a:rPr>
              <a:t>أ</a:t>
            </a:r>
            <a:r>
              <a:rPr lang="ar-SA" sz="3200" b="1" dirty="0" smtClean="0">
                <a:solidFill>
                  <a:schemeClr val="tx2">
                    <a:lumMod val="75000"/>
                  </a:schemeClr>
                </a:solidFill>
                <a:latin typeface="AYM Wadiy S_U normal."/>
                <a:cs typeface="Times New Roman" pitchFamily="18" charset="0"/>
              </a:rPr>
              <a:t> . فيصل على الزيوت</a:t>
            </a:r>
          </a:p>
          <a:p>
            <a:pPr algn="ctr"/>
            <a:r>
              <a:rPr lang="ar-EG" b="1" dirty="0">
                <a:solidFill>
                  <a:schemeClr val="tx2">
                    <a:lumMod val="75000"/>
                  </a:schemeClr>
                </a:solidFill>
                <a:latin typeface="Calibri" pitchFamily="34" charset="0"/>
                <a:cs typeface="Times New Roman" pitchFamily="18" charset="0"/>
              </a:rPr>
              <a:t/>
            </a:r>
            <a:br>
              <a:rPr lang="ar-EG" b="1" dirty="0">
                <a:solidFill>
                  <a:schemeClr val="tx2">
                    <a:lumMod val="75000"/>
                  </a:schemeClr>
                </a:solidFill>
                <a:latin typeface="Calibri" pitchFamily="34" charset="0"/>
                <a:cs typeface="Times New Roman" pitchFamily="18" charset="0"/>
              </a:rPr>
            </a:br>
            <a:endParaRPr lang="en-US" sz="17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الفصل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2">
                    <a:lumMod val="75000"/>
                  </a:schemeClr>
                </a:solidFill>
              </a:rPr>
              <a:t>مفاهيم أساسية في إرشاد ذوي الحاجات الخاصة وأسرهم</a:t>
            </a:r>
            <a:endParaRPr lang="en-US" b="1" dirty="0" smtClean="0">
              <a:solidFill>
                <a:schemeClr val="tx2">
                  <a:lumMod val="75000"/>
                </a:schemeClr>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التربية الخاصة </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dirty="0" smtClean="0"/>
              <a:t>التربية </a:t>
            </a:r>
            <a:r>
              <a:rPr lang="ar-SA" dirty="0" smtClean="0"/>
              <a:t>الخاصة هي مجموعة البرامج التربوية المتخصصة التي تقدم لفئات من </a:t>
            </a:r>
            <a:r>
              <a:rPr lang="ar-SA" dirty="0" smtClean="0"/>
              <a:t>الإفراد </a:t>
            </a:r>
            <a:r>
              <a:rPr lang="ar-SA" dirty="0" smtClean="0"/>
              <a:t>غير العاديين وذلك بهدف مساعدتهم في تنمية قدراتهم إلى </a:t>
            </a:r>
            <a:r>
              <a:rPr lang="ar-SA" dirty="0" smtClean="0"/>
              <a:t>أقصى </a:t>
            </a:r>
            <a:r>
              <a:rPr lang="ar-SA" dirty="0" smtClean="0"/>
              <a:t>مستوى ممكن ومساعدتهم على تحقيق ذواتهم والتكيف مع المجتمع</a:t>
            </a:r>
            <a:r>
              <a:rPr lang="ar-SA" dirty="0" smtClean="0"/>
              <a:t>.</a:t>
            </a:r>
          </a:p>
          <a:p>
            <a:pPr rtl="1" eaLnBrk="1" hangingPunct="1">
              <a:buFont typeface="Arial" pitchFamily="34" charset="0"/>
              <a:buChar char="•"/>
            </a:pPr>
            <a:r>
              <a:rPr lang="ar-SA" dirty="0" smtClean="0"/>
              <a:t> </a:t>
            </a:r>
            <a:r>
              <a:rPr lang="ar-SA" dirty="0" smtClean="0"/>
              <a:t>كما تعرف التربية الخاصة بأنها مهنة مساعدة فالناس الذين يعملون في التربية الخاصة يعملون مع طلاب يعتبرون غير عاديين ويحتاجون إلى المساعدة من اجل استغلال قدراتهم </a:t>
            </a:r>
            <a:r>
              <a:rPr lang="ar-SA" dirty="0" smtClean="0"/>
              <a:t>أحسن </a:t>
            </a:r>
            <a:r>
              <a:rPr lang="ar-SA" dirty="0" smtClean="0"/>
              <a:t>استغلال. </a:t>
            </a:r>
            <a:endParaRPr lang="en-US" dirty="0" smtClean="0"/>
          </a:p>
          <a:p>
            <a:pPr rtl="1" eaLnBrk="1" hangingPunct="1">
              <a:buFont typeface="Arial" pitchFamily="34" charset="0"/>
              <a:buChar char="•"/>
            </a:pPr>
            <a:endParaRPr lang="ar-EG" b="1" dirty="0" smtClean="0">
              <a:solidFill>
                <a:srgbClr val="FF00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أهداف التربية الخاصة </a:t>
            </a:r>
            <a:endParaRPr lang="ar-SA" dirty="0"/>
          </a:p>
        </p:txBody>
      </p:sp>
      <p:sp>
        <p:nvSpPr>
          <p:cNvPr id="3" name="عنصر نائب للمحتوى 2"/>
          <p:cNvSpPr>
            <a:spLocks noGrp="1"/>
          </p:cNvSpPr>
          <p:nvPr>
            <p:ph idx="1"/>
          </p:nvPr>
        </p:nvSpPr>
        <p:spPr/>
        <p:txBody>
          <a:bodyPr/>
          <a:lstStyle/>
          <a:p>
            <a:pPr rtl="1"/>
            <a:r>
              <a:rPr lang="ar-SA" sz="2800" dirty="0" smtClean="0"/>
              <a:t>تهدف التربية الخاصة </a:t>
            </a:r>
            <a:r>
              <a:rPr lang="ar-SA" sz="2800" dirty="0" smtClean="0"/>
              <a:t>إلى: </a:t>
            </a:r>
            <a:endParaRPr lang="en-US" sz="2800" dirty="0" smtClean="0"/>
          </a:p>
          <a:p>
            <a:pPr rtl="1"/>
            <a:r>
              <a:rPr lang="ar-SA" sz="2800" dirty="0" smtClean="0"/>
              <a:t>- التعرف على </a:t>
            </a:r>
            <a:r>
              <a:rPr lang="ar-SA" sz="2800" dirty="0" smtClean="0"/>
              <a:t>الأطفال </a:t>
            </a:r>
            <a:r>
              <a:rPr lang="ar-SA" sz="2800" dirty="0" smtClean="0"/>
              <a:t>غير العاديين من خلال توظيف </a:t>
            </a:r>
            <a:r>
              <a:rPr lang="ar-SA" sz="2800" dirty="0" smtClean="0"/>
              <a:t>أدوات </a:t>
            </a:r>
            <a:r>
              <a:rPr lang="ar-SA" sz="2800" dirty="0" smtClean="0"/>
              <a:t>القياس والتشخيص المناسبة لكل فئة من فئات التربية الخاصة. </a:t>
            </a:r>
            <a:endParaRPr lang="en-US" sz="2800" dirty="0" smtClean="0"/>
          </a:p>
          <a:p>
            <a:pPr rtl="1"/>
            <a:r>
              <a:rPr lang="ar-SA" sz="2800" dirty="0" smtClean="0"/>
              <a:t>- </a:t>
            </a:r>
            <a:r>
              <a:rPr lang="ar-SA" sz="2800" dirty="0" smtClean="0"/>
              <a:t>إعداد </a:t>
            </a:r>
            <a:r>
              <a:rPr lang="ar-SA" sz="2800" dirty="0" smtClean="0"/>
              <a:t>البرامج التعليمية لكل فئة من فئات التربية الخاصة. </a:t>
            </a:r>
            <a:endParaRPr lang="en-US" sz="2800" dirty="0" smtClean="0"/>
          </a:p>
          <a:p>
            <a:pPr rtl="1"/>
            <a:r>
              <a:rPr lang="ar-SA" sz="2800" dirty="0" smtClean="0"/>
              <a:t>- اختيار طرق التدريس المناسبة لكل فئة ولكل حالة فردية عن طريق الخطط التربوية. </a:t>
            </a:r>
            <a:endParaRPr lang="en-US" sz="2800" dirty="0" smtClean="0"/>
          </a:p>
          <a:p>
            <a:pPr rtl="1"/>
            <a:r>
              <a:rPr lang="ar-SA" sz="2800" dirty="0" smtClean="0"/>
              <a:t>- </a:t>
            </a:r>
            <a:r>
              <a:rPr lang="ar-SA" sz="2800" dirty="0" smtClean="0"/>
              <a:t>إعداد </a:t>
            </a:r>
            <a:r>
              <a:rPr lang="ar-SA" sz="2800" dirty="0" smtClean="0"/>
              <a:t>الوسائل التكنولوجية والتعليمية المناسبة لكل فئة .</a:t>
            </a:r>
            <a:endParaRPr lang="en-US" sz="2800" dirty="0" smtClean="0"/>
          </a:p>
          <a:p>
            <a:pPr rtl="1">
              <a:buFontTx/>
              <a:buChar char="-"/>
            </a:pPr>
            <a:r>
              <a:rPr lang="ar-SA" sz="2800" dirty="0" smtClean="0"/>
              <a:t>إعداد </a:t>
            </a:r>
            <a:r>
              <a:rPr lang="ar-SA" sz="2800" dirty="0" smtClean="0"/>
              <a:t>برامج الوقاية من </a:t>
            </a:r>
            <a:r>
              <a:rPr lang="ar-SA" sz="2800" dirty="0" smtClean="0"/>
              <a:t>الإعاقة </a:t>
            </a:r>
            <a:r>
              <a:rPr lang="ar-SA" sz="2800" dirty="0" smtClean="0"/>
              <a:t>وتقليل مخاطر </a:t>
            </a:r>
            <a:r>
              <a:rPr lang="ar-SA" sz="2800" dirty="0" smtClean="0"/>
              <a:t>الإعاقة........الخ .</a:t>
            </a:r>
          </a:p>
          <a:p>
            <a:pPr algn="l" rtl="1"/>
            <a:r>
              <a:rPr lang="ar-SA" sz="2800" dirty="0" smtClean="0"/>
              <a:t>                                         (الرشيدي ،2012م )</a:t>
            </a:r>
            <a:endParaRPr lang="en-US" sz="2800" dirty="0" smtClean="0"/>
          </a:p>
          <a:p>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فئات الإفراد ذوي الحاجات الخاصة </a:t>
            </a:r>
          </a:p>
        </p:txBody>
      </p:sp>
      <p:sp>
        <p:nvSpPr>
          <p:cNvPr id="8195" name="Content Placeholder 2"/>
          <p:cNvSpPr>
            <a:spLocks noGrp="1"/>
          </p:cNvSpPr>
          <p:nvPr>
            <p:ph idx="1"/>
          </p:nvPr>
        </p:nvSpPr>
        <p:spPr>
          <a:xfrm>
            <a:off x="381000" y="1447800"/>
            <a:ext cx="9144000" cy="4297363"/>
          </a:xfrm>
        </p:spPr>
        <p:txBody>
          <a:bodyPr/>
          <a:lstStyle/>
          <a:p>
            <a:pPr rtl="1"/>
            <a:r>
              <a:rPr lang="ar-SA" sz="2000" b="1" dirty="0" smtClean="0"/>
              <a:t>1) </a:t>
            </a:r>
            <a:r>
              <a:rPr lang="ar-SA" sz="2000" b="1" dirty="0" smtClean="0"/>
              <a:t>الإعاقات </a:t>
            </a:r>
            <a:r>
              <a:rPr lang="ar-SA" sz="2000" b="1" dirty="0" smtClean="0"/>
              <a:t>البصرية.</a:t>
            </a:r>
            <a:endParaRPr lang="en-US" sz="2000" b="1" dirty="0" smtClean="0"/>
          </a:p>
          <a:p>
            <a:pPr rtl="1" eaLnBrk="1" hangingPunct="1"/>
            <a:r>
              <a:rPr lang="en-US" sz="2000" b="1" dirty="0" smtClean="0">
                <a:solidFill>
                  <a:srgbClr val="FF0000"/>
                </a:solidFill>
                <a:cs typeface="Arial" pitchFamily="34" charset="0"/>
              </a:rPr>
              <a:t> </a:t>
            </a:r>
            <a:r>
              <a:rPr lang="en-US" sz="2000" b="1" dirty="0" smtClean="0">
                <a:cs typeface="Arial" pitchFamily="34" charset="0"/>
              </a:rPr>
              <a:t>2</a:t>
            </a:r>
            <a:r>
              <a:rPr lang="en-US" sz="2000" b="1" dirty="0" smtClean="0">
                <a:solidFill>
                  <a:srgbClr val="FF0000"/>
                </a:solidFill>
                <a:cs typeface="Arial" pitchFamily="34" charset="0"/>
              </a:rPr>
              <a:t>  </a:t>
            </a:r>
            <a:r>
              <a:rPr lang="ar-SA" sz="2000" b="1" dirty="0" smtClean="0"/>
              <a:t>) الإعاقات السمعية  </a:t>
            </a:r>
            <a:r>
              <a:rPr lang="ar-SA" sz="2000" b="1" dirty="0" smtClean="0"/>
              <a:t>. </a:t>
            </a:r>
            <a:endParaRPr lang="en-US" sz="2000" b="1" dirty="0" smtClean="0"/>
          </a:p>
          <a:p>
            <a:pPr rtl="1" eaLnBrk="1" hangingPunct="1"/>
            <a:r>
              <a:rPr lang="ar-SA" sz="2000" b="1" dirty="0" smtClean="0">
                <a:solidFill>
                  <a:srgbClr val="FF0000"/>
                </a:solidFill>
                <a:cs typeface="Arial" pitchFamily="34" charset="0"/>
              </a:rPr>
              <a:t> </a:t>
            </a:r>
            <a:r>
              <a:rPr lang="ar-SA" sz="2000" b="1" dirty="0" smtClean="0">
                <a:cs typeface="Arial" pitchFamily="34" charset="0"/>
              </a:rPr>
              <a:t>3</a:t>
            </a:r>
            <a:r>
              <a:rPr lang="ar-SA" sz="2000" b="1" dirty="0" smtClean="0"/>
              <a:t>) </a:t>
            </a:r>
            <a:r>
              <a:rPr lang="ar-SA" sz="2000" b="1" dirty="0" smtClean="0"/>
              <a:t>الإعاقات الصحية </a:t>
            </a:r>
            <a:endParaRPr lang="ar-SA" sz="2000" b="1" dirty="0" smtClean="0"/>
          </a:p>
          <a:p>
            <a:pPr rtl="1" eaLnBrk="1" hangingPunct="1"/>
            <a:r>
              <a:rPr lang="ar-SA" sz="2000" b="1" dirty="0" smtClean="0"/>
              <a:t>4)</a:t>
            </a:r>
            <a:r>
              <a:rPr lang="ar-SA" sz="2000" b="1" dirty="0" smtClean="0"/>
              <a:t> </a:t>
            </a:r>
            <a:r>
              <a:rPr lang="ar-SA" sz="2000" b="1" dirty="0" smtClean="0"/>
              <a:t>الإعاقة العقلية.</a:t>
            </a:r>
          </a:p>
          <a:p>
            <a:pPr rtl="1" eaLnBrk="1" hangingPunct="1"/>
            <a:r>
              <a:rPr lang="ar-SA" sz="2000" b="1" dirty="0" smtClean="0"/>
              <a:t>5 </a:t>
            </a:r>
            <a:r>
              <a:rPr lang="ar-SA" sz="2000" b="1" dirty="0" smtClean="0"/>
              <a:t>) الاضطراب </a:t>
            </a:r>
            <a:r>
              <a:rPr lang="ar-SA" sz="2000" b="1" dirty="0" smtClean="0"/>
              <a:t>الانفعالي.</a:t>
            </a:r>
            <a:r>
              <a:rPr lang="ar-SA" sz="2000" b="1" dirty="0" smtClean="0"/>
              <a:t> </a:t>
            </a:r>
            <a:endParaRPr lang="ar-SA" sz="2000" b="1" dirty="0" smtClean="0"/>
          </a:p>
          <a:p>
            <a:pPr rtl="1" eaLnBrk="1" hangingPunct="1"/>
            <a:r>
              <a:rPr lang="ar-SA" sz="2000" b="1" dirty="0" smtClean="0"/>
              <a:t>6</a:t>
            </a:r>
            <a:r>
              <a:rPr lang="ar-SA" sz="2000" b="1" dirty="0" smtClean="0"/>
              <a:t>) </a:t>
            </a:r>
            <a:r>
              <a:rPr lang="ar-SA" sz="2000" b="1" dirty="0" smtClean="0"/>
              <a:t>صعوبة </a:t>
            </a:r>
            <a:r>
              <a:rPr lang="ar-SA" sz="2000" b="1" dirty="0" smtClean="0"/>
              <a:t>التعلم</a:t>
            </a:r>
            <a:r>
              <a:rPr lang="ar-SA" sz="2000" b="1" dirty="0" smtClean="0"/>
              <a:t>.</a:t>
            </a:r>
            <a:endParaRPr lang="ar-SA" sz="2000" b="1" dirty="0" smtClean="0"/>
          </a:p>
          <a:p>
            <a:pPr rtl="1" eaLnBrk="1" hangingPunct="1"/>
            <a:r>
              <a:rPr lang="ar-SA" sz="2000" b="1" dirty="0" smtClean="0"/>
              <a:t>7) </a:t>
            </a:r>
            <a:r>
              <a:rPr lang="ar-SA" sz="2000" b="1" dirty="0" smtClean="0"/>
              <a:t>اضطرابات الكلام </a:t>
            </a:r>
            <a:r>
              <a:rPr lang="ar-SA" sz="2000" b="1" dirty="0" smtClean="0"/>
              <a:t>واللغة.</a:t>
            </a:r>
            <a:r>
              <a:rPr lang="ar-SA" sz="2000" b="1" dirty="0" smtClean="0"/>
              <a:t> </a:t>
            </a:r>
            <a:endParaRPr lang="ar-SA" sz="2000" b="1" dirty="0" smtClean="0"/>
          </a:p>
          <a:p>
            <a:pPr rtl="1" eaLnBrk="1" hangingPunct="1"/>
            <a:r>
              <a:rPr lang="ar-SA" sz="2000" b="1" dirty="0" smtClean="0"/>
              <a:t>8)</a:t>
            </a:r>
            <a:r>
              <a:rPr lang="ar-SA" sz="2000" b="1" dirty="0" smtClean="0"/>
              <a:t> </a:t>
            </a:r>
            <a:r>
              <a:rPr lang="ar-SA" sz="2000" b="1" dirty="0" smtClean="0"/>
              <a:t> الإعاقة الجسمية.</a:t>
            </a:r>
          </a:p>
          <a:p>
            <a:pPr rtl="1" eaLnBrk="1" hangingPunct="1"/>
            <a:r>
              <a:rPr lang="ar-SA" sz="2000" b="1" dirty="0" smtClean="0"/>
              <a:t>9)   </a:t>
            </a:r>
            <a:r>
              <a:rPr lang="ar-SA" sz="2000" b="1" dirty="0" smtClean="0"/>
              <a:t>الموهوبون </a:t>
            </a:r>
            <a:r>
              <a:rPr lang="ar-SA" sz="2000" b="1" dirty="0" smtClean="0"/>
              <a:t>والمبدعون. </a:t>
            </a:r>
            <a:endParaRPr lang="en-US" sz="2000" b="1" dirty="0" smtClean="0"/>
          </a:p>
          <a:p>
            <a:pPr rtl="1" eaLnBrk="1" hangingPunct="1"/>
            <a:endParaRPr lang="en-US" b="1" dirty="0" smtClean="0"/>
          </a:p>
          <a:p>
            <a:pPr rtl="1" eaLnBrk="1" hangingPunct="1"/>
            <a:endParaRPr lang="ar-SA" b="1" dirty="0" smtClean="0"/>
          </a:p>
          <a:p>
            <a:pPr rtl="1" eaLnBrk="1" hangingPunct="1"/>
            <a:endParaRPr lang="en-US" b="1" dirty="0" smtClean="0"/>
          </a:p>
          <a:p>
            <a:pPr rtl="1" eaLnBrk="1" hangingPunct="1"/>
            <a:endParaRPr lang="en-US" b="1" dirty="0" smtClean="0"/>
          </a:p>
          <a:p>
            <a:pPr rtl="1" eaLnBrk="1" hangingPunct="1"/>
            <a:endParaRPr lang="en-US" b="1" dirty="0" smtClean="0"/>
          </a:p>
          <a:p>
            <a:pPr rtl="1" eaLnBrk="1" hangingPunct="1"/>
            <a:endParaRPr lang="ar-SA" b="1" dirty="0" smtClean="0">
              <a:solidFill>
                <a:srgbClr val="FF00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eaLnBrk="1" hangingPunct="1"/>
            <a:r>
              <a:rPr lang="ar-SA" dirty="0" smtClean="0">
                <a:solidFill>
                  <a:schemeClr val="tx2">
                    <a:lumMod val="75000"/>
                  </a:schemeClr>
                </a:solidFill>
                <a:cs typeface="Arial" pitchFamily="34" charset="0"/>
              </a:rPr>
              <a:t>نسبة الإفراد ذوي الحاجات الخاصة </a:t>
            </a:r>
          </a:p>
        </p:txBody>
      </p:sp>
      <p:sp>
        <p:nvSpPr>
          <p:cNvPr id="9219" name="Content Placeholder 2"/>
          <p:cNvSpPr>
            <a:spLocks noGrp="1"/>
          </p:cNvSpPr>
          <p:nvPr>
            <p:ph idx="4294967295"/>
          </p:nvPr>
        </p:nvSpPr>
        <p:spPr>
          <a:xfrm>
            <a:off x="304800" y="1447800"/>
            <a:ext cx="9144000" cy="4144963"/>
          </a:xfrm>
        </p:spPr>
        <p:txBody>
          <a:bodyPr/>
          <a:lstStyle/>
          <a:p>
            <a:pPr rtl="1"/>
            <a:r>
              <a:rPr lang="ar-SA" sz="2000" dirty="0" smtClean="0">
                <a:solidFill>
                  <a:srgbClr val="FF0000"/>
                </a:solidFill>
              </a:rPr>
              <a:t>النسب التقريبية لحدوث فئات الإعاقة المختلفة في المجتمعات الإنسانية كما أشار إليها هيوارد  (</a:t>
            </a:r>
            <a:r>
              <a:rPr lang="en-US" sz="2000" dirty="0" smtClean="0">
                <a:solidFill>
                  <a:srgbClr val="FF0000"/>
                </a:solidFill>
              </a:rPr>
              <a:t>Heward,2002 	</a:t>
            </a:r>
            <a:r>
              <a:rPr lang="ar-SA" sz="2000" dirty="0" smtClean="0">
                <a:solidFill>
                  <a:srgbClr val="FF0000"/>
                </a:solidFill>
              </a:rPr>
              <a:t>)</a:t>
            </a:r>
            <a:endParaRPr lang="en-US" sz="2000" dirty="0" smtClean="0">
              <a:solidFill>
                <a:srgbClr val="FF0000"/>
              </a:solidFill>
            </a:endParaRPr>
          </a:p>
          <a:p>
            <a:pPr rtl="1"/>
            <a:r>
              <a:rPr lang="ar-SA" sz="1600" b="1" dirty="0" smtClean="0">
                <a:solidFill>
                  <a:srgbClr val="FF0000"/>
                </a:solidFill>
              </a:rPr>
              <a:t>1</a:t>
            </a:r>
            <a:r>
              <a:rPr lang="ar-SA" sz="1600" b="1" dirty="0" smtClean="0"/>
              <a:t>) </a:t>
            </a:r>
            <a:r>
              <a:rPr lang="ar-SA" sz="1600" b="1" dirty="0" smtClean="0"/>
              <a:t>الإعاقات البصرية</a:t>
            </a:r>
            <a:r>
              <a:rPr lang="ar-SA" sz="1600" b="1" dirty="0" smtClean="0"/>
              <a:t>. </a:t>
            </a:r>
            <a:r>
              <a:rPr lang="en-US" sz="1600" b="1" dirty="0" smtClean="0"/>
              <a:t>0,1                               </a:t>
            </a:r>
            <a:r>
              <a:rPr lang="ar-SA" sz="1600" b="1" dirty="0" smtClean="0"/>
              <a:t>%</a:t>
            </a:r>
            <a:endParaRPr lang="en-US" sz="1600" b="1" dirty="0" smtClean="0"/>
          </a:p>
          <a:p>
            <a:pPr rtl="1" eaLnBrk="1" hangingPunct="1"/>
            <a:r>
              <a:rPr lang="en-US" sz="1600" b="1" dirty="0" smtClean="0">
                <a:solidFill>
                  <a:srgbClr val="FF0000"/>
                </a:solidFill>
                <a:cs typeface="Arial" pitchFamily="34" charset="0"/>
              </a:rPr>
              <a:t> </a:t>
            </a:r>
            <a:r>
              <a:rPr lang="en-US" sz="1600" b="1" dirty="0" smtClean="0">
                <a:cs typeface="Arial" pitchFamily="34" charset="0"/>
              </a:rPr>
              <a:t>2</a:t>
            </a:r>
            <a:r>
              <a:rPr lang="en-US" sz="1600" b="1" dirty="0" smtClean="0">
                <a:solidFill>
                  <a:srgbClr val="FF0000"/>
                </a:solidFill>
                <a:cs typeface="Arial" pitchFamily="34" charset="0"/>
              </a:rPr>
              <a:t>  </a:t>
            </a:r>
            <a:r>
              <a:rPr lang="ar-SA" sz="1600" b="1" dirty="0" smtClean="0"/>
              <a:t>) الإعاقات السمعية </a:t>
            </a:r>
            <a:r>
              <a:rPr lang="ar-SA" sz="1600" b="1" dirty="0" smtClean="0"/>
              <a:t>                      </a:t>
            </a:r>
            <a:r>
              <a:rPr lang="ar-SA" sz="1600" b="1" dirty="0" smtClean="0"/>
              <a:t>. </a:t>
            </a:r>
            <a:r>
              <a:rPr lang="en-US" sz="1600" b="1" dirty="0" smtClean="0"/>
              <a:t>0,6</a:t>
            </a:r>
            <a:r>
              <a:rPr lang="ar-SA" sz="1600" b="1" dirty="0" smtClean="0"/>
              <a:t>%</a:t>
            </a:r>
            <a:endParaRPr lang="ar-SA" sz="1600" b="1" dirty="0" smtClean="0"/>
          </a:p>
          <a:p>
            <a:pPr rtl="1" eaLnBrk="1" hangingPunct="1"/>
            <a:r>
              <a:rPr lang="ar-SA" sz="1600" b="1" dirty="0" smtClean="0"/>
              <a:t>3) </a:t>
            </a:r>
            <a:r>
              <a:rPr lang="ar-SA" sz="1600" b="1" dirty="0" smtClean="0"/>
              <a:t>الإعاقة العقلية</a:t>
            </a:r>
            <a:r>
              <a:rPr lang="ar-SA" sz="1600" b="1" dirty="0" smtClean="0"/>
              <a:t>.                            </a:t>
            </a:r>
            <a:r>
              <a:rPr lang="en-US" sz="1600" b="1" dirty="0" smtClean="0"/>
              <a:t>2,3</a:t>
            </a:r>
            <a:r>
              <a:rPr lang="ar-SA" sz="1600" b="1" dirty="0" smtClean="0"/>
              <a:t>%</a:t>
            </a:r>
            <a:endParaRPr lang="ar-SA" sz="1600" b="1" dirty="0" smtClean="0"/>
          </a:p>
          <a:p>
            <a:pPr rtl="1" eaLnBrk="1" hangingPunct="1"/>
            <a:r>
              <a:rPr lang="ar-SA" sz="1600" b="1" dirty="0" smtClean="0"/>
              <a:t>4) </a:t>
            </a:r>
            <a:r>
              <a:rPr lang="ar-SA" sz="1600" b="1" dirty="0" smtClean="0"/>
              <a:t>صعوبة التعلم</a:t>
            </a:r>
            <a:r>
              <a:rPr lang="ar-SA" sz="1600" b="1" dirty="0" smtClean="0"/>
              <a:t>.                             </a:t>
            </a:r>
            <a:r>
              <a:rPr lang="en-US" sz="1600" b="1" dirty="0" smtClean="0"/>
              <a:t>3 </a:t>
            </a:r>
            <a:r>
              <a:rPr lang="ar-SA" sz="1600" b="1" dirty="0" smtClean="0"/>
              <a:t>%           </a:t>
            </a:r>
            <a:endParaRPr lang="ar-SA" sz="1600" b="1" dirty="0" smtClean="0"/>
          </a:p>
          <a:p>
            <a:pPr rtl="1" eaLnBrk="1" hangingPunct="1"/>
            <a:r>
              <a:rPr lang="ar-SA" sz="1600" b="1" dirty="0" smtClean="0"/>
              <a:t>5) </a:t>
            </a:r>
            <a:r>
              <a:rPr lang="ar-SA" sz="1600" b="1" dirty="0" smtClean="0"/>
              <a:t>اضطرابات الكلام واللغة. </a:t>
            </a:r>
            <a:r>
              <a:rPr lang="ar-SA" sz="1600" b="1" dirty="0" smtClean="0"/>
              <a:t>               </a:t>
            </a:r>
            <a:r>
              <a:rPr lang="en-US" sz="1600" b="1" dirty="0" smtClean="0"/>
              <a:t>3,5</a:t>
            </a:r>
            <a:r>
              <a:rPr lang="ar-SA" sz="1600" b="1" dirty="0" smtClean="0"/>
              <a:t>%</a:t>
            </a:r>
            <a:endParaRPr lang="ar-SA" sz="1600" b="1" dirty="0" smtClean="0"/>
          </a:p>
          <a:p>
            <a:pPr rtl="1" eaLnBrk="1" hangingPunct="1"/>
            <a:r>
              <a:rPr lang="ar-SA" sz="1600" b="1" dirty="0" smtClean="0"/>
              <a:t>6)  </a:t>
            </a:r>
            <a:r>
              <a:rPr lang="ar-SA" sz="1600" b="1" dirty="0" smtClean="0"/>
              <a:t>الإعاقة الجسمية</a:t>
            </a:r>
            <a:r>
              <a:rPr lang="ar-SA" sz="1600" b="1" dirty="0" smtClean="0"/>
              <a:t>. </a:t>
            </a:r>
            <a:r>
              <a:rPr lang="en-US" sz="1600" b="1" dirty="0" smtClean="0"/>
              <a:t>0,5                          </a:t>
            </a:r>
            <a:r>
              <a:rPr lang="ar-SA" sz="1600" b="1" dirty="0" smtClean="0"/>
              <a:t>%</a:t>
            </a:r>
            <a:endParaRPr lang="ar-SA" sz="1600" b="1" dirty="0" smtClean="0"/>
          </a:p>
          <a:p>
            <a:pPr rtl="1" eaLnBrk="1" hangingPunct="1"/>
            <a:r>
              <a:rPr lang="ar-SA" sz="1600" b="1" dirty="0" smtClean="0"/>
              <a:t>7)   الإعاقة الانفعالية  . </a:t>
            </a:r>
            <a:r>
              <a:rPr lang="en-US" sz="1600" b="1" dirty="0" smtClean="0"/>
              <a:t>2                       </a:t>
            </a:r>
            <a:r>
              <a:rPr lang="ar-SA" sz="1600" b="1" dirty="0" smtClean="0"/>
              <a:t>%</a:t>
            </a:r>
          </a:p>
          <a:p>
            <a:pPr rtl="1" eaLnBrk="1" hangingPunct="1"/>
            <a:r>
              <a:rPr lang="ar-SA" sz="1600" b="1" dirty="0" smtClean="0"/>
              <a:t>-------------------------------------------------------</a:t>
            </a:r>
            <a:endParaRPr lang="ar-SA" sz="1600" b="1" dirty="0" smtClean="0"/>
          </a:p>
          <a:p>
            <a:pPr rtl="1" eaLnBrk="1" hangingPunct="1"/>
            <a:r>
              <a:rPr lang="ar-SA" sz="1600" b="1" dirty="0" smtClean="0">
                <a:solidFill>
                  <a:srgbClr val="FF0000"/>
                </a:solidFill>
              </a:rPr>
              <a:t>المجموع </a:t>
            </a:r>
            <a:r>
              <a:rPr lang="en-US" sz="1600" b="1" dirty="0" smtClean="0">
                <a:solidFill>
                  <a:srgbClr val="FF0000"/>
                </a:solidFill>
              </a:rPr>
              <a:t>12                                           </a:t>
            </a:r>
            <a:r>
              <a:rPr lang="ar-SA" sz="1600" b="1" dirty="0" smtClean="0">
                <a:solidFill>
                  <a:srgbClr val="FF0000"/>
                </a:solidFill>
              </a:rPr>
              <a:t>%</a:t>
            </a:r>
          </a:p>
          <a:p>
            <a:pPr algn="ctr" rtl="1">
              <a:buNone/>
            </a:pPr>
            <a:r>
              <a:rPr lang="ar-SA" sz="1800" b="1" dirty="0" smtClean="0"/>
              <a:t>ا</a:t>
            </a:r>
            <a:r>
              <a:rPr lang="ar-SA" sz="1800" b="1" dirty="0" smtClean="0"/>
              <a:t>لخطيب ورفاقه  2006م</a:t>
            </a:r>
            <a:endParaRPr lang="en-US" sz="1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8915400" cy="1143000"/>
          </a:xfrm>
        </p:spPr>
        <p:txBody>
          <a:bodyPr/>
          <a:lstStyle/>
          <a:p>
            <a:pPr algn="ctr" eaLnBrk="1" hangingPunct="1"/>
            <a:r>
              <a:rPr lang="ar-SA" sz="3600" dirty="0" smtClean="0">
                <a:solidFill>
                  <a:schemeClr val="tx2">
                    <a:lumMod val="75000"/>
                  </a:schemeClr>
                </a:solidFill>
                <a:cs typeface="Arial" pitchFamily="34" charset="0"/>
              </a:rPr>
              <a:t>أولياء الأمور  </a:t>
            </a:r>
            <a:br>
              <a:rPr lang="ar-SA" sz="3600" dirty="0" smtClean="0">
                <a:solidFill>
                  <a:schemeClr val="tx2">
                    <a:lumMod val="75000"/>
                  </a:schemeClr>
                </a:solidFill>
                <a:cs typeface="Arial" pitchFamily="34" charset="0"/>
              </a:rPr>
            </a:br>
            <a:r>
              <a:rPr lang="en-US" sz="3600" b="1" dirty="0" smtClean="0"/>
              <a:t>Parents</a:t>
            </a:r>
            <a:endParaRPr lang="ar-SA" sz="36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600200"/>
            <a:ext cx="9144000" cy="4144963"/>
          </a:xfrm>
        </p:spPr>
        <p:txBody>
          <a:bodyPr/>
          <a:lstStyle/>
          <a:p>
            <a:pPr eaLnBrk="1" hangingPunct="1">
              <a:buNone/>
            </a:pPr>
            <a:r>
              <a:rPr lang="en-US" sz="2800" dirty="0" smtClean="0"/>
              <a:t> </a:t>
            </a:r>
            <a:r>
              <a:rPr lang="ar-SA" sz="2800" dirty="0" smtClean="0"/>
              <a:t>   أدت حركة الدفاع عن حقوق الأطفال المعوقين إلى زيادة فعالية أولياء الأمور كمصادر دعم وكوادر معزّزة, كما أدت إلى إيجاد أدوار إيجابية وأدوار حساسة يؤديها الأهالي في مختلف مجالات البرامج والخدمات المقدمة </a:t>
            </a:r>
            <a:r>
              <a:rPr lang="en-US" sz="2800" dirty="0" smtClean="0"/>
              <a:t>             </a:t>
            </a:r>
          </a:p>
          <a:p>
            <a:pPr eaLnBrk="1" hangingPunct="1">
              <a:buNone/>
            </a:pPr>
            <a:r>
              <a:rPr lang="en-US" sz="2800" dirty="0" smtClean="0"/>
              <a:t>  .( Downing, 1999    </a:t>
            </a:r>
            <a:r>
              <a:rPr lang="ar-SA" sz="2800" dirty="0" smtClean="0"/>
              <a:t>لأطفالهم المعوقين  (</a:t>
            </a:r>
            <a:endParaRPr lang="en-US" sz="2800" dirty="0" smtClean="0"/>
          </a:p>
          <a:p>
            <a:pPr eaLnBrk="1" hangingPunct="1">
              <a:buNone/>
            </a:pPr>
            <a:r>
              <a:rPr lang="ar-SA" sz="2800" dirty="0" smtClean="0"/>
              <a:t>    تؤكّد الأدبيات أن المجتمعات المعاصرة تستمر في بذل الجهود لتطبيق مبادئ حقوق الإنسان، والعدالة الاجتماعية، وتكافؤ الفرص، وقبول التنوع، ومناهضة التمييز.  كذلك تؤكد أدبيات التربية الخاصة على ضرورة زيادة الاهتمام بأولياء الأمور, على اعتبار أنهم خبراء في مجال العناية بأطفالهم والمشاركة في تقديم الخدمات لهم(بحراوي والزيوت 2012م)</a:t>
            </a:r>
          </a:p>
          <a:p>
            <a:pPr eaLnBrk="1" hangingPunct="1">
              <a:buNone/>
            </a:pPr>
            <a:r>
              <a:rPr lang="ar-SA" sz="2800" dirty="0" smtClean="0"/>
              <a:t>. </a:t>
            </a:r>
            <a:endParaRPr lang="en-US" sz="2800" dirty="0" smtClean="0"/>
          </a:p>
          <a:p>
            <a:pPr eaLnBrk="1" hangingPunct="1">
              <a:buNone/>
            </a:pP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6" name="Rectangle 4"/>
          <p:cNvSpPr>
            <a:spLocks noChangeArrowheads="1"/>
          </p:cNvSpPr>
          <p:nvPr/>
        </p:nvSpPr>
        <p:spPr bwMode="auto">
          <a:xfrm>
            <a:off x="304800" y="1371600"/>
            <a:ext cx="9372600" cy="5016758"/>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3200" dirty="0" smtClean="0"/>
              <a:t>وتتوالى الدعوات لاستخدام منحى تقدمي نحو زيادة استخدام البرامج العلاجية بمشاركة أولياء الأمور, استناداً إلى المبادئ التالية:</a:t>
            </a:r>
            <a:endParaRPr lang="en-US" sz="3200" dirty="0" smtClean="0"/>
          </a:p>
          <a:p>
            <a:r>
              <a:rPr lang="ar-SA" sz="3200" dirty="0" smtClean="0"/>
              <a:t>1- إن التعلم يحدث في بيئة الطفل والأسرة الطبيعية (</a:t>
            </a:r>
            <a:r>
              <a:rPr lang="en-US" sz="3200" dirty="0" smtClean="0"/>
              <a:t>Lerner, 2000</a:t>
            </a:r>
            <a:r>
              <a:rPr lang="ar-SA" sz="3200" dirty="0" smtClean="0"/>
              <a:t>).</a:t>
            </a:r>
            <a:endParaRPr lang="en-US" sz="3200" dirty="0" smtClean="0"/>
          </a:p>
          <a:p>
            <a:r>
              <a:rPr lang="ar-SA" sz="3200" dirty="0" smtClean="0"/>
              <a:t>2- هناك إمكانية للوصول مباشرة وباستمرار إلى السلوك, وهو يحدث بشكل طبيعي.</a:t>
            </a:r>
            <a:endParaRPr lang="en-US" sz="3200" dirty="0" smtClean="0"/>
          </a:p>
          <a:p>
            <a:r>
              <a:rPr lang="ar-SA" sz="3200" dirty="0" smtClean="0"/>
              <a:t>3- تزيد احتمالات تعميم السلوك الذي تم تعلمه, واحتمالات </a:t>
            </a:r>
            <a:r>
              <a:rPr lang="ar-SA" sz="3200" dirty="0" err="1" smtClean="0"/>
              <a:t>إستمراريته</a:t>
            </a:r>
            <a:r>
              <a:rPr lang="ar-SA" sz="3200" dirty="0" smtClean="0"/>
              <a:t> إذا كان السلوك قد تم تعلمه في بيئة الطفل الطبيعية وعلى أيدي الأشخاص الطبيعيين الذين يقومون على رعاية الطفل.</a:t>
            </a:r>
            <a:endParaRPr lang="en-US" sz="3200" dirty="0" smtClean="0"/>
          </a:p>
          <a:p>
            <a:endParaRPr lang="en-US" sz="3200" dirty="0">
              <a:solidFill>
                <a:srgbClr val="0070C0"/>
              </a:solidFill>
            </a:endParaRPr>
          </a:p>
        </p:txBody>
      </p:sp>
    </p:spTree>
    <p:extLst>
      <p:ext uri="{BB962C8B-B14F-4D97-AF65-F5344CB8AC3E}">
        <p14:creationId xmlns:p14="http://schemas.microsoft.com/office/powerpoint/2010/main" xmlns="" val="3097407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6" name="Rectangle 4"/>
          <p:cNvSpPr>
            <a:spLocks noChangeArrowheads="1"/>
          </p:cNvSpPr>
          <p:nvPr/>
        </p:nvSpPr>
        <p:spPr bwMode="auto">
          <a:xfrm>
            <a:off x="457200" y="1371600"/>
            <a:ext cx="8763000" cy="10002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EG" sz="2400" b="1" dirty="0" smtClean="0"/>
              <a:t> </a:t>
            </a:r>
            <a:r>
              <a:rPr lang="ar-SA" sz="3200" dirty="0" smtClean="0"/>
              <a:t>4- إذا حدث التعليم في المنزل, فثمة فرصة لأن تشارك الأسرة كاملاً في العملية التعليمية.</a:t>
            </a:r>
            <a:endParaRPr lang="ar-SA" sz="3200" b="1" dirty="0" smtClean="0"/>
          </a:p>
          <a:p>
            <a:r>
              <a:rPr lang="ar-SA" sz="3200" b="1" dirty="0" smtClean="0"/>
              <a:t>5</a:t>
            </a:r>
            <a:r>
              <a:rPr lang="ar-SA" sz="3200" dirty="0" smtClean="0"/>
              <a:t>- هناك إمكانية للتعامل مع كل السلوكيات, والتي يتعذر التعامل مع عدد كبير منها في غرفة الصف.</a:t>
            </a:r>
            <a:endParaRPr lang="en-US" sz="3200" dirty="0" smtClean="0"/>
          </a:p>
          <a:p>
            <a:r>
              <a:rPr lang="ar-SA" sz="3200" dirty="0" smtClean="0"/>
              <a:t>6- إن تدريب أولياء الأمور, الذين هم عوامل تعزيز طبيعية, سيزودهم بالمهارات الضرورية للتعامل مع السلوك الجديد في حال حدوثه.</a:t>
            </a:r>
            <a:endParaRPr lang="en-US" sz="3200" dirty="0" smtClean="0"/>
          </a:p>
          <a:p>
            <a:r>
              <a:rPr lang="ar-SA" sz="3200" dirty="0" smtClean="0"/>
              <a:t>7- وأخيراً, بما أن المعلم الأسري يتعامل مع الطفل ووالديه فقط, تصبح إمكانية تفريد الأهداف التعليمية واقعاً </a:t>
            </a:r>
            <a:r>
              <a:rPr lang="ar-SA" sz="3200" smtClean="0"/>
              <a:t>عملياً  - يحيى</a:t>
            </a:r>
            <a:r>
              <a:rPr lang="ar-SA" sz="3200" dirty="0" smtClean="0"/>
              <a:t>، خوله أحمد (</a:t>
            </a:r>
            <a:r>
              <a:rPr lang="ar-SA" sz="3200" smtClean="0"/>
              <a:t>2006).</a:t>
            </a:r>
            <a:endParaRPr lang="en-US" sz="3200" dirty="0" smtClean="0"/>
          </a:p>
          <a:p>
            <a:pPr algn="just"/>
            <a:endParaRPr lang="ar-SA" sz="2000" dirty="0" smtClean="0">
              <a:solidFill>
                <a:srgbClr val="0070C0"/>
              </a:solidFill>
            </a:endParaRPr>
          </a:p>
          <a:p>
            <a:pPr algn="just"/>
            <a:endParaRPr lang="ar-SA" sz="2000" dirty="0" smtClean="0">
              <a:solidFill>
                <a:srgbClr val="0070C0"/>
              </a:solidFill>
            </a:endParaRPr>
          </a:p>
          <a:p>
            <a:pPr algn="just"/>
            <a:endParaRPr lang="ar-SA" sz="2000" dirty="0" smtClean="0">
              <a:solidFill>
                <a:srgbClr val="0070C0"/>
              </a:solidFill>
            </a:endParaRPr>
          </a:p>
          <a:p>
            <a:pPr algn="just"/>
            <a:endParaRPr lang="ar-SA" sz="2400" dirty="0" smtClean="0">
              <a:solidFill>
                <a:srgbClr val="0070C0"/>
              </a:solidFill>
            </a:endParaRPr>
          </a:p>
          <a:p>
            <a:pPr algn="just"/>
            <a:endParaRPr lang="ar-SA" sz="2400" dirty="0" smtClean="0">
              <a:solidFill>
                <a:srgbClr val="0070C0"/>
              </a:solidFill>
            </a:endParaRPr>
          </a:p>
          <a:p>
            <a:pPr algn="just"/>
            <a:endParaRPr lang="ar-SA" sz="2400" dirty="0" smtClean="0">
              <a:solidFill>
                <a:srgbClr val="0070C0"/>
              </a:solidFill>
            </a:endParaRPr>
          </a:p>
          <a:p>
            <a:pPr algn="just"/>
            <a:endParaRPr lang="ar-SA" sz="2400" dirty="0" smtClean="0">
              <a:solidFill>
                <a:srgbClr val="0070C0"/>
              </a:solidFill>
            </a:endParaRPr>
          </a:p>
          <a:p>
            <a:pPr algn="just"/>
            <a:endParaRPr lang="en-US" sz="2400" dirty="0" smtClean="0">
              <a:solidFill>
                <a:srgbClr val="0070C0"/>
              </a:solidFill>
            </a:endParaRPr>
          </a:p>
          <a:p>
            <a:endParaRPr lang="ar-SA" sz="2400" dirty="0" smtClean="0"/>
          </a:p>
          <a:p>
            <a:endParaRPr lang="ar-SA" sz="2400" dirty="0" smtClean="0"/>
          </a:p>
          <a:p>
            <a:endParaRPr lang="ar-SA" sz="2400" dirty="0" smtClean="0"/>
          </a:p>
          <a:p>
            <a:endParaRPr lang="ar-SA" sz="2400" dirty="0" smtClean="0"/>
          </a:p>
          <a:p>
            <a:endParaRPr lang="ar-SA" sz="2400" dirty="0" smtClean="0"/>
          </a:p>
          <a:p>
            <a:endParaRPr lang="en-US" sz="2400" dirty="0"/>
          </a:p>
        </p:txBody>
      </p:sp>
    </p:spTree>
    <p:extLst>
      <p:ext uri="{BB962C8B-B14F-4D97-AF65-F5344CB8AC3E}">
        <p14:creationId xmlns:p14="http://schemas.microsoft.com/office/powerpoint/2010/main" xmlns="" val="3097407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10</a:t>
            </a:fld>
            <a:endParaRPr lang="en-US" sz="1200" b="0">
              <a:solidFill>
                <a:schemeClr val="bg1"/>
              </a:solidFill>
              <a:latin typeface="Calibri" pitchFamily="34" charset="0"/>
            </a:endParaRPr>
          </a:p>
        </p:txBody>
      </p:sp>
      <p:sp>
        <p:nvSpPr>
          <p:cNvPr id="14339" name="Title 1"/>
          <p:cNvSpPr>
            <a:spLocks/>
          </p:cNvSpPr>
          <p:nvPr/>
        </p:nvSpPr>
        <p:spPr bwMode="auto">
          <a:xfrm>
            <a:off x="838200" y="546101"/>
            <a:ext cx="8534400"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sp>
        <p:nvSpPr>
          <p:cNvPr id="9" name="عنوان 8"/>
          <p:cNvSpPr>
            <a:spLocks noGrp="1"/>
          </p:cNvSpPr>
          <p:nvPr>
            <p:ph type="title"/>
          </p:nvPr>
        </p:nvSpPr>
        <p:spPr>
          <a:xfrm>
            <a:off x="533400" y="228600"/>
            <a:ext cx="8839200" cy="1143000"/>
          </a:xfrm>
        </p:spPr>
        <p:txBody>
          <a:bodyPr/>
          <a:lstStyle/>
          <a:p>
            <a:pPr algn="ctr"/>
            <a:r>
              <a:rPr lang="en-US" sz="2400" b="1" dirty="0" smtClean="0"/>
              <a:t/>
            </a:r>
            <a:br>
              <a:rPr lang="en-US" sz="2400" b="1" dirty="0" smtClean="0"/>
            </a:br>
            <a:r>
              <a:rPr lang="en-US" sz="2400" b="1" dirty="0" smtClean="0"/>
              <a:t/>
            </a:r>
            <a:br>
              <a:rPr lang="en-US" sz="2400" b="1" dirty="0" smtClean="0"/>
            </a:br>
            <a:r>
              <a:rPr lang="ar-SA" sz="2400" b="1" dirty="0" smtClean="0"/>
              <a:t> </a:t>
            </a:r>
            <a:br>
              <a:rPr lang="ar-SA" sz="2400" b="1" dirty="0" smtClean="0"/>
            </a:br>
            <a:r>
              <a:rPr lang="ar-SA" sz="2400" b="1" dirty="0" smtClean="0"/>
              <a:t>خدمات الإرشاد</a:t>
            </a:r>
            <a:r>
              <a:rPr lang="ar-SA" sz="2400" dirty="0" smtClean="0"/>
              <a:t>:</a:t>
            </a:r>
            <a:r>
              <a:rPr lang="en-US" sz="2400" b="1" dirty="0" smtClean="0"/>
              <a:t/>
            </a:r>
            <a:br>
              <a:rPr lang="en-US" sz="2400" b="1" dirty="0" smtClean="0"/>
            </a:br>
            <a:r>
              <a:rPr lang="en-US" sz="2400" b="1" dirty="0" smtClean="0"/>
              <a:t>( Counseling Services ) </a:t>
            </a: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endParaRPr lang="ar-SA" sz="2400" dirty="0"/>
          </a:p>
        </p:txBody>
      </p:sp>
      <p:sp>
        <p:nvSpPr>
          <p:cNvPr id="10" name="عنصر نائب للمحتوى 9"/>
          <p:cNvSpPr>
            <a:spLocks noGrp="1"/>
          </p:cNvSpPr>
          <p:nvPr>
            <p:ph idx="1"/>
          </p:nvPr>
        </p:nvSpPr>
        <p:spPr/>
        <p:txBody>
          <a:bodyPr/>
          <a:lstStyle/>
          <a:p>
            <a:r>
              <a:rPr lang="ar-SA" sz="2800" dirty="0" smtClean="0"/>
              <a:t>وتتمحور هذه الخدمات في جانبين: خدمات إرشاد الفرد المعوق, وخدمات إرشاد أولياء الأمور.  إذ تركز خدمات إرشاد الفرد المعوق على الاحتياجات والاهتمامات والقضايا المتعلقة بمراحل نموه (مثل: تطوير المعرفة الذاتية, واتخاذ القرارات الفعالة, وتعلّم الاختيارات الصحية, وتحسين المسؤولية, والمشاركة في التخطيط للمستقبل, والوصول للأهداف الأكاديمية, وتطوير موقف إيجابي نحو التعلم, والتعرف على نقاط القوة والاستفادة منها).  بالإضافة إلى أن الإرشاد الجماعي من قبل أقران آخرين, وأخصائيين معينين, يساعد في دعم انخراط وتفاعل الأطفال المعوقين.  فيما تركز خدمات إرشاد أولياء الأمور على تدريب الوالدين, ومشاركتهم, وتقديم الإرشاد المتعلق بإعادة التأهيل.</a:t>
            </a:r>
            <a:endParaRPr lang="en-US" sz="2800" dirty="0" smtClean="0"/>
          </a:p>
          <a:p>
            <a:endParaRPr lang="ar-SA" sz="2800" dirty="0"/>
          </a:p>
        </p:txBody>
      </p:sp>
    </p:spTree>
    <p:extLst>
      <p:ext uri="{BB962C8B-B14F-4D97-AF65-F5344CB8AC3E}">
        <p14:creationId xmlns:p14="http://schemas.microsoft.com/office/powerpoint/2010/main" xmlns="" val="4190612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11</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9" name="عنوان 8"/>
          <p:cNvSpPr>
            <a:spLocks noGrp="1"/>
          </p:cNvSpPr>
          <p:nvPr>
            <p:ph type="title"/>
          </p:nvPr>
        </p:nvSpPr>
        <p:spPr/>
        <p:txBody>
          <a:bodyPr/>
          <a:lstStyle/>
          <a:p>
            <a:pPr algn="ctr"/>
            <a:r>
              <a:rPr lang="ar-SA" sz="2400" b="1" dirty="0" smtClean="0"/>
              <a:t>تدريب وإرشاد أولياء الأمور</a:t>
            </a:r>
            <a:r>
              <a:rPr lang="ar-SA" sz="2400" dirty="0" smtClean="0"/>
              <a:t>:</a:t>
            </a:r>
            <a:r>
              <a:rPr lang="ar-SA" sz="2400" b="1" dirty="0" smtClean="0"/>
              <a:t>   </a:t>
            </a:r>
            <a:br>
              <a:rPr lang="ar-SA" sz="2400" b="1" dirty="0" smtClean="0"/>
            </a:br>
            <a:r>
              <a:rPr lang="en-US" sz="2400" b="1" dirty="0" smtClean="0"/>
              <a:t> Parent Counseling and Training </a:t>
            </a:r>
            <a:r>
              <a:rPr lang="en-US" sz="2400" dirty="0" smtClean="0"/>
              <a:t/>
            </a:r>
            <a:br>
              <a:rPr lang="en-US" sz="2400" dirty="0" smtClean="0"/>
            </a:br>
            <a:endParaRPr lang="ar-SA" sz="2400" dirty="0"/>
          </a:p>
        </p:txBody>
      </p:sp>
      <p:sp>
        <p:nvSpPr>
          <p:cNvPr id="10" name="عنصر نائب للمحتوى 9"/>
          <p:cNvSpPr>
            <a:spLocks noGrp="1"/>
          </p:cNvSpPr>
          <p:nvPr>
            <p:ph idx="1"/>
          </p:nvPr>
        </p:nvSpPr>
        <p:spPr/>
        <p:txBody>
          <a:bodyPr/>
          <a:lstStyle/>
          <a:p>
            <a:r>
              <a:rPr lang="ar-SA" sz="3600" dirty="0" smtClean="0"/>
              <a:t>إنّ مفهوم "خدمات إرشاد أولياء الأمور" يعني مساعدة أولياء الأمور في فهم حاجات أبنائهم, وتزويدهم بمعلومات حول تطور طفلهم.  ومساعدة أولياء الأمور في اكتساب مهارات ضرورية تسمح لهم بدعم تنفيذ خطة الطالب الفردية.  وتتطلب الصعوبات التي تفرضها الإعاقة على الأسرة تقديم    الخدمات الإرشادية  (بحراوي والزيوت 2012م)</a:t>
            </a:r>
            <a:endParaRPr lang="en-US" sz="3600" dirty="0" smtClean="0"/>
          </a:p>
          <a:p>
            <a:endParaRPr lang="ar-SA" sz="3600" dirty="0" smtClean="0"/>
          </a:p>
          <a:p>
            <a:endParaRPr lang="ar-SA" sz="3600" dirty="0" smtClean="0"/>
          </a:p>
          <a:p>
            <a:endParaRPr lang="en-US" sz="3600" dirty="0" smtClean="0"/>
          </a:p>
          <a:p>
            <a:endParaRPr lang="ar-SA" sz="3600" dirty="0"/>
          </a:p>
        </p:txBody>
      </p:sp>
    </p:spTree>
    <p:extLst>
      <p:ext uri="{BB962C8B-B14F-4D97-AF65-F5344CB8AC3E}">
        <p14:creationId xmlns:p14="http://schemas.microsoft.com/office/powerpoint/2010/main" xmlns="" val="1080789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ويهدف الإرشاد الأسري</a:t>
            </a:r>
            <a:endParaRPr lang="ar-SA" dirty="0"/>
          </a:p>
        </p:txBody>
      </p:sp>
      <p:sp>
        <p:nvSpPr>
          <p:cNvPr id="3" name="عنصر نائب للمحتوى 2"/>
          <p:cNvSpPr>
            <a:spLocks noGrp="1"/>
          </p:cNvSpPr>
          <p:nvPr>
            <p:ph idx="1"/>
          </p:nvPr>
        </p:nvSpPr>
        <p:spPr/>
        <p:txBody>
          <a:bodyPr/>
          <a:lstStyle/>
          <a:p>
            <a:r>
              <a:rPr lang="ar-SA" dirty="0" smtClean="0"/>
              <a:t>إلى تحقيق سعادة واستقرار واستمرار الأسرة ويتم ذلك من خلال توعية الوالدين وتثقيفهم بأساليب التنشئة الأسرية والاجتماعية السليمة لأبنائهم المعوقين، ومساعدتهم في حل وعلاج المشكلات والاضطرابات الأسرية الناتجة عن وجود أطفال معوقين في الأسرة.  هذا؛ ويعدّ تدريب وإرشاد أولياء الأمور من الخدمات المساندة الهامّة التي تساعد الأهل في تعزيز الدور الحيوي الذي يؤدونه في حياة أبنائهم (بحراوي والزيوت 2012م). </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الإرشاد التأهيلي</a:t>
            </a:r>
            <a:r>
              <a:rPr lang="ar-SA" sz="3200" dirty="0" smtClean="0"/>
              <a:t>:</a:t>
            </a:r>
            <a:r>
              <a:rPr lang="en-US" sz="3200" dirty="0" smtClean="0"/>
              <a:t/>
            </a:r>
            <a:br>
              <a:rPr lang="en-US" sz="3200" dirty="0" smtClean="0"/>
            </a:br>
            <a:r>
              <a:rPr lang="en-US" sz="3200" b="1" dirty="0" smtClean="0"/>
              <a:t> Rehabilitation Counseling Services </a:t>
            </a:r>
            <a:endParaRPr lang="ar-SA" sz="3200" dirty="0"/>
          </a:p>
        </p:txBody>
      </p:sp>
      <p:sp>
        <p:nvSpPr>
          <p:cNvPr id="3" name="عنصر نائب للمحتوى 2"/>
          <p:cNvSpPr>
            <a:spLocks noGrp="1"/>
          </p:cNvSpPr>
          <p:nvPr>
            <p:ph idx="1"/>
          </p:nvPr>
        </p:nvSpPr>
        <p:spPr/>
        <p:txBody>
          <a:bodyPr/>
          <a:lstStyle/>
          <a:p>
            <a:r>
              <a:rPr lang="ar-SA" dirty="0" smtClean="0"/>
              <a:t>تعني خدمات إرشاد إعادة التأهيل استعادة الشخص المعوق كامل قدراته, وذلك للاستفادة من قدراته الجسمية والاجتماعية والمهنية بطريقة اقتصادية وبقدر المستطاع.  إذ يتبوأ الإرشاد التأهيلي مكانة بالغة الأهمية؛ ذلك لأن المشكلات المرتبطة بالإعاقة يندر أن تقتصر على البعد المهني.  فثمة صعوبات على مستوى قبول الشخص المعوق لإعاقته, ومفهوم الذات, واتجاهات الآخرين, والعلاقات مع أفراد الأسرة وغيرهم (الخطيب وآخرون, 2001).</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800" b="1" dirty="0" smtClean="0"/>
              <a:t>الخدمات النفسية</a:t>
            </a:r>
            <a:r>
              <a:rPr lang="ar-SA" sz="2800" dirty="0" smtClean="0"/>
              <a:t>:</a:t>
            </a:r>
            <a:r>
              <a:rPr lang="en-US" sz="2800" dirty="0" smtClean="0"/>
              <a:t/>
            </a:r>
            <a:br>
              <a:rPr lang="en-US" sz="2800" dirty="0" smtClean="0"/>
            </a:br>
            <a:r>
              <a:rPr lang="en-US" sz="2800" b="1" dirty="0" smtClean="0"/>
              <a:t> Psychological Services </a:t>
            </a:r>
            <a:endParaRPr lang="ar-SA" sz="2800" dirty="0"/>
          </a:p>
        </p:txBody>
      </p:sp>
      <p:sp>
        <p:nvSpPr>
          <p:cNvPr id="3" name="عنصر نائب للمحتوى 2"/>
          <p:cNvSpPr>
            <a:spLocks noGrp="1"/>
          </p:cNvSpPr>
          <p:nvPr>
            <p:ph idx="1"/>
          </p:nvPr>
        </p:nvSpPr>
        <p:spPr/>
        <p:txBody>
          <a:bodyPr/>
          <a:lstStyle/>
          <a:p>
            <a:r>
              <a:rPr lang="ar-SA" sz="4000" dirty="0" smtClean="0"/>
              <a:t>إن الهدف الرئيس للخدمات النفسية غالباً ما ينصب باتجاه الاستشارة لتطوير برامج التعليم والتدريب للأفراد المعوقين وأولياء أمورهم ومعلميهم.  و</a:t>
            </a:r>
            <a:r>
              <a:rPr lang="ar-SY" sz="4000" dirty="0" smtClean="0"/>
              <a:t>يعدّ التشخيص النفسي للفرد المعوق أمراً في غاية </a:t>
            </a:r>
            <a:r>
              <a:rPr lang="en-US" sz="4000" dirty="0" smtClean="0"/>
              <a:t>   </a:t>
            </a:r>
            <a:r>
              <a:rPr lang="ar-SY" sz="4000" dirty="0" smtClean="0"/>
              <a:t>الأهمية</a:t>
            </a:r>
            <a:r>
              <a:rPr lang="ar-SA" sz="4000" dirty="0" smtClean="0"/>
              <a:t>؛</a:t>
            </a:r>
            <a:r>
              <a:rPr lang="ar-SY" sz="4000" dirty="0" smtClean="0"/>
              <a:t> لأنه يوجهه توجيهاً صحيحاً وفق قدراته الحقيقية</a:t>
            </a:r>
            <a:endParaRPr lang="en-US" sz="4000" dirty="0" smtClean="0"/>
          </a:p>
          <a:p>
            <a:pPr algn="l"/>
            <a:r>
              <a:rPr lang="ar-SA" sz="2000" dirty="0" smtClean="0"/>
              <a:t>(بحراوي والزيوت 2012م)</a:t>
            </a:r>
            <a:endParaRPr lang="ar-SA"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800" b="1" dirty="0" smtClean="0"/>
              <a:t>العمل الاجتماعي</a:t>
            </a:r>
            <a:r>
              <a:rPr lang="ar-SA" sz="2800" dirty="0" smtClean="0"/>
              <a:t>:</a:t>
            </a:r>
            <a:r>
              <a:rPr lang="en-US" sz="2800" dirty="0" smtClean="0"/>
              <a:t/>
            </a:r>
            <a:br>
              <a:rPr lang="en-US" sz="2800" dirty="0" smtClean="0"/>
            </a:br>
            <a:r>
              <a:rPr lang="en-US" sz="2800" b="1" dirty="0" smtClean="0"/>
              <a:t> Social Work Services</a:t>
            </a:r>
            <a:r>
              <a:rPr lang="ar-SA" sz="2800" b="1" dirty="0" smtClean="0"/>
              <a:t> </a:t>
            </a:r>
            <a:endParaRPr lang="ar-SA" sz="2800" dirty="0"/>
          </a:p>
        </p:txBody>
      </p:sp>
      <p:sp>
        <p:nvSpPr>
          <p:cNvPr id="3" name="عنصر نائب للمحتوى 2"/>
          <p:cNvSpPr>
            <a:spLocks noGrp="1"/>
          </p:cNvSpPr>
          <p:nvPr>
            <p:ph idx="1"/>
          </p:nvPr>
        </p:nvSpPr>
        <p:spPr/>
        <p:txBody>
          <a:bodyPr/>
          <a:lstStyle/>
          <a:p>
            <a:r>
              <a:rPr lang="ar-SA" sz="4400" dirty="0" smtClean="0"/>
              <a:t>تعني خدمات العمل الاجتماعي مجموعة من الجهود والنشاطات المنظمة والموجهة لتمكين الأفراد والأسر والجماعات والمجتمعات من مواجهة المشكلات والتغلب عليها وتوفير جميع المتطلبات المادية لعملية التغيير وبالتالي المشاركة في بناء الأمة.</a:t>
            </a:r>
            <a:endParaRPr lang="ar-SA" sz="4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400" b="1" dirty="0" smtClean="0"/>
              <a:t>الفريق متعدد التخصصات</a:t>
            </a:r>
            <a:r>
              <a:rPr lang="ar-SA" sz="2400" dirty="0" smtClean="0"/>
              <a:t>:</a:t>
            </a:r>
            <a:r>
              <a:rPr lang="ar-SA" sz="2400" b="1" dirty="0" smtClean="0"/>
              <a:t> </a:t>
            </a:r>
            <a:r>
              <a:rPr lang="en-US" sz="2400" b="1" dirty="0" smtClean="0"/>
              <a:t/>
            </a:r>
            <a:br>
              <a:rPr lang="en-US" sz="2400" b="1" dirty="0" smtClean="0"/>
            </a:br>
            <a:r>
              <a:rPr lang="en-US" sz="2400" b="1" dirty="0" smtClean="0"/>
              <a:t>Multidisciplinary Team</a:t>
            </a:r>
            <a:r>
              <a:rPr lang="en-US" sz="2400" dirty="0" smtClean="0"/>
              <a:t> </a:t>
            </a:r>
            <a:endParaRPr lang="ar-SA" sz="2400" dirty="0"/>
          </a:p>
        </p:txBody>
      </p:sp>
      <p:sp>
        <p:nvSpPr>
          <p:cNvPr id="3" name="عنصر نائب للمحتوى 2"/>
          <p:cNvSpPr>
            <a:spLocks noGrp="1"/>
          </p:cNvSpPr>
          <p:nvPr>
            <p:ph idx="1"/>
          </p:nvPr>
        </p:nvSpPr>
        <p:spPr/>
        <p:txBody>
          <a:bodyPr/>
          <a:lstStyle/>
          <a:p>
            <a:r>
              <a:rPr lang="ar-SA" sz="2800" dirty="0" smtClean="0"/>
              <a:t>تنفيذاً لمتطلبات التشريعات التربوية ذات العلاقة بالتربية الخاصة في كثير من الدول, أصبح العمل من خلال فريق متعدد التخصصات ممارسة مألوفة.  فالتعاون بين الاختصاصات </a:t>
            </a:r>
            <a:r>
              <a:rPr lang="en-US" sz="2800" dirty="0" smtClean="0"/>
              <a:t>Interdisciplinary co-operation</a:t>
            </a:r>
            <a:r>
              <a:rPr lang="ar-SA" sz="2800" dirty="0" smtClean="0"/>
              <a:t> من المبادئ المهنية؛ وذلك من أجل إشباع حاجات الأفراد المعوقين وأسرهم.  وتستند فلسفة نجاح الخدمات مع الأفراد المعوقين إلى ضمان الخدمات من قبل الفريق متعدد التخصصات.  إذ يجب إشراك فريق موظفي خدمات الأطفال المعوقين في تحضير خططهم.  ويحتاج الفريق لمعرفة كيف تتم مساعدة هؤلاء الأطفال للتعويض عن إعاقتهم وبالتالي جعلهم قادرين على </a:t>
            </a:r>
            <a:r>
              <a:rPr lang="en-US" sz="2800" dirty="0" smtClean="0"/>
              <a:t> </a:t>
            </a:r>
            <a:r>
              <a:rPr lang="ar-SA" sz="2800" dirty="0" smtClean="0"/>
              <a:t>إنجاز نشاطاتهم بنجاح،كما أن حاجات الأفراد المعوقين المختلفة تتطلب خدمات مختلفة.</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2800" b="1" dirty="0" smtClean="0"/>
              <a:t>:</a:t>
            </a:r>
            <a:r>
              <a:rPr lang="ar-SA" sz="2800" b="1" dirty="0" smtClean="0"/>
              <a:t>الوصمة الاجتماعية</a:t>
            </a:r>
            <a:r>
              <a:rPr lang="en-US" sz="2800" b="1" dirty="0" smtClean="0"/>
              <a:t> </a:t>
            </a:r>
            <a:br>
              <a:rPr lang="en-US" sz="2800" b="1" dirty="0" smtClean="0"/>
            </a:br>
            <a:r>
              <a:rPr lang="en-US" sz="2800" dirty="0" smtClean="0"/>
              <a:t> Stigma</a:t>
            </a:r>
            <a:endParaRPr lang="ar-SA" sz="2800" dirty="0"/>
          </a:p>
        </p:txBody>
      </p:sp>
      <p:sp>
        <p:nvSpPr>
          <p:cNvPr id="3" name="عنصر نائب للمحتوى 2"/>
          <p:cNvSpPr>
            <a:spLocks noGrp="1"/>
          </p:cNvSpPr>
          <p:nvPr>
            <p:ph idx="1"/>
          </p:nvPr>
        </p:nvSpPr>
        <p:spPr/>
        <p:txBody>
          <a:bodyPr/>
          <a:lstStyle/>
          <a:p>
            <a:r>
              <a:rPr lang="ar-SA" dirty="0" smtClean="0"/>
              <a:t>تعتبر مشكلة رئيسة لكثير من ذوي الأفراد المعوقين.  ويشير مفهوم الوصمة إلى أنماط ومعاني اجتماعية سلبية موجّهة نحو أفراد </a:t>
            </a:r>
            <a:r>
              <a:rPr lang="en-US" dirty="0" smtClean="0"/>
              <a:t>           </a:t>
            </a:r>
            <a:r>
              <a:rPr lang="ar-SA" dirty="0" smtClean="0"/>
              <a:t>مختلفين عن المعايير الاجتماعية  .</a:t>
            </a:r>
            <a:endParaRPr lang="en-US" dirty="0" smtClean="0"/>
          </a:p>
          <a:p>
            <a:pPr algn="l"/>
            <a:r>
              <a:rPr lang="ar-SA" dirty="0" smtClean="0"/>
              <a:t>(بحراوي والزيوت 2012م)</a:t>
            </a:r>
          </a:p>
          <a:p>
            <a:endParaRPr lang="en-US"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1543</TotalTime>
  <Words>1057</Words>
  <Application>Microsoft Office PowerPoint</Application>
  <PresentationFormat>A4 Paper (210x297 mm)‎</PresentationFormat>
  <Paragraphs>106</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الفصل الأولى</vt:lpstr>
      <vt:lpstr>التربية الخاصة </vt:lpstr>
      <vt:lpstr>أهداف التربية الخاصة </vt:lpstr>
      <vt:lpstr>فئات الإفراد ذوي الحاجات الخاصة </vt:lpstr>
      <vt:lpstr>نسبة الإفراد ذوي الحاجات الخاصة </vt:lpstr>
      <vt:lpstr>أولياء الأمور   Parents</vt:lpstr>
      <vt:lpstr>الشريحة 8</vt:lpstr>
      <vt:lpstr>الشريحة 9</vt:lpstr>
      <vt:lpstr>    خدمات الإرشاد: ( Counseling Services )    </vt:lpstr>
      <vt:lpstr>تدريب وإرشاد أولياء الأمور:     Parent Counseling and Training  </vt:lpstr>
      <vt:lpstr>ويهدف الإرشاد الأسري</vt:lpstr>
      <vt:lpstr>الإرشاد التأهيلي:  Rehabilitation Counseling Services </vt:lpstr>
      <vt:lpstr>الخدمات النفسية:  Psychological Services </vt:lpstr>
      <vt:lpstr>العمل الاجتماعي:  Social Work Services </vt:lpstr>
      <vt:lpstr>الفريق متعدد التخصصات:  Multidisciplinary Team </vt:lpstr>
      <vt:lpstr>:الوصمة الاجتماعية   Stigma</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 Furqan Computer </cp:lastModifiedBy>
  <cp:revision>120</cp:revision>
  <dcterms:created xsi:type="dcterms:W3CDTF">2009-10-14T19:14:34Z</dcterms:created>
  <dcterms:modified xsi:type="dcterms:W3CDTF">2011-09-17T21:24:43Z</dcterms:modified>
</cp:coreProperties>
</file>