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99" r:id="rId5"/>
    <p:sldId id="259" r:id="rId6"/>
    <p:sldId id="287" r:id="rId7"/>
    <p:sldId id="288" r:id="rId8"/>
    <p:sldId id="300" r:id="rId9"/>
    <p:sldId id="291" r:id="rId10"/>
    <p:sldId id="292" r:id="rId11"/>
    <p:sldId id="293" r:id="rId12"/>
    <p:sldId id="294" r:id="rId13"/>
    <p:sldId id="296" r:id="rId14"/>
    <p:sldId id="295" r:id="rId15"/>
    <p:sldId id="297" r:id="rId16"/>
    <p:sldId id="298"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852063"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8194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381000" y="3429000"/>
            <a:ext cx="5099050" cy="2362200"/>
          </a:xfrm>
          <a:prstGeom prst="rect">
            <a:avLst/>
          </a:prstGeom>
          <a:noFill/>
          <a:ln w="9525">
            <a:noFill/>
            <a:miter lim="800000"/>
            <a:headEnd/>
            <a:tailEnd/>
          </a:ln>
        </p:spPr>
        <p:txBody>
          <a:bodyPr anchor="ctr"/>
          <a:lstStyle/>
          <a:p>
            <a:pPr algn="ctr"/>
            <a:r>
              <a:rPr lang="ar-EG" sz="5400" b="1" dirty="0">
                <a:solidFill>
                  <a:schemeClr val="tx2">
                    <a:lumMod val="75000"/>
                  </a:schemeClr>
                </a:solidFill>
                <a:latin typeface="AYM Wadiy S_U normal."/>
                <a:cs typeface="Times New Roman" pitchFamily="18" charset="0"/>
              </a:rPr>
              <a:t>اسم </a:t>
            </a:r>
            <a:r>
              <a:rPr lang="ar-EG" sz="5400" b="1" dirty="0" smtClean="0">
                <a:solidFill>
                  <a:schemeClr val="tx2">
                    <a:lumMod val="75000"/>
                  </a:schemeClr>
                </a:solidFill>
                <a:latin typeface="AYM Wadiy S_U normal."/>
                <a:cs typeface="Times New Roman" pitchFamily="18" charset="0"/>
              </a:rPr>
              <a:t>المقرر</a:t>
            </a:r>
            <a:endParaRPr lang="ar-SA" sz="5400" b="1" dirty="0">
              <a:solidFill>
                <a:schemeClr val="tx2">
                  <a:lumMod val="75000"/>
                </a:schemeClr>
              </a:solidFill>
              <a:latin typeface="AYM Wadiy S_U normal."/>
              <a:cs typeface="Times New Roman" pitchFamily="18" charset="0"/>
            </a:endParaRPr>
          </a:p>
          <a:p>
            <a:pPr algn="ctr">
              <a:lnSpc>
                <a:spcPct val="80000"/>
              </a:lnSpc>
            </a:pPr>
            <a:r>
              <a:rPr lang="ar-SA" sz="3200" b="1" dirty="0" smtClean="0">
                <a:solidFill>
                  <a:schemeClr val="tx2">
                    <a:lumMod val="75000"/>
                  </a:schemeClr>
                </a:solidFill>
              </a:rPr>
              <a:t>التوجيه والإرشاد النفسي والأسري  لذوي الاحتياجات الخاصة </a:t>
            </a:r>
          </a:p>
          <a:p>
            <a:pPr algn="ctr">
              <a:lnSpc>
                <a:spcPct val="80000"/>
              </a:lnSpc>
            </a:pPr>
            <a:r>
              <a:rPr lang="ar-SA" sz="3200" b="1" dirty="0" smtClean="0">
                <a:solidFill>
                  <a:schemeClr val="tx2">
                    <a:lumMod val="75000"/>
                  </a:schemeClr>
                </a:solidFill>
              </a:rPr>
              <a:t>( خاص 303)</a:t>
            </a:r>
            <a:r>
              <a:rPr lang="ar-SA" sz="3200" b="1" dirty="0" smtClean="0">
                <a:solidFill>
                  <a:schemeClr val="tx2">
                    <a:lumMod val="75000"/>
                  </a:schemeClr>
                </a:solidFill>
                <a:latin typeface="AYM Wadiy S_U normal."/>
                <a:cs typeface="Times New Roman" pitchFamily="18" charset="0"/>
              </a:rPr>
              <a:t>تربية خاصة</a:t>
            </a:r>
          </a:p>
          <a:p>
            <a:pPr algn="ctr">
              <a:lnSpc>
                <a:spcPct val="80000"/>
              </a:lnSpc>
            </a:pPr>
            <a:r>
              <a:rPr lang="ar-SA" sz="3200" b="1" dirty="0" smtClean="0">
                <a:solidFill>
                  <a:schemeClr val="tx2">
                    <a:lumMod val="75000"/>
                  </a:schemeClr>
                </a:solidFill>
                <a:latin typeface="AYM Wadiy S_U normal."/>
                <a:cs typeface="Times New Roman" pitchFamily="18" charset="0"/>
              </a:rPr>
              <a:t>متطلب قسم</a:t>
            </a:r>
          </a:p>
          <a:p>
            <a:pPr algn="ctr">
              <a:lnSpc>
                <a:spcPct val="80000"/>
              </a:lnSpc>
            </a:pPr>
            <a:r>
              <a:rPr lang="ar-SA" sz="3200" b="1" dirty="0" smtClean="0">
                <a:solidFill>
                  <a:schemeClr val="tx2">
                    <a:lumMod val="75000"/>
                  </a:schemeClr>
                </a:solidFill>
                <a:latin typeface="AYM Wadiy S_U normal."/>
                <a:cs typeface="Times New Roman" pitchFamily="18" charset="0"/>
              </a:rPr>
              <a:t>مدرّس المقرر: </a:t>
            </a:r>
            <a:r>
              <a:rPr lang="ar-SA" sz="3200" b="1" dirty="0" err="1" smtClean="0">
                <a:solidFill>
                  <a:schemeClr val="tx2">
                    <a:lumMod val="75000"/>
                  </a:schemeClr>
                </a:solidFill>
                <a:latin typeface="AYM Wadiy S_U normal."/>
                <a:cs typeface="Times New Roman" pitchFamily="18" charset="0"/>
              </a:rPr>
              <a:t>أ</a:t>
            </a:r>
            <a:r>
              <a:rPr lang="ar-SA" sz="3200" b="1" dirty="0" smtClean="0">
                <a:solidFill>
                  <a:schemeClr val="tx2">
                    <a:lumMod val="75000"/>
                  </a:schemeClr>
                </a:solidFill>
                <a:latin typeface="AYM Wadiy S_U normal."/>
                <a:cs typeface="Times New Roman" pitchFamily="18" charset="0"/>
              </a:rPr>
              <a:t> . </a:t>
            </a:r>
            <a:r>
              <a:rPr lang="ar-SA" sz="3200" b="1" smtClean="0">
                <a:solidFill>
                  <a:schemeClr val="tx2">
                    <a:lumMod val="75000"/>
                  </a:schemeClr>
                </a:solidFill>
                <a:latin typeface="AYM Wadiy S_U normal."/>
                <a:cs typeface="Times New Roman" pitchFamily="18" charset="0"/>
              </a:rPr>
              <a:t>فيصل </a:t>
            </a:r>
            <a:r>
              <a:rPr lang="ar-SA" sz="3200" b="1" smtClean="0">
                <a:solidFill>
                  <a:schemeClr val="tx2">
                    <a:lumMod val="75000"/>
                  </a:schemeClr>
                </a:solidFill>
                <a:latin typeface="AYM Wadiy S_U normal."/>
                <a:cs typeface="Times New Roman" pitchFamily="18" charset="0"/>
              </a:rPr>
              <a:t>علي </a:t>
            </a:r>
            <a:r>
              <a:rPr lang="ar-SA" sz="3200" b="1" dirty="0" smtClean="0">
                <a:solidFill>
                  <a:schemeClr val="tx2">
                    <a:lumMod val="75000"/>
                  </a:schemeClr>
                </a:solidFill>
                <a:latin typeface="AYM Wadiy S_U normal."/>
                <a:cs typeface="Times New Roman" pitchFamily="18" charset="0"/>
              </a:rPr>
              <a:t>الزيوت</a:t>
            </a:r>
          </a:p>
          <a:p>
            <a:pPr algn="ctr"/>
            <a:r>
              <a:rPr lang="ar-EG" b="1" dirty="0">
                <a:solidFill>
                  <a:schemeClr val="tx2">
                    <a:lumMod val="75000"/>
                  </a:schemeClr>
                </a:solidFill>
                <a:latin typeface="Calibri" pitchFamily="34" charset="0"/>
                <a:cs typeface="Times New Roman" pitchFamily="18" charset="0"/>
              </a:rPr>
              <a:t/>
            </a:r>
            <a:br>
              <a:rPr lang="ar-EG" b="1" dirty="0">
                <a:solidFill>
                  <a:schemeClr val="tx2">
                    <a:lumMod val="75000"/>
                  </a:schemeClr>
                </a:solidFill>
                <a:latin typeface="Calibri" pitchFamily="34" charset="0"/>
                <a:cs typeface="Times New Roman" pitchFamily="18" charset="0"/>
              </a:rPr>
            </a:br>
            <a:endParaRPr lang="en-US" sz="17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الفصل الثاني</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4114800"/>
            <a:ext cx="7429500" cy="990600"/>
          </a:xfrm>
        </p:spPr>
        <p:txBody>
          <a:bodyPr/>
          <a:lstStyle/>
          <a:p>
            <a:pPr eaLnBrk="1" hangingPunct="1"/>
            <a:r>
              <a:rPr lang="ar-SA" b="1" dirty="0" smtClean="0">
                <a:solidFill>
                  <a:schemeClr val="tx2">
                    <a:lumMod val="75000"/>
                  </a:schemeClr>
                </a:solidFill>
              </a:rPr>
              <a:t>العلاقة بين الإرشاد وذوي الحاجات الخاصة</a:t>
            </a:r>
            <a:endParaRPr lang="en-US" b="1" dirty="0" smtClean="0">
              <a:solidFill>
                <a:schemeClr val="tx2">
                  <a:lumMod val="75000"/>
                </a:schemeClr>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مقدمة  </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dirty="0" smtClean="0"/>
              <a:t>الإرشاد ليس عملية سهلة, بل يستدعي من المرشد صفات ومهارات معينة ليكون ناجحًا في مساعدة الآخرين على التكيف وحل مشكلاتهم.  أما المرشد الذي يتعامل مع الأفراد من ذوي الحاجات الخاصة وأسرهم فلا يقل أهمية عن المرشد الذي يتعامل مع الأفراد العاديين, وإنما هناك بعض الخصوصية في العمل, لذلك عليه أن يمتلك </a:t>
            </a:r>
            <a:r>
              <a:rPr lang="ar-SA" dirty="0" err="1" smtClean="0"/>
              <a:t>كفايات</a:t>
            </a:r>
            <a:r>
              <a:rPr lang="ar-SA" dirty="0" smtClean="0"/>
              <a:t> ومهارات مرشد العاديين مع مراعاة بعض الاعتبارات الخاصة. </a:t>
            </a:r>
            <a:endParaRPr lang="ar-EG" b="1" dirty="0" smtClean="0">
              <a:solidFill>
                <a:srgbClr val="FF000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t>ما هو الإرشاد</a:t>
            </a:r>
            <a:r>
              <a:rPr lang="ar-SA" dirty="0" smtClean="0"/>
              <a:t>؟</a:t>
            </a:r>
            <a:endParaRPr lang="en-US" dirty="0"/>
          </a:p>
        </p:txBody>
      </p:sp>
      <p:sp>
        <p:nvSpPr>
          <p:cNvPr id="3" name="عنصر نائب للمحتوى 2"/>
          <p:cNvSpPr>
            <a:spLocks noGrp="1"/>
          </p:cNvSpPr>
          <p:nvPr>
            <p:ph idx="1"/>
          </p:nvPr>
        </p:nvSpPr>
        <p:spPr/>
        <p:txBody>
          <a:bodyPr/>
          <a:lstStyle/>
          <a:p>
            <a:pPr rtl="1"/>
            <a:r>
              <a:rPr lang="ar-SA" sz="2800" dirty="0" smtClean="0"/>
              <a:t>تطور مفهوم الإرشاد بمرور الوقت حتى أصبح ينظر إليه على أنه </a:t>
            </a:r>
            <a:r>
              <a:rPr lang="ar-SA" sz="2800" dirty="0" smtClean="0">
                <a:solidFill>
                  <a:srgbClr val="FF0000"/>
                </a:solidFill>
              </a:rPr>
              <a:t>علم وفن وممارسة</a:t>
            </a:r>
            <a:r>
              <a:rPr lang="ar-SA" sz="2800" dirty="0" smtClean="0"/>
              <a:t>، يهدف إلى تيسير تفاعل الإنسان مع بيئته ضمن ثلاثة أدوار هي: الإرشاد الوقائي, والتنموي, والعلاجي.</a:t>
            </a:r>
          </a:p>
          <a:p>
            <a:pPr rtl="1"/>
            <a:r>
              <a:rPr lang="ar-SA" sz="2800" dirty="0" smtClean="0"/>
              <a:t>       وقد تبنت رابطة علم النفس الأمريكية تعريفًا لعلم النفس الإرشادي, والذي ينص على أنه: مجموع الخدمات التي يقدمها أخصائيو علم النفس الإرشادي, لتيسير السلوك الفعال للإنسان خلال عمليات نموه على امتداد حياته كلها مع التأكيد على الجوانب الإيجابية للنمو والتوافق في إطار مفهوم النمو. </a:t>
            </a:r>
            <a:endParaRPr lang="en-US" sz="2800" dirty="0" smtClean="0"/>
          </a:p>
          <a:p>
            <a:endParaRPr lang="ar-SA"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dirty="0" smtClean="0"/>
              <a:t>من هم ذوي الحاجات الخاصة؟</a:t>
            </a:r>
            <a:endParaRPr lang="en-US" dirty="0"/>
          </a:p>
        </p:txBody>
      </p:sp>
      <p:sp>
        <p:nvSpPr>
          <p:cNvPr id="8195" name="Content Placeholder 2"/>
          <p:cNvSpPr>
            <a:spLocks noGrp="1"/>
          </p:cNvSpPr>
          <p:nvPr>
            <p:ph idx="1"/>
          </p:nvPr>
        </p:nvSpPr>
        <p:spPr>
          <a:xfrm>
            <a:off x="381000" y="1447800"/>
            <a:ext cx="9144000" cy="4572000"/>
          </a:xfrm>
        </p:spPr>
        <p:txBody>
          <a:bodyPr/>
          <a:lstStyle/>
          <a:p>
            <a:pPr rtl="1"/>
            <a:r>
              <a:rPr lang="ar-SA" sz="2800" b="1" dirty="0" smtClean="0"/>
              <a:t>مفهوم التربية الخاصة</a:t>
            </a:r>
            <a:endParaRPr lang="en-US" sz="2800" b="1" dirty="0" smtClean="0"/>
          </a:p>
          <a:p>
            <a:pPr rtl="1"/>
            <a:r>
              <a:rPr lang="ar-SA" sz="2800" dirty="0" smtClean="0"/>
              <a:t>التربية الخاصة من الموضوعات التي أخذت اهتمامًا كبيرًا في ميدان التربية وعلم النفس في العصر الحديث، ويعود الاهتمام بالتربية الخاصة إلى النصف الثاني من القرن الماضي حيث ظهرت في هذه الفترة اهتمامات بالأفراد غير العاديين الذين لا يستطيعون أن يتعلموا بالطرق التقليدية التي تقدم للأفراد العاديين في المدارس ولا تتواءم مع احتياجاتهم وقدراتهم واهتماماتهم مما يتطلب من القائمين على الميادين التربوية الاهتمام بهذه الفئة من الأفراد وأن يكون لهم برامج خاصة بهم تلبى احتياجاتهم.  والأفراد غير العاديين هم </a:t>
            </a:r>
            <a:r>
              <a:rPr lang="ar-SA" sz="2800" dirty="0" smtClean="0">
                <a:solidFill>
                  <a:srgbClr val="FF0000"/>
                </a:solidFill>
              </a:rPr>
              <a:t>أولئك الأفراد الذين يختلفون عن أقرانهم في النمو العقلي والانفعالي </a:t>
            </a:r>
            <a:r>
              <a:rPr lang="ar-SA" sz="2800" dirty="0" err="1" smtClean="0">
                <a:solidFill>
                  <a:srgbClr val="FF0000"/>
                </a:solidFill>
              </a:rPr>
              <a:t>والنفسحركي</a:t>
            </a:r>
            <a:r>
              <a:rPr lang="ar-SA" sz="2800" dirty="0" smtClean="0">
                <a:solidFill>
                  <a:srgbClr val="FF0000"/>
                </a:solidFill>
              </a:rPr>
              <a:t>، حيث يكون أداء الأفراد يختلف بشكل ملحوظ عن أداء الأفراد العاديين.</a:t>
            </a:r>
            <a:endParaRPr lang="en-US" sz="2800" dirty="0" smtClean="0">
              <a:solidFill>
                <a:srgbClr val="FF0000"/>
              </a:solidFill>
            </a:endParaRPr>
          </a:p>
          <a:p>
            <a:pPr rtl="1"/>
            <a:endParaRPr lang="en-US" sz="2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152400"/>
            <a:ext cx="8915400" cy="1143000"/>
          </a:xfrm>
        </p:spPr>
        <p:txBody>
          <a:bodyPr/>
          <a:lstStyle/>
          <a:p>
            <a:pPr rtl="1"/>
            <a:r>
              <a:rPr lang="ar-SA" b="1" dirty="0" smtClean="0"/>
              <a:t>مراحل خدمات التربية الخاصة</a:t>
            </a:r>
            <a:endParaRPr lang="en-US" dirty="0"/>
          </a:p>
        </p:txBody>
      </p:sp>
      <p:sp>
        <p:nvSpPr>
          <p:cNvPr id="9219" name="Content Placeholder 2"/>
          <p:cNvSpPr>
            <a:spLocks noGrp="1"/>
          </p:cNvSpPr>
          <p:nvPr>
            <p:ph idx="4294967295"/>
          </p:nvPr>
        </p:nvSpPr>
        <p:spPr>
          <a:xfrm>
            <a:off x="304800" y="1371600"/>
            <a:ext cx="9144000" cy="3886200"/>
          </a:xfrm>
        </p:spPr>
        <p:txBody>
          <a:bodyPr/>
          <a:lstStyle/>
          <a:p>
            <a:pPr rtl="1"/>
            <a:r>
              <a:rPr lang="ar-SA" sz="2800" dirty="0" smtClean="0"/>
              <a:t>مرت خدمات التربية الخاصة من الناحية التاريخية بمجموعة من المراحل كما يوضحها الخطيب (2004) هي:</a:t>
            </a:r>
            <a:endParaRPr lang="en-US" sz="2800" dirty="0" smtClean="0"/>
          </a:p>
          <a:p>
            <a:pPr lvl="0" rtl="1"/>
            <a:r>
              <a:rPr lang="ar-SA" sz="2800" b="1" dirty="0" smtClean="0"/>
              <a:t>مرحلة الرفض والعزل.</a:t>
            </a:r>
            <a:endParaRPr lang="en-US" sz="2800" dirty="0" smtClean="0"/>
          </a:p>
          <a:p>
            <a:pPr rtl="1">
              <a:buNone/>
            </a:pPr>
            <a:r>
              <a:rPr lang="ar-SA" sz="2800" dirty="0" smtClean="0"/>
              <a:t>     هذه المرحلة اتّصفت بشيوع بعض المعتقدات الخاطئة حيال المعوقين والتي أدت في كثير من الأحوال إلى رفضهم وعزلهم عن المجتمع وفي الكثير من الحالات كان يتم التخلص منهم خشية الفقر أو سوء الطالع واعتبارهم  سفاحين أو قتلة أو شياطين وأن هناك أرواح شريرة تسكن أجسادهم.</a:t>
            </a:r>
            <a:endParaRPr lang="en-US" sz="2800" dirty="0" smtClean="0"/>
          </a:p>
          <a:p>
            <a:pPr rtl="1"/>
            <a:endParaRPr lang="en-US" sz="28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152400"/>
            <a:ext cx="8915400" cy="1143000"/>
          </a:xfrm>
        </p:spPr>
        <p:txBody>
          <a:bodyPr/>
          <a:lstStyle/>
          <a:p>
            <a:pPr algn="ctr" eaLnBrk="1" hangingPunct="1"/>
            <a:r>
              <a:rPr lang="ar-SA" sz="3600" b="1" dirty="0" smtClean="0"/>
              <a:t>مراحل خدمات التربية الخاصة</a:t>
            </a:r>
            <a:endParaRPr lang="ar-SA" sz="3600"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449763"/>
          </a:xfrm>
        </p:spPr>
        <p:txBody>
          <a:bodyPr/>
          <a:lstStyle/>
          <a:p>
            <a:pPr lvl="0" rtl="1"/>
            <a:r>
              <a:rPr lang="ar-SA" sz="2800" b="1" dirty="0" smtClean="0"/>
              <a:t>مرحلة الرعاية المؤسسية.</a:t>
            </a:r>
            <a:endParaRPr lang="en-US" sz="2800" dirty="0" smtClean="0"/>
          </a:p>
          <a:p>
            <a:pPr rtl="1">
              <a:buNone/>
            </a:pPr>
            <a:r>
              <a:rPr lang="ar-SA" sz="2800" dirty="0" smtClean="0"/>
              <a:t>      في بداية القرن الحالي بدأت علي نحو منظم ظهور خدمات المعوقين في أمريكا وأوروبا حيث تم تقديم الرعاية لهؤلاء الأفراد وذلك في شكل تقديم المأوى والغذاء والرعاية الصحية الأساسية وقد ازداد عدد تلك المؤسسات </a:t>
            </a:r>
            <a:r>
              <a:rPr lang="ar-SA" sz="2800" dirty="0" err="1" smtClean="0"/>
              <a:t>الإيوائية</a:t>
            </a:r>
            <a:r>
              <a:rPr lang="ar-SA" sz="2800" dirty="0" smtClean="0"/>
              <a:t> والمراكز الداخلية حيث تم تقديم بعض الخدمات والبرامج التعليمية للصم والمكفوفين على وجه الخصوص وفى بعض الأحيان كان المعوق يقضى حياته كاملة داخل المراكز </a:t>
            </a:r>
            <a:r>
              <a:rPr lang="ar-SA" sz="2800" dirty="0" err="1" smtClean="0"/>
              <a:t>الإيوائية</a:t>
            </a:r>
            <a:r>
              <a:rPr lang="ar-SA" sz="2800" dirty="0" smtClean="0"/>
              <a:t> بعيدًا عن أسرته ومجتمعة وذلك لاعتقاد أسرهم أنهم مصدر عيب أو مشكلة لا يجب أن يعرف بها الناس.</a:t>
            </a:r>
            <a:endParaRPr lang="en-US" sz="2800" dirty="0" smtClean="0"/>
          </a:p>
          <a:p>
            <a:pPr algn="l" eaLnBrk="1" hangingPunct="1">
              <a:buNone/>
            </a:pPr>
            <a:r>
              <a:rPr lang="ar-SA" sz="1400" dirty="0" smtClean="0"/>
              <a:t>(</a:t>
            </a:r>
            <a:r>
              <a:rPr lang="ar-SA" sz="1400" dirty="0" err="1" smtClean="0"/>
              <a:t>بحراوي</a:t>
            </a:r>
            <a:r>
              <a:rPr lang="ar-SA" sz="1400" dirty="0" smtClean="0"/>
              <a:t> والزيوت 2012م)</a:t>
            </a:r>
          </a:p>
          <a:p>
            <a:pPr eaLnBrk="1" hangingPunct="1">
              <a:buNone/>
            </a:pPr>
            <a:r>
              <a:rPr lang="ar-SA" sz="2800" dirty="0" smtClean="0"/>
              <a:t>. </a:t>
            </a:r>
            <a:endParaRPr lang="en-US" sz="2800" dirty="0" smtClean="0"/>
          </a:p>
          <a:p>
            <a:pPr eaLnBrk="1" hangingPunct="1">
              <a:buNone/>
            </a:pPr>
            <a:endParaRPr lang="en-US" sz="28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مراحل خدمات التربية الخاصة</a:t>
            </a:r>
            <a:endParaRPr lang="ar-SA" dirty="0"/>
          </a:p>
        </p:txBody>
      </p:sp>
      <p:sp>
        <p:nvSpPr>
          <p:cNvPr id="3" name="عنصر نائب للمحتوى 2"/>
          <p:cNvSpPr>
            <a:spLocks noGrp="1"/>
          </p:cNvSpPr>
          <p:nvPr>
            <p:ph idx="1"/>
          </p:nvPr>
        </p:nvSpPr>
        <p:spPr/>
        <p:txBody>
          <a:bodyPr/>
          <a:lstStyle/>
          <a:p>
            <a:pPr lvl="0" rtl="1">
              <a:buFont typeface="Arial" pitchFamily="34" charset="0"/>
              <a:buChar char="•"/>
            </a:pPr>
            <a:r>
              <a:rPr lang="ar-SA" b="1" dirty="0" smtClean="0"/>
              <a:t>مرحلة التأهيل والتدريب </a:t>
            </a:r>
            <a:endParaRPr lang="en-US" dirty="0" smtClean="0"/>
          </a:p>
          <a:p>
            <a:pPr rtl="1"/>
            <a:r>
              <a:rPr lang="ar-SA" dirty="0" smtClean="0"/>
              <a:t>زادت الحرب العالمية الثانية من الإعاقات مما جعل الحاجة  أكثر إلحاحًا لتوفير برامج </a:t>
            </a:r>
            <a:r>
              <a:rPr lang="ar-SA" dirty="0" err="1" smtClean="0"/>
              <a:t>تأهيلية</a:t>
            </a:r>
            <a:r>
              <a:rPr lang="ar-SA" dirty="0" smtClean="0"/>
              <a:t> ملائمة لهم وتم إنشاء بعض الجمعيات التطوعية والخيرية في ظل نقص البرامج ومطالبة الحكومات للاهتمام بالأفراد ذوى الاحتياجات الخاصة كما صاحب ذلك تغير  في النظرة إلى الأفراد المعوقين وأصبحت المجتمعات تظهر اهتمامًا متزايدًا لهم وتدريبهم وإعدادهم لمهن مستقبلية نافعة وقد شاع استخدام اختبارات الذكاء لتصنيف الطلبة في مجموعات دراسية مختلفة ووضع بعضهم في صفوف خاصة.</a:t>
            </a:r>
            <a:endParaRPr lang="en-US"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EC59580-0F2C-494C-ACBF-06E035FB03D9}" type="slidenum">
              <a:rPr lang="ar-SA" sz="1200" b="0">
                <a:solidFill>
                  <a:schemeClr val="bg1"/>
                </a:solidFill>
                <a:latin typeface="Calibri" pitchFamily="34" charset="0"/>
              </a:rPr>
              <a:pPr rtl="0" eaLnBrk="1" hangingPunct="1"/>
              <a:t>9</a:t>
            </a:fld>
            <a:endParaRPr lang="en-US" sz="1200" b="0">
              <a:solidFill>
                <a:schemeClr val="bg1"/>
              </a:solidFill>
              <a:latin typeface="Calibri" pitchFamily="34" charset="0"/>
            </a:endParaRPr>
          </a:p>
        </p:txBody>
      </p:sp>
      <p:sp>
        <p:nvSpPr>
          <p:cNvPr id="14339" name="Title 1"/>
          <p:cNvSpPr>
            <a:spLocks/>
          </p:cNvSpPr>
          <p:nvPr/>
        </p:nvSpPr>
        <p:spPr bwMode="auto">
          <a:xfrm>
            <a:off x="838200" y="546101"/>
            <a:ext cx="8534400" cy="596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4340" name="Content Placeholder 2"/>
          <p:cNvSpPr>
            <a:spLocks/>
          </p:cNvSpPr>
          <p:nvPr/>
        </p:nvSpPr>
        <p:spPr bwMode="auto">
          <a:xfrm>
            <a:off x="990600" y="1371600"/>
            <a:ext cx="8504238"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73050" indent="-273050" algn="just">
              <a:lnSpc>
                <a:spcPct val="110000"/>
              </a:lnSpc>
              <a:spcBef>
                <a:spcPct val="20000"/>
              </a:spcBef>
              <a:buFont typeface="Arial" pitchFamily="34" charset="0"/>
              <a:buChar char="•"/>
            </a:pPr>
            <a:endParaRPr lang="ar-SA" sz="2500" b="0">
              <a:solidFill>
                <a:srgbClr val="376092"/>
              </a:solidFill>
              <a:latin typeface="Calibri" pitchFamily="34" charset="0"/>
              <a:cs typeface="AL-Mohanad Bold" pitchFamily="2" charset="-78"/>
            </a:endParaRPr>
          </a:p>
        </p:txBody>
      </p:sp>
      <p:sp>
        <p:nvSpPr>
          <p:cNvPr id="9" name="عنوان 8"/>
          <p:cNvSpPr>
            <a:spLocks noGrp="1"/>
          </p:cNvSpPr>
          <p:nvPr>
            <p:ph type="title"/>
          </p:nvPr>
        </p:nvSpPr>
        <p:spPr>
          <a:xfrm>
            <a:off x="533400" y="228600"/>
            <a:ext cx="8839200" cy="1143000"/>
          </a:xfrm>
        </p:spPr>
        <p:txBody>
          <a:bodyPr/>
          <a:lstStyle/>
          <a:p>
            <a:pPr algn="ctr"/>
            <a:r>
              <a:rPr lang="ar-SA" sz="2400" b="1" dirty="0" smtClean="0"/>
              <a:t>مراحل خدمات التربية الخاصة</a:t>
            </a:r>
            <a:endParaRPr lang="ar-SA" sz="2400" dirty="0"/>
          </a:p>
        </p:txBody>
      </p:sp>
      <p:sp>
        <p:nvSpPr>
          <p:cNvPr id="10" name="عنصر نائب للمحتوى 9"/>
          <p:cNvSpPr>
            <a:spLocks noGrp="1"/>
          </p:cNvSpPr>
          <p:nvPr>
            <p:ph idx="1"/>
          </p:nvPr>
        </p:nvSpPr>
        <p:spPr/>
        <p:txBody>
          <a:bodyPr/>
          <a:lstStyle/>
          <a:p>
            <a:pPr lvl="0" rtl="1"/>
            <a:r>
              <a:rPr lang="ar-SA" b="1" dirty="0" smtClean="0"/>
              <a:t>مرحلة الإدماج</a:t>
            </a:r>
            <a:endParaRPr lang="en-US" dirty="0" smtClean="0"/>
          </a:p>
          <a:p>
            <a:pPr rtl="1"/>
            <a:r>
              <a:rPr lang="ar-SA" dirty="0" smtClean="0"/>
              <a:t>      ظهر تحول كبير في الستينات من القرن الماضي في مجال خدمات المعوقين وقد جاء هذا التحول مستفيدا من انجازات حركة الدفاع عن الحقوق المدنية ومناهضة التميز العنصري دوليًا، ولعبت الجمعيات الأهلية ومنظمات المعوقين دورًا كبيرًا في لفت انتباه الحكومة وفئات المجتمع إلى الأضرار الفادحة التي يتعرض لها المعوقين في مؤسسات الرعاية.</a:t>
            </a:r>
            <a:endParaRPr lang="en-US" dirty="0" smtClean="0"/>
          </a:p>
          <a:p>
            <a:endParaRPr lang="ar-SA" dirty="0"/>
          </a:p>
        </p:txBody>
      </p:sp>
    </p:spTree>
    <p:extLst>
      <p:ext uri="{BB962C8B-B14F-4D97-AF65-F5344CB8AC3E}">
        <p14:creationId xmlns="" xmlns:p14="http://schemas.microsoft.com/office/powerpoint/2010/main" val="41906126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F2CE5AF-F6F2-4F5C-BE59-FB2036321267}" type="slidenum">
              <a:rPr lang="ar-SA" sz="1200" b="0">
                <a:solidFill>
                  <a:schemeClr val="bg1"/>
                </a:solidFill>
                <a:latin typeface="Calibri" pitchFamily="34" charset="0"/>
              </a:rPr>
              <a:pPr rtl="0" eaLnBrk="1" hangingPunct="1"/>
              <a:t>10</a:t>
            </a:fld>
            <a:endParaRPr lang="en-US" sz="1200" b="0">
              <a:solidFill>
                <a:schemeClr val="bg1"/>
              </a:solidFill>
              <a:latin typeface="Calibri" pitchFamily="34" charset="0"/>
            </a:endParaRPr>
          </a:p>
        </p:txBody>
      </p:sp>
      <p:sp>
        <p:nvSpPr>
          <p:cNvPr id="15363" name="Title 1"/>
          <p:cNvSpPr>
            <a:spLocks/>
          </p:cNvSpPr>
          <p:nvPr/>
        </p:nvSpPr>
        <p:spPr bwMode="auto">
          <a:xfrm>
            <a:off x="838200" y="120650"/>
            <a:ext cx="8534400"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9" name="عنوان 8"/>
          <p:cNvSpPr>
            <a:spLocks noGrp="1"/>
          </p:cNvSpPr>
          <p:nvPr>
            <p:ph type="title"/>
          </p:nvPr>
        </p:nvSpPr>
        <p:spPr/>
        <p:txBody>
          <a:bodyPr/>
          <a:lstStyle/>
          <a:p>
            <a:pPr algn="ctr"/>
            <a:r>
              <a:rPr lang="ar-SA" sz="2400" b="1" dirty="0" smtClean="0"/>
              <a:t>مراحل خدمات التربية الخاصة</a:t>
            </a:r>
            <a:endParaRPr lang="ar-SA" sz="2400" dirty="0"/>
          </a:p>
        </p:txBody>
      </p:sp>
      <p:sp>
        <p:nvSpPr>
          <p:cNvPr id="10" name="عنصر نائب للمحتوى 9"/>
          <p:cNvSpPr>
            <a:spLocks noGrp="1"/>
          </p:cNvSpPr>
          <p:nvPr>
            <p:ph idx="1"/>
          </p:nvPr>
        </p:nvSpPr>
        <p:spPr/>
        <p:txBody>
          <a:bodyPr/>
          <a:lstStyle/>
          <a:p>
            <a:pPr lvl="0" rtl="1"/>
            <a:r>
              <a:rPr lang="ar-SA" sz="2400" b="1" dirty="0" smtClean="0"/>
              <a:t>مرحلة تساوى الفرص التربوية</a:t>
            </a:r>
            <a:endParaRPr lang="en-US" sz="2400" dirty="0" smtClean="0"/>
          </a:p>
          <a:p>
            <a:pPr rtl="1"/>
            <a:r>
              <a:rPr lang="en-US" sz="2400" dirty="0" smtClean="0"/>
              <a:t> </a:t>
            </a:r>
            <a:r>
              <a:rPr lang="ar-SA" sz="2400" dirty="0" smtClean="0"/>
              <a:t>    كان للاهتمام الكبير في عقد الثمانينيات من القرن الماضي دورًا في ظهور </a:t>
            </a:r>
            <a:r>
              <a:rPr lang="ar-SA" sz="2400" dirty="0" smtClean="0">
                <a:solidFill>
                  <a:srgbClr val="FF0000"/>
                </a:solidFill>
              </a:rPr>
              <a:t>مبدأ تساوى الفرص الاجتماعية والتربوية لجميع المعاقين </a:t>
            </a:r>
            <a:r>
              <a:rPr lang="ar-SA" sz="2400" dirty="0" smtClean="0"/>
              <a:t>وقد اهتمت الدول الكبرى ومنها الولايات المتحدة الأمريكية برعاية الأطفال المعاقين؛ كما أشارت وثيقة الأمم المتحدة إلى حقوق الطفل المعاق: كحقه في التعليم بما يتناسب مع قدرته بحيث يتاح للطفل كفرد في المجتمع تحقيق إمكاناته وقدراته وتلبية حاجاته وتحقيق الحياة الكريمة له والحق في أن يعيش داخل مجتمع يتفهم قدراته ويخلص في رعايته ويحقق له الكفاية الاقتصادية كما عمقه التوجه بإعلان اليونسكو لعام 1981 سنة دولية للمعاقين التي جعلت شعارها المساواة والمشاركة الكاملة.</a:t>
            </a:r>
            <a:endParaRPr lang="en-US" sz="2400" dirty="0" smtClean="0"/>
          </a:p>
          <a:p>
            <a:pPr algn="l"/>
            <a:r>
              <a:rPr lang="ar-SA" sz="2400" dirty="0" smtClean="0"/>
              <a:t>(بحراوي والزيوت 2012م)</a:t>
            </a:r>
            <a:endParaRPr lang="en-US" sz="2400" dirty="0" smtClean="0"/>
          </a:p>
          <a:p>
            <a:endParaRPr lang="ar-SA" sz="2400" dirty="0" smtClean="0"/>
          </a:p>
          <a:p>
            <a:endParaRPr lang="ar-SA" sz="2400" dirty="0" smtClean="0"/>
          </a:p>
          <a:p>
            <a:endParaRPr lang="en-US" sz="2400" dirty="0" smtClean="0"/>
          </a:p>
          <a:p>
            <a:endParaRPr lang="ar-SA" sz="2400" dirty="0"/>
          </a:p>
        </p:txBody>
      </p:sp>
    </p:spTree>
    <p:extLst>
      <p:ext uri="{BB962C8B-B14F-4D97-AF65-F5344CB8AC3E}">
        <p14:creationId xmlns="" xmlns:p14="http://schemas.microsoft.com/office/powerpoint/2010/main" val="10807897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dirty="0" smtClean="0"/>
              <a:t> التنظيم الهرمي لبرامج التربية الخاصة (الخطيب، 2004)</a:t>
            </a:r>
            <a:endParaRPr lang="en-US" sz="3200" dirty="0"/>
          </a:p>
        </p:txBody>
      </p:sp>
      <p:sp>
        <p:nvSpPr>
          <p:cNvPr id="3" name="عنصر نائب للمحتوى 2"/>
          <p:cNvSpPr>
            <a:spLocks noGrp="1"/>
          </p:cNvSpPr>
          <p:nvPr>
            <p:ph idx="1"/>
          </p:nvPr>
        </p:nvSpPr>
        <p:spPr/>
        <p:txBody>
          <a:bodyPr/>
          <a:lstStyle/>
          <a:p>
            <a:pPr rtl="1"/>
            <a:r>
              <a:rPr lang="ar-SA" sz="4000" dirty="0" smtClean="0"/>
              <a:t>- مراكز الإقامة الكاملة.  </a:t>
            </a:r>
            <a:endParaRPr lang="en-US" sz="4000" dirty="0" smtClean="0"/>
          </a:p>
          <a:p>
            <a:pPr rtl="1"/>
            <a:r>
              <a:rPr lang="ar-SA" sz="4000" dirty="0" smtClean="0"/>
              <a:t>  - مراكز الرعاية النهارية. </a:t>
            </a:r>
            <a:endParaRPr lang="en-US" sz="4000" dirty="0" smtClean="0"/>
          </a:p>
          <a:p>
            <a:pPr rtl="1"/>
            <a:r>
              <a:rPr lang="ar-SA" sz="4000" dirty="0" smtClean="0"/>
              <a:t>  - الصفوف الملحقة بالمدارس العادية.</a:t>
            </a:r>
            <a:endParaRPr lang="en-US" sz="4000" dirty="0" smtClean="0"/>
          </a:p>
          <a:p>
            <a:pPr rtl="1"/>
            <a:r>
              <a:rPr lang="ar-SA" sz="4000" dirty="0" smtClean="0"/>
              <a:t> - الدمج الأكاديمي .</a:t>
            </a:r>
            <a:endParaRPr lang="en-US" sz="4000" dirty="0" smtClean="0"/>
          </a:p>
          <a:p>
            <a:pPr algn="ctr"/>
            <a:r>
              <a:rPr lang="ar-SA" sz="4000" dirty="0" smtClean="0"/>
              <a:t> </a:t>
            </a:r>
          </a:p>
          <a:p>
            <a:pPr algn="ctr"/>
            <a:endParaRPr lang="ar-SA"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SA" sz="3200" b="1" dirty="0" smtClean="0"/>
              <a:t>مراكز الإقامة الكاملة </a:t>
            </a:r>
            <a:endParaRPr lang="en-US" sz="3200" dirty="0"/>
          </a:p>
        </p:txBody>
      </p:sp>
      <p:sp>
        <p:nvSpPr>
          <p:cNvPr id="3" name="عنصر نائب للمحتوى 2"/>
          <p:cNvSpPr>
            <a:spLocks noGrp="1"/>
          </p:cNvSpPr>
          <p:nvPr>
            <p:ph idx="1"/>
          </p:nvPr>
        </p:nvSpPr>
        <p:spPr/>
        <p:txBody>
          <a:bodyPr/>
          <a:lstStyle/>
          <a:p>
            <a:pPr rtl="1"/>
            <a:r>
              <a:rPr lang="ar-SA" sz="4000" dirty="0" smtClean="0"/>
              <a:t>وفيها يتم عزل الطالب في مراكز خاصة تقدم هذه المراكز الخدمات </a:t>
            </a:r>
            <a:r>
              <a:rPr lang="ar-SA" sz="4000" dirty="0" err="1" smtClean="0"/>
              <a:t>الإيوائية</a:t>
            </a:r>
            <a:r>
              <a:rPr lang="ar-SA" sz="4000" dirty="0" smtClean="0"/>
              <a:t> والصحية والتربوية والاجتماعية كما يسمح لأولياء أمور الطلاب بزيارة أبنائهم في المناسبات المختلفة ونشأت هذه المراكز لعزل المعوقين واتقاء شرورهم وتم توجيه الكثير من النقد لهذه المراكز</a:t>
            </a:r>
            <a:endParaRPr lang="en-US" sz="4000" dirty="0" smtClean="0"/>
          </a:p>
          <a:p>
            <a:pPr rtl="1"/>
            <a:endParaRPr lang="ar-SA" sz="40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2800" b="1" dirty="0" smtClean="0"/>
              <a:t>مراكز الرعاية النهارية</a:t>
            </a:r>
            <a:endParaRPr lang="ar-SA" sz="2800" dirty="0"/>
          </a:p>
        </p:txBody>
      </p:sp>
      <p:sp>
        <p:nvSpPr>
          <p:cNvPr id="3" name="عنصر نائب للمحتوى 2"/>
          <p:cNvSpPr>
            <a:spLocks noGrp="1"/>
          </p:cNvSpPr>
          <p:nvPr>
            <p:ph idx="1"/>
          </p:nvPr>
        </p:nvSpPr>
        <p:spPr/>
        <p:txBody>
          <a:bodyPr/>
          <a:lstStyle/>
          <a:p>
            <a:pPr rtl="1"/>
            <a:r>
              <a:rPr lang="ar-SA" dirty="0" smtClean="0"/>
              <a:t>وفي هذه المراكز يتم </a:t>
            </a:r>
            <a:r>
              <a:rPr lang="ar-SA" dirty="0" smtClean="0">
                <a:solidFill>
                  <a:srgbClr val="FF0000"/>
                </a:solidFill>
              </a:rPr>
              <a:t>استقبال الطلاب خلال فترة النهار </a:t>
            </a:r>
            <a:r>
              <a:rPr lang="ar-SA" dirty="0" smtClean="0"/>
              <a:t>فقط وتم إنشاء هذه المراكز نتيجة النقد الشديد نحو مراكز الإقامة الدائمة ويقدم في هذه المراكز الخدمات النفسية والتربوية والاجتماعية على أن يعود الطلاب إلى منازلهم لقضاء يقيه الوقت مع أسرهم في نفس الجو الطبيعي للأسرة </a:t>
            </a:r>
            <a:endParaRPr lang="en-US" dirty="0" smtClean="0"/>
          </a:p>
          <a:p>
            <a:pPr rtl="1"/>
            <a:r>
              <a:rPr lang="ar-SA" dirty="0" smtClean="0"/>
              <a:t>وتعرضت هذه المراكز للنقد نظرا لقلة عدد الأخصائيين وصعوبة توفير أماكن كثيرة لتناسب حجم وانتشار الطلاب وصعوبة المواصلات </a:t>
            </a:r>
            <a:endParaRPr lang="en-US" dirty="0" smtClean="0"/>
          </a:p>
          <a:p>
            <a:pPr algn="l"/>
            <a:r>
              <a:rPr lang="ar-SA" sz="1600" dirty="0" smtClean="0"/>
              <a:t>(بحراوي والزيوت 2012م)</a:t>
            </a:r>
            <a:endParaRPr lang="ar-SA"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2800" b="1" dirty="0" smtClean="0"/>
              <a:t>الصفوف الملحقة بالمدارس العادية</a:t>
            </a:r>
            <a:endParaRPr lang="ar-SA" sz="2800" dirty="0"/>
          </a:p>
        </p:txBody>
      </p:sp>
      <p:sp>
        <p:nvSpPr>
          <p:cNvPr id="3" name="عنصر نائب للمحتوى 2"/>
          <p:cNvSpPr>
            <a:spLocks noGrp="1"/>
          </p:cNvSpPr>
          <p:nvPr>
            <p:ph idx="1"/>
          </p:nvPr>
        </p:nvSpPr>
        <p:spPr/>
        <p:txBody>
          <a:bodyPr/>
          <a:lstStyle/>
          <a:p>
            <a:pPr rtl="1"/>
            <a:r>
              <a:rPr lang="ar-SA" dirty="0" smtClean="0"/>
              <a:t>وقد ظهرت فكرة الصفوف الخاصة والملحقة بالمدارس العادية نتيجة الانتقادات الموجهة نحو مراكز الرعاية النهارية ونتيجة تغير الاتجاهات العامة نحو المعوقين من السلبية إلى الايجابية. </a:t>
            </a:r>
            <a:endParaRPr lang="en-US" dirty="0" smtClean="0"/>
          </a:p>
          <a:p>
            <a:pPr rtl="1"/>
            <a:r>
              <a:rPr lang="ar-SA" dirty="0" smtClean="0"/>
              <a:t>ويخصص لهذه </a:t>
            </a:r>
            <a:r>
              <a:rPr lang="ar-SA" dirty="0" smtClean="0">
                <a:solidFill>
                  <a:srgbClr val="FF0000"/>
                </a:solidFill>
              </a:rPr>
              <a:t>البرامج صفوف خاصة للمعوقين </a:t>
            </a:r>
            <a:r>
              <a:rPr lang="ar-SA" dirty="0" smtClean="0"/>
              <a:t>(عقليا، سمعيا، بصريا، حركيا) وغالبا ما يكون عدد الأطفال في الصف  قليلاً لا يتجاوز عشرة طلاب يتلقون برامج تعليمية في صفوفهم الخاصة كما يتلقون برامج تعليمية مشتركة في الصفوف العادية مع زملائهم العاديين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SA" sz="2400" b="1" dirty="0" smtClean="0"/>
              <a:t>الدمج الأكاديمي   </a:t>
            </a:r>
            <a:endParaRPr lang="en-US" sz="2400" dirty="0"/>
          </a:p>
        </p:txBody>
      </p:sp>
      <p:sp>
        <p:nvSpPr>
          <p:cNvPr id="3" name="عنصر نائب للمحتوى 2"/>
          <p:cNvSpPr>
            <a:spLocks noGrp="1"/>
          </p:cNvSpPr>
          <p:nvPr>
            <p:ph idx="1"/>
          </p:nvPr>
        </p:nvSpPr>
        <p:spPr/>
        <p:txBody>
          <a:bodyPr/>
          <a:lstStyle/>
          <a:p>
            <a:pPr rtl="1"/>
            <a:r>
              <a:rPr lang="ar-SA" sz="3600" dirty="0" smtClean="0"/>
              <a:t>ونتيجة النقد الذي وجه نحو الصفوف الملحقة بالمدارس العادية ولزيادة الاتجاهات الايجابية نحو المعوقين ظهر الدمج الأكاديمي وهو </a:t>
            </a:r>
            <a:r>
              <a:rPr lang="ar-SA" sz="3600" dirty="0" smtClean="0">
                <a:solidFill>
                  <a:srgbClr val="FF0000"/>
                </a:solidFill>
              </a:rPr>
              <a:t>يقوم علي وضع الطفل المعوق مع العادي بالصفوف الدراسية العادية في بعض المواد الدراسية ولزمن محدد بحيث</a:t>
            </a:r>
            <a:r>
              <a:rPr lang="ar-SA" sz="3600" dirty="0" smtClean="0"/>
              <a:t> يتمكن المعوق من الاستفادة شريطة تهيئة الظروف المناسبة لإنجاح هذه الفكرة كتوفير أخصائيين في التربية الخاصة وتخطيط البرامج وتهيئة الطلاب نفسيا لتقبل هذه الفكرة.  </a:t>
            </a:r>
            <a:endParaRPr lang="en-US" sz="3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rtl="1"/>
            <a:r>
              <a:rPr lang="ar-SA" sz="2800" b="1" dirty="0" smtClean="0"/>
              <a:t>الدمج الاجتماعي</a:t>
            </a:r>
            <a:endParaRPr lang="en-US" sz="2800" dirty="0"/>
          </a:p>
        </p:txBody>
      </p:sp>
      <p:sp>
        <p:nvSpPr>
          <p:cNvPr id="3" name="عنصر نائب للمحتوى 2"/>
          <p:cNvSpPr>
            <a:spLocks noGrp="1"/>
          </p:cNvSpPr>
          <p:nvPr>
            <p:ph idx="1"/>
          </p:nvPr>
        </p:nvSpPr>
        <p:spPr/>
        <p:txBody>
          <a:bodyPr/>
          <a:lstStyle/>
          <a:p>
            <a:pPr rtl="1"/>
            <a:r>
              <a:rPr lang="ar-SA" sz="2800" dirty="0" smtClean="0"/>
              <a:t>وتعد مرحلة الدمج الاجتماعي مرحلة التطور في برامج التربية الخاصة فتعكس هذه المرحلة زيادة الاتجاهات الايجابية نحو المعوقين ويقصد بها دمج المعوقين في الحياة الاجتماعية العادية كما تبدو عملية الدمج في مظهرين. </a:t>
            </a:r>
            <a:endParaRPr lang="en-US" sz="2800" dirty="0" smtClean="0"/>
          </a:p>
          <a:p>
            <a:pPr rtl="1"/>
            <a:r>
              <a:rPr lang="ar-SA" sz="2800" dirty="0" smtClean="0"/>
              <a:t>  - الدمج في مجال العمل أو الدمج المهني وتهيئة الفرص للمعوقين للعمل   كأفراد منتجين في المجتمع </a:t>
            </a:r>
            <a:endParaRPr lang="en-US" sz="2800" dirty="0" smtClean="0"/>
          </a:p>
          <a:p>
            <a:pPr rtl="1">
              <a:buFontTx/>
              <a:buChar char="-"/>
            </a:pPr>
            <a:r>
              <a:rPr lang="ar-SA" sz="2800" dirty="0" smtClean="0"/>
              <a:t>الدمج السكني بحيث يتاح للمعوقين الفرصة للسكن والإقامة في الأحياء السكنية العادية كأسر مستقلة وما يتطلبه من إجراءات ضرورية لتقبل هذا الإجراء (الخطيب، 2004). </a:t>
            </a:r>
            <a:endParaRPr lang="en-US" sz="2800" dirty="0" smtClean="0"/>
          </a:p>
          <a:p>
            <a:pPr>
              <a:buFontTx/>
              <a:buChar char="-"/>
            </a:pPr>
            <a:endParaRPr lang="en-US" sz="2800" dirty="0" smtClean="0"/>
          </a:p>
          <a:p>
            <a:endParaRPr lang="ar-SA"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1594</TotalTime>
  <Words>1094</Words>
  <Application>Microsoft Office PowerPoint</Application>
  <PresentationFormat>A4 Paper (210x297 mm)‎</PresentationFormat>
  <Paragraphs>72</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الفصل الثاني</vt:lpstr>
      <vt:lpstr>مقدمة  </vt:lpstr>
      <vt:lpstr>ما هو الإرشاد؟</vt:lpstr>
      <vt:lpstr>من هم ذوي الحاجات الخاصة؟</vt:lpstr>
      <vt:lpstr>مراحل خدمات التربية الخاصة</vt:lpstr>
      <vt:lpstr>مراحل خدمات التربية الخاصة</vt:lpstr>
      <vt:lpstr>مراحل خدمات التربية الخاصة</vt:lpstr>
      <vt:lpstr>مراحل خدمات التربية الخاصة</vt:lpstr>
      <vt:lpstr>مراحل خدمات التربية الخاصة</vt:lpstr>
      <vt:lpstr> التنظيم الهرمي لبرامج التربية الخاصة (الخطيب، 2004)</vt:lpstr>
      <vt:lpstr>مراكز الإقامة الكاملة </vt:lpstr>
      <vt:lpstr>مراكز الرعاية النهارية</vt:lpstr>
      <vt:lpstr>الصفوف الملحقة بالمدارس العادية</vt:lpstr>
      <vt:lpstr>الدمج الأكاديمي   </vt:lpstr>
      <vt:lpstr>الدمج الاجتماعي</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127</cp:revision>
  <dcterms:created xsi:type="dcterms:W3CDTF">2009-10-14T19:14:34Z</dcterms:created>
  <dcterms:modified xsi:type="dcterms:W3CDTF">2011-09-25T08:48:16Z</dcterms:modified>
</cp:coreProperties>
</file>