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67" r:id="rId4"/>
    <p:sldId id="299" r:id="rId5"/>
    <p:sldId id="259" r:id="rId6"/>
    <p:sldId id="287" r:id="rId7"/>
    <p:sldId id="288" r:id="rId8"/>
    <p:sldId id="300" r:id="rId9"/>
    <p:sldId id="291" r:id="rId10"/>
    <p:sldId id="292" r:id="rId11"/>
    <p:sldId id="295" r:id="rId12"/>
    <p:sldId id="297" r:id="rId13"/>
    <p:sldId id="298" r:id="rId14"/>
    <p:sldId id="301" r:id="rId15"/>
    <p:sldId id="303" r:id="rId16"/>
    <p:sldId id="302" r:id="rId17"/>
    <p:sldId id="304" r:id="rId18"/>
    <p:sldId id="305"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84AF"/>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615" autoAdjust="0"/>
    <p:restoredTop sz="86477" autoAdjust="0"/>
  </p:normalViewPr>
  <p:slideViewPr>
    <p:cSldViewPr>
      <p:cViewPr>
        <p:scale>
          <a:sx n="75" d="100"/>
          <a:sy n="75" d="100"/>
        </p:scale>
        <p:origin x="-72" y="-72"/>
      </p:cViewPr>
      <p:guideLst>
        <p:guide orient="horz" pos="2160"/>
        <p:guide pos="3120"/>
      </p:guideLst>
    </p:cSldViewPr>
  </p:slideViewPr>
  <p:outlineViewPr>
    <p:cViewPr>
      <p:scale>
        <a:sx n="33" d="100"/>
        <a:sy n="33" d="100"/>
      </p:scale>
      <p:origin x="24" y="1498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9/25/2011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852063"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8194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381000" y="3429000"/>
            <a:ext cx="5099050" cy="2362200"/>
          </a:xfrm>
          <a:prstGeom prst="rect">
            <a:avLst/>
          </a:prstGeom>
          <a:noFill/>
          <a:ln w="9525">
            <a:noFill/>
            <a:miter lim="800000"/>
            <a:headEnd/>
            <a:tailEnd/>
          </a:ln>
        </p:spPr>
        <p:txBody>
          <a:bodyPr anchor="ctr"/>
          <a:lstStyle/>
          <a:p>
            <a:pPr algn="ctr"/>
            <a:r>
              <a:rPr lang="ar-EG" sz="5400" b="1" dirty="0">
                <a:solidFill>
                  <a:schemeClr val="tx2">
                    <a:lumMod val="75000"/>
                  </a:schemeClr>
                </a:solidFill>
                <a:latin typeface="AYM Wadiy S_U normal."/>
                <a:cs typeface="Times New Roman" pitchFamily="18" charset="0"/>
              </a:rPr>
              <a:t>اسم </a:t>
            </a:r>
            <a:r>
              <a:rPr lang="ar-EG" sz="5400" b="1" dirty="0" smtClean="0">
                <a:solidFill>
                  <a:schemeClr val="tx2">
                    <a:lumMod val="75000"/>
                  </a:schemeClr>
                </a:solidFill>
                <a:latin typeface="AYM Wadiy S_U normal."/>
                <a:cs typeface="Times New Roman" pitchFamily="18" charset="0"/>
              </a:rPr>
              <a:t>المقرر</a:t>
            </a:r>
            <a:endParaRPr lang="ar-SA" sz="5400" b="1" dirty="0">
              <a:solidFill>
                <a:schemeClr val="tx2">
                  <a:lumMod val="75000"/>
                </a:schemeClr>
              </a:solidFill>
              <a:latin typeface="AYM Wadiy S_U normal."/>
              <a:cs typeface="Times New Roman" pitchFamily="18" charset="0"/>
            </a:endParaRPr>
          </a:p>
          <a:p>
            <a:pPr algn="ctr">
              <a:lnSpc>
                <a:spcPct val="80000"/>
              </a:lnSpc>
            </a:pPr>
            <a:r>
              <a:rPr lang="ar-SA" sz="3200" b="1" dirty="0" smtClean="0">
                <a:solidFill>
                  <a:schemeClr val="tx2">
                    <a:lumMod val="75000"/>
                  </a:schemeClr>
                </a:solidFill>
              </a:rPr>
              <a:t>التوجيه والإرشاد النفسي والأسري  لذوي الاحتياجات الخاصة </a:t>
            </a:r>
          </a:p>
          <a:p>
            <a:pPr algn="ctr">
              <a:lnSpc>
                <a:spcPct val="80000"/>
              </a:lnSpc>
            </a:pPr>
            <a:r>
              <a:rPr lang="ar-SA" sz="3200" b="1" dirty="0" smtClean="0">
                <a:solidFill>
                  <a:schemeClr val="tx2">
                    <a:lumMod val="75000"/>
                  </a:schemeClr>
                </a:solidFill>
              </a:rPr>
              <a:t>( خاص 303)</a:t>
            </a:r>
            <a:r>
              <a:rPr lang="ar-SA" sz="3200" b="1" dirty="0" smtClean="0">
                <a:solidFill>
                  <a:schemeClr val="tx2">
                    <a:lumMod val="75000"/>
                  </a:schemeClr>
                </a:solidFill>
                <a:latin typeface="AYM Wadiy S_U normal."/>
                <a:cs typeface="Times New Roman" pitchFamily="18" charset="0"/>
              </a:rPr>
              <a:t>تربية خاصة</a:t>
            </a:r>
          </a:p>
          <a:p>
            <a:pPr algn="ctr">
              <a:lnSpc>
                <a:spcPct val="80000"/>
              </a:lnSpc>
            </a:pPr>
            <a:r>
              <a:rPr lang="ar-SA" sz="3200" b="1" dirty="0" smtClean="0">
                <a:solidFill>
                  <a:schemeClr val="tx2">
                    <a:lumMod val="75000"/>
                  </a:schemeClr>
                </a:solidFill>
                <a:latin typeface="AYM Wadiy S_U normal."/>
                <a:cs typeface="Times New Roman" pitchFamily="18" charset="0"/>
              </a:rPr>
              <a:t>متطلب قسم</a:t>
            </a:r>
          </a:p>
          <a:p>
            <a:pPr algn="ctr">
              <a:lnSpc>
                <a:spcPct val="80000"/>
              </a:lnSpc>
            </a:pPr>
            <a:r>
              <a:rPr lang="ar-SA" sz="3200" b="1" dirty="0" smtClean="0">
                <a:solidFill>
                  <a:schemeClr val="tx2">
                    <a:lumMod val="75000"/>
                  </a:schemeClr>
                </a:solidFill>
                <a:latin typeface="AYM Wadiy S_U normal."/>
                <a:cs typeface="Times New Roman" pitchFamily="18" charset="0"/>
              </a:rPr>
              <a:t>مدرّس المقرر: </a:t>
            </a:r>
            <a:r>
              <a:rPr lang="ar-SA" sz="3200" b="1" dirty="0" err="1" smtClean="0">
                <a:solidFill>
                  <a:schemeClr val="tx2">
                    <a:lumMod val="75000"/>
                  </a:schemeClr>
                </a:solidFill>
                <a:latin typeface="AYM Wadiy S_U normal."/>
                <a:cs typeface="Times New Roman" pitchFamily="18" charset="0"/>
              </a:rPr>
              <a:t>أ</a:t>
            </a:r>
            <a:r>
              <a:rPr lang="ar-SA" sz="3200" b="1" dirty="0" smtClean="0">
                <a:solidFill>
                  <a:schemeClr val="tx2">
                    <a:lumMod val="75000"/>
                  </a:schemeClr>
                </a:solidFill>
                <a:latin typeface="AYM Wadiy S_U normal."/>
                <a:cs typeface="Times New Roman" pitchFamily="18" charset="0"/>
              </a:rPr>
              <a:t> . </a:t>
            </a:r>
            <a:r>
              <a:rPr lang="ar-SA" sz="3200" b="1" smtClean="0">
                <a:solidFill>
                  <a:schemeClr val="tx2">
                    <a:lumMod val="75000"/>
                  </a:schemeClr>
                </a:solidFill>
                <a:latin typeface="AYM Wadiy S_U normal."/>
                <a:cs typeface="Times New Roman" pitchFamily="18" charset="0"/>
              </a:rPr>
              <a:t>فيصل </a:t>
            </a:r>
            <a:r>
              <a:rPr lang="ar-SA" sz="3200" b="1" smtClean="0">
                <a:solidFill>
                  <a:schemeClr val="tx2">
                    <a:lumMod val="75000"/>
                  </a:schemeClr>
                </a:solidFill>
                <a:latin typeface="AYM Wadiy S_U normal."/>
                <a:cs typeface="Times New Roman" pitchFamily="18" charset="0"/>
              </a:rPr>
              <a:t>علي </a:t>
            </a:r>
            <a:r>
              <a:rPr lang="ar-SA" sz="3200" b="1" dirty="0" smtClean="0">
                <a:solidFill>
                  <a:schemeClr val="tx2">
                    <a:lumMod val="75000"/>
                  </a:schemeClr>
                </a:solidFill>
                <a:latin typeface="AYM Wadiy S_U normal."/>
                <a:cs typeface="Times New Roman" pitchFamily="18" charset="0"/>
              </a:rPr>
              <a:t>الزيوت</a:t>
            </a:r>
          </a:p>
          <a:p>
            <a:pPr algn="ctr"/>
            <a:r>
              <a:rPr lang="ar-EG" b="1" dirty="0">
                <a:solidFill>
                  <a:schemeClr val="tx2">
                    <a:lumMod val="75000"/>
                  </a:schemeClr>
                </a:solidFill>
                <a:latin typeface="Calibri" pitchFamily="34" charset="0"/>
                <a:cs typeface="Times New Roman" pitchFamily="18" charset="0"/>
              </a:rPr>
              <a:t/>
            </a:r>
            <a:br>
              <a:rPr lang="ar-EG" b="1" dirty="0">
                <a:solidFill>
                  <a:schemeClr val="tx2">
                    <a:lumMod val="75000"/>
                  </a:schemeClr>
                </a:solidFill>
                <a:latin typeface="Calibri" pitchFamily="34" charset="0"/>
                <a:cs typeface="Times New Roman" pitchFamily="18" charset="0"/>
              </a:rPr>
            </a:br>
            <a:endParaRPr lang="en-US" sz="1700" b="1" dirty="0">
              <a:solidFill>
                <a:schemeClr val="tx2">
                  <a:lumMod val="75000"/>
                </a:schemeClr>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الفصل الثاني</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4114800"/>
            <a:ext cx="7429500" cy="990600"/>
          </a:xfrm>
        </p:spPr>
        <p:txBody>
          <a:bodyPr/>
          <a:lstStyle/>
          <a:p>
            <a:pPr eaLnBrk="1" hangingPunct="1"/>
            <a:r>
              <a:rPr lang="ar-SA" b="1" dirty="0" smtClean="0">
                <a:solidFill>
                  <a:schemeClr val="tx2">
                    <a:lumMod val="75000"/>
                  </a:schemeClr>
                </a:solidFill>
              </a:rPr>
              <a:t>العلاقة بين الإرشاد وذوي الحاجات الخاصة</a:t>
            </a:r>
            <a:endParaRPr lang="en-US" b="1" dirty="0" smtClean="0">
              <a:solidFill>
                <a:schemeClr val="tx2">
                  <a:lumMod val="75000"/>
                </a:schemeClr>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r>
              <a:rPr lang="ar-SA" sz="2800" dirty="0" smtClean="0"/>
              <a:t> مقدمة</a:t>
            </a:r>
            <a:endParaRPr lang="en-US" sz="2800" dirty="0"/>
          </a:p>
        </p:txBody>
      </p:sp>
      <p:sp>
        <p:nvSpPr>
          <p:cNvPr id="7171" name="Text Placeholder 5"/>
          <p:cNvSpPr>
            <a:spLocks noGrp="1"/>
          </p:cNvSpPr>
          <p:nvPr>
            <p:ph idx="1"/>
          </p:nvPr>
        </p:nvSpPr>
        <p:spPr/>
        <p:txBody>
          <a:bodyPr/>
          <a:lstStyle/>
          <a:p>
            <a:pPr rtl="1"/>
            <a:r>
              <a:rPr lang="ar-SA" sz="2800" dirty="0" smtClean="0"/>
              <a:t>من الأهداف الرئيسية للتربية الخاصة التعرف على أسباب الإعاقات لوضع برامج للوقاية منها وعليه؛ فقد بذل العلماء جهودًا كبيرة للتعرف علي تلك الأسباب وتوصلوا إلى التعرف علي أكثر من 25% من العوامل المسببة إلا أن أكثر من 75 % من الأسباب مجهولة وغير معروفة مما يتطلب جهدًا أكبر لاكتشاف تلك الأسباب.  وتتنوع العوامل المسببة للإعاقات منها ما يصيب الأم أثناء الحمل ومنها بعد الولادة وجميعها تسبب إعاقات عقلية وسمعية وبصرية ويمكن تلخيص تلك الأسباب فيما يلي: </a:t>
            </a:r>
            <a:endParaRPr lang="en-US" sz="28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477962"/>
          </a:xfrm>
        </p:spPr>
        <p:txBody>
          <a:bodyPr/>
          <a:lstStyle/>
          <a:p>
            <a:pPr rtl="1"/>
            <a:r>
              <a:rPr lang="ar-SA" sz="3200" b="1" dirty="0" smtClean="0"/>
              <a:t>                             أسباب الإعاقة:-</a:t>
            </a:r>
            <a:br>
              <a:rPr lang="ar-SA" sz="3200" b="1" dirty="0" smtClean="0"/>
            </a:br>
            <a:r>
              <a:rPr lang="en-US" sz="3200" dirty="0" smtClean="0"/>
              <a:t> </a:t>
            </a:r>
            <a:r>
              <a:rPr lang="ar-SA" sz="3200" dirty="0" smtClean="0"/>
              <a:t>أولاً: الأسباب الوراثية</a:t>
            </a:r>
            <a:r>
              <a:rPr lang="en-US" sz="3200" dirty="0" smtClean="0"/>
              <a:t/>
            </a:r>
            <a:br>
              <a:rPr lang="en-US" sz="3200" dirty="0" smtClean="0"/>
            </a:br>
            <a:endParaRPr lang="en-US" sz="3200" dirty="0"/>
          </a:p>
        </p:txBody>
      </p:sp>
      <p:sp>
        <p:nvSpPr>
          <p:cNvPr id="3" name="عنصر نائب للمحتوى 2"/>
          <p:cNvSpPr>
            <a:spLocks noGrp="1"/>
          </p:cNvSpPr>
          <p:nvPr>
            <p:ph idx="1"/>
          </p:nvPr>
        </p:nvSpPr>
        <p:spPr>
          <a:xfrm>
            <a:off x="533400" y="1905000"/>
            <a:ext cx="8915400" cy="4525963"/>
          </a:xfrm>
        </p:spPr>
        <p:txBody>
          <a:bodyPr/>
          <a:lstStyle/>
          <a:p>
            <a:pPr rtl="1"/>
            <a:r>
              <a:rPr lang="ar-SA" sz="2800" dirty="0" smtClean="0"/>
              <a:t>تعد العوامل الوراثية من الأسباب التي تؤدي إلى حدوث الكثير من الإعاقات حيث أن ظهور الصفات السائدة في الوالدين يظهر لدى الأبناء بنسبة 1: 3 حسب قانون </a:t>
            </a:r>
            <a:r>
              <a:rPr lang="ar-SA" sz="2800" dirty="0" err="1" smtClean="0"/>
              <a:t>مندل</a:t>
            </a:r>
            <a:r>
              <a:rPr lang="ar-SA" sz="2800" dirty="0" smtClean="0"/>
              <a:t> للصفات الوراثية.</a:t>
            </a:r>
            <a:endParaRPr lang="en-US" sz="2800" dirty="0" smtClean="0"/>
          </a:p>
          <a:p>
            <a:pPr rtl="1"/>
            <a:r>
              <a:rPr lang="ar-SA" sz="2800" dirty="0" smtClean="0"/>
              <a:t>ومن العوامل التي تزيد الإعاقات في الوطن العربي زواج الأقارب وعدم الفحص الطبي قبل الزواج مما يؤدي إلى حدوث اضطراب في </a:t>
            </a:r>
            <a:r>
              <a:rPr lang="ar-SA" sz="2800" dirty="0" err="1" smtClean="0"/>
              <a:t>الكروموسومات</a:t>
            </a:r>
            <a:r>
              <a:rPr lang="ar-SA" sz="2800" dirty="0" smtClean="0"/>
              <a:t> واضطراب في عملية التمثيل الغذائي وهي إحدى العوامل الوراثية المسببة لحدوث الإعاقات .</a:t>
            </a:r>
            <a:endParaRPr lang="en-US"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a:r>
              <a:rPr lang="ar-SA" dirty="0" smtClean="0"/>
              <a:t> ثانيًا: الأسباب البيئية</a:t>
            </a:r>
            <a:endParaRPr lang="en-US" dirty="0" smtClean="0"/>
          </a:p>
        </p:txBody>
      </p:sp>
      <p:sp>
        <p:nvSpPr>
          <p:cNvPr id="8195" name="Content Placeholder 2"/>
          <p:cNvSpPr>
            <a:spLocks noGrp="1"/>
          </p:cNvSpPr>
          <p:nvPr>
            <p:ph idx="1"/>
          </p:nvPr>
        </p:nvSpPr>
        <p:spPr>
          <a:xfrm>
            <a:off x="381000" y="1447800"/>
            <a:ext cx="9144000" cy="4572000"/>
          </a:xfrm>
        </p:spPr>
        <p:txBody>
          <a:bodyPr/>
          <a:lstStyle/>
          <a:p>
            <a:pPr rtl="1"/>
            <a:endParaRPr lang="en-US" sz="2800" b="1" dirty="0" smtClean="0"/>
          </a:p>
          <a:p>
            <a:pPr rtl="1"/>
            <a:r>
              <a:rPr lang="ar-SA" sz="2800" dirty="0" smtClean="0"/>
              <a:t>تعد الأمراض التي تصيب الأم الحامل قبل الولادة من العوامل التي تؤدي إلى الكثير من الأمراض كإصابة الأم بالحصبة الألمانية والزهري والحمى الشوكية مما يؤثر على الجهاز العصبي للجنين، كما وجد أن تعرض الأم لأشعة اكس وتناولها للعقاقير دون استشارة الطبيب أو تعرضها للملوثات البيئية الكيماوية كأبخرة الرصاص والزرنيخ المنبعثة من مداخن المصانع، كما أن اختلاف عامل </a:t>
            </a:r>
            <a:r>
              <a:rPr lang="en-US" sz="2800" dirty="0" smtClean="0"/>
              <a:t>RH</a:t>
            </a:r>
            <a:r>
              <a:rPr lang="ar-SA" sz="2800" dirty="0" smtClean="0"/>
              <a:t> في الجنين عن الأم يؤدي إلى مشكلات كبيرة في الجنين وخصوصا الإعاقة العقلية.  </a:t>
            </a:r>
            <a:endParaRPr lang="en-US" sz="2800" dirty="0" smtClean="0"/>
          </a:p>
          <a:p>
            <a:pPr rtl="1"/>
            <a:endParaRPr lang="en-US" sz="20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a:spLocks noGrp="1"/>
          </p:cNvSpPr>
          <p:nvPr>
            <p:ph idx="4294967295"/>
          </p:nvPr>
        </p:nvSpPr>
        <p:spPr>
          <a:xfrm>
            <a:off x="304800" y="1371600"/>
            <a:ext cx="9144000" cy="3886200"/>
          </a:xfrm>
        </p:spPr>
        <p:txBody>
          <a:bodyPr/>
          <a:lstStyle/>
          <a:p>
            <a:pPr lvl="0" algn="ctr" rtl="1">
              <a:buNone/>
            </a:pPr>
            <a:r>
              <a:rPr lang="ar-SA" sz="2800" dirty="0" smtClean="0"/>
              <a:t>وتنقسم الأسباب البيئية إلى أسباب أثناء الولادة وبعد الولادة.</a:t>
            </a:r>
          </a:p>
          <a:p>
            <a:pPr lvl="0" algn="ctr" rtl="1">
              <a:buNone/>
            </a:pPr>
            <a:r>
              <a:rPr lang="ar-SA" sz="2800" dirty="0" smtClean="0"/>
              <a:t>1- أسباب أثناء الولادة ومنها:</a:t>
            </a:r>
            <a:endParaRPr lang="en-US" sz="2800" dirty="0" smtClean="0"/>
          </a:p>
          <a:p>
            <a:pPr rtl="1"/>
            <a:r>
              <a:rPr lang="ar-SA" sz="2800" dirty="0" smtClean="0"/>
              <a:t>- نقص الأكسجين أثناء عملية الولادة مما يؤدي إلى تلف في القشرة المخية</a:t>
            </a:r>
            <a:endParaRPr lang="en-US" sz="2800" dirty="0" smtClean="0"/>
          </a:p>
          <a:p>
            <a:pPr rtl="1"/>
            <a:r>
              <a:rPr lang="ar-SA" sz="2800" dirty="0" smtClean="0"/>
              <a:t>- الصدمات الجسدية التي تحدث للجنين وخصوصًا في الرأس نتيجة استعمال أدوات حادة كالشفط حيث تضغط على رأس الطفل وتؤذي خلايا دماغه </a:t>
            </a:r>
            <a:endParaRPr lang="en-US" sz="2800" dirty="0" smtClean="0"/>
          </a:p>
          <a:p>
            <a:pPr rtl="1"/>
            <a:r>
              <a:rPr lang="ar-SA" sz="2800" dirty="0" smtClean="0"/>
              <a:t>- الالتهابات المختلفة التي يصاب بها الطفل نتيجة عدم تعقيم أدوات الولادة أو تلوثها مما يشكل خطرا علي صحة الأم والجنين  .</a:t>
            </a:r>
            <a:endParaRPr lang="en-US" sz="28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a:spLocks noGrp="1"/>
          </p:cNvSpPr>
          <p:nvPr>
            <p:ph idx="4294967295"/>
          </p:nvPr>
        </p:nvSpPr>
        <p:spPr>
          <a:xfrm>
            <a:off x="228600" y="1295400"/>
            <a:ext cx="9144000" cy="4449763"/>
          </a:xfrm>
        </p:spPr>
        <p:txBody>
          <a:bodyPr/>
          <a:lstStyle/>
          <a:p>
            <a:pPr lvl="0" rtl="1">
              <a:buNone/>
            </a:pPr>
            <a:r>
              <a:rPr lang="ar-SA" sz="2800" dirty="0" smtClean="0"/>
              <a:t>2-أسباب ما بعد الولادة</a:t>
            </a:r>
            <a:endParaRPr lang="en-US" sz="2800" dirty="0" smtClean="0"/>
          </a:p>
          <a:p>
            <a:pPr rtl="1"/>
            <a:r>
              <a:rPr lang="ar-SA" sz="2800" dirty="0" smtClean="0"/>
              <a:t>- سوء تغذية الطفل مما يؤدي إلى الكثير من الإعاقات سواء السمعية أو البصرية والعقلية</a:t>
            </a:r>
            <a:endParaRPr lang="en-US" sz="2800" dirty="0" smtClean="0"/>
          </a:p>
          <a:p>
            <a:pPr rtl="1"/>
            <a:r>
              <a:rPr lang="ar-SA" sz="2800" dirty="0" smtClean="0"/>
              <a:t>- الحوادث والصدمات التي تصيب الطفل بعد الولادة كالسقوط من الأماكن المرتفعة أو حوادث السيارات</a:t>
            </a:r>
            <a:endParaRPr lang="en-US" sz="2800" dirty="0" smtClean="0"/>
          </a:p>
          <a:p>
            <a:pPr rtl="1"/>
            <a:r>
              <a:rPr lang="ar-SA" sz="2800" dirty="0" smtClean="0"/>
              <a:t>- إصابة الطفل بالالتهابات الفيروسية كالحمى الشوكية والتهاب </a:t>
            </a:r>
            <a:r>
              <a:rPr lang="ar-SA" sz="2800" dirty="0" err="1" smtClean="0"/>
              <a:t>السحايا</a:t>
            </a:r>
            <a:r>
              <a:rPr lang="ar-SA" sz="2800" dirty="0" smtClean="0"/>
              <a:t> أو الحصبة </a:t>
            </a:r>
            <a:r>
              <a:rPr lang="ar-SA" sz="2800" dirty="0" err="1" smtClean="0"/>
              <a:t>الالماني</a:t>
            </a:r>
            <a:r>
              <a:rPr lang="ar-SA" sz="2800" dirty="0" smtClean="0"/>
              <a:t> خصوصا في الثلاث سنوات الأولي من العمر .</a:t>
            </a:r>
            <a:endParaRPr lang="en-US" sz="2800" dirty="0" smtClean="0"/>
          </a:p>
          <a:p>
            <a:r>
              <a:rPr lang="ar-SA" sz="2800" dirty="0" smtClean="0"/>
              <a:t>- تعرض الطفل للأمراض كالرمد أو إصابة الشبكية أو إصابات الأذن وحوادث السيارات مما تؤدي إلى إعاقات متنوعة(بحراوي والزيوت 2012م)</a:t>
            </a:r>
          </a:p>
          <a:p>
            <a:pPr eaLnBrk="1" hangingPunct="1">
              <a:buNone/>
            </a:pPr>
            <a:r>
              <a:rPr lang="ar-SA" sz="2800" dirty="0" smtClean="0"/>
              <a:t>. </a:t>
            </a:r>
            <a:endParaRPr lang="en-US" sz="2800" dirty="0" smtClean="0"/>
          </a:p>
          <a:p>
            <a:pPr eaLnBrk="1" hangingPunct="1">
              <a:buNone/>
            </a:pPr>
            <a:endParaRPr lang="en-US" sz="2800"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مبادئ التربية الخاصة:</a:t>
            </a:r>
            <a:endParaRPr lang="ar-SA" dirty="0"/>
          </a:p>
        </p:txBody>
      </p:sp>
      <p:sp>
        <p:nvSpPr>
          <p:cNvPr id="3" name="عنصر نائب للمحتوى 2"/>
          <p:cNvSpPr>
            <a:spLocks noGrp="1"/>
          </p:cNvSpPr>
          <p:nvPr>
            <p:ph idx="1"/>
          </p:nvPr>
        </p:nvSpPr>
        <p:spPr>
          <a:xfrm>
            <a:off x="495300" y="1447800"/>
            <a:ext cx="8915400" cy="4678363"/>
          </a:xfrm>
        </p:spPr>
        <p:txBody>
          <a:bodyPr/>
          <a:lstStyle/>
          <a:p>
            <a:pPr rtl="1"/>
            <a:r>
              <a:rPr lang="ar-SA" sz="2400" dirty="0" smtClean="0"/>
              <a:t>1- تعليم الأطفال ذوى الاحتياجات الخاصة في بيئات تربوية قريبة إلى حد كبير من البيئات العادية بما يتناسب مع إمكاناتهم واستعداداتهم وبما يؤهلهم للاندماج مع الأطفال العاديين.</a:t>
            </a:r>
            <a:endParaRPr lang="en-US" sz="2400" dirty="0" smtClean="0"/>
          </a:p>
          <a:p>
            <a:pPr lvl="0" rtl="1"/>
            <a:r>
              <a:rPr lang="ar-SA" sz="2400" dirty="0" smtClean="0"/>
              <a:t>2- تبنى البرامج التربوية الخاصة بالأطفال ذوى الاحتياجات الخاصة على مبدأ التكامل حيث يشمل فريق العمل في هذه البرامج معلمو التربية الخاصة والأخصائيون في الجوانب المختلفة.</a:t>
            </a:r>
            <a:endParaRPr lang="en-US" sz="2400" dirty="0" smtClean="0"/>
          </a:p>
          <a:p>
            <a:pPr lvl="0" rtl="1"/>
            <a:r>
              <a:rPr lang="ar-SA" sz="2400" dirty="0" smtClean="0"/>
              <a:t>3- ينبغي أن تضمن البرامج التربوية جميع الجوانب الخاصة بذوي الاحتياجات الخاصة من تحديد لمستويات الأداء الحالي والأهداف بعيدة المدى وقصيرة المدى ومعايير مستويات النجاح. </a:t>
            </a:r>
          </a:p>
          <a:p>
            <a:pPr lvl="0" rtl="1"/>
            <a:r>
              <a:rPr lang="ar-SA" sz="2400" dirty="0" smtClean="0"/>
              <a:t>4- تلعب الأسرة دوراً  هاما إلى جانب المؤسسة التعليمية في تربية المعاق وتحسين مستواه.</a:t>
            </a:r>
            <a:endParaRPr lang="en-US" sz="2400" dirty="0" smtClean="0"/>
          </a:p>
          <a:p>
            <a:pPr rtl="1"/>
            <a:r>
              <a:rPr lang="ar-SA" sz="2400" dirty="0" smtClean="0"/>
              <a:t>5- لا بد أن تبدأ التربية الخاصة بداية مبكرة حتى يكون التحسن ملحوظا.</a:t>
            </a:r>
            <a:endParaRPr lang="en-US" sz="2400" dirty="0" smtClean="0"/>
          </a:p>
          <a:p>
            <a:pPr lvl="0" rtl="1"/>
            <a:endParaRPr lang="ar-SA" sz="2400" dirty="0" smtClean="0"/>
          </a:p>
          <a:p>
            <a:pPr lvl="0" rtl="1"/>
            <a:endParaRPr lang="ar-SA"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txBox="1">
            <a:spLocks noGrp="1"/>
          </p:cNvSpPr>
          <p:nvPr/>
        </p:nvSpPr>
        <p:spPr bwMode="auto">
          <a:xfrm>
            <a:off x="2105025" y="6376988"/>
            <a:ext cx="571500" cy="365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b="1">
                <a:solidFill>
                  <a:schemeClr val="tx1"/>
                </a:solidFill>
                <a:latin typeface="Arial" pitchFamily="34" charset="0"/>
                <a:cs typeface="Arial" pitchFamily="34" charset="0"/>
              </a:defRPr>
            </a:lvl9pPr>
          </a:lstStyle>
          <a:p>
            <a:pPr rtl="0" eaLnBrk="1" hangingPunct="1"/>
            <a:fld id="{0EC59580-0F2C-494C-ACBF-06E035FB03D9}" type="slidenum">
              <a:rPr lang="ar-SA" sz="1200" b="0">
                <a:solidFill>
                  <a:schemeClr val="bg1"/>
                </a:solidFill>
                <a:latin typeface="Calibri" pitchFamily="34" charset="0"/>
              </a:rPr>
              <a:pPr rtl="0" eaLnBrk="1" hangingPunct="1"/>
              <a:t>9</a:t>
            </a:fld>
            <a:endParaRPr lang="en-US" sz="1200" b="0">
              <a:solidFill>
                <a:schemeClr val="bg1"/>
              </a:solidFill>
              <a:latin typeface="Calibri" pitchFamily="34" charset="0"/>
            </a:endParaRPr>
          </a:p>
        </p:txBody>
      </p:sp>
      <p:sp>
        <p:nvSpPr>
          <p:cNvPr id="14339" name="Title 1"/>
          <p:cNvSpPr>
            <a:spLocks/>
          </p:cNvSpPr>
          <p:nvPr/>
        </p:nvSpPr>
        <p:spPr bwMode="auto">
          <a:xfrm>
            <a:off x="838200" y="546101"/>
            <a:ext cx="8534400" cy="596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14340" name="Content Placeholder 2"/>
          <p:cNvSpPr>
            <a:spLocks/>
          </p:cNvSpPr>
          <p:nvPr/>
        </p:nvSpPr>
        <p:spPr bwMode="auto">
          <a:xfrm>
            <a:off x="990600" y="1371600"/>
            <a:ext cx="8504238" cy="457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273050" indent="-273050" algn="just">
              <a:lnSpc>
                <a:spcPct val="110000"/>
              </a:lnSpc>
              <a:spcBef>
                <a:spcPct val="20000"/>
              </a:spcBef>
              <a:buFont typeface="Arial" pitchFamily="34" charset="0"/>
              <a:buChar char="•"/>
            </a:pPr>
            <a:endParaRPr lang="ar-SA" sz="2500" b="0">
              <a:solidFill>
                <a:srgbClr val="376092"/>
              </a:solidFill>
              <a:latin typeface="Calibri" pitchFamily="34" charset="0"/>
              <a:cs typeface="AL-Mohanad Bold" pitchFamily="2" charset="-78"/>
            </a:endParaRPr>
          </a:p>
        </p:txBody>
      </p:sp>
      <p:sp>
        <p:nvSpPr>
          <p:cNvPr id="9" name="عنوان 8"/>
          <p:cNvSpPr>
            <a:spLocks noGrp="1"/>
          </p:cNvSpPr>
          <p:nvPr>
            <p:ph type="title"/>
          </p:nvPr>
        </p:nvSpPr>
        <p:spPr>
          <a:xfrm>
            <a:off x="533400" y="228600"/>
            <a:ext cx="8839200" cy="1143000"/>
          </a:xfrm>
        </p:spPr>
        <p:txBody>
          <a:bodyPr/>
          <a:lstStyle/>
          <a:p>
            <a:pPr algn="ctr" rtl="1"/>
            <a:r>
              <a:rPr lang="ar-SA" sz="2400" dirty="0" smtClean="0"/>
              <a:t>فئات الأطفال غير العاديين:</a:t>
            </a:r>
            <a:endParaRPr lang="en-US" sz="2400" dirty="0"/>
          </a:p>
        </p:txBody>
      </p:sp>
      <p:sp>
        <p:nvSpPr>
          <p:cNvPr id="10" name="عنصر نائب للمحتوى 9"/>
          <p:cNvSpPr>
            <a:spLocks noGrp="1"/>
          </p:cNvSpPr>
          <p:nvPr>
            <p:ph idx="1"/>
          </p:nvPr>
        </p:nvSpPr>
        <p:spPr/>
        <p:txBody>
          <a:bodyPr/>
          <a:lstStyle/>
          <a:p>
            <a:pPr rtl="1"/>
            <a:r>
              <a:rPr lang="ar-SA" sz="2800" dirty="0" smtClean="0"/>
              <a:t>إن عدد الطلاب الذين يصنفون على أنهم غير عاديين سوف يعتمد على التعريف المستخدم لتعريف الفئات الخاصة،، وبدون التعريف لا توجد فئة، ويوجد تعريف لكل واحدة من الظروف المتعارف عليها على أنها ظروف خاصة بواسطة الحكومة الفيدرالية، ويوجد أيضاً تعريف للطلاب الموهوبين والأذكياء، وهؤلاء يوصفون في القسم  التالي، ولكي تكون التعريفات مفيدة لا بد وأن تكون تعريفات عاملة أي قابلة للتطبيق حيث أنه لا بد لشخص ما أن يقرر المعايير التي تحدد وجود هذا الظرف وفيما يلي نعرض لأنواع وفئات التربية الخاصة وتعريف كل منها: </a:t>
            </a:r>
            <a:endParaRPr lang="en-US" sz="2800" dirty="0"/>
          </a:p>
        </p:txBody>
      </p:sp>
    </p:spTree>
    <p:extLst>
      <p:ext uri="{BB962C8B-B14F-4D97-AF65-F5344CB8AC3E}">
        <p14:creationId xmlns="" xmlns:p14="http://schemas.microsoft.com/office/powerpoint/2010/main" val="41906126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3"/>
          <p:cNvSpPr txBox="1">
            <a:spLocks noGrp="1"/>
          </p:cNvSpPr>
          <p:nvPr/>
        </p:nvSpPr>
        <p:spPr bwMode="auto">
          <a:xfrm>
            <a:off x="2105025" y="6376988"/>
            <a:ext cx="571500" cy="365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b="1">
                <a:solidFill>
                  <a:schemeClr val="tx1"/>
                </a:solidFill>
                <a:latin typeface="Arial" pitchFamily="34" charset="0"/>
                <a:cs typeface="Arial" pitchFamily="34" charset="0"/>
              </a:defRPr>
            </a:lvl9pPr>
          </a:lstStyle>
          <a:p>
            <a:pPr rtl="0" eaLnBrk="1" hangingPunct="1"/>
            <a:fld id="{0F2CE5AF-F6F2-4F5C-BE59-FB2036321267}" type="slidenum">
              <a:rPr lang="ar-SA" sz="1200" b="0">
                <a:solidFill>
                  <a:schemeClr val="bg1"/>
                </a:solidFill>
                <a:latin typeface="Calibri" pitchFamily="34" charset="0"/>
              </a:rPr>
              <a:pPr rtl="0" eaLnBrk="1" hangingPunct="1"/>
              <a:t>10</a:t>
            </a:fld>
            <a:endParaRPr lang="en-US" sz="1200" b="0">
              <a:solidFill>
                <a:schemeClr val="bg1"/>
              </a:solidFill>
              <a:latin typeface="Calibri" pitchFamily="34" charset="0"/>
            </a:endParaRPr>
          </a:p>
        </p:txBody>
      </p:sp>
      <p:sp>
        <p:nvSpPr>
          <p:cNvPr id="15363" name="Title 1"/>
          <p:cNvSpPr>
            <a:spLocks/>
          </p:cNvSpPr>
          <p:nvPr/>
        </p:nvSpPr>
        <p:spPr bwMode="auto">
          <a:xfrm>
            <a:off x="838200" y="120650"/>
            <a:ext cx="8534400" cy="1187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9" name="عنوان 8"/>
          <p:cNvSpPr>
            <a:spLocks noGrp="1"/>
          </p:cNvSpPr>
          <p:nvPr>
            <p:ph type="title"/>
          </p:nvPr>
        </p:nvSpPr>
        <p:spPr/>
        <p:txBody>
          <a:bodyPr/>
          <a:lstStyle/>
          <a:p>
            <a:pPr rtl="1"/>
            <a:r>
              <a:rPr lang="ar-SA" sz="2400" b="1" dirty="0" smtClean="0"/>
              <a:t>1) الإعاقات البصرية  </a:t>
            </a:r>
            <a:r>
              <a:rPr lang="en-US" sz="2400" b="1" dirty="0" smtClean="0"/>
              <a:t>visual handicaps</a:t>
            </a:r>
            <a:endParaRPr lang="en-US" sz="2400" b="1" dirty="0"/>
          </a:p>
        </p:txBody>
      </p:sp>
      <p:sp>
        <p:nvSpPr>
          <p:cNvPr id="10" name="عنصر نائب للمحتوى 9"/>
          <p:cNvSpPr>
            <a:spLocks noGrp="1"/>
          </p:cNvSpPr>
          <p:nvPr>
            <p:ph idx="1"/>
          </p:nvPr>
        </p:nvSpPr>
        <p:spPr/>
        <p:txBody>
          <a:bodyPr/>
          <a:lstStyle/>
          <a:p>
            <a:pPr rtl="1"/>
            <a:r>
              <a:rPr lang="ar-SA" sz="2400" dirty="0" smtClean="0"/>
              <a:t>طبقاً للقانون فإن الطالب الذي يعاني من ضعف حاد في الإبصار له الحق في الخدمات تعليمية خاصة، وعند تعريف الإعاقة البصرية ينصب الاهتمام حول حدة الإبصار أي القدرة على رؤية الأشياء من مسافة محددة، إن حدة البصر عادة ما تقاس بأن نجعل الأفراد </a:t>
            </a:r>
            <a:r>
              <a:rPr lang="ar-SA" sz="2400" dirty="0" err="1" smtClean="0"/>
              <a:t>يقرأون</a:t>
            </a:r>
            <a:r>
              <a:rPr lang="ar-SA" sz="2400" dirty="0" smtClean="0"/>
              <a:t> الحروف أو يميزون المسافة من على بعد </a:t>
            </a:r>
            <a:r>
              <a:rPr lang="en-US" sz="2400" dirty="0" smtClean="0"/>
              <a:t>20</a:t>
            </a:r>
            <a:r>
              <a:rPr lang="ar-SA" sz="2400" dirty="0" smtClean="0"/>
              <a:t> قدم، والأفراد القادرون على قراءة الحروف بشكل طبيعي يعتبرون أفراد </a:t>
            </a:r>
            <a:r>
              <a:rPr lang="ar-SA" sz="2400" dirty="0" err="1" smtClean="0"/>
              <a:t>طبيعين</a:t>
            </a:r>
            <a:r>
              <a:rPr lang="ar-SA" sz="2400" dirty="0" smtClean="0"/>
              <a:t>، وحدة البصر عادة نعبر عنها على شكل نسبة مثل </a:t>
            </a:r>
            <a:r>
              <a:rPr lang="en-US" sz="2400" dirty="0" smtClean="0"/>
              <a:t>20</a:t>
            </a:r>
            <a:r>
              <a:rPr lang="ar-SA" sz="2400" dirty="0" smtClean="0"/>
              <a:t> وتلك النسبة تخبرنا بمدى قوة نظر الفرد، وهذه النسبة تعني أن الشخص يمكن أن يميز الحروف أو يميز الأشياء على بعد </a:t>
            </a:r>
            <a:r>
              <a:rPr lang="en-US" sz="2400" dirty="0" smtClean="0"/>
              <a:t>20</a:t>
            </a:r>
            <a:r>
              <a:rPr lang="ar-SA" sz="2400" dirty="0" smtClean="0"/>
              <a:t> قدم أي أن الشخص ذو الرؤية الطبيعية يمكن أن يقرأ ويميز على بعد </a:t>
            </a:r>
            <a:r>
              <a:rPr lang="en-US" sz="2400" dirty="0" smtClean="0"/>
              <a:t>90</a:t>
            </a:r>
            <a:r>
              <a:rPr lang="ar-SA" sz="2400" dirty="0" smtClean="0"/>
              <a:t> قدم. </a:t>
            </a:r>
            <a:endParaRPr lang="en-US" sz="2400" dirty="0" smtClean="0"/>
          </a:p>
          <a:p>
            <a:pPr rtl="1"/>
            <a:endParaRPr lang="en-US" sz="2400" dirty="0" smtClean="0"/>
          </a:p>
          <a:p>
            <a:pPr algn="l"/>
            <a:r>
              <a:rPr lang="ar-SA" sz="2400" dirty="0" smtClean="0"/>
              <a:t>(بحراوي والزيوت 2012م)</a:t>
            </a:r>
            <a:endParaRPr lang="en-US" sz="2400" dirty="0" smtClean="0"/>
          </a:p>
          <a:p>
            <a:endParaRPr lang="ar-SA" sz="2400" dirty="0" smtClean="0"/>
          </a:p>
          <a:p>
            <a:endParaRPr lang="ar-SA" sz="2400" dirty="0" smtClean="0"/>
          </a:p>
          <a:p>
            <a:endParaRPr lang="en-US" sz="2400" dirty="0" smtClean="0"/>
          </a:p>
          <a:p>
            <a:endParaRPr lang="ar-SA" sz="2400" dirty="0"/>
          </a:p>
        </p:txBody>
      </p:sp>
    </p:spTree>
    <p:extLst>
      <p:ext uri="{BB962C8B-B14F-4D97-AF65-F5344CB8AC3E}">
        <p14:creationId xmlns="" xmlns:p14="http://schemas.microsoft.com/office/powerpoint/2010/main" val="10807897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2800" b="1" dirty="0" smtClean="0"/>
              <a:t>2) الإعاقات السمعية  </a:t>
            </a:r>
            <a:r>
              <a:rPr lang="en-US" sz="2800" b="1" dirty="0" smtClean="0"/>
              <a:t>Hearing Handicaps</a:t>
            </a:r>
            <a:r>
              <a:rPr lang="ar-SA" sz="2800" b="1" dirty="0" smtClean="0"/>
              <a:t>: </a:t>
            </a:r>
            <a:endParaRPr lang="en-US" sz="2800" b="1" dirty="0"/>
          </a:p>
        </p:txBody>
      </p:sp>
      <p:sp>
        <p:nvSpPr>
          <p:cNvPr id="3" name="عنصر نائب للمحتوى 2"/>
          <p:cNvSpPr>
            <a:spLocks noGrp="1"/>
          </p:cNvSpPr>
          <p:nvPr>
            <p:ph idx="1"/>
          </p:nvPr>
        </p:nvSpPr>
        <p:spPr/>
        <p:txBody>
          <a:bodyPr/>
          <a:lstStyle/>
          <a:p>
            <a:pPr rtl="1"/>
            <a:r>
              <a:rPr lang="ar-SA" sz="2400" dirty="0" smtClean="0"/>
              <a:t>إن الطلاب الصم أو الذين يعانون بدرجة كبيرة من ضعف في السمع من الواجب أن يتلقوا خدمات التربية الخاصة، وهذا التعريف لا بد من أن يقوم على أساس درجة فقدان السمع، فالأشخاص الذين يتمتعون بقدرة عادية على السمع يمكن أن يفهموا الكلام دون الاستعانة بمعينات سمعية، أما الصم فهم غير قادرين على فهم الكلام حتى لو استعانوا بمعينات سمعية وما بين الاستماع العادي والصم توجد درجات مختلفة من فقدان السمع تحدد حاجة هؤلاء الأشخاص إلى خدمات تعليمية خاصة. </a:t>
            </a:r>
          </a:p>
          <a:p>
            <a:pPr rtl="1"/>
            <a:r>
              <a:rPr lang="ar-SA" sz="2400" dirty="0" smtClean="0"/>
              <a:t>وتشير الإعاقة السمعية إلى فقدان سمعي يؤثر بشكل ملحوظ على استخدام حاسة السمع للتواصل مع الآخرين ،وللتعلم من خلال الأساليب التربوية العادية ويمكن أن تقسم الإعاقة السمعية إلى نوعين: الإعاقة السمعية الكاملة عند الولادة أو قبل سن سنتين وهى تحول دون تطور اللغة المنطوقة ،والنوع الثاني الإعاقة السمعية الجزئية التي لا تمنع من تطوير اللغة المنطوقة. </a:t>
            </a:r>
            <a:endParaRPr lang="en-US" sz="2400" dirty="0" smtClean="0"/>
          </a:p>
          <a:p>
            <a:pPr rtl="1"/>
            <a:endParaRPr lang="en-US"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2400" b="1" dirty="0" smtClean="0"/>
              <a:t>3) الإعاقات الصحية والجسمية: </a:t>
            </a:r>
            <a:endParaRPr lang="en-US" sz="2400" b="1" dirty="0" smtClean="0"/>
          </a:p>
        </p:txBody>
      </p:sp>
      <p:sp>
        <p:nvSpPr>
          <p:cNvPr id="3" name="عنصر نائب للمحتوى 2"/>
          <p:cNvSpPr>
            <a:spLocks noGrp="1"/>
          </p:cNvSpPr>
          <p:nvPr>
            <p:ph idx="1"/>
          </p:nvPr>
        </p:nvSpPr>
        <p:spPr/>
        <p:txBody>
          <a:bodyPr/>
          <a:lstStyle/>
          <a:p>
            <a:pPr rtl="1"/>
            <a:r>
              <a:rPr lang="ar-SA" dirty="0" smtClean="0"/>
              <a:t>يشير كلاً من </a:t>
            </a:r>
            <a:r>
              <a:rPr lang="ar-SA" dirty="0" err="1" smtClean="0"/>
              <a:t>رونالدز</a:t>
            </a:r>
            <a:r>
              <a:rPr lang="ar-SA" dirty="0" smtClean="0"/>
              <a:t> </a:t>
            </a:r>
            <a:r>
              <a:rPr lang="ar-SA" dirty="0" err="1" smtClean="0"/>
              <a:t>وبيرش</a:t>
            </a:r>
            <a:r>
              <a:rPr lang="ar-SA" dirty="0" smtClean="0"/>
              <a:t> إلى عدد من المصطلحات المستخدمة عند الإشارة إلى الطلاب الذين يعانون من صعوبات جسمانية أو ظروف صحية مختلفة وهذه المصطلحات تشير إلى ما يحتاجه هؤلاء الطلاب كما أنها تعكس الظروف القائمة على الاختلافات بين الأفراد ويمكن التعرف عليها من المصطلحات الآتية: </a:t>
            </a:r>
            <a:endParaRPr lang="en-US" dirty="0" smtClean="0"/>
          </a:p>
          <a:p>
            <a:pPr lvl="0" rtl="1"/>
            <a:r>
              <a:rPr lang="ar-SA" dirty="0" smtClean="0"/>
              <a:t>التهاب المفاصل</a:t>
            </a:r>
            <a:endParaRPr lang="en-US" dirty="0" smtClean="0"/>
          </a:p>
          <a:p>
            <a:pPr lvl="0" rtl="1"/>
            <a:r>
              <a:rPr lang="ar-SA" dirty="0" smtClean="0"/>
              <a:t>شلل ناتج عن تلف في المخ</a:t>
            </a:r>
            <a:endParaRPr lang="en-US" dirty="0" smtClean="0"/>
          </a:p>
          <a:p>
            <a:pPr lvl="0" rtl="1"/>
            <a:r>
              <a:rPr lang="ar-SA" dirty="0" smtClean="0"/>
              <a:t>اضطرابات في المخ</a:t>
            </a:r>
            <a:endParaRPr lang="en-US"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2800" b="1" dirty="0" smtClean="0"/>
              <a:t>4) الإعاقة العقلي: </a:t>
            </a:r>
            <a:endParaRPr lang="en-US" sz="2800" b="1" dirty="0" smtClean="0"/>
          </a:p>
        </p:txBody>
      </p:sp>
      <p:sp>
        <p:nvSpPr>
          <p:cNvPr id="3" name="عنصر نائب للمحتوى 2"/>
          <p:cNvSpPr>
            <a:spLocks noGrp="1"/>
          </p:cNvSpPr>
          <p:nvPr>
            <p:ph idx="1"/>
          </p:nvPr>
        </p:nvSpPr>
        <p:spPr/>
        <p:txBody>
          <a:bodyPr/>
          <a:lstStyle/>
          <a:p>
            <a:pPr rtl="1"/>
            <a:r>
              <a:rPr lang="ar-SA" sz="2800" dirty="0" smtClean="0"/>
              <a:t>يقدم كتّاب (مصطلحات وتصنيف الإعاقة العقلية) تعريفاً للإعاقة ويقول هذا التعريف (إن الإعاقة العقلية تشير إلى نقص حاد في توظيف الذكاء العام المتزامن مع عدم القدرة على السلوك التكيفي وتظهر الإعاقة العقلية بشدة أثناء فترة النمو ويحدد الكتّاب أيضاً العناصر المهمة في هذا التعريف ويمكن تقييم الإعاقة العقلية بواسطة واحدة من الاختبارات المعدة لذلك ولكي يعتبر الشخص معوقاً عقلياً لا بد أن يكون أداؤه ضعيفاً في اختبارات الذكاء وهذا الشخص لا بد أن يظهر عيوباً أخرى في السلوك التكيفي ولا يوجد تعريف </a:t>
            </a:r>
            <a:r>
              <a:rPr lang="ar-SA" sz="2800" dirty="0" err="1" smtClean="0"/>
              <a:t>إسمي</a:t>
            </a:r>
            <a:r>
              <a:rPr lang="ar-SA" sz="2800" dirty="0" smtClean="0"/>
              <a:t> لهذا السلوك ولكن يمكن أن يقال عموماً أنه يشير إلى الطريقة التي يقوم فيها الشخص بدوره في بيئته الاجتماعية.</a:t>
            </a:r>
            <a:endParaRPr lang="en-US"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3600" b="1" dirty="0" smtClean="0"/>
              <a:t>) الاضطراب الانفعالي:</a:t>
            </a:r>
            <a:r>
              <a:rPr lang="en-US" sz="3600" b="1" dirty="0" smtClean="0"/>
              <a:t>5</a:t>
            </a:r>
            <a:br>
              <a:rPr lang="en-US" sz="3600" b="1" dirty="0" smtClean="0"/>
            </a:br>
            <a:endParaRPr lang="ar-SA" sz="3600" dirty="0"/>
          </a:p>
        </p:txBody>
      </p:sp>
      <p:sp>
        <p:nvSpPr>
          <p:cNvPr id="3" name="عنصر نائب للمحتوى 2"/>
          <p:cNvSpPr>
            <a:spLocks noGrp="1"/>
          </p:cNvSpPr>
          <p:nvPr>
            <p:ph idx="1"/>
          </p:nvPr>
        </p:nvSpPr>
        <p:spPr/>
        <p:txBody>
          <a:bodyPr/>
          <a:lstStyle/>
          <a:p>
            <a:pPr rtl="1"/>
            <a:r>
              <a:rPr lang="ar-SA" sz="2400" dirty="0" smtClean="0"/>
              <a:t>يرى التعريف الفيدرالي أن الاضطراب العاطفي الشديد هو: </a:t>
            </a:r>
            <a:endParaRPr lang="en-US" sz="2400" dirty="0" smtClean="0"/>
          </a:p>
          <a:p>
            <a:pPr rtl="1"/>
            <a:r>
              <a:rPr lang="ar-SA" sz="2400" dirty="0" smtClean="0"/>
              <a:t>(الحالة التي تظهر فيها واحدة أو أكثر من السمات الآتية عبر فترات طويلة وبدرجة ملحوظة تؤثر بشدة على الأداء التعليمي):  </a:t>
            </a:r>
            <a:endParaRPr lang="en-US" sz="2400" dirty="0" smtClean="0"/>
          </a:p>
          <a:p>
            <a:pPr lvl="0" rtl="1"/>
            <a:r>
              <a:rPr lang="ar-SA" sz="2400" dirty="0" smtClean="0"/>
              <a:t>عدم القدرة على التعلم والتي لا يمكن فهمها في ضوء العوامل الصحية والحسية والعقلية. </a:t>
            </a:r>
            <a:endParaRPr lang="en-US" sz="2400" dirty="0" smtClean="0"/>
          </a:p>
          <a:p>
            <a:pPr rtl="1"/>
            <a:r>
              <a:rPr lang="ar-SA" sz="2400" dirty="0" smtClean="0"/>
              <a:t>- عدم القدرة على بناء علاقات جيدة أو المحافظة على علاقات الفرد مع الأقران والمعلمين. </a:t>
            </a:r>
            <a:endParaRPr lang="en-US" sz="2400" dirty="0" smtClean="0"/>
          </a:p>
          <a:p>
            <a:pPr rtl="1"/>
            <a:r>
              <a:rPr lang="ar-SA" sz="2400" dirty="0" smtClean="0"/>
              <a:t>- أنماط غير ملائمة من السلوك أو المشاعر تظهر في الظروف العادية. </a:t>
            </a:r>
            <a:endParaRPr lang="en-US" sz="2400" dirty="0" smtClean="0"/>
          </a:p>
          <a:p>
            <a:pPr rtl="1"/>
            <a:r>
              <a:rPr lang="ar-SA" sz="2400" dirty="0" smtClean="0"/>
              <a:t>- إحساس عام بعدم السعادة أو الإحباط. </a:t>
            </a:r>
            <a:endParaRPr lang="en-US" sz="2400" dirty="0" smtClean="0"/>
          </a:p>
          <a:p>
            <a:pPr rtl="1"/>
            <a:r>
              <a:rPr lang="ar-SA" sz="2400" dirty="0" smtClean="0"/>
              <a:t>- الميل إلى تكوين أعراض جسمانية أو مخاوف مرتبطة بالمشاكل الشخصية أو المدرسية. </a:t>
            </a:r>
            <a:endParaRPr lang="en-US" sz="2400" dirty="0" smtClean="0"/>
          </a:p>
          <a:p>
            <a:endParaRPr lang="ar-SA"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6) صعوبة التعلم: </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SA" sz="2000" dirty="0" smtClean="0"/>
              <a:t>هي اضطراب في واحدة أو أكثر من العمليات النفسية الأساسية التي تدخل في فهم أو استخدام اللغة سواء كانت مكتوبة أو مسموعة وهذا في حد ذاته يبين قدرة غير مكتملة على الاستماع والتفكير والقراءة والكتابة والهجاء وإجراء العمليات الحسابية الأولية </a:t>
            </a:r>
            <a:endParaRPr lang="en-US" sz="2000" dirty="0" smtClean="0"/>
          </a:p>
          <a:p>
            <a:pPr rtl="1"/>
            <a:r>
              <a:rPr lang="ar-SA" sz="2000" dirty="0" smtClean="0"/>
              <a:t>ويرتبط  هذا المصطلح في معظم الأحيان  بخلل وظيفي في الجهاز العصبي أو إصابات المخ ولا يتضمن هذا المصطلح الأطفال الذين يعانون من مشاكل في التعلم الناجمة عن الإعاقات السمعية أو البصرية أو الحركية أو التخلف العقلي أو الاضطراب الانفعالي  أو الحرمان الثقافي والاقتصادي. </a:t>
            </a:r>
            <a:endParaRPr lang="en-US" sz="2000" dirty="0" smtClean="0"/>
          </a:p>
          <a:p>
            <a:pPr rtl="1"/>
            <a:r>
              <a:rPr lang="ar-SA" sz="2000" dirty="0" smtClean="0"/>
              <a:t>وتتميز هذه الفئة بان لديها ذكاء متوسط أو أعلى من المتوسط  فضلا عن انخفاض التحصيل الدراسي. كما تعانى هذه الفئة من وجود صعوبات في الانتباه يتمثل في النشاط الزائد وقصور المدى ألانتباهي  وشرود ذهني فضلا عن ضعف القدرة على التمييز السمعي والبصري  والعدوانية وانخفاض ملحوظ في المهارات الاجتماعية.</a:t>
            </a:r>
            <a:endParaRPr lang="en-US" sz="2000" dirty="0" smtClean="0"/>
          </a:p>
          <a:p>
            <a:endParaRPr lang="ar-SA"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800" b="1" dirty="0" smtClean="0"/>
              <a:t>7) اضطرابات الكلام واللغة: </a:t>
            </a:r>
            <a:r>
              <a:rPr lang="en-US" sz="2800" b="1" dirty="0" smtClean="0"/>
              <a:t/>
            </a:r>
            <a:br>
              <a:rPr lang="en-US" sz="2800" b="1" dirty="0" smtClean="0"/>
            </a:br>
            <a:endParaRPr lang="ar-SA" sz="2800" dirty="0"/>
          </a:p>
        </p:txBody>
      </p:sp>
      <p:sp>
        <p:nvSpPr>
          <p:cNvPr id="3" name="عنصر نائب للمحتوى 2"/>
          <p:cNvSpPr>
            <a:spLocks noGrp="1"/>
          </p:cNvSpPr>
          <p:nvPr>
            <p:ph idx="1"/>
          </p:nvPr>
        </p:nvSpPr>
        <p:spPr/>
        <p:txBody>
          <a:bodyPr/>
          <a:lstStyle/>
          <a:p>
            <a:pPr rtl="1"/>
            <a:r>
              <a:rPr lang="ar-SA" sz="2400" dirty="0" smtClean="0"/>
              <a:t>توضح التنظيمات الفيدرالية الحالية أن الطلاب الذين يعانون من صعوبات في الكلام هم هؤلاء الذين لديهم اضطرابات في الاتصال مثل التلعثم والنطق غير السليم وإعاقات اللغة أو الأصوات التي تؤثر على الأداء التعليمي، وكثير من الطلاب يصنفون على أنهم يعانون من إعاقات في الكلام وطبقاً للبيانات الموجودة فإن الكثيرين منهم يتلقون علاجاً من بعض المشاكل المتعلقة بنطق بعض الكلمات ولا توجد هناك مستويات لتحديد متى يعتبر الشخص لديه مشاكل </a:t>
            </a:r>
            <a:r>
              <a:rPr lang="ar-SA" sz="2400" dirty="0" err="1" smtClean="0"/>
              <a:t>فى</a:t>
            </a:r>
            <a:r>
              <a:rPr lang="ar-SA" sz="2400" dirty="0" smtClean="0"/>
              <a:t> اللغة بشكل يؤثر على أدائه التعليمي، وبعض المعلمين يجيدون فهم اللغة التي يتحدث بها طلابهم أكثر من غيرهم وكذلك فإن السياق الذي يظهر فيه الحديث يؤثر على الحكم الذي نطلقه عليه، فكما يقول (</a:t>
            </a:r>
            <a:r>
              <a:rPr lang="ar-SA" sz="2400" dirty="0" err="1" smtClean="0"/>
              <a:t>رينولدس</a:t>
            </a:r>
            <a:r>
              <a:rPr lang="ar-SA" sz="2400" dirty="0" smtClean="0"/>
              <a:t> </a:t>
            </a:r>
            <a:r>
              <a:rPr lang="ar-SA" sz="2400" dirty="0" err="1" smtClean="0"/>
              <a:t>وبيرش</a:t>
            </a:r>
            <a:r>
              <a:rPr lang="ar-SA" sz="2400" dirty="0" smtClean="0"/>
              <a:t>) (</a:t>
            </a:r>
            <a:r>
              <a:rPr lang="en-US" sz="2400" dirty="0" smtClean="0"/>
              <a:t>1998</a:t>
            </a:r>
            <a:r>
              <a:rPr lang="ar-SA" sz="2400" dirty="0" smtClean="0"/>
              <a:t>) إذا كان الكلام لا يمكن فهمه بسهولة وإذا كان مزعجاً، وإذا كان يسبب تشتيت أو رد فعل سلبي لدى الجمهور فإن ذلك يعتبر مشكلة. </a:t>
            </a:r>
            <a:endParaRPr lang="en-US" sz="2400" dirty="0" smtClean="0"/>
          </a:p>
          <a:p>
            <a:endParaRPr lang="ar-SA" sz="2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8)   الموهوبون والمبدعون: </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SA" sz="2800" dirty="0" smtClean="0"/>
              <a:t>إن الطلاب الذين يؤدون بمهارة أكثر مما هو متوقع منهم ينظر إليهم على أنهم جزء من المنظومة التعليمية وعند تحديد معيار معين للإنجاز فإن بعض المؤدين سوف يكونون دون المستوى والبعض الآخر سوف يكونون فوق المستوى. </a:t>
            </a:r>
            <a:endParaRPr lang="en-US" sz="2800" dirty="0" smtClean="0"/>
          </a:p>
          <a:p>
            <a:pPr rtl="1"/>
            <a:r>
              <a:rPr lang="ar-SA" sz="2800" dirty="0" smtClean="0"/>
              <a:t>ذكرت الأدبيات السبب الذي يجعل الأطفال الموهوبين لا يحظون بالاهتمام الكافي، إن التربية الخاصة لهؤلاء الأطفال هي بشكل أو بآخر حالة متقدمة عن تلك الحالة التي يفرضها ضعاف التعلم وهذا بسبب أنهم لا يفرضون أنفسهم كحالة تؤرق ضمير المعلم أو المدير </a:t>
            </a:r>
            <a:r>
              <a:rPr lang="ar-SA" sz="2800" dirty="0" err="1" smtClean="0"/>
              <a:t>المسؤول</a:t>
            </a:r>
            <a:r>
              <a:rPr lang="ar-SA" sz="2800" dirty="0" smtClean="0"/>
              <a:t>.  </a:t>
            </a:r>
            <a:endParaRPr lang="en-US"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pPr rtl="1"/>
            <a:r>
              <a:rPr lang="ar-SA" sz="2800" dirty="0" smtClean="0"/>
              <a:t>ويشير (</a:t>
            </a:r>
            <a:r>
              <a:rPr lang="ar-SA" sz="2800" dirty="0" err="1" smtClean="0"/>
              <a:t>كابرلي</a:t>
            </a:r>
            <a:r>
              <a:rPr lang="ar-SA" sz="2800" dirty="0" smtClean="0"/>
              <a:t>) (</a:t>
            </a:r>
            <a:r>
              <a:rPr lang="en-US" sz="2800" dirty="0" smtClean="0"/>
              <a:t>1992</a:t>
            </a:r>
            <a:r>
              <a:rPr lang="ar-SA" sz="2800" dirty="0" smtClean="0"/>
              <a:t>) إلى السبب الذي يجعلنا نهتم بهؤلاء الأطفال بقوله: </a:t>
            </a:r>
            <a:endParaRPr lang="en-US" sz="2800" dirty="0" smtClean="0"/>
          </a:p>
          <a:p>
            <a:pPr rtl="1"/>
            <a:r>
              <a:rPr lang="ar-SA" sz="2800" dirty="0" smtClean="0"/>
              <a:t>(نحن نعرف أن عدد الأطفال ذوي القدرات المتفوقة هو تقريبا يعادل عدد الذين يعانون من ضعف عقلي وأن المستقبل في البلدان يعتمد كثيراً على التعليم والاستفادة من هؤلاء الأطفال ذوي القدرات العقلية، وأن الطفل صاحب  القدرة العقلية المتفوقة والذي يتلقى التعليم ويستثمر موهبته يمكن أن يؤدي خدمات جليلة للبشرية ويصبح من الناحية التعليمية أهم بكثير من الأطفال الذين يعانون من ضعف عقلي أو هؤلاء الذين يتلقون قدراً كبيراً من </a:t>
            </a:r>
            <a:r>
              <a:rPr lang="ar-SA" sz="2800" dirty="0" err="1" smtClean="0"/>
              <a:t>المجهودات</a:t>
            </a:r>
            <a:r>
              <a:rPr lang="ar-SA" sz="2800" dirty="0" smtClean="0"/>
              <a:t> والتكاليف العالية).</a:t>
            </a:r>
          </a:p>
          <a:p>
            <a:pPr algn="l" rtl="1"/>
            <a:r>
              <a:rPr lang="ar-SA" sz="2800" dirty="0" smtClean="0"/>
              <a:t>                                          </a:t>
            </a:r>
            <a:r>
              <a:rPr lang="ar-SA" sz="2800" dirty="0" err="1" smtClean="0"/>
              <a:t>البحراوي</a:t>
            </a:r>
            <a:r>
              <a:rPr lang="ar-SA" sz="2800" dirty="0" smtClean="0"/>
              <a:t> والزيوت 2012 </a:t>
            </a:r>
            <a:r>
              <a:rPr lang="ar-SA" sz="2800" dirty="0" err="1" smtClean="0"/>
              <a:t>م</a:t>
            </a:r>
            <a:r>
              <a:rPr lang="ar-SA" sz="2800" dirty="0" smtClean="0"/>
              <a:t> </a:t>
            </a:r>
            <a:endParaRPr lang="en-US" sz="2800" dirty="0" smtClean="0"/>
          </a:p>
          <a:p>
            <a:endParaRPr lang="ar-SA"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4294967295"/>
          </p:nvPr>
        </p:nvSpPr>
        <p:spPr bwMode="auto">
          <a:xfrm>
            <a:off x="2105025" y="6376988"/>
            <a:ext cx="571500" cy="365125"/>
          </a:xfrm>
          <a:noFill/>
          <a:ln>
            <a:miter lim="800000"/>
            <a:headEnd/>
            <a:tailEnd/>
          </a:ln>
        </p:spPr>
        <p:txBody>
          <a:bodyPr/>
          <a:lstStyle/>
          <a:p>
            <a:fld id="{E594DD8D-454F-492A-87A9-933E0A1B95AE}" type="slidenum">
              <a:rPr lang="ar-SA" smtClean="0">
                <a:cs typeface="Arial" pitchFamily="34" charset="0"/>
              </a:rPr>
              <a:pPr/>
              <a:t>19</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1619</TotalTime>
  <Words>1661</Words>
  <Application>Microsoft Office PowerPoint</Application>
  <PresentationFormat>A4 Paper (210x297 mm)‎</PresentationFormat>
  <Paragraphs>85</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Office Theme</vt:lpstr>
      <vt:lpstr>الشريحة 1</vt:lpstr>
      <vt:lpstr>الفصل الثاني</vt:lpstr>
      <vt:lpstr> مقدمة</vt:lpstr>
      <vt:lpstr>                             أسباب الإعاقة:-  أولاً: الأسباب الوراثية </vt:lpstr>
      <vt:lpstr> ثانيًا: الأسباب البيئية</vt:lpstr>
      <vt:lpstr>الشريحة 6</vt:lpstr>
      <vt:lpstr>الشريحة 7</vt:lpstr>
      <vt:lpstr>مبادئ التربية الخاصة:</vt:lpstr>
      <vt:lpstr>فئات الأطفال غير العاديين:</vt:lpstr>
      <vt:lpstr>1) الإعاقات البصرية  visual handicaps</vt:lpstr>
      <vt:lpstr>2) الإعاقات السمعية  Hearing Handicaps: </vt:lpstr>
      <vt:lpstr>3) الإعاقات الصحية والجسمية: </vt:lpstr>
      <vt:lpstr>4) الإعاقة العقلي: </vt:lpstr>
      <vt:lpstr>) الاضطراب الانفعالي:5 </vt:lpstr>
      <vt:lpstr>6) صعوبة التعلم:  </vt:lpstr>
      <vt:lpstr>7) اضطرابات الكلام واللغة:  </vt:lpstr>
      <vt:lpstr>8)   الموهوبون والمبدعون:  </vt:lpstr>
      <vt:lpstr>الشريحة 18</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cp:lastModifiedBy>
  <cp:revision>131</cp:revision>
  <dcterms:created xsi:type="dcterms:W3CDTF">2009-10-14T19:14:34Z</dcterms:created>
  <dcterms:modified xsi:type="dcterms:W3CDTF">2011-09-25T09:33:22Z</dcterms:modified>
</cp:coreProperties>
</file>