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sldIdLst>
    <p:sldId id="256" r:id="rId2"/>
    <p:sldId id="257" r:id="rId3"/>
    <p:sldId id="267" r:id="rId4"/>
    <p:sldId id="299" r:id="rId5"/>
    <p:sldId id="259" r:id="rId6"/>
    <p:sldId id="287" r:id="rId7"/>
    <p:sldId id="288" r:id="rId8"/>
    <p:sldId id="300" r:id="rId9"/>
    <p:sldId id="291" r:id="rId10"/>
    <p:sldId id="292" r:id="rId11"/>
    <p:sldId id="301" r:id="rId12"/>
    <p:sldId id="302" r:id="rId13"/>
    <p:sldId id="303" r:id="rId14"/>
    <p:sldId id="304" r:id="rId15"/>
    <p:sldId id="305" r:id="rId16"/>
    <p:sldId id="306" r:id="rId17"/>
    <p:sldId id="307"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15" autoAdjust="0"/>
    <p:restoredTop sz="86477" autoAdjust="0"/>
  </p:normalViewPr>
  <p:slideViewPr>
    <p:cSldViewPr>
      <p:cViewPr>
        <p:scale>
          <a:sx n="75" d="100"/>
          <a:sy n="75" d="100"/>
        </p:scale>
        <p:origin x="606" y="474"/>
      </p:cViewPr>
      <p:guideLst>
        <p:guide orient="horz" pos="2160"/>
        <p:guide pos="3120"/>
      </p:guideLst>
    </p:cSldViewPr>
  </p:slideViewPr>
  <p:outlineViewPr>
    <p:cViewPr>
      <p:scale>
        <a:sx n="33" d="100"/>
        <a:sy n="33" d="100"/>
      </p:scale>
      <p:origin x="24" y="1498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852063"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8194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381000" y="3429000"/>
            <a:ext cx="5099050" cy="2362200"/>
          </a:xfrm>
          <a:prstGeom prst="rect">
            <a:avLst/>
          </a:prstGeom>
          <a:noFill/>
          <a:ln w="9525">
            <a:noFill/>
            <a:miter lim="800000"/>
            <a:headEnd/>
            <a:tailEnd/>
          </a:ln>
        </p:spPr>
        <p:txBody>
          <a:bodyPr anchor="ctr"/>
          <a:lstStyle/>
          <a:p>
            <a:pPr algn="ctr"/>
            <a:r>
              <a:rPr lang="ar-EG" sz="5400" b="1" dirty="0">
                <a:solidFill>
                  <a:schemeClr val="tx2">
                    <a:lumMod val="75000"/>
                  </a:schemeClr>
                </a:solidFill>
                <a:latin typeface="AYM Wadiy S_U normal."/>
                <a:cs typeface="Times New Roman" pitchFamily="18" charset="0"/>
              </a:rPr>
              <a:t>اسم </a:t>
            </a:r>
            <a:r>
              <a:rPr lang="ar-EG" sz="5400" b="1" dirty="0" smtClean="0">
                <a:solidFill>
                  <a:schemeClr val="tx2">
                    <a:lumMod val="75000"/>
                  </a:schemeClr>
                </a:solidFill>
                <a:latin typeface="AYM Wadiy S_U normal."/>
                <a:cs typeface="Times New Roman" pitchFamily="18" charset="0"/>
              </a:rPr>
              <a:t>المقرر</a:t>
            </a:r>
            <a:endParaRPr lang="ar-SA" sz="5400" b="1" dirty="0">
              <a:solidFill>
                <a:schemeClr val="tx2">
                  <a:lumMod val="75000"/>
                </a:schemeClr>
              </a:solidFill>
              <a:latin typeface="AYM Wadiy S_U normal."/>
              <a:cs typeface="Times New Roman" pitchFamily="18" charset="0"/>
            </a:endParaRPr>
          </a:p>
          <a:p>
            <a:pPr algn="ctr">
              <a:lnSpc>
                <a:spcPct val="80000"/>
              </a:lnSpc>
            </a:pPr>
            <a:r>
              <a:rPr lang="ar-SA" sz="3200" b="1" dirty="0" smtClean="0">
                <a:solidFill>
                  <a:schemeClr val="tx2">
                    <a:lumMod val="75000"/>
                  </a:schemeClr>
                </a:solidFill>
              </a:rPr>
              <a:t>التوجيه والإرشاد النفسي والأسري  لذوي الاحتياجات الخاصة </a:t>
            </a:r>
          </a:p>
          <a:p>
            <a:pPr algn="ctr">
              <a:lnSpc>
                <a:spcPct val="80000"/>
              </a:lnSpc>
            </a:pPr>
            <a:r>
              <a:rPr lang="ar-SA" sz="3200" b="1" dirty="0" smtClean="0">
                <a:solidFill>
                  <a:schemeClr val="tx2">
                    <a:lumMod val="75000"/>
                  </a:schemeClr>
                </a:solidFill>
              </a:rPr>
              <a:t>( خاص 303)</a:t>
            </a:r>
            <a:r>
              <a:rPr lang="ar-SA" sz="3200" b="1" dirty="0" smtClean="0">
                <a:solidFill>
                  <a:schemeClr val="tx2">
                    <a:lumMod val="75000"/>
                  </a:schemeClr>
                </a:solidFill>
                <a:latin typeface="AYM Wadiy S_U normal."/>
                <a:cs typeface="Times New Roman" pitchFamily="18" charset="0"/>
              </a:rPr>
              <a:t>تربية خاصة</a:t>
            </a:r>
          </a:p>
          <a:p>
            <a:pPr algn="ctr">
              <a:lnSpc>
                <a:spcPct val="80000"/>
              </a:lnSpc>
            </a:pPr>
            <a:r>
              <a:rPr lang="ar-SA" sz="3200" b="1" dirty="0" smtClean="0">
                <a:solidFill>
                  <a:schemeClr val="tx2">
                    <a:lumMod val="75000"/>
                  </a:schemeClr>
                </a:solidFill>
                <a:latin typeface="AYM Wadiy S_U normal."/>
                <a:cs typeface="Times New Roman" pitchFamily="18" charset="0"/>
              </a:rPr>
              <a:t>متطلب قسم</a:t>
            </a:r>
          </a:p>
          <a:p>
            <a:pPr algn="ctr">
              <a:lnSpc>
                <a:spcPct val="80000"/>
              </a:lnSpc>
            </a:pPr>
            <a:r>
              <a:rPr lang="ar-SA" sz="3200" b="1" dirty="0" smtClean="0">
                <a:solidFill>
                  <a:schemeClr val="tx2">
                    <a:lumMod val="75000"/>
                  </a:schemeClr>
                </a:solidFill>
                <a:latin typeface="AYM Wadiy S_U normal."/>
                <a:cs typeface="Times New Roman" pitchFamily="18" charset="0"/>
              </a:rPr>
              <a:t>مدرّس المقرر: </a:t>
            </a:r>
            <a:r>
              <a:rPr lang="ar-SA" sz="3200" b="1" dirty="0" err="1" smtClean="0">
                <a:solidFill>
                  <a:schemeClr val="tx2">
                    <a:lumMod val="75000"/>
                  </a:schemeClr>
                </a:solidFill>
                <a:latin typeface="AYM Wadiy S_U normal."/>
                <a:cs typeface="Times New Roman" pitchFamily="18" charset="0"/>
              </a:rPr>
              <a:t>أ</a:t>
            </a:r>
            <a:r>
              <a:rPr lang="ar-SA" sz="3200" b="1" dirty="0" smtClean="0">
                <a:solidFill>
                  <a:schemeClr val="tx2">
                    <a:lumMod val="75000"/>
                  </a:schemeClr>
                </a:solidFill>
                <a:latin typeface="AYM Wadiy S_U normal."/>
                <a:cs typeface="Times New Roman" pitchFamily="18" charset="0"/>
              </a:rPr>
              <a:t> . فيصل على الزيوت</a:t>
            </a:r>
          </a:p>
          <a:p>
            <a:pPr algn="ctr"/>
            <a:r>
              <a:rPr lang="ar-EG" b="1" dirty="0">
                <a:solidFill>
                  <a:schemeClr val="tx2">
                    <a:lumMod val="75000"/>
                  </a:schemeClr>
                </a:solidFill>
                <a:latin typeface="Calibri" pitchFamily="34" charset="0"/>
                <a:cs typeface="Times New Roman" pitchFamily="18" charset="0"/>
              </a:rPr>
              <a:t/>
            </a:r>
            <a:br>
              <a:rPr lang="ar-EG" b="1" dirty="0">
                <a:solidFill>
                  <a:schemeClr val="tx2">
                    <a:lumMod val="75000"/>
                  </a:schemeClr>
                </a:solidFill>
                <a:latin typeface="Calibri" pitchFamily="34" charset="0"/>
                <a:cs typeface="Times New Roman" pitchFamily="18" charset="0"/>
              </a:rPr>
            </a:br>
            <a:endParaRPr lang="en-US" sz="17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الفصل الثاني</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4114800"/>
            <a:ext cx="7429500" cy="990600"/>
          </a:xfrm>
        </p:spPr>
        <p:txBody>
          <a:bodyPr/>
          <a:lstStyle/>
          <a:p>
            <a:pPr eaLnBrk="1" hangingPunct="1"/>
            <a:r>
              <a:rPr lang="ar-SA" b="1" dirty="0" smtClean="0">
                <a:solidFill>
                  <a:schemeClr val="tx2">
                    <a:lumMod val="75000"/>
                  </a:schemeClr>
                </a:solidFill>
              </a:rPr>
              <a:t>العلاقة بين الإرشاد وذوي الحاجات الخاصة</a:t>
            </a:r>
            <a:endParaRPr lang="en-US" b="1" dirty="0" smtClean="0">
              <a:solidFill>
                <a:schemeClr val="tx2">
                  <a:lumMod val="75000"/>
                </a:schemeClr>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2800" dirty="0" smtClean="0"/>
              <a:t>انتشار الأطفال غير العاديين:</a:t>
            </a:r>
            <a:endParaRPr lang="en-US" sz="2800" dirty="0"/>
          </a:p>
        </p:txBody>
      </p:sp>
      <p:sp>
        <p:nvSpPr>
          <p:cNvPr id="7171" name="Text Placeholder 5"/>
          <p:cNvSpPr>
            <a:spLocks noGrp="1"/>
          </p:cNvSpPr>
          <p:nvPr>
            <p:ph idx="1"/>
          </p:nvPr>
        </p:nvSpPr>
        <p:spPr/>
        <p:txBody>
          <a:bodyPr/>
          <a:lstStyle/>
          <a:p>
            <a:pPr rtl="1"/>
            <a:r>
              <a:rPr lang="ar-SA" dirty="0" smtClean="0"/>
              <a:t>إن التقديرات المنتشرة لأي إعاقة سوف تتنوع طبقاً للطريقة التي تحدد الحالة على أساسها وكذلك الطريقة التي من خلالها نصف الطلبة والمعايير المستخدمة للتعرف على نسبة الانتشار المرتفع للمعاقين والتي تختلف من بلد لأخرى وهكذا فإن عدد الطلاب المتعارف على أنهم معاقون تعليمياً وعاطفياً ومعاقون عقلياً ويعانون من إعاقات اللغة يختلفون طبقاً للظروف وكذلك المعايير المستخدمة.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524000"/>
            <a:ext cx="8915400" cy="4906963"/>
          </a:xfrm>
        </p:spPr>
        <p:txBody>
          <a:bodyPr/>
          <a:lstStyle/>
          <a:p>
            <a:pPr rtl="1"/>
            <a:r>
              <a:rPr lang="ar-SA" sz="2800" dirty="0" smtClean="0"/>
              <a:t>. أما بالنسبة لواقع التربية الخاصة في البلاد العربية ونسبة الانتشار للأطفال غير العاديين فانه لا توجد في معظم الدول العربية إحصاءات دقيقة تظهر عدد المعوقين في المجتمعات العربية ومما يؤكد ذلك إحصاءات المشروع الوطني في المملكة العربية السعودية الذي يقدر عدد المعوقين بحوالي 500.000 معوق وربما يرجع هذا الارتفاع إلى الأتي:</a:t>
            </a:r>
            <a:endParaRPr lang="en-US" sz="2800" dirty="0" smtClean="0"/>
          </a:p>
          <a:p>
            <a:pPr lvl="0" rtl="1"/>
            <a:r>
              <a:rPr lang="ar-SA" sz="2800" dirty="0" smtClean="0"/>
              <a:t>ارتفاع مستوى الأمية بين النساء.</a:t>
            </a:r>
            <a:endParaRPr lang="en-US" sz="2800" dirty="0" smtClean="0"/>
          </a:p>
          <a:p>
            <a:pPr lvl="0" rtl="1"/>
            <a:r>
              <a:rPr lang="ar-SA" sz="2800" dirty="0" smtClean="0"/>
              <a:t>انخفاض مستوى الخدمات الصحية والاجتماعية .</a:t>
            </a:r>
            <a:endParaRPr lang="en-US" sz="2800" dirty="0" smtClean="0"/>
          </a:p>
          <a:p>
            <a:pPr lvl="0" rtl="1"/>
            <a:r>
              <a:rPr lang="ar-SA" sz="2800" dirty="0" smtClean="0"/>
              <a:t>انخفاض مستوى المعيشة في بعض البلدان العربية وانتشار الفقر.</a:t>
            </a:r>
            <a:endParaRPr lang="en-US" sz="2800" dirty="0" smtClean="0"/>
          </a:p>
          <a:p>
            <a:pPr lvl="0" rtl="1"/>
            <a:r>
              <a:rPr lang="ar-SA" sz="2800" dirty="0" smtClean="0"/>
              <a:t>انتشار زواج الأقارب في المجتمعات العربية وعدم إلزامهم بالفحص الطبي قبل الزواج .</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sz="3600" b="1" dirty="0" smtClean="0"/>
              <a:t>تأثير الإعاقة على الطفل في المراحل المختلفة من النمو:</a:t>
            </a:r>
            <a:endParaRPr lang="en-US" sz="3600" dirty="0"/>
          </a:p>
        </p:txBody>
      </p:sp>
      <p:sp>
        <p:nvSpPr>
          <p:cNvPr id="8195" name="Content Placeholder 2"/>
          <p:cNvSpPr>
            <a:spLocks noGrp="1"/>
          </p:cNvSpPr>
          <p:nvPr>
            <p:ph idx="1"/>
          </p:nvPr>
        </p:nvSpPr>
        <p:spPr>
          <a:xfrm>
            <a:off x="381000" y="1447800"/>
            <a:ext cx="9144000" cy="4572000"/>
          </a:xfrm>
        </p:spPr>
        <p:txBody>
          <a:bodyPr/>
          <a:lstStyle/>
          <a:p>
            <a:pPr lvl="0" rtl="1"/>
            <a:r>
              <a:rPr lang="ar-SA" b="1" dirty="0" smtClean="0"/>
              <a:t>1- ما قبل السنة:</a:t>
            </a:r>
            <a:endParaRPr lang="en-US" dirty="0" smtClean="0"/>
          </a:p>
          <a:p>
            <a:pPr rtl="1"/>
            <a:r>
              <a:rPr lang="ar-SA" dirty="0" smtClean="0"/>
              <a:t>يحتاج الطفل الرضيع لمن يتجاوب مع احتياجاته، فهو بحاجة لمن يطعمه عندما يشعر بالجوع، ولتدفئته عندما يشعر بالبرد، لجلبه وسط التفاعلات العائلية عندما يشعر بالملل، وإعطائه الهدوء والسكينة عندما تصبح المثيرات البيئية كثيرة... الخ وكذلك يحتاج للتفاعل واللعب مع من حوله.  هذا النوع من التجاوب والتفاعل هو الذي يبني الرابطة القوية بين الطفل </a:t>
            </a:r>
            <a:r>
              <a:rPr lang="ar-SA" dirty="0" err="1" smtClean="0"/>
              <a:t>و</a:t>
            </a:r>
            <a:r>
              <a:rPr lang="ar-SA" dirty="0" smtClean="0"/>
              <a:t> والدية، ويؤدي إلى شعور الطفل بالطمأنينة والمحبة.</a:t>
            </a:r>
            <a:endParaRPr lang="en-US" dirty="0" smtClean="0"/>
          </a:p>
          <a:p>
            <a:pPr rtl="1"/>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04800" y="990600"/>
            <a:ext cx="9144000" cy="5105400"/>
          </a:xfrm>
        </p:spPr>
        <p:txBody>
          <a:bodyPr/>
          <a:lstStyle/>
          <a:p>
            <a:pPr lvl="0" rtl="1">
              <a:buNone/>
            </a:pPr>
            <a:r>
              <a:rPr lang="ar-SA" sz="2800" b="1" dirty="0" smtClean="0"/>
              <a:t>2- ما قبل المدرسة:</a:t>
            </a:r>
            <a:endParaRPr lang="en-US" sz="2800" dirty="0" smtClean="0"/>
          </a:p>
          <a:p>
            <a:pPr rtl="1">
              <a:buNone/>
            </a:pPr>
            <a:r>
              <a:rPr lang="ar-SA" sz="2800" dirty="0" smtClean="0"/>
              <a:t>      هذه المرحلة من عمر الطفل الطبيعي تتمثل بتعلم الطفل المشاركة التعاون والسيطرة على الانفعالات، والانتظار لتلبية طلباته ورغباته.  وفي الوقت ذاته يطور الطفل الشعور بالفخر من خلال استقلاله بكثير من النشاطات الحياتية اليومية وكل هذا ينمي عنده رغبة المبادرة المحاولة.  يحتاج أهالي الأطفال المعاقين إلى الإرشاد لمساعدة أطفالهم بالحصول على درجة من الاستقلالية في النشاطات المختلفة.  وفي هذه السنوات يحتاج الأطفال أيضاً على التأكيد بأنهم ليسوا ملامين على المشاكل التي يعانون منها.  فيعمل المرشدون هنا على تنبيه الأهل لملاحظة أيّة مؤشرات تدل على الخوف أو الشعور لديه.  وإذا كان الطفل لديه صعوبات في الاتصال اللغوي فإن تطمين الطفل بالوسائل العاطفية مثل حمله وإعطائه الحنان يكون له التأثير الإيجابي الكبير.</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228600" y="838200"/>
            <a:ext cx="9144000" cy="4906963"/>
          </a:xfrm>
        </p:spPr>
        <p:txBody>
          <a:bodyPr/>
          <a:lstStyle/>
          <a:p>
            <a:pPr lvl="0" rtl="1">
              <a:buNone/>
            </a:pPr>
            <a:r>
              <a:rPr lang="ar-SA" sz="2800" b="1" dirty="0" smtClean="0"/>
              <a:t>3- مرحلة المدرسة:</a:t>
            </a:r>
            <a:endParaRPr lang="en-US" sz="2800" dirty="0" smtClean="0"/>
          </a:p>
          <a:p>
            <a:pPr rtl="1">
              <a:buNone/>
            </a:pPr>
            <a:r>
              <a:rPr lang="ar-SA" sz="2800" dirty="0" smtClean="0"/>
              <a:t>    يتعلم الطفل كثيراً من المهارات في هذه المرحلة، ويتطور لديه الشعور بالكفاءة الذاتية، ويبدأ تبلور وتكوين مفهوم الذات لديه.  بالطبع يتأثر مفهوم الذات لدى الطفل المعاق سلبياً كلما أحس بالعجز أثناء محاولة أداء المهام الوظائف المختلفة.  كذلك يتأثر سلبياً عندما يحاول القيام بعمل معين ويتقدم آخرون لمساعدته بأكثر مما يحتاج.  وعندما يعطى الطفل مهماتٍ أو عملاً أقل من قدراته بحيث لا يعطيه أي حافز أو تحدي فإنه يتأثر سلبياً أيضاً.</a:t>
            </a:r>
            <a:endParaRPr lang="en-US" sz="2800" dirty="0" smtClean="0"/>
          </a:p>
          <a:p>
            <a:pPr rtl="1">
              <a:buNone/>
            </a:pPr>
            <a:r>
              <a:rPr lang="ar-SA" sz="2800" dirty="0" smtClean="0"/>
              <a:t>   ويساعد المرشد الأهل هنا بوضع الأهداف المعقولة والمتناسبة مع قدرات الطفل.  كذلك يساعدهم على محاولة اكتشاف وتنمية جوانب معينة أو قدرات إيجابية لدى الطفل بحيث تنمي ثقته بنفسه وشعوره بالكفاءة الذاتية.</a:t>
            </a:r>
            <a:endParaRPr lang="en-US" sz="2800" dirty="0" smtClean="0"/>
          </a:p>
          <a:p>
            <a:pPr eaLnBrk="1" hangingPunct="1">
              <a:buNone/>
            </a:pPr>
            <a:endParaRPr lang="en-US" sz="28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838200"/>
            <a:ext cx="8915400" cy="5287963"/>
          </a:xfrm>
        </p:spPr>
        <p:txBody>
          <a:bodyPr/>
          <a:lstStyle/>
          <a:p>
            <a:pPr lvl="0" rtl="1"/>
            <a:r>
              <a:rPr lang="ar-SA" sz="2800" b="1" dirty="0" smtClean="0"/>
              <a:t>مرحلة المراهقة:</a:t>
            </a:r>
            <a:endParaRPr lang="en-US" sz="2800" dirty="0" smtClean="0"/>
          </a:p>
          <a:p>
            <a:pPr rtl="1"/>
            <a:r>
              <a:rPr lang="ar-SA" sz="2800" dirty="0" smtClean="0"/>
              <a:t>في هذه المرحلة تزداد استقلالية الطفل ويبدأ بتكوين شخصيته الذاتية.  وتتطور شخصية الطفل المعاق مع إدراك أعمق لقدراته، وتزداد حاجته إلى الانتماء لمجموعة مع رغبته في اكتشاف العالم خارج نطاق أسرته.  إن ردود الفعل السلبية التي يواجهها من قبل الأصدقاء والآخرين في المجتمع تولد عنده مشاعر العداء أو الكره أو العنف.  وقد يبدأ بإظهار هذه المشاعر لمن حوله وأحياناً لأقرب وأكثر الناس محبة له في أغلب الأحيان، مما يضطر الطفل في النهاية لكبت هذه الأحاسيس مدركاً المدى الطويل لمعاناته وضرورة تحليه بالصبر والقوة.</a:t>
            </a:r>
            <a:endParaRPr lang="en-US" sz="2800" dirty="0" smtClean="0"/>
          </a:p>
          <a:p>
            <a:pPr lvl="0" rtl="1"/>
            <a:endParaRPr lang="ar-SA"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EC59580-0F2C-494C-ACBF-06E035FB03D9}" type="slidenum">
              <a:rPr lang="ar-SA" sz="1200" b="0">
                <a:solidFill>
                  <a:schemeClr val="bg1"/>
                </a:solidFill>
                <a:latin typeface="Calibri" pitchFamily="34" charset="0"/>
              </a:rPr>
              <a:pPr rtl="0" eaLnBrk="1" hangingPunct="1"/>
              <a:t>9</a:t>
            </a:fld>
            <a:endParaRPr lang="en-US" sz="1200" b="0">
              <a:solidFill>
                <a:schemeClr val="bg1"/>
              </a:solidFill>
              <a:latin typeface="Calibri" pitchFamily="34" charset="0"/>
            </a:endParaRPr>
          </a:p>
        </p:txBody>
      </p:sp>
      <p:sp>
        <p:nvSpPr>
          <p:cNvPr id="14339" name="Title 1"/>
          <p:cNvSpPr>
            <a:spLocks/>
          </p:cNvSpPr>
          <p:nvPr/>
        </p:nvSpPr>
        <p:spPr bwMode="auto">
          <a:xfrm>
            <a:off x="838200" y="546101"/>
            <a:ext cx="8534400" cy="596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4340" name="Content Placeholder 2"/>
          <p:cNvSpPr>
            <a:spLocks/>
          </p:cNvSpPr>
          <p:nvPr/>
        </p:nvSpPr>
        <p:spPr bwMode="auto">
          <a:xfrm>
            <a:off x="990600" y="1371600"/>
            <a:ext cx="8504238"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73050" indent="-273050" algn="just">
              <a:lnSpc>
                <a:spcPct val="110000"/>
              </a:lnSpc>
              <a:spcBef>
                <a:spcPct val="20000"/>
              </a:spcBef>
              <a:buFont typeface="Arial" pitchFamily="34" charset="0"/>
              <a:buChar char="•"/>
            </a:pPr>
            <a:endParaRPr lang="ar-SA" sz="2500" b="0">
              <a:solidFill>
                <a:srgbClr val="376092"/>
              </a:solidFill>
              <a:latin typeface="Calibri" pitchFamily="34" charset="0"/>
              <a:cs typeface="AL-Mohanad Bold" pitchFamily="2" charset="-78"/>
            </a:endParaRPr>
          </a:p>
        </p:txBody>
      </p:sp>
      <p:sp>
        <p:nvSpPr>
          <p:cNvPr id="10" name="عنصر نائب للمحتوى 9"/>
          <p:cNvSpPr>
            <a:spLocks noGrp="1"/>
          </p:cNvSpPr>
          <p:nvPr>
            <p:ph idx="1"/>
          </p:nvPr>
        </p:nvSpPr>
        <p:spPr/>
        <p:txBody>
          <a:bodyPr/>
          <a:lstStyle/>
          <a:p>
            <a:pPr rtl="1"/>
            <a:r>
              <a:rPr lang="ar-SA" sz="2800" dirty="0" smtClean="0"/>
              <a:t>إن كل ما يواجهه المعاق من الأصدقاء والآخرين يولد لديه الشعور بالإحباط والغضب والخذلان واللجوء إلى الانسحاب الاجتماعي.  وقد يضع الطفل الحواجز لمن يحاول التقرب منه مظهراً بأنه لا يأبه بصداقته؛ إنما تكون هذه محاولة منه لحماية نفسه من أذى المواجهات التي قد تظهره عاجزاً أو غير قادر.  ويجب أن يبدأ إرشاد الطفل بإشعاره بالتقبل والأمان وكسب ثقته.  ثم مساعدته على وعي ما يراوده من أحاسيس ومشاعر قد يكون مدركاً أو غير مدرك لوجودها.  وأحيانا يخفي الطفل هذه المشاعر حتى لا يتسبب في زيادة  قلق  والديه عليه. من ثم يعمل المرشد على مساعدة الطفل على التعرف على مصادر الاحباطات المختلفة، ويساعده على إيجاد الوسائل أو الطرق المناسبة لمعالجة الاحباطات أو الحد منها.</a:t>
            </a:r>
            <a:endParaRPr lang="en-US" sz="2800" dirty="0" smtClean="0"/>
          </a:p>
          <a:p>
            <a:pPr rtl="1"/>
            <a:endParaRPr lang="en-US" sz="2800" dirty="0"/>
          </a:p>
        </p:txBody>
      </p:sp>
    </p:spTree>
    <p:extLst>
      <p:ext uri="{BB962C8B-B14F-4D97-AF65-F5344CB8AC3E}">
        <p14:creationId xmlns="" xmlns:p14="http://schemas.microsoft.com/office/powerpoint/2010/main" val="41906126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F2CE5AF-F6F2-4F5C-BE59-FB2036321267}" type="slidenum">
              <a:rPr lang="ar-SA" sz="1200" b="0">
                <a:solidFill>
                  <a:schemeClr val="bg1"/>
                </a:solidFill>
                <a:latin typeface="Calibri" pitchFamily="34" charset="0"/>
              </a:rPr>
              <a:pPr rtl="0" eaLnBrk="1" hangingPunct="1"/>
              <a:t>10</a:t>
            </a:fld>
            <a:endParaRPr lang="en-US" sz="1200" b="0">
              <a:solidFill>
                <a:schemeClr val="bg1"/>
              </a:solidFill>
              <a:latin typeface="Calibri" pitchFamily="34" charset="0"/>
            </a:endParaRPr>
          </a:p>
        </p:txBody>
      </p:sp>
      <p:sp>
        <p:nvSpPr>
          <p:cNvPr id="15363" name="Title 1"/>
          <p:cNvSpPr>
            <a:spLocks/>
          </p:cNvSpPr>
          <p:nvPr/>
        </p:nvSpPr>
        <p:spPr bwMode="auto">
          <a:xfrm>
            <a:off x="838200" y="120650"/>
            <a:ext cx="8534400"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0" name="عنصر نائب للمحتوى 9"/>
          <p:cNvSpPr>
            <a:spLocks noGrp="1"/>
          </p:cNvSpPr>
          <p:nvPr>
            <p:ph idx="1"/>
          </p:nvPr>
        </p:nvSpPr>
        <p:spPr/>
        <p:txBody>
          <a:bodyPr/>
          <a:lstStyle/>
          <a:p>
            <a:pPr rtl="1"/>
            <a:r>
              <a:rPr lang="ar-SA" sz="2800" dirty="0" smtClean="0"/>
              <a:t>يتضح مما تم استعراضه بأن الأطفال المعاقين وأسرهم غالباً ما يكونون بحاجة إلى جملة من الخدمات الإرشادية لمساعدتهم على التكيف والتعايش مع الإعاقة ويوجه الإرشاد نحو ثلاثة أهداف رئيسية هي:</a:t>
            </a:r>
            <a:endParaRPr lang="en-US" sz="2800" dirty="0" smtClean="0"/>
          </a:p>
          <a:p>
            <a:pPr lvl="0" rtl="1"/>
            <a:r>
              <a:rPr lang="ar-SA" sz="2800" dirty="0" smtClean="0"/>
              <a:t>1- تقديم المعلومات والحقائق المتعلقة بالإعاقة.</a:t>
            </a:r>
            <a:endParaRPr lang="en-US" sz="2800" dirty="0" smtClean="0"/>
          </a:p>
          <a:p>
            <a:pPr rtl="1"/>
            <a:r>
              <a:rPr lang="ar-SA" sz="2800" dirty="0" smtClean="0"/>
              <a:t>2 - تقديم الخدمات النفسية العلاجية التي تساعد الفرد في فهم أبعاد المشكلات التي يواجهها، وتساعده كذلك في التعبير عما يدور في داخله من انفعالات وعواطف.</a:t>
            </a:r>
            <a:endParaRPr lang="en-US" sz="2800" dirty="0" smtClean="0"/>
          </a:p>
          <a:p>
            <a:pPr lvl="0" rtl="1"/>
            <a:r>
              <a:rPr lang="ar-SA" sz="2800" dirty="0" smtClean="0"/>
              <a:t>3- تدريب الأفراد ومساعدتهم في تطوير المهارات الضرورية واستخدامها لحل مشكلاتهم.</a:t>
            </a:r>
            <a:endParaRPr lang="en-US" sz="2800" dirty="0" smtClean="0"/>
          </a:p>
          <a:p>
            <a:endParaRPr lang="ar-SA" sz="2800" dirty="0"/>
          </a:p>
        </p:txBody>
      </p:sp>
    </p:spTree>
    <p:extLst>
      <p:ext uri="{BB962C8B-B14F-4D97-AF65-F5344CB8AC3E}">
        <p14:creationId xmlns="" xmlns:p14="http://schemas.microsoft.com/office/powerpoint/2010/main" val="10807897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2800" b="1" dirty="0" smtClean="0"/>
              <a:t>المؤشرات التي تدل على حدوث إعاقة في الأعمار المبكرة:</a:t>
            </a:r>
            <a:r>
              <a:rPr lang="en-US" sz="2800" dirty="0" smtClean="0"/>
              <a:t/>
            </a:r>
            <a:br>
              <a:rPr lang="en-US" sz="2800" dirty="0" smtClean="0"/>
            </a:br>
            <a:endParaRPr lang="ar-SA" sz="2800" dirty="0"/>
          </a:p>
        </p:txBody>
      </p:sp>
      <p:sp>
        <p:nvSpPr>
          <p:cNvPr id="3" name="عنصر نائب للمحتوى 2"/>
          <p:cNvSpPr>
            <a:spLocks noGrp="1"/>
          </p:cNvSpPr>
          <p:nvPr>
            <p:ph idx="1"/>
          </p:nvPr>
        </p:nvSpPr>
        <p:spPr/>
        <p:txBody>
          <a:bodyPr/>
          <a:lstStyle/>
          <a:p>
            <a:pPr rtl="1"/>
            <a:r>
              <a:rPr lang="ar-SA" sz="2800" dirty="0" smtClean="0"/>
              <a:t>على أفراد الأسرة ملاحظة قائمة الاستجابات التالية:</a:t>
            </a:r>
            <a:endParaRPr lang="en-US" sz="2800" dirty="0" smtClean="0"/>
          </a:p>
          <a:p>
            <a:pPr rtl="1"/>
            <a:r>
              <a:rPr lang="ar-SA" sz="2800" b="1" dirty="0" smtClean="0"/>
              <a:t>*المرحلة العمرية، 3 شهور:</a:t>
            </a:r>
            <a:endParaRPr lang="en-US" sz="2800" dirty="0" smtClean="0"/>
          </a:p>
          <a:p>
            <a:pPr lvl="0" rtl="1">
              <a:buFont typeface="Arial" pitchFamily="34" charset="0"/>
              <a:buChar char="•"/>
            </a:pPr>
            <a:r>
              <a:rPr lang="ar-SA" sz="2800" dirty="0" smtClean="0"/>
              <a:t>لا بيدي أي استجابات أو حركات عند سماع صوت مفاجئ.</a:t>
            </a:r>
            <a:endParaRPr lang="en-US" sz="2800" dirty="0" smtClean="0"/>
          </a:p>
          <a:p>
            <a:pPr lvl="0" rtl="1">
              <a:buFont typeface="Arial" pitchFamily="34" charset="0"/>
              <a:buChar char="•"/>
            </a:pPr>
            <a:r>
              <a:rPr lang="ar-SA" sz="2800" dirty="0" smtClean="0"/>
              <a:t>لا يبدي الإصغاء أو الانتباه إلى صوت المتكلم.</a:t>
            </a:r>
            <a:endParaRPr lang="en-US" sz="2800" dirty="0" smtClean="0"/>
          </a:p>
          <a:p>
            <a:pPr lvl="0" rtl="1">
              <a:buFont typeface="Arial" pitchFamily="34" charset="0"/>
              <a:buChar char="•"/>
            </a:pPr>
            <a:r>
              <a:rPr lang="ar-SA" sz="2800" dirty="0" smtClean="0"/>
              <a:t>لا يبدي استجابة بأنه يبحث بعينه عن وجه المتكلم.</a:t>
            </a:r>
            <a:endParaRPr lang="en-US" sz="2800" dirty="0" smtClean="0"/>
          </a:p>
          <a:p>
            <a:pPr lvl="0" rtl="1">
              <a:buFont typeface="Arial" pitchFamily="34" charset="0"/>
              <a:buChar char="•"/>
            </a:pPr>
            <a:r>
              <a:rPr lang="ar-SA" sz="2800" dirty="0" smtClean="0"/>
              <a:t>لم يحاول بعد أن يصهر أصوات تشبه الكلمات أو المفردات.</a:t>
            </a:r>
            <a:endParaRPr lang="en-US" sz="2800" dirty="0" smtClean="0"/>
          </a:p>
          <a:p>
            <a:pPr lvl="0" rtl="1">
              <a:buFont typeface="Arial" pitchFamily="34" charset="0"/>
              <a:buChar char="•"/>
            </a:pPr>
            <a:r>
              <a:rPr lang="ar-SA" sz="2800" dirty="0" smtClean="0"/>
              <a:t>يمكن أن يستمر مستلقيًا في سريره لمدة ساعات دون الاكتراث لما يشاهد أو يسمع من حوله.</a:t>
            </a:r>
            <a:endParaRPr lang="en-US" sz="2800" dirty="0" smtClean="0"/>
          </a:p>
          <a:p>
            <a:pPr lvl="0" rtl="1">
              <a:buFont typeface="Arial" pitchFamily="34" charset="0"/>
              <a:buChar char="•"/>
            </a:pPr>
            <a:r>
              <a:rPr lang="ar-SA" sz="2800" dirty="0" smtClean="0"/>
              <a:t>لا يرفع رأسه عندما يلقى على بطنه. </a:t>
            </a:r>
            <a:endParaRPr lang="en-US" sz="2800" dirty="0" smtClean="0"/>
          </a:p>
          <a:p>
            <a:pPr>
              <a:buFont typeface="Arial" pitchFamily="34" charset="0"/>
              <a:buChar char="•"/>
            </a:pPr>
            <a:endParaRPr lang="ar-SA"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*المرحلة العمرية، 6 شهور:</a:t>
            </a:r>
            <a:endParaRPr lang="en-US" dirty="0" smtClean="0"/>
          </a:p>
          <a:p>
            <a:pPr lvl="0" rtl="1">
              <a:buFont typeface="Arial" pitchFamily="34" charset="0"/>
              <a:buChar char="•"/>
            </a:pPr>
            <a:r>
              <a:rPr lang="ar-SA" dirty="0" smtClean="0"/>
              <a:t>لا يدير برأسه إلى مصدر الصوت أو المتكلم.</a:t>
            </a:r>
            <a:endParaRPr lang="en-US" dirty="0" smtClean="0"/>
          </a:p>
          <a:p>
            <a:pPr lvl="0" rtl="1">
              <a:buFont typeface="Arial" pitchFamily="34" charset="0"/>
              <a:buChar char="•"/>
            </a:pPr>
            <a:r>
              <a:rPr lang="ar-SA" dirty="0" smtClean="0"/>
              <a:t>لا يظهر استجابة عند محاولة مداعبته أو اللعب معه.</a:t>
            </a:r>
            <a:endParaRPr lang="en-US" dirty="0" smtClean="0"/>
          </a:p>
          <a:p>
            <a:pPr lvl="0" rtl="1">
              <a:buFont typeface="Arial" pitchFamily="34" charset="0"/>
              <a:buChar char="•"/>
            </a:pPr>
            <a:r>
              <a:rPr lang="ar-SA" dirty="0" smtClean="0"/>
              <a:t>نظره غير منتبه أو متيقظ.</a:t>
            </a:r>
            <a:endParaRPr lang="en-US" dirty="0" smtClean="0"/>
          </a:p>
          <a:p>
            <a:pPr lvl="0" rtl="1">
              <a:buFont typeface="Arial" pitchFamily="34" charset="0"/>
              <a:buChar char="•"/>
            </a:pPr>
            <a:r>
              <a:rPr lang="ar-SA" dirty="0" smtClean="0"/>
              <a:t>لا يبتسم أو يضحك إطلاقًا.</a:t>
            </a:r>
            <a:endParaRPr lang="en-US" dirty="0" smtClean="0"/>
          </a:p>
          <a:p>
            <a:pPr lvl="0" rtl="1">
              <a:buFont typeface="Arial" pitchFamily="34" charset="0"/>
              <a:buChar char="•"/>
            </a:pPr>
            <a:r>
              <a:rPr lang="ar-SA" dirty="0" smtClean="0"/>
              <a:t>لا يقوم بأصوات المناغاة.</a:t>
            </a:r>
            <a:endParaRPr lang="en-US" dirty="0" smtClean="0"/>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*المرحلة العمرية،12شهر:</a:t>
            </a:r>
            <a:endParaRPr lang="en-US" dirty="0" smtClean="0"/>
          </a:p>
          <a:p>
            <a:pPr lvl="0" rtl="1">
              <a:buFont typeface="Arial" pitchFamily="34" charset="0"/>
              <a:buChar char="•"/>
            </a:pPr>
            <a:r>
              <a:rPr lang="ar-SA" dirty="0" smtClean="0"/>
              <a:t>لا يستجيب للألعاب المألوفة (كأن تخفي رأسك عنه وتعود للظهور أمامه وتكرر ذلك)</a:t>
            </a:r>
            <a:endParaRPr lang="en-US" dirty="0" smtClean="0"/>
          </a:p>
          <a:p>
            <a:pPr lvl="0" rtl="1">
              <a:buFont typeface="Arial" pitchFamily="34" charset="0"/>
              <a:buChar char="•"/>
            </a:pPr>
            <a:r>
              <a:rPr lang="ar-SA" dirty="0" smtClean="0"/>
              <a:t>لا يتمكن من لفظ الكلمات مثل؛ (بابا ،ماما،....الخ)</a:t>
            </a:r>
            <a:endParaRPr lang="en-US" dirty="0" smtClean="0"/>
          </a:p>
          <a:p>
            <a:pPr lvl="0" rtl="1">
              <a:buFont typeface="Arial" pitchFamily="34" charset="0"/>
              <a:buChar char="•"/>
            </a:pPr>
            <a:r>
              <a:rPr lang="ar-SA" dirty="0" smtClean="0"/>
              <a:t>لا يحاول الوقوف لوحده.</a:t>
            </a:r>
            <a:endParaRPr lang="en-US" dirty="0" smtClean="0"/>
          </a:p>
          <a:p>
            <a:pPr>
              <a:buFont typeface="Arial" pitchFamily="34" charset="0"/>
              <a:buChar char="•"/>
            </a:pP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*المرحلة العمرية،18شهر:</a:t>
            </a:r>
            <a:endParaRPr lang="en-US" dirty="0" smtClean="0"/>
          </a:p>
          <a:p>
            <a:pPr lvl="0" rtl="1">
              <a:buFont typeface="Arial" pitchFamily="34" charset="0"/>
              <a:buChar char="•"/>
            </a:pPr>
            <a:r>
              <a:rPr lang="ar-SA" dirty="0" smtClean="0"/>
              <a:t>لا يتمكن من تناول طعامه لوحده باستخدام الملعقة.</a:t>
            </a:r>
            <a:endParaRPr lang="en-US" dirty="0" smtClean="0"/>
          </a:p>
          <a:p>
            <a:pPr lvl="0" rtl="1">
              <a:buFont typeface="Arial" pitchFamily="34" charset="0"/>
              <a:buChar char="•"/>
            </a:pPr>
            <a:r>
              <a:rPr lang="ar-SA" dirty="0" smtClean="0"/>
              <a:t>لا يحاول تقليد الكلمات أو لفظ المترادفات التي يسمعها.</a:t>
            </a:r>
            <a:endParaRPr lang="en-US" dirty="0" smtClean="0"/>
          </a:p>
          <a:p>
            <a:pPr lvl="0" rtl="1">
              <a:buFont typeface="Arial" pitchFamily="34" charset="0"/>
              <a:buChar char="•"/>
            </a:pPr>
            <a:r>
              <a:rPr lang="ar-SA" dirty="0" smtClean="0"/>
              <a:t>لا يحاول الانتقال في البيت أو اكتشاف الأشياء من حوله.</a:t>
            </a:r>
            <a:endParaRPr lang="en-US" dirty="0" smtClean="0"/>
          </a:p>
          <a:p>
            <a:pPr lvl="0" rtl="1">
              <a:buFont typeface="Arial" pitchFamily="34" charset="0"/>
              <a:buChar char="•"/>
            </a:pPr>
            <a:r>
              <a:rPr lang="ar-SA" dirty="0" smtClean="0"/>
              <a:t>لا يركز في نظره على شيء معين.</a:t>
            </a:r>
            <a:endParaRPr lang="en-US" dirty="0" smtClean="0"/>
          </a:p>
          <a:p>
            <a:pPr lvl="0" rtl="1">
              <a:buFont typeface="Arial" pitchFamily="34" charset="0"/>
              <a:buChar char="•"/>
            </a:pPr>
            <a:r>
              <a:rPr lang="ar-SA" dirty="0" smtClean="0"/>
              <a:t>عندما يحاول التقاط شيء ما فإنه لا يقوم بتهيئة جسمه لذلك فلا يجلس بقرفصاء أو يحني جسمه مثلاً.</a:t>
            </a:r>
            <a:endParaRPr lang="en-US" dirty="0" smtClean="0"/>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914400"/>
            <a:ext cx="8915400" cy="5211763"/>
          </a:xfrm>
        </p:spPr>
        <p:txBody>
          <a:bodyPr/>
          <a:lstStyle/>
          <a:p>
            <a:pPr rtl="1"/>
            <a:r>
              <a:rPr lang="ar-SA" b="1" dirty="0" smtClean="0"/>
              <a:t>*المرحلة العمرية،24شهر:</a:t>
            </a:r>
            <a:endParaRPr lang="en-US" dirty="0" smtClean="0"/>
          </a:p>
          <a:p>
            <a:pPr lvl="0" rtl="1">
              <a:buFont typeface="Arial" pitchFamily="34" charset="0"/>
              <a:buChar char="•"/>
            </a:pPr>
            <a:r>
              <a:rPr lang="ar-SA" dirty="0" smtClean="0"/>
              <a:t>لا يقدر على تسمية الأشياء المألوفة له.</a:t>
            </a:r>
            <a:endParaRPr lang="en-US" dirty="0" smtClean="0"/>
          </a:p>
          <a:p>
            <a:pPr lvl="0" rtl="1">
              <a:buFont typeface="Arial" pitchFamily="34" charset="0"/>
              <a:buChar char="•"/>
            </a:pPr>
            <a:r>
              <a:rPr lang="ar-SA" dirty="0" smtClean="0"/>
              <a:t>لا يلعب بالحاجيات المنزلية مقلدًا الكبار.</a:t>
            </a:r>
            <a:endParaRPr lang="en-US" dirty="0" smtClean="0"/>
          </a:p>
          <a:p>
            <a:pPr lvl="0" rtl="1">
              <a:buFont typeface="Arial" pitchFamily="34" charset="0"/>
              <a:buChar char="•"/>
            </a:pPr>
            <a:r>
              <a:rPr lang="ar-SA" dirty="0" smtClean="0"/>
              <a:t>لا يقوم بنشاطات من نوع الركض، التسلق، استكشاف الأشياء.</a:t>
            </a:r>
            <a:endParaRPr lang="en-US" dirty="0" smtClean="0"/>
          </a:p>
          <a:p>
            <a:pPr lvl="0" rtl="1">
              <a:buFont typeface="Arial" pitchFamily="34" charset="0"/>
              <a:buChar char="•"/>
            </a:pPr>
            <a:r>
              <a:rPr lang="ar-SA" dirty="0" smtClean="0"/>
              <a:t>إذا عرضت عليه صورًا ملونة وواضحة فإنه لا يركز بنظرة عليها أو على محتوياتها.</a:t>
            </a:r>
            <a:endParaRPr lang="en-US" dirty="0" smtClean="0"/>
          </a:p>
          <a:p>
            <a:pPr lvl="0" rtl="1">
              <a:buFont typeface="Arial" pitchFamily="34" charset="0"/>
              <a:buChar char="•"/>
            </a:pPr>
            <a:r>
              <a:rPr lang="ar-SA" dirty="0" smtClean="0"/>
              <a:t>يقوم بين الحين والآخر بحركات مثل؛ هز جسمه أو رأسه للإمام والخلف ويستمر في ذلك لفترة زمنيه غير قصيرة.</a:t>
            </a:r>
            <a:endParaRPr lang="en-US" dirty="0" smtClean="0"/>
          </a:p>
          <a:p>
            <a:pPr lvl="0" rtl="1">
              <a:buFont typeface="Arial" pitchFamily="34" charset="0"/>
              <a:buChar char="•"/>
            </a:pPr>
            <a:r>
              <a:rPr lang="ar-SA" dirty="0" smtClean="0"/>
              <a:t>لا يحاول صعود الدرج لوحده.</a:t>
            </a:r>
            <a:endParaRPr lang="en-US" dirty="0" smtClean="0"/>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762000"/>
            <a:ext cx="8915400" cy="5364163"/>
          </a:xfrm>
        </p:spPr>
        <p:txBody>
          <a:bodyPr/>
          <a:lstStyle/>
          <a:p>
            <a:pPr rtl="1"/>
            <a:r>
              <a:rPr lang="ar-SA" b="1" dirty="0" smtClean="0"/>
              <a:t>*المرحلة العمرية،36شهر:</a:t>
            </a:r>
            <a:endParaRPr lang="en-US" dirty="0" smtClean="0"/>
          </a:p>
          <a:p>
            <a:pPr lvl="0" rtl="1">
              <a:buFont typeface="Arial" pitchFamily="34" charset="0"/>
              <a:buChar char="•"/>
            </a:pPr>
            <a:r>
              <a:rPr lang="ar-SA" dirty="0" smtClean="0"/>
              <a:t>يبدو في معظم الأحيان أنه لا يعرف أو يميز الأشخاص المألوفين من حوله.</a:t>
            </a:r>
            <a:endParaRPr lang="en-US" dirty="0" smtClean="0"/>
          </a:p>
          <a:p>
            <a:pPr lvl="0" rtl="1">
              <a:buFont typeface="Arial" pitchFamily="34" charset="0"/>
              <a:buChar char="•"/>
            </a:pPr>
            <a:r>
              <a:rPr lang="ar-SA" dirty="0" smtClean="0"/>
              <a:t>لغته ومفرداته ضعيفة جدًا.</a:t>
            </a:r>
            <a:endParaRPr lang="en-US" dirty="0" smtClean="0"/>
          </a:p>
          <a:p>
            <a:pPr lvl="0" rtl="1">
              <a:buFont typeface="Arial" pitchFamily="34" charset="0"/>
              <a:buChar char="•"/>
            </a:pPr>
            <a:r>
              <a:rPr lang="ar-SA" dirty="0" smtClean="0"/>
              <a:t>لا يقوم بالألعاب مقلدًا فيها سلوك الكبار.</a:t>
            </a:r>
            <a:endParaRPr lang="en-US" dirty="0" smtClean="0"/>
          </a:p>
          <a:p>
            <a:pPr lvl="0" rtl="1">
              <a:buFont typeface="Arial" pitchFamily="34" charset="0"/>
              <a:buChar char="•"/>
            </a:pPr>
            <a:r>
              <a:rPr lang="ar-SA" dirty="0" smtClean="0"/>
              <a:t>لا يشير إلى الصور أو الأشياء المألوفة له </a:t>
            </a:r>
            <a:endParaRPr lang="en-US" dirty="0" smtClean="0"/>
          </a:p>
          <a:p>
            <a:pPr lvl="0" rtl="1">
              <a:buFont typeface="Arial" pitchFamily="34" charset="0"/>
              <a:buChar char="•"/>
            </a:pPr>
            <a:r>
              <a:rPr lang="ar-SA" dirty="0" smtClean="0"/>
              <a:t>لا يتبع التعليمات المعطاة له.</a:t>
            </a:r>
            <a:endParaRPr lang="en-US" dirty="0" smtClean="0"/>
          </a:p>
          <a:p>
            <a:pPr lvl="0" rtl="1">
              <a:buFont typeface="Arial" pitchFamily="34" charset="0"/>
              <a:buChar char="•"/>
            </a:pPr>
            <a:r>
              <a:rPr lang="ar-SA" dirty="0" smtClean="0"/>
              <a:t>يقضي وقتًا طويلاً في تكرار سلوك محدد بدون هدف.</a:t>
            </a:r>
            <a:endParaRPr lang="en-US" dirty="0" smtClean="0"/>
          </a:p>
          <a:p>
            <a:pPr lvl="0" rtl="1">
              <a:buFont typeface="Arial" pitchFamily="34" charset="0"/>
              <a:buChar char="•"/>
            </a:pPr>
            <a:r>
              <a:rPr lang="ar-SA" dirty="0" smtClean="0"/>
              <a:t>يصعب عليه ركوب الدراجة بثلاث عجلات.</a:t>
            </a:r>
            <a:endParaRPr lang="en-US" dirty="0" smtClean="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762000"/>
            <a:ext cx="8915400" cy="5364163"/>
          </a:xfrm>
        </p:spPr>
        <p:txBody>
          <a:bodyPr/>
          <a:lstStyle/>
          <a:p>
            <a:pPr rtl="1"/>
            <a:r>
              <a:rPr lang="ar-SA" sz="2800" b="1" dirty="0" smtClean="0"/>
              <a:t>*المرحلة العمرية،48 شهرًا:</a:t>
            </a:r>
            <a:endParaRPr lang="en-US" sz="2800" dirty="0" smtClean="0"/>
          </a:p>
          <a:p>
            <a:pPr lvl="0" rtl="1">
              <a:buFont typeface="Arial" pitchFamily="34" charset="0"/>
              <a:buChar char="•"/>
            </a:pPr>
            <a:r>
              <a:rPr lang="ar-SA" sz="2800" dirty="0" smtClean="0"/>
              <a:t>لا يتمكن من الحديث بجمل أو أشباه الجمل المفيدة.</a:t>
            </a:r>
            <a:endParaRPr lang="en-US" sz="2800" dirty="0" smtClean="0"/>
          </a:p>
          <a:p>
            <a:pPr lvl="0" rtl="1">
              <a:buFont typeface="Arial" pitchFamily="34" charset="0"/>
              <a:buChar char="•"/>
            </a:pPr>
            <a:r>
              <a:rPr lang="ar-SA" sz="2800" dirty="0" smtClean="0"/>
              <a:t>لا يستخدم الضمائر بشكل سليم.</a:t>
            </a:r>
            <a:endParaRPr lang="en-US" sz="2800" dirty="0" smtClean="0"/>
          </a:p>
          <a:p>
            <a:pPr lvl="0" rtl="1">
              <a:buFont typeface="Arial" pitchFamily="34" charset="0"/>
              <a:buChar char="•"/>
            </a:pPr>
            <a:r>
              <a:rPr lang="ar-SA" sz="2800" dirty="0" smtClean="0"/>
              <a:t>يردد الكلمات التي يسمعها من دون فهم معانيها.</a:t>
            </a:r>
            <a:endParaRPr lang="en-US" sz="2800" dirty="0" smtClean="0"/>
          </a:p>
          <a:p>
            <a:pPr lvl="0" rtl="1">
              <a:buFont typeface="Arial" pitchFamily="34" charset="0"/>
              <a:buChar char="•"/>
            </a:pPr>
            <a:r>
              <a:rPr lang="ar-SA" sz="2800" dirty="0" smtClean="0"/>
              <a:t>لا تتابع عيناه الأشياء معًا، بل تجد كل عين تنظر في اتّجاه.</a:t>
            </a:r>
            <a:endParaRPr lang="en-US" sz="2800" dirty="0" smtClean="0"/>
          </a:p>
          <a:p>
            <a:pPr lvl="0" rtl="1">
              <a:buFont typeface="Arial" pitchFamily="34" charset="0"/>
              <a:buChar char="•"/>
            </a:pPr>
            <a:r>
              <a:rPr lang="ar-SA" sz="2800" dirty="0" smtClean="0"/>
              <a:t>يقرب الأشياء من عينه كثيرًا، أو ينظر إلى الأشياء من طرف عينه.</a:t>
            </a:r>
            <a:endParaRPr lang="en-US" sz="2800" dirty="0" smtClean="0"/>
          </a:p>
          <a:p>
            <a:pPr lvl="0" rtl="1">
              <a:buFont typeface="Arial" pitchFamily="34" charset="0"/>
              <a:buChar char="•"/>
            </a:pPr>
            <a:r>
              <a:rPr lang="ar-SA" sz="2800" dirty="0" smtClean="0"/>
              <a:t>لا يصغي عند سماعه قصة أطفال.</a:t>
            </a:r>
            <a:endParaRPr lang="en-US" sz="2800" dirty="0" smtClean="0"/>
          </a:p>
          <a:p>
            <a:pPr lvl="0" rtl="1">
              <a:buFont typeface="Arial" pitchFamily="34" charset="0"/>
              <a:buChar char="•"/>
            </a:pPr>
            <a:r>
              <a:rPr lang="ar-SA" sz="2800" dirty="0" smtClean="0"/>
              <a:t>لا يبادر بفحص أو اكتشاف الأشياء الجديدة.</a:t>
            </a:r>
            <a:endParaRPr lang="en-US" sz="2800" dirty="0" smtClean="0"/>
          </a:p>
          <a:p>
            <a:pPr lvl="0" rtl="1">
              <a:buFont typeface="Arial" pitchFamily="34" charset="0"/>
              <a:buChar char="•"/>
            </a:pPr>
            <a:r>
              <a:rPr lang="ar-SA" sz="2800" dirty="0" smtClean="0"/>
              <a:t>يظهر وكأنه لديه مخاوف مرضية أو أفكار تسلطية أو يبدي خوفًا شديدًا أو مبالغًا فيه من بعض الأشياء أو المخاوف</a:t>
            </a:r>
            <a:r>
              <a:rPr lang="ar-SA" sz="2800" dirty="0" smtClean="0"/>
              <a:t>.</a:t>
            </a:r>
          </a:p>
          <a:p>
            <a:pPr lvl="0" rtl="1">
              <a:buFont typeface="Arial" pitchFamily="34" charset="0"/>
              <a:buChar char="•"/>
            </a:pPr>
            <a:r>
              <a:rPr lang="ar-SA" sz="2800" dirty="0" smtClean="0"/>
              <a:t> </a:t>
            </a:r>
            <a:r>
              <a:rPr lang="ar-SA" sz="2800" dirty="0" smtClean="0"/>
              <a:t>  *********</a:t>
            </a:r>
            <a:endParaRPr lang="en-US" sz="2800" dirty="0" smtClean="0"/>
          </a:p>
          <a:p>
            <a:endParaRPr lang="ar-SA"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1652</TotalTime>
  <Words>1275</Words>
  <Application>Microsoft Office PowerPoint</Application>
  <PresentationFormat>A4 Paper (210x297 mm)‎</PresentationFormat>
  <Paragraphs>92</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الفصل الثاني</vt:lpstr>
      <vt:lpstr>انتشار الأطفال غير العاديين:</vt:lpstr>
      <vt:lpstr>الشريحة 4</vt:lpstr>
      <vt:lpstr>تأثير الإعاقة على الطفل في المراحل المختلفة من النمو:</vt:lpstr>
      <vt:lpstr>الشريحة 6</vt:lpstr>
      <vt:lpstr>الشريحة 7</vt:lpstr>
      <vt:lpstr>الشريحة 8</vt:lpstr>
      <vt:lpstr>الشريحة 9</vt:lpstr>
      <vt:lpstr>الشريحة 10</vt:lpstr>
      <vt:lpstr>المؤشرات التي تدل على حدوث إعاقة في الأعمار المبكرة: </vt:lpstr>
      <vt:lpstr>الشريحة 12</vt:lpstr>
      <vt:lpstr>الشريحة 13</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136</cp:revision>
  <dcterms:created xsi:type="dcterms:W3CDTF">2009-10-14T19:14:34Z</dcterms:created>
  <dcterms:modified xsi:type="dcterms:W3CDTF">2011-10-11T11:33:27Z</dcterms:modified>
</cp:coreProperties>
</file>