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  <p:sldMasterId id="2147483804" r:id="rId2"/>
  </p:sldMasterIdLst>
  <p:notesMasterIdLst>
    <p:notesMasterId r:id="rId14"/>
  </p:notesMasterIdLst>
  <p:sldIdLst>
    <p:sldId id="315" r:id="rId3"/>
    <p:sldId id="307" r:id="rId4"/>
    <p:sldId id="311" r:id="rId5"/>
    <p:sldId id="312" r:id="rId6"/>
    <p:sldId id="313" r:id="rId7"/>
    <p:sldId id="291" r:id="rId8"/>
    <p:sldId id="292" r:id="rId9"/>
    <p:sldId id="293" r:id="rId10"/>
    <p:sldId id="296" r:id="rId11"/>
    <p:sldId id="295" r:id="rId12"/>
    <p:sldId id="310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22" y="-51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8564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37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663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49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36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886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677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1098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84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0992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2789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0843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7139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0954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297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1758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604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123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4455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44331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22238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7624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480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18979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913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45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79" r:id="rId12"/>
    <p:sldLayoutId id="2147483803" r:id="rId13"/>
    <p:sldLayoutId id="2147483774" r:id="rId14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862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NUL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276600"/>
            <a:ext cx="50990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cs typeface="Monotype Koufi" pitchFamily="2" charset="-78"/>
              </a:rPr>
              <a:t>صعوبات تعلم </a:t>
            </a:r>
            <a:r>
              <a:rPr lang="ar-SA" sz="3200" dirty="0" err="1" smtClean="0">
                <a:solidFill>
                  <a:srgbClr val="FF0000"/>
                </a:solidFill>
                <a:latin typeface="Monotype Koufi" pitchFamily="2" charset="-78"/>
                <a:cs typeface="Monotype Koufi" pitchFamily="2" charset="-78"/>
              </a:rPr>
              <a:t>نمائية</a:t>
            </a:r>
            <a:endParaRPr lang="ar-SA" sz="3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rgbClr val="002060"/>
                </a:solidFill>
                <a:cs typeface="Akhbar MT" pitchFamily="2" charset="-78"/>
              </a:rPr>
              <a:t>د. مجدى الشحات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127" grpId="0" build="p"/>
      <p:bldP spid="513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ar-SA" sz="4800" b="1" dirty="0" smtClean="0">
                <a:solidFill>
                  <a:schemeClr val="tx1"/>
                </a:solidFill>
                <a:cs typeface="Arial" pitchFamily="34" charset="0"/>
              </a:rPr>
              <a:t>خطة المقرر</a:t>
            </a:r>
            <a:endParaRPr lang="en-US" sz="48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2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543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21920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/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 المقرر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04800" y="1524000"/>
            <a:ext cx="9067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اسم الكتاب </a:t>
            </a:r>
            <a:r>
              <a:rPr lang="ar-SA" sz="3200" b="1" dirty="0" smtClean="0">
                <a:solidFill>
                  <a:srgbClr val="0070C0"/>
                </a:solidFill>
              </a:rPr>
              <a:t>: صعوبات التعلم النمائية </a:t>
            </a: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المؤلف</a:t>
            </a:r>
            <a:r>
              <a:rPr lang="ar-SA" sz="3200" b="1" dirty="0" smtClean="0">
                <a:solidFill>
                  <a:srgbClr val="0070C0"/>
                </a:solidFill>
              </a:rPr>
              <a:t>.د محمود عوض الله –مجدى محمد الشحات</a:t>
            </a:r>
            <a:endParaRPr lang="ar-SA" sz="2800" b="1" dirty="0" smtClean="0">
              <a:solidFill>
                <a:srgbClr val="0070C0"/>
              </a:solidFill>
            </a:endParaRPr>
          </a:p>
          <a:p>
            <a:pPr algn="just"/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الناشر دار المعتز-دار </a:t>
            </a:r>
            <a:r>
              <a:rPr lang="ar-SA" sz="3200" b="1" dirty="0" err="1" smtClean="0">
                <a:solidFill>
                  <a:schemeClr val="tx2">
                    <a:lumMod val="75000"/>
                  </a:schemeClr>
                </a:solidFill>
              </a:rPr>
              <a:t>الخوارزمى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533400" y="2819400"/>
            <a:ext cx="92202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200" dirty="0">
                <a:solidFill>
                  <a:srgbClr val="FF0000"/>
                </a:solidFill>
              </a:rPr>
              <a:t>الكتاب متوفر </a:t>
            </a:r>
            <a:r>
              <a:rPr lang="ar-SA" sz="3200" dirty="0" smtClean="0">
                <a:solidFill>
                  <a:srgbClr val="FF0000"/>
                </a:solidFill>
              </a:rPr>
              <a:t>لدى</a:t>
            </a:r>
            <a:r>
              <a:rPr lang="ar-SA" sz="3200" dirty="0" smtClean="0">
                <a:solidFill>
                  <a:srgbClr val="FF0000"/>
                </a:solidFill>
              </a:rPr>
              <a:t>:</a:t>
            </a:r>
          </a:p>
          <a:p>
            <a:pPr algn="just" eaLnBrk="1" hangingPunct="1"/>
            <a:r>
              <a:rPr lang="ar-SA" sz="3200" dirty="0" smtClean="0">
                <a:solidFill>
                  <a:srgbClr val="FF0000"/>
                </a:solidFill>
              </a:rPr>
              <a:t>مكتبة اليرموك بجانب الجامعة</a:t>
            </a:r>
            <a:endParaRPr lang="ar-SA" sz="3200" dirty="0">
              <a:solidFill>
                <a:srgbClr val="FF0000"/>
              </a:solidFill>
            </a:endParaRPr>
          </a:p>
          <a:p>
            <a:pPr algn="just" eaLnBrk="1" hangingPunct="1">
              <a:buFontTx/>
              <a:buChar char="-"/>
            </a:pPr>
            <a:r>
              <a:rPr lang="ar-SA" sz="3200" dirty="0" smtClean="0"/>
              <a:t>مكتبة </a:t>
            </a:r>
            <a:r>
              <a:rPr lang="ar-SA" sz="3200" dirty="0"/>
              <a:t>العبيكان بجميع فروعها في أنحاء </a:t>
            </a:r>
            <a:r>
              <a:rPr lang="ar-SA" sz="3200" dirty="0" smtClean="0"/>
              <a:t>المملكة</a:t>
            </a:r>
          </a:p>
          <a:p>
            <a:pPr algn="just" eaLnBrk="1" hangingPunct="1">
              <a:buFontTx/>
              <a:buChar char="-"/>
            </a:pPr>
            <a:r>
              <a:rPr lang="ar-SA" sz="3200" dirty="0" smtClean="0"/>
              <a:t>مكتبة جرير بجميع فروعها في أنحاء المملكة</a:t>
            </a:r>
          </a:p>
          <a:p>
            <a:pPr algn="just" eaLnBrk="1" hangingPunct="1">
              <a:buFontTx/>
              <a:buChar char="-"/>
            </a:pPr>
            <a:r>
              <a:rPr lang="ar-SA" sz="3200" dirty="0" smtClean="0"/>
              <a:t>مكتبة الضامر </a:t>
            </a:r>
            <a:endParaRPr lang="ar-SA" sz="3200" dirty="0"/>
          </a:p>
          <a:p>
            <a:pPr algn="just" eaLnBrk="1" hangingPunct="1"/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23609" y="6376988"/>
            <a:ext cx="55291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1115740" y="546100"/>
            <a:ext cx="8256859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1267160" y="1371600"/>
            <a:ext cx="822767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1000" y="1523998"/>
          <a:ext cx="9296400" cy="460921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765800"/>
                <a:gridCol w="3530600"/>
              </a:tblGrid>
              <a:tr h="68915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النشاط </a:t>
                      </a:r>
                      <a:endParaRPr lang="ar-SA" sz="2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الدرجة</a:t>
                      </a:r>
                      <a:endParaRPr lang="ar-SA" sz="2800" b="1" dirty="0"/>
                    </a:p>
                  </a:txBody>
                  <a:tcPr marT="45733" marB="45733"/>
                </a:tc>
              </a:tr>
              <a:tr h="90769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المشاركة في منتديات الحوار على البلاك</a:t>
                      </a:r>
                      <a:r>
                        <a:rPr lang="ar-SA" sz="2800" b="1" baseline="0" dirty="0" smtClean="0"/>
                        <a:t> بورد</a:t>
                      </a:r>
                      <a:endParaRPr lang="ar-SA" sz="2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/>
                        <a:t>10 درجات</a:t>
                      </a:r>
                      <a:endParaRPr lang="en-US" sz="2800" b="1" dirty="0" smtClean="0"/>
                    </a:p>
                  </a:txBody>
                  <a:tcPr marT="45733" marB="45733"/>
                </a:tc>
              </a:tr>
              <a:tr h="90769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حضور المحاضرات المسجلة والمحاضرات المباشرة</a:t>
                      </a:r>
                      <a:endParaRPr lang="ar-SA" sz="2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/>
                        <a:t>10 درجات</a:t>
                      </a:r>
                      <a:endParaRPr lang="en-US" sz="2800" b="1" dirty="0" smtClean="0"/>
                    </a:p>
                  </a:txBody>
                  <a:tcPr marT="45733" marB="45733"/>
                </a:tc>
              </a:tr>
              <a:tr h="68915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الواجبات المنزلية </a:t>
                      </a:r>
                      <a:endParaRPr lang="ar-SA" sz="2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10 درجات</a:t>
                      </a:r>
                      <a:endParaRPr lang="ar-SA" sz="2800" b="1" dirty="0"/>
                    </a:p>
                  </a:txBody>
                  <a:tcPr marT="45733" marB="45733"/>
                </a:tc>
              </a:tr>
              <a:tr h="68915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الاختبار النهائي </a:t>
                      </a:r>
                      <a:endParaRPr lang="ar-SA" sz="2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70 درجة</a:t>
                      </a:r>
                      <a:endParaRPr lang="ar-SA" sz="2800" b="1" dirty="0"/>
                    </a:p>
                  </a:txBody>
                  <a:tcPr marT="45733" marB="45733"/>
                </a:tc>
              </a:tr>
              <a:tr h="68915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المجموع الكلى</a:t>
                      </a:r>
                      <a:endParaRPr lang="ar-SA" sz="2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100 درجة</a:t>
                      </a:r>
                      <a:endParaRPr lang="ar-SA" sz="2800" b="1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381000" y="304800"/>
            <a:ext cx="9296400" cy="106680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/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الدرجات</a:t>
            </a:r>
          </a:p>
        </p:txBody>
      </p:sp>
    </p:spTree>
    <p:extLst>
      <p:ext uri="{BB962C8B-B14F-4D97-AF65-F5344CB8AC3E}">
        <p14:creationId xmlns:p14="http://schemas.microsoft.com/office/powerpoint/2010/main" xmlns="" val="4190612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1524001"/>
            <a:ext cx="9220200" cy="507831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rgbClr val="0070C0"/>
                </a:solidFill>
              </a:rPr>
              <a:t>الساعات </a:t>
            </a:r>
            <a:r>
              <a:rPr lang="ar-SA" sz="3600" b="1" dirty="0" smtClean="0">
                <a:solidFill>
                  <a:srgbClr val="0070C0"/>
                </a:solidFill>
              </a:rPr>
              <a:t>المكتبية</a:t>
            </a:r>
            <a:endParaRPr lang="ar-SA" sz="3600" b="1" dirty="0">
              <a:solidFill>
                <a:srgbClr val="0070C0"/>
              </a:solidFill>
            </a:endParaRPr>
          </a:p>
          <a:p>
            <a:endParaRPr lang="ar-SA" sz="3600" b="1" dirty="0"/>
          </a:p>
          <a:p>
            <a:endParaRPr lang="ar-SA" sz="3600" b="1" dirty="0">
              <a:solidFill>
                <a:srgbClr val="FF0000"/>
              </a:solidFill>
            </a:endParaRPr>
          </a:p>
          <a:p>
            <a:endParaRPr lang="ar-SA" sz="2800" b="1" dirty="0" smtClean="0">
              <a:solidFill>
                <a:srgbClr val="0070C0"/>
              </a:solidFill>
            </a:endParaRPr>
          </a:p>
          <a:p>
            <a:pPr algn="ctr"/>
            <a:endParaRPr lang="ar-SA" sz="2800" b="1" dirty="0" smtClean="0"/>
          </a:p>
          <a:p>
            <a:r>
              <a:rPr lang="ar-SA" sz="2800" b="1" dirty="0" smtClean="0"/>
              <a:t>رقم جوال المقرر :        </a:t>
            </a: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0506678101</a:t>
            </a:r>
            <a:r>
              <a:rPr lang="ar-SA" sz="4000" b="1" dirty="0"/>
              <a:t> </a:t>
            </a:r>
            <a:endParaRPr lang="en-US" sz="4000" b="1" dirty="0"/>
          </a:p>
          <a:p>
            <a:r>
              <a:rPr lang="ar-SA" sz="2800" b="1" dirty="0">
                <a:solidFill>
                  <a:srgbClr val="FF0000"/>
                </a:solidFill>
              </a:rPr>
              <a:t>سيكون الجوال مفتوح في الأوقات المحددة بعالية وسيتم إغلاقة خارج هذه الأوقات، لذا على الجميع التقيد بهذه </a:t>
            </a:r>
            <a:r>
              <a:rPr lang="ar-SA" sz="2800" b="1" dirty="0" smtClean="0">
                <a:solidFill>
                  <a:srgbClr val="FF0000"/>
                </a:solidFill>
              </a:rPr>
              <a:t>المواعيد</a:t>
            </a:r>
            <a:endParaRPr lang="ar-SA" sz="3600" b="1" dirty="0"/>
          </a:p>
          <a:p>
            <a:r>
              <a:rPr lang="ar-SA" sz="2800" b="1" dirty="0">
                <a:solidFill>
                  <a:srgbClr val="0070C0"/>
                </a:solidFill>
              </a:rPr>
              <a:t>البريد </a:t>
            </a:r>
            <a:r>
              <a:rPr lang="ar-SA" sz="2800" b="1" dirty="0" smtClean="0">
                <a:solidFill>
                  <a:srgbClr val="0070C0"/>
                </a:solidFill>
              </a:rPr>
              <a:t>الإلكتروني:</a:t>
            </a:r>
            <a:r>
              <a:rPr lang="en-US" sz="2800" b="1" dirty="0" err="1" smtClean="0">
                <a:solidFill>
                  <a:srgbClr val="0070C0"/>
                </a:solidFill>
              </a:rPr>
              <a:t>malshahat</a:t>
            </a:r>
            <a:r>
              <a:rPr lang="en-US" sz="2800" b="1" dirty="0" smtClean="0">
                <a:solidFill>
                  <a:srgbClr val="0070C0"/>
                </a:solidFill>
              </a:rPr>
              <a:t> @</a:t>
            </a:r>
            <a:r>
              <a:rPr lang="en-US" sz="2800" b="1" dirty="0" err="1" smtClean="0">
                <a:solidFill>
                  <a:srgbClr val="0070C0"/>
                </a:solidFill>
              </a:rPr>
              <a:t>kfu.edu.sa</a:t>
            </a:r>
            <a:endParaRPr lang="en-US" sz="2800" b="1" dirty="0">
              <a:solidFill>
                <a:srgbClr val="0070C0"/>
              </a:solidFill>
            </a:endParaRPr>
          </a:p>
          <a:p>
            <a:pPr algn="ctr"/>
            <a:r>
              <a:rPr lang="ar-SA" sz="3600" b="1" dirty="0"/>
              <a:t> </a:t>
            </a:r>
            <a:endParaRPr lang="en-US" sz="3600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1000" y="1600200"/>
          <a:ext cx="6096000" cy="17372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49530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اليوم</a:t>
                      </a:r>
                      <a:endParaRPr lang="ar-SA" sz="3200" b="1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الوقت</a:t>
                      </a:r>
                      <a:endParaRPr lang="ar-SA" sz="3200" b="1" dirty="0"/>
                    </a:p>
                  </a:txBody>
                  <a:tcPr marT="45700" marB="45700"/>
                </a:tc>
              </a:tr>
              <a:tr h="49530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الاثنين</a:t>
                      </a:r>
                      <a:endParaRPr lang="ar-SA" sz="3200" b="1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5-6.30</a:t>
                      </a:r>
                      <a:endParaRPr lang="ar-SA" sz="3200" b="1" dirty="0"/>
                    </a:p>
                  </a:txBody>
                  <a:tcPr marT="45700" marB="45700"/>
                </a:tc>
              </a:tr>
              <a:tr h="49530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الثلاثاء</a:t>
                      </a:r>
                      <a:endParaRPr lang="ar-SA" sz="3200" b="1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/>
                        <a:t>5-6.30</a:t>
                      </a:r>
                      <a:endParaRPr lang="ar-SA" sz="3200" b="1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304800" y="152400"/>
            <a:ext cx="8991600" cy="121920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</a:t>
            </a: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الإلكتروني</a:t>
            </a:r>
          </a:p>
        </p:txBody>
      </p:sp>
    </p:spTree>
    <p:extLst>
      <p:ext uri="{BB962C8B-B14F-4D97-AF65-F5344CB8AC3E}">
        <p14:creationId xmlns:p14="http://schemas.microsoft.com/office/powerpoint/2010/main" xmlns="" val="1080789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ar-SA" sz="5400" b="1" dirty="0" smtClean="0"/>
              <a:t>محتوى الكتاب المقرر </a:t>
            </a:r>
            <a:endParaRPr lang="ar-SA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4000" b="1" dirty="0" smtClean="0"/>
              <a:t>  </a:t>
            </a:r>
            <a:r>
              <a:rPr lang="ar-SA" sz="3600" b="1" dirty="0" smtClean="0"/>
              <a:t>الفصل الأول  :صعوبات التعلم التعريف بالمفهوم</a:t>
            </a:r>
            <a:endParaRPr lang="ar-SA" sz="36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0" y="6376988"/>
            <a:ext cx="571500" cy="365125"/>
          </a:xfr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2476500" y="2551837"/>
            <a:ext cx="4953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400" b="1" dirty="0" smtClean="0"/>
              <a:t>تعريفات صعوبات التعلم</a:t>
            </a:r>
          </a:p>
          <a:p>
            <a:r>
              <a:rPr lang="ar-SA" sz="2400" b="1" dirty="0" smtClean="0"/>
              <a:t>تصنيف صعوبات التعلم</a:t>
            </a:r>
          </a:p>
          <a:p>
            <a:r>
              <a:rPr lang="ar-SA" sz="2400" b="1" dirty="0" smtClean="0"/>
              <a:t>صعوبات التعلم الأكاديمية</a:t>
            </a:r>
          </a:p>
          <a:p>
            <a:r>
              <a:rPr lang="ar-SA" sz="2400" b="1" dirty="0" smtClean="0"/>
              <a:t>مظاهر صعوبات التعلم</a:t>
            </a:r>
          </a:p>
          <a:p>
            <a:r>
              <a:rPr lang="ar-SA" sz="2400" b="1" dirty="0" smtClean="0"/>
              <a:t>أساليب قياس وتشخيص صعوبات التعلم</a:t>
            </a:r>
          </a:p>
          <a:p>
            <a:r>
              <a:rPr lang="ar-SA" sz="2400" b="1" dirty="0" smtClean="0"/>
              <a:t>محكات تشخيص التلاميذ ذوى صعوبات التعلم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ar-SA" sz="6000" b="1" dirty="0" smtClean="0"/>
              <a:t>الفصل الثاني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ar-SA" sz="4000" b="1" dirty="0" smtClean="0"/>
              <a:t>صعوبات الانتباه</a:t>
            </a:r>
          </a:p>
          <a:p>
            <a:r>
              <a:rPr lang="ar-SA" sz="2400" b="1" dirty="0" smtClean="0"/>
              <a:t>مفهوم الانتباه</a:t>
            </a:r>
          </a:p>
          <a:p>
            <a:r>
              <a:rPr lang="ar-SA" sz="2400" b="1" dirty="0" smtClean="0"/>
              <a:t>نظريات الانتباه</a:t>
            </a:r>
          </a:p>
          <a:p>
            <a:r>
              <a:rPr lang="ar-SA" sz="2400" b="1" dirty="0" smtClean="0"/>
              <a:t>مفهوم اضطرابات الانتباه ومعدل انتشارها</a:t>
            </a:r>
          </a:p>
          <a:p>
            <a:r>
              <a:rPr lang="ar-SA" sz="2400" b="1" dirty="0" smtClean="0"/>
              <a:t>نظرة تاريخية لاضطرابات الانتباه</a:t>
            </a:r>
            <a:endParaRPr lang="en-US" sz="2400" b="1" dirty="0" smtClean="0"/>
          </a:p>
          <a:p>
            <a:r>
              <a:rPr lang="ar-SA" sz="2400" b="1" dirty="0" smtClean="0"/>
              <a:t>النماذج المفسرة  لصعوبات الانتباه الانتباه</a:t>
            </a:r>
          </a:p>
          <a:p>
            <a:r>
              <a:rPr lang="ar-SA" sz="2400" b="1" dirty="0" smtClean="0"/>
              <a:t>أسباب اضطرابات الانتباه</a:t>
            </a:r>
          </a:p>
          <a:p>
            <a:r>
              <a:rPr lang="ar-SA" sz="2400" b="1" dirty="0" smtClean="0"/>
              <a:t>سمات ذوى اضطرابات الانتباه</a:t>
            </a:r>
          </a:p>
          <a:p>
            <a:r>
              <a:rPr lang="en-US" sz="2400" b="1" dirty="0" smtClean="0"/>
              <a:t>-</a:t>
            </a:r>
            <a:r>
              <a:rPr lang="ar-SA" sz="2400" b="1" dirty="0" smtClean="0"/>
              <a:t>علاج اضطرابات الانتباه –بعض الحلول المقترحة لعلاج الانتباه</a:t>
            </a:r>
            <a:endParaRPr lang="ar-SA" sz="24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0" y="6376988"/>
            <a:ext cx="571500" cy="365125"/>
          </a:xfr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ar-SA" sz="6000" b="1" dirty="0" smtClean="0"/>
              <a:t>الفصل الثالث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ar-SA" sz="4000" b="1" dirty="0" smtClean="0"/>
              <a:t>صعوبات الإدراك</a:t>
            </a:r>
          </a:p>
          <a:p>
            <a:r>
              <a:rPr lang="ar-SA" sz="2400" b="1" dirty="0" smtClean="0"/>
              <a:t>مفهوم الإدراك</a:t>
            </a:r>
          </a:p>
          <a:p>
            <a:r>
              <a:rPr lang="ar-SA" sz="2400" b="1" dirty="0" smtClean="0"/>
              <a:t>طبيعة عملية الإدراك</a:t>
            </a:r>
          </a:p>
          <a:p>
            <a:r>
              <a:rPr lang="ar-SA" sz="2400" b="1" dirty="0" smtClean="0"/>
              <a:t>العوامل المؤثرة في عملية الإدراك </a:t>
            </a:r>
          </a:p>
          <a:p>
            <a:r>
              <a:rPr lang="ar-SA" sz="2400" b="1" dirty="0" smtClean="0"/>
              <a:t>نسبة انتشار صعوبات الإدراك</a:t>
            </a:r>
          </a:p>
          <a:p>
            <a:r>
              <a:rPr lang="ar-SA" sz="2400" b="1" dirty="0" smtClean="0"/>
              <a:t> مظاهر صعوبات التعلم المرتبطة باضطرابات الإدراك</a:t>
            </a:r>
          </a:p>
          <a:p>
            <a:r>
              <a:rPr lang="ar-SA" sz="2400" b="1" dirty="0" smtClean="0"/>
              <a:t>النظريات المفسرة لعملية الإدراك</a:t>
            </a:r>
          </a:p>
          <a:p>
            <a:r>
              <a:rPr lang="ar-SA" sz="2400" b="1" dirty="0" smtClean="0"/>
              <a:t>السرعة </a:t>
            </a:r>
            <a:r>
              <a:rPr lang="ar-SA" sz="2400" b="1" dirty="0" smtClean="0"/>
              <a:t>الإدراكية</a:t>
            </a:r>
            <a:endParaRPr lang="ar-SA" sz="2400" b="1" dirty="0" smtClean="0"/>
          </a:p>
          <a:p>
            <a:endParaRPr lang="ar-SA" sz="2400" b="1" dirty="0" smtClean="0"/>
          </a:p>
          <a:p>
            <a:endParaRPr lang="ar-SA" sz="28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0" y="6376988"/>
            <a:ext cx="571500" cy="365125"/>
          </a:xfr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4800" b="1" dirty="0" smtClean="0"/>
              <a:t>  </a:t>
            </a:r>
            <a:r>
              <a:rPr lang="ar-SA" sz="4800" b="1" dirty="0" smtClean="0"/>
              <a:t> الفصل الرابع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828800"/>
            <a:ext cx="8915400" cy="4525963"/>
          </a:xfrm>
          <a:ln>
            <a:solidFill>
              <a:schemeClr val="accent1"/>
            </a:solidFill>
          </a:ln>
        </p:spPr>
        <p:txBody>
          <a:bodyPr/>
          <a:lstStyle/>
          <a:p>
            <a:pPr lvl="1" algn="ctr"/>
            <a:r>
              <a:rPr lang="ar-SA" sz="4000" b="1" dirty="0" smtClean="0"/>
              <a:t>صعوبات الذاكرة</a:t>
            </a:r>
          </a:p>
          <a:p>
            <a:pPr lvl="1"/>
            <a:r>
              <a:rPr lang="ar-SA" sz="2400" b="1" dirty="0" smtClean="0"/>
              <a:t>تعريف الذاكرة</a:t>
            </a:r>
          </a:p>
          <a:p>
            <a:pPr lvl="1"/>
            <a:r>
              <a:rPr lang="ar-SA" sz="2400" b="1" dirty="0" smtClean="0"/>
              <a:t>قياس الذاكرة</a:t>
            </a:r>
          </a:p>
          <a:p>
            <a:pPr lvl="1"/>
            <a:r>
              <a:rPr lang="ar-SA" sz="2400" b="1" dirty="0" err="1" smtClean="0"/>
              <a:t>انواع</a:t>
            </a:r>
            <a:r>
              <a:rPr lang="ar-SA" sz="2400" b="1" dirty="0" smtClean="0"/>
              <a:t> الذاكرة</a:t>
            </a:r>
          </a:p>
          <a:p>
            <a:pPr lvl="1"/>
            <a:r>
              <a:rPr lang="ar-SA" sz="2400" b="1" dirty="0" smtClean="0"/>
              <a:t>الذاكرة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اطار</a:t>
            </a:r>
            <a:r>
              <a:rPr lang="ar-SA" sz="2400" b="1" dirty="0" smtClean="0"/>
              <a:t> تجهيز الملومات</a:t>
            </a:r>
          </a:p>
          <a:p>
            <a:pPr lvl="1"/>
            <a:r>
              <a:rPr lang="ar-SA" sz="2400" b="1" dirty="0" smtClean="0"/>
              <a:t>التشفير</a:t>
            </a:r>
          </a:p>
          <a:p>
            <a:pPr lvl="1"/>
            <a:r>
              <a:rPr lang="ar-SA" sz="2400" b="1" dirty="0" smtClean="0"/>
              <a:t>التخزين</a:t>
            </a:r>
          </a:p>
          <a:p>
            <a:pPr lvl="1"/>
            <a:r>
              <a:rPr lang="ar-SA" sz="2400" b="1" dirty="0" smtClean="0"/>
              <a:t>استراتجيات البحث عن المعلومات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الذاكرة</a:t>
            </a:r>
          </a:p>
          <a:p>
            <a:pPr lvl="1"/>
            <a:r>
              <a:rPr lang="ar-SA" sz="2400" b="1" dirty="0" smtClean="0"/>
              <a:t>الذاكرة لدى التلاميذ ذوى صعوبات التعلم</a:t>
            </a:r>
          </a:p>
          <a:p>
            <a:pPr lvl="1"/>
            <a:endParaRPr lang="ar-SA" sz="2400" b="1" dirty="0" smtClean="0"/>
          </a:p>
          <a:p>
            <a:pPr lvl="1"/>
            <a:endParaRPr lang="ar-SA" b="1" dirty="0" smtClean="0"/>
          </a:p>
          <a:p>
            <a:endParaRPr lang="en-US" sz="4000" b="1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0" y="6376988"/>
            <a:ext cx="571500" cy="365125"/>
          </a:xfr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6000" dirty="0" smtClean="0"/>
              <a:t> </a:t>
            </a:r>
            <a:r>
              <a:rPr lang="ar-SA" sz="6000" dirty="0" smtClean="0"/>
              <a:t> </a:t>
            </a:r>
            <a:r>
              <a:rPr lang="ar-SA" sz="6000" b="1" dirty="0" smtClean="0"/>
              <a:t>الفصل الخامس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ar-SA" sz="4000" b="1" dirty="0" smtClean="0"/>
              <a:t>صعوبات التفكير وحل المشكلات</a:t>
            </a:r>
          </a:p>
          <a:p>
            <a:r>
              <a:rPr lang="ar-SA" sz="2400" b="1" dirty="0" smtClean="0"/>
              <a:t>تعريف التفكير</a:t>
            </a:r>
          </a:p>
          <a:p>
            <a:r>
              <a:rPr lang="ar-SA" sz="2400" b="1" dirty="0" smtClean="0"/>
              <a:t>أنواع التفكير</a:t>
            </a:r>
          </a:p>
          <a:p>
            <a:r>
              <a:rPr lang="ar-SA" sz="2400" b="1" dirty="0" smtClean="0"/>
              <a:t>أنشطة التفكير</a:t>
            </a:r>
          </a:p>
          <a:p>
            <a:r>
              <a:rPr lang="ar-SA" sz="2400" b="1" dirty="0" smtClean="0"/>
              <a:t>التفكير لدى التلاميذ ذوى صعوبات التعلم</a:t>
            </a:r>
          </a:p>
          <a:p>
            <a:r>
              <a:rPr lang="ar-SA" sz="2400" b="1" dirty="0" smtClean="0"/>
              <a:t>تعليم التفكير للطلاب ذوى صعوبات التعلم</a:t>
            </a:r>
          </a:p>
          <a:p>
            <a:r>
              <a:rPr lang="ar-SA" sz="2400" b="1" dirty="0" smtClean="0"/>
              <a:t>صعوبات حل المشكلات</a:t>
            </a:r>
          </a:p>
          <a:p>
            <a:r>
              <a:rPr lang="ar-SA" sz="2400" b="1" dirty="0" smtClean="0"/>
              <a:t>تعريف المشكلة</a:t>
            </a:r>
          </a:p>
          <a:p>
            <a:r>
              <a:rPr lang="ar-SA" sz="2400" b="1" dirty="0" smtClean="0"/>
              <a:t>مراحل حل المشكلة</a:t>
            </a:r>
          </a:p>
          <a:p>
            <a:r>
              <a:rPr lang="ar-SA" sz="2400" b="1" dirty="0" smtClean="0"/>
              <a:t>العوامل </a:t>
            </a:r>
            <a:r>
              <a:rPr lang="ar-SA" sz="2400" b="1" dirty="0" err="1" smtClean="0"/>
              <a:t>التى</a:t>
            </a:r>
            <a:r>
              <a:rPr lang="ar-SA" sz="2400" b="1" dirty="0" smtClean="0"/>
              <a:t> تؤثر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حل المشكلات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0" y="6376988"/>
            <a:ext cx="571500" cy="365125"/>
          </a:xfr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11</a:t>
            </a:fld>
            <a:endParaRPr lang="en-US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149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</TotalTime>
  <Words>304</Words>
  <Application>Microsoft Office PowerPoint</Application>
  <PresentationFormat>A4 Paper (210x297 mm)‎</PresentationFormat>
  <Paragraphs>107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11</vt:i4>
      </vt:variant>
    </vt:vector>
  </HeadingPairs>
  <TitlesOfParts>
    <vt:vector size="13" baseType="lpstr">
      <vt:lpstr>2_Office Theme</vt:lpstr>
      <vt:lpstr>Office Theme</vt:lpstr>
      <vt:lpstr>الشريحة 1</vt:lpstr>
      <vt:lpstr>عنوان المحاضرة</vt:lpstr>
      <vt:lpstr>الكتاب المقرر</vt:lpstr>
      <vt:lpstr>توزيع الدرجات</vt:lpstr>
      <vt:lpstr>الساعات المكتبية وجوال المقرر والبريد الإلكتروني</vt:lpstr>
      <vt:lpstr>محتوى الكتاب المقرر </vt:lpstr>
      <vt:lpstr>الفصل الثاني </vt:lpstr>
      <vt:lpstr>الفصل الثالث </vt:lpstr>
      <vt:lpstr>   الفصل الرابع </vt:lpstr>
      <vt:lpstr>  الفصل الخامس </vt:lpstr>
      <vt:lpstr>الشريحة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malshahat</cp:lastModifiedBy>
  <cp:revision>109</cp:revision>
  <dcterms:created xsi:type="dcterms:W3CDTF">2009-10-14T19:14:34Z</dcterms:created>
  <dcterms:modified xsi:type="dcterms:W3CDTF">2011-09-26T06:22:17Z</dcterms:modified>
</cp:coreProperties>
</file>