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88" r:id="rId2"/>
    <p:sldId id="319" r:id="rId3"/>
    <p:sldId id="320" r:id="rId4"/>
    <p:sldId id="321" r:id="rId5"/>
    <p:sldId id="322" r:id="rId6"/>
    <p:sldId id="341" r:id="rId7"/>
    <p:sldId id="342" r:id="rId8"/>
    <p:sldId id="343" r:id="rId9"/>
    <p:sldId id="344" r:id="rId10"/>
    <p:sldId id="345" r:id="rId11"/>
    <p:sldId id="346" r:id="rId12"/>
    <p:sldId id="347" r:id="rId13"/>
    <p:sldId id="348" r:id="rId14"/>
    <p:sldId id="38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3BD"/>
    <a:srgbClr val="FF0066"/>
    <a:srgbClr val="009900"/>
    <a:srgbClr val="FF3300"/>
    <a:srgbClr val="3B84A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80" d="100"/>
          <a:sy n="80" d="100"/>
        </p:scale>
        <p:origin x="-660" y="-4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smtClean="0">
                <a:solidFill>
                  <a:schemeClr val="bg1"/>
                </a:solidFill>
                <a:latin typeface="+mn-lt"/>
                <a:cs typeface="+mn-cs"/>
              </a:rPr>
              <a:t>التعلم</a:t>
            </a:r>
            <a:r>
              <a:rPr lang="ar-SA" sz="1600" b="1" baseline="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ar.wikipedia.org/wiki/%D8%B6%D9%88%D8%A1" TargetMode="External"/><Relationship Id="rId2" Type="http://schemas.openxmlformats.org/officeDocument/2006/relationships/hyperlink" Target="http://ar.wikipedia.org/wiki/%D9%85%D8%B3%D8%AF%D8%B3_(%D8%AA%D9%88%D8%B6%D9%8A%D8%AD)"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en-US" sz="3700" b="1" dirty="0" smtClean="0">
              <a:solidFill>
                <a:srgbClr val="376092"/>
              </a:solidFill>
              <a:latin typeface="AYM Wadiy S_U normal."/>
              <a:cs typeface="Times New Roman" pitchFamily="18" charset="0"/>
            </a:endParaRPr>
          </a:p>
          <a:p>
            <a:pPr algn="ctr">
              <a:lnSpc>
                <a:spcPct val="80000"/>
              </a:lnSpc>
            </a:pPr>
            <a:r>
              <a:rPr lang="ar-SA" sz="3200" dirty="0" smtClean="0">
                <a:solidFill>
                  <a:srgbClr val="FF0000"/>
                </a:solidFill>
                <a:latin typeface="Monotype Koufi" pitchFamily="2" charset="-78"/>
                <a:cs typeface="Monotype Koufi" pitchFamily="2" charset="-78"/>
              </a:rPr>
              <a:t>صعوبات التعلم </a:t>
            </a:r>
            <a:r>
              <a:rPr lang="ar-SA" sz="3200" dirty="0" err="1" smtClean="0">
                <a:solidFill>
                  <a:srgbClr val="FF0000"/>
                </a:solidFill>
                <a:latin typeface="Monotype Koufi" pitchFamily="2" charset="-78"/>
                <a:cs typeface="Monotype Koufi" pitchFamily="2" charset="-78"/>
              </a:rPr>
              <a:t>النمائية</a:t>
            </a:r>
            <a:endParaRPr lang="ar-SA" sz="3200" b="1" dirty="0" smtClean="0">
              <a:solidFill>
                <a:srgbClr val="FF0000"/>
              </a:solidFill>
              <a:latin typeface="AYM Wadiy S_U normal."/>
              <a:cs typeface="Times New Roman" pitchFamily="18" charset="0"/>
            </a:endParaRPr>
          </a:p>
          <a:p>
            <a:pPr algn="ctr"/>
            <a:r>
              <a:rPr lang="ar-SA" sz="4000" b="1" dirty="0" smtClean="0">
                <a:solidFill>
                  <a:srgbClr val="002060"/>
                </a:solidFill>
                <a:cs typeface="Akhbar MT" pitchFamily="2" charset="-78"/>
              </a:rPr>
              <a:t>د. مجدى الشحات</a:t>
            </a:r>
            <a:endParaRPr lang="en-US" sz="3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1" end="1"/>
                                            </p:txEl>
                                          </p:spTgt>
                                        </p:tgtEl>
                                        <p:attrNameLst>
                                          <p:attrName>style.visibility</p:attrName>
                                        </p:attrNameLst>
                                      </p:cBhvr>
                                      <p:to>
                                        <p:strVal val="visible"/>
                                      </p:to>
                                    </p:set>
                                    <p:anim calcmode="lin" valueType="num">
                                      <p:cBhvr additive="base">
                                        <p:cTn id="43" dur="500" fill="hold"/>
                                        <p:tgtEl>
                                          <p:spTgt spid="5130">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2" end="2"/>
                                            </p:txEl>
                                          </p:spTgt>
                                        </p:tgtEl>
                                        <p:attrNameLst>
                                          <p:attrName>style.visibility</p:attrName>
                                        </p:attrNameLst>
                                      </p:cBhvr>
                                      <p:to>
                                        <p:strVal val="visible"/>
                                      </p:to>
                                    </p:set>
                                    <p:anim calcmode="lin" valueType="num">
                                      <p:cBhvr additive="base">
                                        <p:cTn id="49"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المحاضرة </a:t>
            </a:r>
            <a:r>
              <a:rPr lang="ar-SA" dirty="0" err="1" smtClean="0"/>
              <a:t>الاولى</a:t>
            </a:r>
            <a:endParaRPr lang="ar-SA" dirty="0"/>
          </a:p>
        </p:txBody>
      </p:sp>
      <p:sp>
        <p:nvSpPr>
          <p:cNvPr id="3" name="عنصر نائب للمحتوى 2"/>
          <p:cNvSpPr>
            <a:spLocks noGrp="1"/>
          </p:cNvSpPr>
          <p:nvPr>
            <p:ph idx="1"/>
          </p:nvPr>
        </p:nvSpPr>
        <p:spPr/>
        <p:txBody>
          <a:bodyPr/>
          <a:lstStyle/>
          <a:p>
            <a:endParaRPr lang="ar-S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EG" b="1" dirty="0" smtClean="0"/>
              <a:t>الفصل الثاني</a:t>
            </a:r>
            <a:r>
              <a:rPr lang="en-US" b="1" dirty="0" smtClean="0"/>
              <a:t/>
            </a:r>
            <a:br>
              <a:rPr lang="en-US" b="1" dirty="0" smtClean="0"/>
            </a:br>
            <a:r>
              <a:rPr lang="ar-SA" b="1" dirty="0" smtClean="0"/>
              <a:t>صعوبات الانتباه</a:t>
            </a:r>
            <a:endParaRPr lang="ar-SA" dirty="0"/>
          </a:p>
        </p:txBody>
      </p:sp>
      <p:sp>
        <p:nvSpPr>
          <p:cNvPr id="3" name="عنصر نائب للمحتوى 2"/>
          <p:cNvSpPr>
            <a:spLocks noGrp="1"/>
          </p:cNvSpPr>
          <p:nvPr>
            <p:ph idx="1"/>
          </p:nvPr>
        </p:nvSpPr>
        <p:spPr/>
        <p:txBody>
          <a:bodyPr/>
          <a:lstStyle/>
          <a:p>
            <a:pPr rtl="1"/>
            <a:r>
              <a:rPr lang="ar-EG" sz="2000" dirty="0" smtClean="0"/>
              <a:t>مقدمة:</a:t>
            </a:r>
            <a:endParaRPr lang="en-US" sz="2000" dirty="0" smtClean="0"/>
          </a:p>
          <a:p>
            <a:pPr rtl="1"/>
            <a:r>
              <a:rPr lang="ar-EG" sz="2000" dirty="0" smtClean="0"/>
              <a:t>يعد الانتباه إحدى العمليات المعرفية العليا، وهو المدخل الذي تتم من خلاله تحديد هوية المعلومات وتنقيتها قبل دخولها إلى عالم الذاكرة، بحيث تسمح للمعلومات المطلوبة أن تمر، وتمنع المعلومات غير المطلوبة، بل وتجعل الفرد في حالة يقظة للتعامل مع المثيرات والمواقف المختلفة المحيطة به، ومن ثم فإنه يزيد من قدرته على التواصل والتفاعل مع الآخرين والبيئة المحيطة.</a:t>
            </a:r>
            <a:endParaRPr lang="en-US" sz="2000" dirty="0" smtClean="0"/>
          </a:p>
          <a:p>
            <a:pPr rtl="1"/>
            <a:r>
              <a:rPr lang="ar-SA" sz="2000" dirty="0" smtClean="0"/>
              <a:t>وتظهر أهمية الدور الذي تلعبه القدرة على الانتباه من خلال الدور المهم الذي يقوم به  في التفاعل والإستجابه </a:t>
            </a:r>
            <a:r>
              <a:rPr lang="ar-EG" sz="2000" dirty="0" smtClean="0"/>
              <a:t>للأحداث والمثيرات المختلفة، وخصوصاً تلك التي ترتبط بالجانب الانفعالي، وتظهر العلاقة الوطيدة بين كل من الانتباه من جانب والعواطف والانفعالات من جانب أخر؛ في محاولة الباحثين فهم الانفعالات من خلال مصادر الانتباه </a:t>
            </a:r>
            <a:r>
              <a:rPr lang="en-US" sz="2000" dirty="0" err="1" smtClean="0"/>
              <a:t>Attentional</a:t>
            </a:r>
            <a:r>
              <a:rPr lang="en-US" sz="2000" dirty="0" smtClean="0"/>
              <a:t> Resources</a:t>
            </a:r>
            <a:r>
              <a:rPr lang="ar-EG" sz="2000" dirty="0" smtClean="0"/>
              <a:t>، لذا فيطرح العلماء سؤال مهم مؤداه: هل يمكن معالجة المعلومات ذات الطبيعة الانفعالية في ظل غياب مصادر الانتباه؟، ويرى علماء علم النفس المعرفي أن المعالجة القبل </a:t>
            </a:r>
            <a:r>
              <a:rPr lang="ar-EG" sz="2000" dirty="0" err="1" smtClean="0"/>
              <a:t>انتباهية</a:t>
            </a:r>
            <a:r>
              <a:rPr lang="ar-EG" sz="2000" dirty="0" smtClean="0"/>
              <a:t> (المعالجة الغير مقصودة) تمثل مرحلة مبكرة من معالجة المعلومات تحدث بشكل سريع وبصورة لا شعورية.</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b="1" dirty="0" smtClean="0"/>
              <a:t>مفهوم الانتباه:</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b="1" dirty="0" smtClean="0"/>
              <a:t>التعريف اللغوي:</a:t>
            </a:r>
            <a:endParaRPr lang="en-US" sz="2000" b="1" dirty="0" smtClean="0"/>
          </a:p>
          <a:p>
            <a:pPr rtl="1"/>
            <a:r>
              <a:rPr lang="ar-EG" sz="2000" dirty="0" smtClean="0"/>
              <a:t>وبالكشف في لسان العرب على مفهوم الانتباه، وٌجدِ أن الأصل اللغوي لمفهوم الانتباه إلى الفعل الثلاثي " نَبِه" </a:t>
            </a:r>
            <a:r>
              <a:rPr lang="ar-EG" sz="2000" dirty="0" smtClean="0"/>
              <a:t>والذي </a:t>
            </a:r>
            <a:r>
              <a:rPr lang="ar-EG" sz="2000" dirty="0" smtClean="0"/>
              <a:t>يعني: </a:t>
            </a:r>
            <a:r>
              <a:rPr lang="ar-EG" sz="2000" dirty="0" err="1" smtClean="0"/>
              <a:t>النُّبْه</a:t>
            </a:r>
            <a:r>
              <a:rPr lang="ar-EG" sz="2000" dirty="0" smtClean="0"/>
              <a:t>: القيامُ والانْتِباهُ من النوم، وقد نَبَّهَهُ وأَنْبَهَهُ من النوم فتَنَبَّه وانْتَبَه، وانْتَبَهَ من نومه: </a:t>
            </a:r>
            <a:r>
              <a:rPr lang="ar-EG" sz="2000" dirty="0" smtClean="0"/>
              <a:t>استَيقَظ</a:t>
            </a:r>
            <a:r>
              <a:rPr lang="ar-SA" sz="2000" dirty="0" smtClean="0"/>
              <a:t> </a:t>
            </a:r>
            <a:r>
              <a:rPr lang="ar-EG" sz="2000" dirty="0" smtClean="0"/>
              <a:t>ومما </a:t>
            </a:r>
            <a:r>
              <a:rPr lang="ar-EG" sz="2000" dirty="0" smtClean="0"/>
              <a:t>سبق يمكن القول أن الانتباه في اللغة يعنى الشعور بالأمر أو </a:t>
            </a:r>
            <a:r>
              <a:rPr lang="ar-EG" sz="2000" dirty="0" err="1" smtClean="0"/>
              <a:t>الشيئ</a:t>
            </a:r>
            <a:r>
              <a:rPr lang="ar-EG" sz="2000" dirty="0" smtClean="0"/>
              <a:t> وهو يتطلب اليقظة وقدر من النشاط </a:t>
            </a:r>
            <a:r>
              <a:rPr lang="ar-EG" sz="2000" dirty="0" smtClean="0"/>
              <a:t>العقلي </a:t>
            </a:r>
            <a:r>
              <a:rPr lang="ar-EG" sz="2000" dirty="0" smtClean="0"/>
              <a:t>والفطنة في تقدير الأمور والأشياء </a:t>
            </a:r>
            <a:r>
              <a:rPr lang="ar-EG" sz="2000" dirty="0" smtClean="0"/>
              <a:t>وعكسه </a:t>
            </a:r>
            <a:r>
              <a:rPr lang="ar-EG" sz="2000" dirty="0" smtClean="0"/>
              <a:t>الخمول، وهو يتم بصورة مقصودة شعورية.</a:t>
            </a:r>
            <a:endParaRPr lang="en-US" sz="2000" dirty="0" smtClean="0"/>
          </a:p>
          <a:p>
            <a:pPr rtl="1"/>
            <a:r>
              <a:rPr lang="ar-EG" sz="2000" dirty="0" smtClean="0"/>
              <a:t>وبالرجوع إلى قاموس </a:t>
            </a:r>
            <a:r>
              <a:rPr lang="en-US" sz="2000" dirty="0" smtClean="0"/>
              <a:t>Longman</a:t>
            </a:r>
            <a:r>
              <a:rPr lang="ar-EG" sz="2000" dirty="0" smtClean="0"/>
              <a:t> فإن </a:t>
            </a:r>
            <a:r>
              <a:rPr lang="ar-EG" sz="2000" dirty="0" smtClean="0"/>
              <a:t>الانتباه </a:t>
            </a:r>
            <a:r>
              <a:rPr lang="ar-EG" sz="2000" dirty="0" smtClean="0"/>
              <a:t>يعني:" الاستماع والنظر والتفكير في شيء أو أمر ما".</a:t>
            </a:r>
            <a:endParaRPr lang="en-US" sz="2000" dirty="0" smtClean="0"/>
          </a:p>
          <a:p>
            <a:pPr rtl="1"/>
            <a:r>
              <a:rPr lang="ar-EG" sz="2000" dirty="0" smtClean="0"/>
              <a:t>أما في قاموس جامعه كامبريدج </a:t>
            </a:r>
            <a:r>
              <a:rPr lang="en-US" sz="2000" dirty="0" smtClean="0"/>
              <a:t>Cambridge</a:t>
            </a:r>
            <a:r>
              <a:rPr lang="ar-EG" sz="2000" dirty="0" smtClean="0"/>
              <a:t> فإنه يعني:" توجيه النشاط </a:t>
            </a:r>
            <a:r>
              <a:rPr lang="ar-EG" sz="2000" dirty="0" smtClean="0"/>
              <a:t>العقلي </a:t>
            </a:r>
            <a:r>
              <a:rPr lang="ar-EG" sz="2000" dirty="0" smtClean="0"/>
              <a:t>إلى الإنصات والفهم والملاحظة".</a:t>
            </a:r>
            <a:endParaRPr lang="en-US" sz="2000" dirty="0" smtClean="0"/>
          </a:p>
          <a:p>
            <a:endParaRPr lang="ar-SA"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المفهوم النفسي:</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2000" dirty="0" smtClean="0"/>
              <a:t>ومن التعريفات النفسية للانتباه ذلك التعريف الذي قدمه قاموس موسوعة علم النفس     </a:t>
            </a:r>
            <a:r>
              <a:rPr lang="en-US" sz="2000" dirty="0" smtClean="0"/>
              <a:t>(The Encyclopedia Dictionary of  Psychology,1986) </a:t>
            </a:r>
            <a:r>
              <a:rPr lang="ar-SA" sz="2000" dirty="0" smtClean="0"/>
              <a:t> والذي يرى أن الانتباه هو" القدرة على التركيز على المظاهر الدقيقة الموجودة في البيئة ، اختيار الكائن الحي لمثيرات معينة ومقاومة التحول الناتج عن المثيرات الأخرى".</a:t>
            </a:r>
            <a:endParaRPr lang="en-US" sz="2000" dirty="0" smtClean="0"/>
          </a:p>
          <a:p>
            <a:pPr rtl="1"/>
            <a:r>
              <a:rPr lang="ar-SA" sz="2000" dirty="0" smtClean="0"/>
              <a:t>كما يعرف محمد عثمان نجاتي (1980) الانتباه على أنه نوع من التهيؤ الذهني للإدراك الحسي حيث يشير التهيؤ إلى </a:t>
            </a:r>
            <a:r>
              <a:rPr lang="ar-SA" sz="2000" dirty="0" smtClean="0"/>
              <a:t>الوجهة </a:t>
            </a:r>
            <a:r>
              <a:rPr lang="ar-SA" sz="2000" dirty="0" smtClean="0"/>
              <a:t>الذهنية التي تمثل استعداد خاص لدى الفرد لتوجيه الانتباه نحو الشيء المراد إدراكه.</a:t>
            </a:r>
            <a:endParaRPr lang="en-US" sz="2000" dirty="0" smtClean="0"/>
          </a:p>
          <a:p>
            <a:pPr rtl="1"/>
            <a:r>
              <a:rPr lang="ar-EG" sz="2000" dirty="0" smtClean="0"/>
              <a:t>ويرى كيرك </a:t>
            </a:r>
            <a:r>
              <a:rPr lang="ar-EG" sz="2000" dirty="0" err="1" smtClean="0"/>
              <a:t>وكالفنت</a:t>
            </a:r>
            <a:r>
              <a:rPr lang="ar-EG" sz="2000" dirty="0" smtClean="0"/>
              <a:t> (</a:t>
            </a:r>
            <a:r>
              <a:rPr lang="en-US" sz="2000" dirty="0" smtClean="0"/>
              <a:t>Kirk &amp; </a:t>
            </a:r>
            <a:r>
              <a:rPr lang="en-US" sz="2000" dirty="0" err="1" smtClean="0"/>
              <a:t>Chalfant</a:t>
            </a:r>
            <a:r>
              <a:rPr lang="en-US" sz="2000" dirty="0" smtClean="0"/>
              <a:t>, 1984</a:t>
            </a:r>
            <a:r>
              <a:rPr lang="ar-EG" sz="2000" dirty="0" smtClean="0"/>
              <a:t>) أن الانتباه هو عملية انتقائية لالتقاط المثيرات ذات العلاقة الوثيقة بالمهمة وجعلها في مركز الوعي الشعوري.</a:t>
            </a:r>
            <a:endParaRPr lang="en-US" sz="2000" dirty="0" smtClean="0"/>
          </a:p>
          <a:p>
            <a:pPr rtl="1"/>
            <a:r>
              <a:rPr lang="ar-EG" sz="2000" dirty="0" smtClean="0"/>
              <a:t>كما يعرف </a:t>
            </a:r>
            <a:r>
              <a:rPr lang="ar-EG" sz="2000" dirty="0" err="1" smtClean="0"/>
              <a:t>جالوتى</a:t>
            </a:r>
            <a:r>
              <a:rPr lang="ar-EG" sz="2000" dirty="0" smtClean="0"/>
              <a:t> (</a:t>
            </a:r>
            <a:r>
              <a:rPr lang="en-US" sz="2000" dirty="0" smtClean="0"/>
              <a:t>Galotti,1998</a:t>
            </a:r>
            <a:r>
              <a:rPr lang="ar-EG" sz="2000" dirty="0" smtClean="0"/>
              <a:t>)  الانتباه على أنه " مصادر معرفية </a:t>
            </a:r>
            <a:r>
              <a:rPr lang="en-US" sz="2000" dirty="0" smtClean="0"/>
              <a:t>Cognitive Resources</a:t>
            </a:r>
            <a:r>
              <a:rPr lang="ar-EG" sz="2000" dirty="0" smtClean="0"/>
              <a:t>، وجهد </a:t>
            </a:r>
            <a:r>
              <a:rPr lang="ar-EG" sz="2000" dirty="0" err="1" smtClean="0"/>
              <a:t>عقلى</a:t>
            </a:r>
            <a:r>
              <a:rPr lang="ar-EG" sz="2000" dirty="0" smtClean="0"/>
              <a:t> </a:t>
            </a:r>
            <a:r>
              <a:rPr lang="en-US" sz="2000" dirty="0" smtClean="0"/>
              <a:t>Mental Effort</a:t>
            </a:r>
            <a:r>
              <a:rPr lang="ar-EG" sz="2000" dirty="0" smtClean="0"/>
              <a:t>، وتركيز مقصود للعمليات المعرفية".</a:t>
            </a:r>
            <a:endParaRPr lang="en-US" sz="2000" dirty="0" smtClean="0"/>
          </a:p>
          <a:p>
            <a:pPr rtl="1"/>
            <a:r>
              <a:rPr lang="ar-EG" sz="2000" dirty="0" smtClean="0"/>
              <a:t>وأشار </a:t>
            </a:r>
            <a:r>
              <a:rPr lang="ar-EG" sz="2000" dirty="0" err="1" smtClean="0"/>
              <a:t>جولدشتان</a:t>
            </a:r>
            <a:r>
              <a:rPr lang="ar-EG" sz="2000" dirty="0" smtClean="0"/>
              <a:t> (</a:t>
            </a:r>
            <a:r>
              <a:rPr lang="en-US" sz="2000" dirty="0" smtClean="0"/>
              <a:t>Goldstein,1995</a:t>
            </a:r>
            <a:r>
              <a:rPr lang="ar-EG" sz="2000" dirty="0" smtClean="0"/>
              <a:t>) إلى </a:t>
            </a:r>
            <a:r>
              <a:rPr lang="ar-EG" sz="2000" dirty="0" err="1" smtClean="0"/>
              <a:t>ان</a:t>
            </a:r>
            <a:r>
              <a:rPr lang="ar-EG" sz="2000" dirty="0" smtClean="0"/>
              <a:t> التلميذ ذوى اضطراب الانتباه مع فرط النشاط يعانى من أربعه اضطرابات هي: التشتت والاستثارة العالية والاندفاعية وصعوبة إرضاؤه</a:t>
            </a:r>
            <a:r>
              <a:rPr lang="ar-EG" dirty="0" smtClean="0"/>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EG" sz="2000" dirty="0" smtClean="0"/>
              <a:t>ومن جانب آخر تعرف </a:t>
            </a:r>
            <a:r>
              <a:rPr lang="ar-EG" sz="2000" dirty="0" err="1" smtClean="0"/>
              <a:t>صفيناز</a:t>
            </a:r>
            <a:r>
              <a:rPr lang="ar-EG" sz="2000" dirty="0" smtClean="0"/>
              <a:t> إبراهيم (2007) اضطرابات الانتباه على أنها عدم استطاعة الطفل التركيز والاحتفاظ به طوال فترة ممارسة الأنشطة مع عد الاستقرار، والحركة الزائدة دون الهدوء أو الراحة مما يجعله مندفعاً يستجيب للأشياء دون تفكير مسبق".</a:t>
            </a:r>
            <a:endParaRPr lang="en-US" sz="2000" dirty="0" smtClean="0"/>
          </a:p>
          <a:p>
            <a:pPr rtl="1"/>
            <a:r>
              <a:rPr lang="ar-EG" sz="2000" dirty="0" smtClean="0"/>
              <a:t>ويعرف الدليل التشخيصي والإحصائي للأمراض العقلية الصادر عن (</a:t>
            </a:r>
            <a:r>
              <a:rPr lang="en-US" sz="2000" dirty="0" smtClean="0"/>
              <a:t>A.P.A, 2004</a:t>
            </a:r>
            <a:r>
              <a:rPr lang="ar-EG" sz="2000" dirty="0" smtClean="0"/>
              <a:t>) اضطراب الانتباه والنشاط الزائد على أنه "نمط من نقص الانتباه /أو النشاط الزائد المتكرر والشديد الذي يظهر كثيراً لدى أطفال معينين بالمقارنة مع أقرانهم" في (</a:t>
            </a:r>
            <a:r>
              <a:rPr lang="en-US" sz="2000" dirty="0" smtClean="0"/>
              <a:t>Kelly</a:t>
            </a:r>
            <a:r>
              <a:rPr lang="ar-EG" sz="2000" dirty="0" smtClean="0"/>
              <a:t> &amp; </a:t>
            </a:r>
            <a:r>
              <a:rPr lang="en-US" sz="2000" dirty="0" err="1" smtClean="0"/>
              <a:t>Mclauphlin</a:t>
            </a:r>
            <a:r>
              <a:rPr lang="en-US" sz="2000" dirty="0" smtClean="0"/>
              <a:t>, 2004</a:t>
            </a:r>
            <a:r>
              <a:rPr lang="ar-EG" sz="2000" dirty="0" smtClean="0"/>
              <a:t>).</a:t>
            </a:r>
            <a:endParaRPr lang="en-US" sz="2000" dirty="0" smtClean="0"/>
          </a:p>
          <a:p>
            <a:r>
              <a:rPr lang="ar-EG" sz="2000" dirty="0" smtClean="0"/>
              <a:t>مما سبق يمكن القول أن التلميذ الذي يعانى من اضطراب الانتباه هو ذلك التلميذ الذي لديه قصور واضح في القدرة على مواصلة الانتباه لفترات زمنية طويلة، وقد يصاحب/لا يصاحب  ذلك نشاط زائد، وهو يعانى من: التشتت والاستثارة العالية والاندفاعية وصعوبة إرضاؤه</a:t>
            </a:r>
            <a:endParaRPr lang="ar-SA"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أنواع الانتباه:</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EG" sz="2000" dirty="0" smtClean="0"/>
              <a:t>يوجد العديد من أنواع الانتباه يمكن الإشارة لها على النحو التالي:</a:t>
            </a:r>
            <a:endParaRPr lang="en-US" sz="2000" dirty="0" smtClean="0"/>
          </a:p>
          <a:p>
            <a:pPr rtl="1"/>
            <a:r>
              <a:rPr lang="ar-EG" sz="2000" dirty="0" smtClean="0"/>
              <a:t>1. </a:t>
            </a:r>
            <a:r>
              <a:rPr lang="ar-IQ" sz="2000" dirty="0" smtClean="0"/>
              <a:t>انتباه قسري: وفيه يتجه الفرد للانتباه إلى المثير رغم عن إرادته كالانتباه إلى طلقه </a:t>
            </a:r>
            <a:r>
              <a:rPr lang="ar-IQ" sz="2000" dirty="0" smtClean="0">
                <a:hlinkClick r:id="rId2" tooltip="مسدس (توضيح)"/>
              </a:rPr>
              <a:t>مسدس</a:t>
            </a:r>
            <a:r>
              <a:rPr lang="en-US" sz="2000" dirty="0" smtClean="0"/>
              <a:t> </a:t>
            </a:r>
            <a:r>
              <a:rPr lang="ar-IQ" sz="2000" dirty="0" smtClean="0"/>
              <a:t>أو</a:t>
            </a:r>
            <a:r>
              <a:rPr lang="ar-IQ" sz="2000" dirty="0" smtClean="0">
                <a:hlinkClick r:id="rId3" tooltip="ضوء"/>
              </a:rPr>
              <a:t>ضوء</a:t>
            </a:r>
            <a:r>
              <a:rPr lang="ar-IQ" sz="2000" dirty="0" smtClean="0"/>
              <a:t> خاطف أو ألم مفاجئ في الجسم </a:t>
            </a:r>
            <a:endParaRPr lang="en-US" sz="2000" dirty="0" smtClean="0"/>
          </a:p>
          <a:p>
            <a:pPr rtl="1"/>
            <a:r>
              <a:rPr lang="ar-IQ" sz="2000" dirty="0" smtClean="0"/>
              <a:t>2. انتباه تلقائي: وهو انتباه الفرد إلى شيء يهتم به ويميل إليه ولا يبذل جهدا في سبيله. </a:t>
            </a:r>
            <a:endParaRPr lang="en-US" sz="2000" dirty="0" smtClean="0"/>
          </a:p>
          <a:p>
            <a:pPr rtl="1"/>
            <a:r>
              <a:rPr lang="ar-IQ" sz="2000" dirty="0" smtClean="0"/>
              <a:t>3. انتباه </a:t>
            </a:r>
            <a:r>
              <a:rPr lang="ar-IQ" sz="2000" dirty="0" err="1" smtClean="0"/>
              <a:t>ارادي</a:t>
            </a:r>
            <a:r>
              <a:rPr lang="ar-IQ" sz="2000" dirty="0" smtClean="0"/>
              <a:t>: وهو الانتباه الذي يقتضي من الشخص بذل جهد مثل الاستماع إلى محاضرة أو إلى حديث ممل.</a:t>
            </a:r>
            <a:endParaRPr lang="en-US" sz="2000" dirty="0" smtClean="0"/>
          </a:p>
          <a:p>
            <a:pPr rtl="1"/>
            <a:r>
              <a:rPr lang="ar-EG" sz="2000" b="1" dirty="0" smtClean="0"/>
              <a:t>مكونات </a:t>
            </a:r>
            <a:r>
              <a:rPr lang="ar-EG" sz="2000" b="1" dirty="0" err="1" smtClean="0"/>
              <a:t>الإنتباه</a:t>
            </a:r>
            <a:r>
              <a:rPr lang="ar-EG" sz="2000" b="1" dirty="0" smtClean="0"/>
              <a:t>:</a:t>
            </a:r>
            <a:endParaRPr lang="en-US" sz="2000" b="1" dirty="0" smtClean="0"/>
          </a:p>
          <a:p>
            <a:pPr rtl="1"/>
            <a:r>
              <a:rPr lang="ar-SA" sz="2000" dirty="0" smtClean="0"/>
              <a:t>إن الانتباه ليس مكوناً من عملية واحدة  بل يتضمن ثلاثة مكونات فرعية عملياتية هامة حددها </a:t>
            </a:r>
            <a:r>
              <a:rPr lang="ar-SA" sz="2000" dirty="0" err="1" smtClean="0"/>
              <a:t>باراسيرمان</a:t>
            </a:r>
            <a:r>
              <a:rPr lang="ar-SA" sz="2000" dirty="0" smtClean="0"/>
              <a:t> </a:t>
            </a:r>
            <a:r>
              <a:rPr lang="en-US" sz="2000" dirty="0" smtClean="0"/>
              <a:t>(Parasurman,1998) </a:t>
            </a:r>
            <a:r>
              <a:rPr lang="ar-SA" sz="2000" dirty="0" smtClean="0"/>
              <a:t>في كتابه</a:t>
            </a:r>
            <a:r>
              <a:rPr lang="ar-EG" sz="2000" dirty="0" smtClean="0"/>
              <a:t> المخ مركز الانتباه</a:t>
            </a:r>
            <a:r>
              <a:rPr lang="ar-SA" sz="2000" dirty="0" smtClean="0"/>
              <a:t> وهي:</a:t>
            </a:r>
            <a:endParaRPr lang="en-US" sz="2000" dirty="0" smtClean="0"/>
          </a:p>
          <a:p>
            <a:r>
              <a:rPr lang="ar-SA" sz="2000" b="1" dirty="0" smtClean="0"/>
              <a:t>المكون الأول:</a:t>
            </a:r>
            <a:r>
              <a:rPr lang="ar-SA" sz="2000" dirty="0" smtClean="0"/>
              <a:t> التوجه أو الانتقاء  </a:t>
            </a:r>
            <a:r>
              <a:rPr lang="en-US" sz="2000" dirty="0" smtClean="0"/>
              <a:t>Selection or Orientation</a:t>
            </a:r>
            <a:r>
              <a:rPr lang="ar-SA" sz="2000" dirty="0" smtClean="0"/>
              <a:t>: الانتقاء هو اختيار التجهيز المطلوب عندما يحدث تنافس مع مصادر أخرى مشتتة، ويصبح المطلوب هو التوجه نحو المصدر المطلوب، أو انتقائه من بين هذه المصادر المتنافسة، مع ضرورة أن يتم تجاهل باقي المصادر الأخرى التي لا تؤثر على عملية الانتقاء أو التوجه. ويتم ذلك بصريا أو سمعيـا, ويصبح مسمى الانتباه هنا الانتباه الانتقائي البصري, أو الانتباه الانتقائي السمعي، والانتقائيـة هي المكـون الأكثـر أهمية في عملية الانتباه</a:t>
            </a:r>
            <a:r>
              <a:rPr lang="en-US" sz="2000" dirty="0" smtClean="0"/>
              <a:t>.</a:t>
            </a:r>
            <a:r>
              <a:rPr lang="ar-SA" sz="2000" dirty="0" smtClean="0"/>
              <a:t> وهو الأكثر تناولا في دراسات الانتباه</a:t>
            </a:r>
            <a:endParaRPr lang="ar-SA"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000" b="1" dirty="0" smtClean="0"/>
              <a:t>المكون الثاني:</a:t>
            </a:r>
            <a:r>
              <a:rPr lang="ar-SA" sz="2000" dirty="0" smtClean="0"/>
              <a:t> التيقـظ </a:t>
            </a:r>
            <a:r>
              <a:rPr lang="en-US" sz="2000" dirty="0" smtClean="0"/>
              <a:t>Vigilance</a:t>
            </a:r>
            <a:r>
              <a:rPr lang="ar-SA" sz="2000" dirty="0" smtClean="0"/>
              <a:t>: عملية تجعل الفرد في حالة من الانتباه المستمر </a:t>
            </a:r>
            <a:r>
              <a:rPr lang="en-US" sz="2000" dirty="0" smtClean="0"/>
              <a:t>sustained attention</a:t>
            </a:r>
            <a:r>
              <a:rPr lang="ar-SA" sz="2000" dirty="0" smtClean="0"/>
              <a:t>، بحيث يمكن لجميع المثيرات أن تصبح مع الفرد في حالة نشطة، تقل هذه الحالة كلما قام الفرد بانتقاء إحدى المثيرات، مما يدفع الفرد أن يقلل من حالة التيقظ حتى يسمح له بالتركيز والتوجه نحو المثير المستهدف.</a:t>
            </a:r>
            <a:endParaRPr lang="en-US" sz="2000" dirty="0" smtClean="0"/>
          </a:p>
          <a:p>
            <a:pPr rtl="1"/>
            <a:r>
              <a:rPr lang="ar-SA" sz="2000" b="1" dirty="0" smtClean="0"/>
              <a:t>المكون الثالث:</a:t>
            </a:r>
            <a:r>
              <a:rPr lang="ar-SA" sz="2000" dirty="0" smtClean="0"/>
              <a:t> الضبط التنفيذي </a:t>
            </a:r>
            <a:r>
              <a:rPr lang="en-US" sz="2000" dirty="0" smtClean="0"/>
              <a:t>Executive control</a:t>
            </a:r>
            <a:r>
              <a:rPr lang="ar-SA" sz="2000" dirty="0" smtClean="0"/>
              <a:t>: هي العملية التي تساعد الفرد أن يحتفظ بحالة التوجه نحو الهدف، في ظل حدوث توقف أو الانشغال بأهداف أخرى أو جديدة، دون أن يؤثر ذلك باستمرار حالة التوجه السابقة نحو الهدف. ويتعرض الضبط التنفيذي لانخفاض مستوى الكفاءة عندما تظهر بشكل متزامن مثيرات قوية وشديدة الدقة تجعل من الصعب على الفرد أن يستمر بنفس الكفاءة محتفظاً بحالة التوجه نحو الهدف السابق. ويطلق </a:t>
            </a:r>
            <a:r>
              <a:rPr lang="ar-SA" sz="2000" dirty="0" err="1" smtClean="0"/>
              <a:t>باراسيرمان</a:t>
            </a:r>
            <a:r>
              <a:rPr lang="ar-SA" sz="2000" dirty="0" smtClean="0"/>
              <a:t> </a:t>
            </a:r>
            <a:r>
              <a:rPr lang="en-US" sz="2000" dirty="0" err="1" smtClean="0"/>
              <a:t>Parasurman</a:t>
            </a:r>
            <a:r>
              <a:rPr lang="en-US" sz="2000" dirty="0" smtClean="0"/>
              <a:t> </a:t>
            </a:r>
            <a:r>
              <a:rPr lang="ar-SA" sz="2000" dirty="0" smtClean="0"/>
              <a:t>على هذا المكون الضبط </a:t>
            </a:r>
            <a:r>
              <a:rPr lang="ar-SA" sz="2000" dirty="0" err="1" smtClean="0"/>
              <a:t>الانتباهي</a:t>
            </a:r>
            <a:r>
              <a:rPr lang="ar-SA" sz="2000" dirty="0" smtClean="0"/>
              <a:t> </a:t>
            </a:r>
            <a:r>
              <a:rPr lang="en-US" sz="2000" dirty="0" smtClean="0"/>
              <a:t> </a:t>
            </a:r>
            <a:r>
              <a:rPr lang="en-US" sz="2000" dirty="0" err="1" smtClean="0"/>
              <a:t>Attentional</a:t>
            </a:r>
            <a:r>
              <a:rPr lang="en-US" sz="2000" dirty="0" smtClean="0"/>
              <a:t> Control</a:t>
            </a:r>
            <a:r>
              <a:rPr lang="ar-SA" sz="2000" dirty="0" smtClean="0"/>
              <a:t>، بينما يطلق عليه كل من </a:t>
            </a:r>
            <a:r>
              <a:rPr lang="en-US" sz="2000" dirty="0" smtClean="0"/>
              <a:t>Posner &amp; Di </a:t>
            </a:r>
            <a:r>
              <a:rPr lang="en-US" sz="2000" dirty="0" err="1" smtClean="0"/>
              <a:t>Girollamo</a:t>
            </a:r>
            <a:r>
              <a:rPr lang="en-US" sz="2000" dirty="0" smtClean="0"/>
              <a:t>  </a:t>
            </a:r>
            <a:r>
              <a:rPr lang="ar-SA" sz="2000" dirty="0" smtClean="0"/>
              <a:t>الانتباه التنفيذي</a:t>
            </a:r>
            <a:r>
              <a:rPr lang="en-US" sz="2000" dirty="0" smtClean="0"/>
              <a:t>executive attention </a:t>
            </a:r>
          </a:p>
          <a:p>
            <a:pPr rtl="1"/>
            <a:r>
              <a:rPr lang="ar-SA" sz="2000" dirty="0" smtClean="0"/>
              <a:t>وتقوم عملية الضبط التنفيذي بالعديد من الوظائف من أهمها:</a:t>
            </a:r>
            <a:endParaRPr lang="en-US" sz="2000" dirty="0" smtClean="0"/>
          </a:p>
          <a:p>
            <a:pPr rtl="1"/>
            <a:r>
              <a:rPr lang="ar-IQ" sz="2000" dirty="0" smtClean="0"/>
              <a:t>1. جعل المثيرات المستقبلة حسياً نشطة، حتى تتضح إلماعاتها مما يسهل على المرشح ألانتباهي أن يقوم بانتقائها أو تجاهلها. وكلما كانت هذه الإلماعات واضحة وذات عبء إدراكي منخفض كان قرارا لانتباه الانتقائي يتم بسرعة كبيرة مما يجعل الانتباه مبكراً، وكلما انخفضت في وضوحها زاد عبئها الإدراكي, أدي إلي  استغراقها زمن أكبر في تنشيطها بحثاً عن أي </a:t>
            </a:r>
            <a:r>
              <a:rPr lang="ar-IQ" sz="2000" dirty="0" err="1" smtClean="0"/>
              <a:t>إلماعات</a:t>
            </a:r>
            <a:r>
              <a:rPr lang="ar-IQ" sz="2000" dirty="0" smtClean="0"/>
              <a:t> ترتبط بعملية تجهيز المعلومات المناسبة. </a:t>
            </a:r>
            <a:endParaRPr lang="en-US" sz="2000" dirty="0" smtClean="0"/>
          </a:p>
          <a:p>
            <a:pPr rtl="1"/>
            <a:r>
              <a:rPr lang="ar-IQ" sz="2000" dirty="0" smtClean="0"/>
              <a:t>2. تنشيط المرشح الانتقائي وتوجيهه نحو </a:t>
            </a:r>
            <a:r>
              <a:rPr lang="ar-IQ" sz="2000" dirty="0" err="1" smtClean="0"/>
              <a:t>إلماعات</a:t>
            </a:r>
            <a:r>
              <a:rPr lang="ar-IQ" sz="2000" dirty="0" smtClean="0"/>
              <a:t> المثيرات المخزنة في المخزن الحسي.</a:t>
            </a:r>
            <a:endParaRPr lang="en-US" sz="2000" dirty="0" smtClean="0"/>
          </a:p>
          <a:p>
            <a:pPr rtl="1"/>
            <a:r>
              <a:rPr lang="ar-IQ" sz="2000" dirty="0" smtClean="0"/>
              <a:t>3. مرور تأكيدي للمعلومات بزيادة تنشيط خصائص المثير السيمانتية نحو وضعها في مرحلة الانتباه الإرادي.</a:t>
            </a:r>
            <a:endParaRPr lang="en-US" sz="2000" dirty="0" smtClean="0"/>
          </a:p>
          <a:p>
            <a:endParaRPr lang="ar-SA"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نظريات الانتباه:</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b="1" dirty="0" smtClean="0"/>
              <a:t>أولاً: نظرية الانتباه أحادى المصدر: </a:t>
            </a:r>
            <a:r>
              <a:rPr lang="en-US" sz="2000" b="1" dirty="0" smtClean="0"/>
              <a:t>Single- Resource Theory </a:t>
            </a:r>
          </a:p>
          <a:p>
            <a:pPr rtl="1"/>
            <a:r>
              <a:rPr lang="ar-SA" sz="2000" dirty="0" smtClean="0"/>
              <a:t>وترجع تلك النظرية إلى عام 1958 للعالم </a:t>
            </a:r>
            <a:r>
              <a:rPr lang="ar-SA" sz="2000" dirty="0" err="1" smtClean="0"/>
              <a:t>دوييتش</a:t>
            </a:r>
            <a:r>
              <a:rPr lang="ar-SA" sz="2000" dirty="0" smtClean="0"/>
              <a:t> وآخرون </a:t>
            </a:r>
            <a:r>
              <a:rPr lang="en-US" sz="2000" dirty="0" smtClean="0"/>
              <a:t>(Deutsch</a:t>
            </a:r>
            <a:r>
              <a:rPr lang="ar-JO" sz="2000" dirty="0" smtClean="0"/>
              <a:t>                </a:t>
            </a:r>
            <a:r>
              <a:rPr lang="en-US" sz="2000" dirty="0" smtClean="0"/>
              <a:t>et al.,1958)</a:t>
            </a:r>
            <a:r>
              <a:rPr lang="ar-SA" sz="2000" dirty="0" smtClean="0"/>
              <a:t> وتتلخص تلك النظرية في أن </a:t>
            </a:r>
            <a:r>
              <a:rPr lang="ar-SA" sz="2000" dirty="0" err="1" smtClean="0"/>
              <a:t>الانسان</a:t>
            </a:r>
            <a:r>
              <a:rPr lang="ar-SA" sz="2000" dirty="0" smtClean="0"/>
              <a:t> يتكمن من الانتباه لمثير واحد فقط ويدخله حيز المعالجة ولا يتمكن من معالجة مثيرين في وقت واحد، مثال: لا يتمكن الفرد من التحدث في الهاتف وكتابة رسالة </a:t>
            </a:r>
            <a:r>
              <a:rPr lang="ar-SA" sz="2000" dirty="0" err="1" smtClean="0"/>
              <a:t>الى</a:t>
            </a:r>
            <a:r>
              <a:rPr lang="ar-SA" sz="2000" dirty="0" smtClean="0"/>
              <a:t> شخص آخر، وبمعنى آخر يقوم الفرد بعزل كل المثيرات ويدخل مثير واحد لغرض المعالجة.</a:t>
            </a:r>
            <a:endParaRPr lang="en-US" sz="2000" dirty="0" smtClean="0"/>
          </a:p>
          <a:p>
            <a:pPr rtl="1"/>
            <a:r>
              <a:rPr lang="ar-SA" sz="2000" dirty="0" smtClean="0"/>
              <a:t>وتقوم تلك النظرية على عدد من المسلمات مؤداها:</a:t>
            </a:r>
            <a:endParaRPr lang="en-US" sz="2000" dirty="0" smtClean="0"/>
          </a:p>
          <a:p>
            <a:pPr rtl="1"/>
            <a:r>
              <a:rPr lang="ar-DZ" sz="2000" dirty="0" smtClean="0"/>
              <a:t>أ- إن المعلومات أثناء معالجتها تمر بمراحل:</a:t>
            </a:r>
            <a:endParaRPr lang="en-US" sz="2000" dirty="0" smtClean="0"/>
          </a:p>
          <a:p>
            <a:pPr rtl="1"/>
            <a:r>
              <a:rPr lang="ar-DZ" sz="2000" dirty="0" smtClean="0"/>
              <a:t>- مرحلة التعرف: تشمل عملتي: الإحساس، الإدراك.</a:t>
            </a:r>
            <a:endParaRPr lang="en-US" sz="2000" dirty="0" smtClean="0"/>
          </a:p>
          <a:p>
            <a:pPr rtl="1"/>
            <a:r>
              <a:rPr lang="ar-DZ" sz="2000" dirty="0" smtClean="0"/>
              <a:t>- مرحلة اختيار الاستجابة.</a:t>
            </a:r>
            <a:endParaRPr lang="en-US" sz="2000" dirty="0" smtClean="0"/>
          </a:p>
          <a:p>
            <a:pPr rtl="1"/>
            <a:r>
              <a:rPr lang="ar-DZ" sz="2000" dirty="0" smtClean="0"/>
              <a:t>- مرحلة تنفيذ الاستجابة.</a:t>
            </a:r>
            <a:endParaRPr lang="en-US" sz="2000" dirty="0" smtClean="0"/>
          </a:p>
          <a:p>
            <a:pPr rtl="1"/>
            <a:r>
              <a:rPr lang="ar-DZ" sz="2000" dirty="0" smtClean="0"/>
              <a:t>ب- إن الانتباه قدرة أحادية المصدر لا يمكن توجيهها إلى أكثر من مثيرين فهي طاقة محددة السعة تستطيع التركيز على مثير معين دون غيره من المثيرات الأخرى.</a:t>
            </a:r>
            <a:endParaRPr lang="en-US" sz="2000" dirty="0" smtClean="0"/>
          </a:p>
          <a:p>
            <a:r>
              <a:rPr lang="ar-DZ" sz="2000" dirty="0" smtClean="0"/>
              <a:t>ج- هناك مرشحا "</a:t>
            </a:r>
            <a:r>
              <a:rPr lang="en-US" sz="2000" dirty="0" err="1" smtClean="0"/>
              <a:t>Filtre</a:t>
            </a:r>
            <a:r>
              <a:rPr lang="en-US" sz="2000" dirty="0" smtClean="0"/>
              <a:t> </a:t>
            </a:r>
            <a:r>
              <a:rPr lang="ar-DZ" sz="2000" dirty="0" smtClean="0"/>
              <a:t>" يسمح بمعالجة المعلومات من خلال تركيز الانتباه عليها، ويمنع بعضها الأخر</a:t>
            </a:r>
            <a:endParaRPr lang="ar-SA"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EG" sz="2400" b="1" dirty="0" smtClean="0"/>
              <a:t>ثانياً: نظرية الانتباه متعدد المصادر:</a:t>
            </a:r>
            <a:endParaRPr lang="en-US" sz="2400" b="1" dirty="0" smtClean="0"/>
          </a:p>
          <a:p>
            <a:r>
              <a:rPr lang="ar-SA" sz="2400" dirty="0" smtClean="0"/>
              <a:t>وتقوم تلك النظرية على أساس أن هناك مجالات متعددة للانتباه، وان كل مجال مصمم وفى إطار تلك النظرية يمكن القول أن الانتباه يمكن توجيهه إلى أكثر من مصدر من المعلومات</a:t>
            </a:r>
            <a:r>
              <a:rPr lang="ar-DZ" sz="2400" dirty="0" smtClean="0"/>
              <a:t> المختلفة، ويستمر خلال مراحل المعالجة دون حدوث أي تداخل فيما بينها، أو وجود تأثر على مستوى الانتباه الموجه إليها، وفي هذا الصدد يمكن القول أن الانتباه يمكن أن يتوزع عبر قنوات مختلفة عن بعضها البعض إلى أنواع مختلفة عبر مراحل المعالجة دون الحصول على أي تداخل في هذه العملية. </a:t>
            </a:r>
            <a:r>
              <a:rPr lang="ar-SA" sz="2400" dirty="0" smtClean="0"/>
              <a:t>للتعامل مع نوع معين من المعلومات</a:t>
            </a:r>
            <a:endParaRPr lang="en-US" sz="2400" dirty="0" smtClean="0"/>
          </a:p>
          <a:p>
            <a:r>
              <a:rPr lang="ar-EG" sz="2400" dirty="0" smtClean="0"/>
              <a:t>توصلت دراسة </a:t>
            </a:r>
            <a:r>
              <a:rPr lang="ar-SA" sz="2400" dirty="0" err="1" smtClean="0"/>
              <a:t>ان</a:t>
            </a:r>
            <a:r>
              <a:rPr lang="ar-SA" sz="2400" dirty="0" smtClean="0"/>
              <a:t> </a:t>
            </a:r>
            <a:r>
              <a:rPr lang="ar-EG" sz="2400" dirty="0" smtClean="0"/>
              <a:t>الفترة</a:t>
            </a:r>
            <a:endParaRPr lang="ar-SA" sz="2400" dirty="0" smtClean="0"/>
          </a:p>
          <a:p>
            <a:r>
              <a:rPr lang="ar-EG" sz="2400" dirty="0" smtClean="0"/>
              <a:t> الزمنية التي يقضيها الطفل في مشاهدة التلفاز تلعب دوراً مهما في قدرته على الانتباه والتركيز داخل المدرسة</a:t>
            </a:r>
            <a:r>
              <a:rPr lang="ar-SA" sz="2400" dirty="0" smtClean="0"/>
              <a:t>،</a:t>
            </a:r>
            <a:endParaRPr lang="ar-SA"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العوامل المؤثرة في الانتباه:</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SA" sz="1800" dirty="0" smtClean="0"/>
              <a:t>- الحاجات العضوية: فالجائع إذا كان سائرا في الطريق تجذب انتباهه الأطعمة </a:t>
            </a:r>
            <a:endParaRPr lang="en-US" sz="1800" dirty="0" smtClean="0"/>
          </a:p>
          <a:p>
            <a:pPr rtl="1"/>
            <a:r>
              <a:rPr lang="ar-SA" sz="1800" dirty="0" smtClean="0"/>
              <a:t>- التهيؤ الذهني: إذا كان هناك شخص يريد شراء سلعة معينة فأنها تجذب انتباهه عندما يراها </a:t>
            </a:r>
            <a:endParaRPr lang="en-US" sz="1800" dirty="0" smtClean="0"/>
          </a:p>
          <a:p>
            <a:pPr rtl="1"/>
            <a:r>
              <a:rPr lang="ar-SA" sz="1800" dirty="0" smtClean="0"/>
              <a:t>- الميول المكتسبة: تؤثر ميول الشخص على ما يجذب انتباهه فمثلا الطبيب يجذب انتباهه الأمراض، وشكل المستشفيات وسيارات الإسعاف في الشارع. </a:t>
            </a:r>
            <a:r>
              <a:rPr lang="ar-EG" sz="1800" b="1" dirty="0" smtClean="0"/>
              <a:t>عوامل تشتيت الانتباه:</a:t>
            </a:r>
            <a:endParaRPr lang="en-US" sz="1800" b="1" dirty="0" smtClean="0"/>
          </a:p>
          <a:p>
            <a:pPr rtl="1"/>
            <a:r>
              <a:rPr lang="ar-SA" sz="1800" dirty="0" smtClean="0"/>
              <a:t>يشكو كثير من الناس من تشتيت انتباههم أثناء العمل أو المذاكرة, ويرجع هذا إلى عدة عوامل تساعد على تشتيت الانتباه وهي</a:t>
            </a:r>
            <a:endParaRPr lang="en-US" sz="1800" dirty="0" smtClean="0"/>
          </a:p>
          <a:p>
            <a:pPr rtl="1">
              <a:buFontTx/>
              <a:buChar char="-"/>
            </a:pPr>
            <a:r>
              <a:rPr lang="ar-SA" sz="1800" dirty="0" smtClean="0"/>
              <a:t>عوامل جسمية: مثل التعب والإرهاق وعدم الحصول على قدر من النوم الكافي </a:t>
            </a:r>
          </a:p>
          <a:p>
            <a:pPr rtl="1">
              <a:buFontTx/>
              <a:buChar char="-"/>
            </a:pPr>
            <a:r>
              <a:rPr lang="ar-SA" sz="1800" dirty="0" smtClean="0"/>
              <a:t>- عوامل نفسية: مثل عدم ميل الطالب إلى المادة أو الانشغال بأمور أخرى أو الشعور بمشاعر أليمة مثل القلق أو الاضطهاد </a:t>
            </a:r>
            <a:endParaRPr lang="en-US" sz="1800" dirty="0" smtClean="0"/>
          </a:p>
          <a:p>
            <a:pPr rtl="1"/>
            <a:r>
              <a:rPr lang="ar-SA" sz="1800" dirty="0" smtClean="0"/>
              <a:t>- عوامل اجتماعية: مثل وجود مشكلات في المجتمع أو حدوث نزاع بين الوالدين أو صعوبات مالية </a:t>
            </a:r>
            <a:endParaRPr lang="en-US" sz="1800" dirty="0" smtClean="0"/>
          </a:p>
          <a:p>
            <a:pPr rtl="1"/>
            <a:r>
              <a:rPr lang="ar-SA" sz="1800" dirty="0" smtClean="0"/>
              <a:t>- عوامل فيزيائية: مثل عدم كفاية الإضاءة أو سوء التهوية أو ارتفاع درجة الحرارة والرطوبة أو وجود ضوضاء وأصوات عالية. </a:t>
            </a:r>
            <a:endParaRPr lang="en-US" sz="1800" dirty="0" smtClean="0"/>
          </a:p>
          <a:p>
            <a:pPr rtl="1"/>
            <a:r>
              <a:rPr lang="ar-SA" sz="1800" dirty="0" smtClean="0"/>
              <a:t>- عوامل مرتبطة بالإفراط في استخدام التكنولوجيا الحديثة:</a:t>
            </a:r>
            <a:endParaRPr lang="en-US" sz="1800" dirty="0" smtClean="0"/>
          </a:p>
          <a:p>
            <a:r>
              <a:rPr lang="ar-EG" sz="1800" dirty="0" smtClean="0"/>
              <a:t>ويمثل الإفراط في استخدام التكنولوجيا الحديثة أحد أهم العوامل ذات التأثير في تشتت ونقص القدرة على الانتباه، حيث سعت دراسة كريستين </a:t>
            </a:r>
            <a:r>
              <a:rPr lang="ar-EG" sz="1800" dirty="0" err="1" smtClean="0"/>
              <a:t>ديهملير</a:t>
            </a:r>
            <a:r>
              <a:rPr lang="ar-EG" sz="1800" dirty="0" smtClean="0"/>
              <a:t> (</a:t>
            </a:r>
            <a:r>
              <a:rPr lang="en-US" sz="1800" dirty="0" smtClean="0"/>
              <a:t>Dehmler,2009</a:t>
            </a:r>
            <a:r>
              <a:rPr lang="ar-EG" sz="1800" dirty="0" smtClean="0"/>
              <a:t>) إلى بحث تأثير استخدام التكنولوجيا الحديثة من الانترنت والتلفاز والتليفونات المحمولة خلال الفترات المخصصة للنوم على جودة النوم </a:t>
            </a:r>
            <a:r>
              <a:rPr lang="ar-EG" sz="1800" dirty="0" err="1" smtClean="0"/>
              <a:t>و</a:t>
            </a:r>
            <a:r>
              <a:rPr lang="ar-EG" sz="1800" dirty="0" smtClean="0"/>
              <a:t> صعوبات الانتباه وأدائهم الأكاديمي، وتوصلت الدراسة إلى أن استخدام التقنيات التكنولوجية ليلاً أنما يؤثر تأثير سلبيا على جودة النوم، كما انه يعد احد العوامل الهامة ذات التأثير في صعوبات الانتباه مما ينعكس سلبياً على الأداء </a:t>
            </a:r>
            <a:r>
              <a:rPr lang="ar-EG" sz="1800" dirty="0" err="1" smtClean="0"/>
              <a:t>الاكاديمى</a:t>
            </a:r>
            <a:endParaRPr lang="en-US" sz="1800" dirty="0" smtClean="0"/>
          </a:p>
          <a:p>
            <a:pPr rtl="1"/>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b="1" dirty="0" smtClean="0"/>
              <a:t>مفهوم اضطرابات الانتباه ومعدل انتشارها:</a:t>
            </a:r>
            <a:endParaRPr lang="en-US" b="1" dirty="0" smtClean="0"/>
          </a:p>
        </p:txBody>
      </p:sp>
      <p:sp>
        <p:nvSpPr>
          <p:cNvPr id="3" name="عنصر نائب للمحتوى 2"/>
          <p:cNvSpPr>
            <a:spLocks noGrp="1"/>
          </p:cNvSpPr>
          <p:nvPr>
            <p:ph idx="1"/>
          </p:nvPr>
        </p:nvSpPr>
        <p:spPr/>
        <p:txBody>
          <a:bodyPr/>
          <a:lstStyle/>
          <a:p>
            <a:pPr rtl="1"/>
            <a:r>
              <a:rPr lang="ar-EG" sz="2400" dirty="0" smtClean="0"/>
              <a:t>ويعرف الطفل ذوى اضطراب فرط الانتباه </a:t>
            </a:r>
            <a:r>
              <a:rPr lang="en-US" sz="2400" dirty="0" smtClean="0"/>
              <a:t>Attention Deficit/Hyperactivity Disorder</a:t>
            </a:r>
            <a:r>
              <a:rPr lang="ar-EG" sz="2400" dirty="0" smtClean="0"/>
              <a:t> (</a:t>
            </a:r>
            <a:r>
              <a:rPr lang="en-US" sz="2400" dirty="0" smtClean="0"/>
              <a:t>ADHD</a:t>
            </a:r>
            <a:r>
              <a:rPr lang="ar-EG" sz="2400" dirty="0" smtClean="0"/>
              <a:t>) طبقاً لتعريف الجمعية الأمريكية لعلم النفس (</a:t>
            </a:r>
            <a:r>
              <a:rPr lang="en-US" sz="2400" dirty="0" smtClean="0"/>
              <a:t>APA,2000</a:t>
            </a:r>
            <a:r>
              <a:rPr lang="ar-EG" sz="2400" dirty="0" smtClean="0"/>
              <a:t>) على أنه طفل يعانى من جملة من الأعراض تتمثل في عدم القدرة على المثابرة ويتسم بسرعة النسيان وعدم القدرة على الاسترجاع ما تم تعلمه بسهولة، وتظهر تلك الأعراض بوضوح في الجانب </a:t>
            </a:r>
            <a:r>
              <a:rPr lang="ar-EG" sz="2400" dirty="0" err="1" smtClean="0"/>
              <a:t>الاكاديمى</a:t>
            </a:r>
            <a:r>
              <a:rPr lang="ar-EG" sz="2400" dirty="0" smtClean="0"/>
              <a:t> والاجتماعي والمهني.</a:t>
            </a:r>
            <a:endParaRPr lang="en-US" sz="2400" dirty="0" smtClean="0"/>
          </a:p>
          <a:p>
            <a:pPr rtl="1"/>
            <a:r>
              <a:rPr lang="ar-EG" sz="2400" dirty="0" smtClean="0"/>
              <a:t>وتعد اضطرابات فرط النشاط (</a:t>
            </a:r>
            <a:r>
              <a:rPr lang="en-US" sz="2400" dirty="0" smtClean="0"/>
              <a:t>ADHD</a:t>
            </a:r>
            <a:r>
              <a:rPr lang="ar-EG" sz="2400" dirty="0" smtClean="0"/>
              <a:t>) من أكثرا لاضطرابات التي يعانى الأطفال حيث تتراوح معادلات انتشارها ما بين 3: 7% من إجمالي عدد الأطفال في سن ما قبل المدرسة (</a:t>
            </a:r>
            <a:r>
              <a:rPr lang="en-US" sz="2400" dirty="0" smtClean="0"/>
              <a:t>APA,2000</a:t>
            </a:r>
            <a:r>
              <a:rPr lang="ar-EG" sz="2400" dirty="0" smtClean="0"/>
              <a:t>)، وعلى الرغم من ذلك فإن بعض الدراسات توصلت إلى أن نسبة انتشارها تتراوح ما بين 8-12% من إجمالي عدد الأطفال في مرحلة ما قبل المدرسة (</a:t>
            </a:r>
            <a:r>
              <a:rPr lang="en-US" sz="2400" dirty="0" err="1" smtClean="0"/>
              <a:t>faroane</a:t>
            </a:r>
            <a:r>
              <a:rPr lang="en-US" sz="2400" dirty="0" smtClean="0"/>
              <a:t> et al., 2003</a:t>
            </a:r>
            <a:r>
              <a:rPr lang="ar-EG" sz="2400" dirty="0" smtClean="0"/>
              <a:t>).</a:t>
            </a:r>
            <a:endParaRPr lang="en-US" sz="2400" dirty="0" smtClean="0"/>
          </a:p>
          <a:p>
            <a:r>
              <a:rPr lang="ar-EG" sz="2400" dirty="0" smtClean="0"/>
              <a:t>كما يرى </a:t>
            </a:r>
            <a:r>
              <a:rPr lang="ar-EG" sz="2400" dirty="0" err="1" smtClean="0"/>
              <a:t>باركلى</a:t>
            </a:r>
            <a:r>
              <a:rPr lang="ar-EG" sz="2400" dirty="0" smtClean="0"/>
              <a:t> (</a:t>
            </a:r>
            <a:r>
              <a:rPr lang="en-US" sz="2400" dirty="0" smtClean="0"/>
              <a:t>barkley,2003</a:t>
            </a:r>
            <a:r>
              <a:rPr lang="ar-EG" sz="2400" dirty="0" smtClean="0"/>
              <a:t>) أن حوالي من 30- 40 % من الحالات التي </a:t>
            </a:r>
            <a:r>
              <a:rPr lang="ar-EG" sz="2400" dirty="0" err="1" smtClean="0"/>
              <a:t>تتوجة</a:t>
            </a:r>
            <a:r>
              <a:rPr lang="ar-EG" sz="2400" dirty="0" smtClean="0"/>
              <a:t> </a:t>
            </a:r>
            <a:r>
              <a:rPr lang="ar-EG" sz="2400" dirty="0" err="1" smtClean="0"/>
              <a:t>الى</a:t>
            </a:r>
            <a:r>
              <a:rPr lang="ar-EG" sz="2400" dirty="0" smtClean="0"/>
              <a:t> المراكز والعيادات النفسية يعانون من اضطرابات فرط الانتباه، وأن معدلات الإصابة بين الذكور تفوق الإناث حيث يمكن القول أن معدلات الإصابة بين الذكور والإناث تتراوح بين (3: 1) لصالح الذكور</a:t>
            </a:r>
            <a:endParaRPr lang="ar-SA"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نظرة تاريخية لاضطرابات الانتباه:</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000" dirty="0" smtClean="0"/>
              <a:t>إن مصطلح اضطرابات الانتباه المصحوبة بالنشاط الزائد </a:t>
            </a:r>
            <a:r>
              <a:rPr lang="en-US" sz="2000" dirty="0" smtClean="0"/>
              <a:t>ADHD</a:t>
            </a:r>
            <a:r>
              <a:rPr lang="ar-EG" sz="2000" dirty="0" smtClean="0"/>
              <a:t> إنما يمتد إلى أكثر من قرن من الزمان، ففي عام 1845 قام الطبيب هوفمان</a:t>
            </a:r>
            <a:r>
              <a:rPr lang="en-US" sz="2000" dirty="0" smtClean="0"/>
              <a:t>Dr. Heinrich Hoffman</a:t>
            </a:r>
            <a:r>
              <a:rPr lang="ar-EG" sz="2000" dirty="0" smtClean="0"/>
              <a:t> المعروف بكتاباته الطبية وخصوصاً التي تتناول الأمراض العقلية، بكتابة قصيدتين لابنة البالغ من العمر ثلاث سنوات بعنوان " قصة فيلب </a:t>
            </a:r>
            <a:r>
              <a:rPr lang="ar-EG" sz="2000" dirty="0" err="1" smtClean="0"/>
              <a:t>القلوق</a:t>
            </a:r>
            <a:r>
              <a:rPr lang="ar-EG" sz="2000" dirty="0" smtClean="0"/>
              <a:t> "</a:t>
            </a:r>
            <a:r>
              <a:rPr lang="en-US" sz="2000" dirty="0" smtClean="0"/>
              <a:t>The Story of Fidgety Philip</a:t>
            </a:r>
            <a:r>
              <a:rPr lang="ar-EG" sz="2000" dirty="0" smtClean="0"/>
              <a:t>"، والأخرى بعنوان " </a:t>
            </a:r>
            <a:r>
              <a:rPr lang="ar-EG" sz="2000" dirty="0" err="1" smtClean="0"/>
              <a:t>هارى</a:t>
            </a:r>
            <a:r>
              <a:rPr lang="ar-EG" sz="2000" dirty="0" smtClean="0"/>
              <a:t> الناظر إلى السماء </a:t>
            </a:r>
            <a:r>
              <a:rPr lang="en-US" sz="2000" dirty="0" smtClean="0"/>
              <a:t>Harry Who Looks in the Air</a:t>
            </a:r>
            <a:r>
              <a:rPr lang="ar-EG" sz="2000" dirty="0" smtClean="0"/>
              <a:t>، (</a:t>
            </a:r>
            <a:r>
              <a:rPr lang="en-US" sz="2000" dirty="0" smtClean="0"/>
              <a:t>National Institute of Mental Health [NIMH], </a:t>
            </a:r>
            <a:r>
              <a:rPr lang="en-US" sz="2000" dirty="0" err="1" smtClean="0"/>
              <a:t>n.d</a:t>
            </a:r>
            <a:r>
              <a:rPr lang="en-US" sz="2000" dirty="0" smtClean="0"/>
              <a:t>.; </a:t>
            </a:r>
            <a:r>
              <a:rPr lang="en-US" sz="2000" dirty="0" err="1" smtClean="0"/>
              <a:t>Wolraich</a:t>
            </a:r>
            <a:r>
              <a:rPr lang="en-US" sz="2000" dirty="0" smtClean="0"/>
              <a:t>, 2006</a:t>
            </a:r>
            <a:r>
              <a:rPr lang="ar-EG" sz="2000" dirty="0" smtClean="0"/>
              <a:t>).</a:t>
            </a:r>
            <a:endParaRPr lang="en-US" sz="2000" dirty="0" smtClean="0"/>
          </a:p>
          <a:p>
            <a:pPr rtl="1"/>
            <a:r>
              <a:rPr lang="ar-EG" sz="2000" dirty="0" smtClean="0"/>
              <a:t>وتدور القصيدتين حول طفلين فيليب </a:t>
            </a:r>
            <a:r>
              <a:rPr lang="ar-EG" sz="2000" dirty="0" err="1" smtClean="0"/>
              <a:t>وهارى</a:t>
            </a:r>
            <a:r>
              <a:rPr lang="ar-EG" sz="2000" dirty="0" smtClean="0"/>
              <a:t> ممن يعانون من أعراض مشابهه تماماً لما يطلق عليه الآن اضطرابات الانتباه المصحوبة بنشاط زائد </a:t>
            </a:r>
            <a:r>
              <a:rPr lang="en-US" sz="2000" dirty="0" smtClean="0"/>
              <a:t>ADHD</a:t>
            </a:r>
            <a:r>
              <a:rPr lang="ar-EG" sz="2000" dirty="0" smtClean="0"/>
              <a:t> وعلى الرغم من أن دكتور هوفمان لم يضع أيه </a:t>
            </a:r>
            <a:r>
              <a:rPr lang="ar-EG" sz="2000" dirty="0" err="1" smtClean="0"/>
              <a:t>محكات</a:t>
            </a:r>
            <a:r>
              <a:rPr lang="ar-EG" sz="2000" dirty="0" smtClean="0"/>
              <a:t> تشخيصية إلا أنه كان ذو بصيرة في وصف سلوكيات تلك الفئة ضمن قصائده. وتلي ذلك أعمال دكتور </a:t>
            </a:r>
            <a:r>
              <a:rPr lang="ar-EG" sz="2000" dirty="0" err="1" smtClean="0"/>
              <a:t>كليمنت</a:t>
            </a:r>
            <a:r>
              <a:rPr lang="ar-EG" sz="2000" dirty="0" smtClean="0"/>
              <a:t> (</a:t>
            </a:r>
            <a:r>
              <a:rPr lang="en-US" sz="2000" dirty="0" smtClean="0"/>
              <a:t>Dr. Clements,1966</a:t>
            </a:r>
            <a:r>
              <a:rPr lang="ar-EG" sz="2000" dirty="0" smtClean="0"/>
              <a:t>) التي انتهت بالاضطرابات المخية الدُنيا  "</a:t>
            </a:r>
            <a:r>
              <a:rPr lang="en-US" sz="2000" dirty="0" smtClean="0"/>
              <a:t>Minimal Brain Dysfunction</a:t>
            </a:r>
            <a:r>
              <a:rPr lang="ar-EG" sz="2000" dirty="0" smtClean="0"/>
              <a:t>"    وقام بعرض نتائج أبحاثة في المؤتمر الذي عقد بالمعهد الوطني للإمراض العصبية وإصابات العين (</a:t>
            </a:r>
            <a:r>
              <a:rPr lang="en-US" sz="2000" dirty="0" smtClean="0"/>
              <a:t>NINDB</a:t>
            </a:r>
            <a:r>
              <a:rPr lang="ar-EG" sz="2000" dirty="0" smtClean="0"/>
              <a:t>) وتضمن وصفاً لأهم الجوانب التشخيصية التي يمكن الاعتماد عليها في تحديد ذوى الاضطرابات المخية منها مستوى الذكاء (مستوى الذكاء فوق المتوسط)، واضطراب في القدرة على التذكر، وصعوبة في الانتباه، والوظائف الحركية.</a:t>
            </a:r>
            <a:endParaRPr lang="en-US" sz="2000" dirty="0" smtClean="0"/>
          </a:p>
          <a:p>
            <a:pPr rtl="1"/>
            <a:r>
              <a:rPr lang="ar-EG" sz="2000" dirty="0" smtClean="0"/>
              <a:t>ويرى كل من: (</a:t>
            </a:r>
            <a:r>
              <a:rPr lang="en-US" sz="2000" dirty="0" smtClean="0"/>
              <a:t>Barkley, 2007; </a:t>
            </a:r>
            <a:r>
              <a:rPr lang="en-US" sz="2000" dirty="0" err="1" smtClean="0"/>
              <a:t>Conners</a:t>
            </a:r>
            <a:r>
              <a:rPr lang="en-US" sz="2000" dirty="0" smtClean="0"/>
              <a:t>, 2000</a:t>
            </a:r>
            <a:r>
              <a:rPr lang="ar-EG" sz="2000" dirty="0" smtClean="0"/>
              <a:t>) أن تلك الإعراض لتعطى دليلاً على ارتباط اضطرابات الانتباه المصحوبة بالنشاط الزائد ببعض الاضطرابات أو </a:t>
            </a:r>
            <a:r>
              <a:rPr lang="ar-EG" sz="2000" dirty="0" err="1" smtClean="0"/>
              <a:t>الاعتلالات</a:t>
            </a:r>
            <a:r>
              <a:rPr lang="ar-EG" sz="2000" dirty="0" smtClean="0"/>
              <a:t> المخية.</a:t>
            </a:r>
            <a:endParaRPr lang="en-US" sz="2000" dirty="0" smtClean="0"/>
          </a:p>
          <a:p>
            <a:pPr rtl="1"/>
            <a:endParaRPr lang="en-US" sz="2000" dirty="0" smtClean="0"/>
          </a:p>
          <a:p>
            <a:endParaRPr lang="ar-SA"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14</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1778</TotalTime>
  <Words>2031</Words>
  <Application>Microsoft Office PowerPoint</Application>
  <PresentationFormat>A4 Paper (210x297 mm)‎</PresentationFormat>
  <Paragraphs>76</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الاولى</vt:lpstr>
      <vt:lpstr>الفصل الثاني صعوبات الانتباه</vt:lpstr>
      <vt:lpstr>مفهوم الانتباه: </vt:lpstr>
      <vt:lpstr>المفهوم النفسي: </vt:lpstr>
      <vt:lpstr>الشريحة 6</vt:lpstr>
      <vt:lpstr>أنواع الانتباه: </vt:lpstr>
      <vt:lpstr>الشريحة 8</vt:lpstr>
      <vt:lpstr>نظريات الانتباه: </vt:lpstr>
      <vt:lpstr>الشريحة 10</vt:lpstr>
      <vt:lpstr>العوامل المؤثرة في الانتباه: </vt:lpstr>
      <vt:lpstr>مفهوم اضطرابات الانتباه ومعدل انتشارها:</vt:lpstr>
      <vt:lpstr>نظرة تاريخية لاضطرابات الانتباه: </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malshahat</cp:lastModifiedBy>
  <cp:revision>222</cp:revision>
  <dcterms:created xsi:type="dcterms:W3CDTF">2009-10-14T19:14:34Z</dcterms:created>
  <dcterms:modified xsi:type="dcterms:W3CDTF">2011-09-26T06:18:52Z</dcterms:modified>
</cp:coreProperties>
</file>