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88" r:id="rId2"/>
    <p:sldId id="319" r:id="rId3"/>
    <p:sldId id="349" r:id="rId4"/>
    <p:sldId id="350" r:id="rId5"/>
    <p:sldId id="351" r:id="rId6"/>
    <p:sldId id="352" r:id="rId7"/>
    <p:sldId id="353" r:id="rId8"/>
    <p:sldId id="354" r:id="rId9"/>
    <p:sldId id="355" r:id="rId10"/>
    <p:sldId id="356" r:id="rId11"/>
    <p:sldId id="357" r:id="rId12"/>
    <p:sldId id="358" r:id="rId13"/>
    <p:sldId id="359"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BD"/>
    <a:srgbClr val="FF0066"/>
    <a:srgbClr val="009900"/>
    <a:srgbClr val="FF3300"/>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80" d="100"/>
          <a:sy n="80" d="100"/>
        </p:scale>
        <p:origin x="-660" y="-4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smtClean="0">
                <a:solidFill>
                  <a:schemeClr val="bg1"/>
                </a:solidFill>
                <a:latin typeface="+mn-lt"/>
                <a:cs typeface="+mn-cs"/>
              </a:rPr>
              <a:t>التعلم</a:t>
            </a:r>
            <a:r>
              <a:rPr lang="ar-SA" sz="1600" b="1" baseline="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lnSpc>
                <a:spcPct val="80000"/>
              </a:lnSpc>
            </a:pPr>
            <a:r>
              <a:rPr lang="ar-SA" sz="3200" dirty="0" smtClean="0">
                <a:solidFill>
                  <a:srgbClr val="FF0000"/>
                </a:solidFill>
                <a:latin typeface="Monotype Koufi" pitchFamily="2" charset="-78"/>
                <a:cs typeface="Monotype Koufi" pitchFamily="2" charset="-78"/>
              </a:rPr>
              <a:t>صعوبات التعلم </a:t>
            </a:r>
            <a:r>
              <a:rPr lang="ar-SA" sz="3200" dirty="0" err="1" smtClean="0">
                <a:solidFill>
                  <a:srgbClr val="FF0000"/>
                </a:solidFill>
                <a:latin typeface="Monotype Koufi" pitchFamily="2" charset="-78"/>
                <a:cs typeface="Monotype Koufi" pitchFamily="2" charset="-78"/>
              </a:rPr>
              <a:t>النمائية</a:t>
            </a:r>
            <a:endParaRPr lang="ar-SA" sz="3200" b="1" dirty="0" smtClean="0">
              <a:solidFill>
                <a:srgbClr val="FF0000"/>
              </a:solidFill>
              <a:latin typeface="AYM Wadiy S_U normal."/>
              <a:cs typeface="Times New Roman" pitchFamily="18" charset="0"/>
            </a:endParaRPr>
          </a:p>
          <a:p>
            <a:pPr algn="ctr"/>
            <a:r>
              <a:rPr lang="ar-SA" sz="4000" b="1" dirty="0" smtClean="0">
                <a:solidFill>
                  <a:srgbClr val="002060"/>
                </a:solidFill>
                <a:cs typeface="Akhbar MT" pitchFamily="2" charset="-78"/>
              </a:rPr>
              <a:t>د. مجدى الشحات</a:t>
            </a:r>
            <a:endParaRPr lang="en-US" sz="3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1" end="1"/>
                                            </p:txEl>
                                          </p:spTgt>
                                        </p:tgtEl>
                                        <p:attrNameLst>
                                          <p:attrName>style.visibility</p:attrName>
                                        </p:attrNameLst>
                                      </p:cBhvr>
                                      <p:to>
                                        <p:strVal val="visible"/>
                                      </p:to>
                                    </p:set>
                                    <p:anim calcmode="lin" valueType="num">
                                      <p:cBhvr additive="base">
                                        <p:cTn id="43" dur="500" fill="hold"/>
                                        <p:tgtEl>
                                          <p:spTgt spid="5130">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2" end="2"/>
                                            </p:txEl>
                                          </p:spTgt>
                                        </p:tgtEl>
                                        <p:attrNameLst>
                                          <p:attrName>style.visibility</p:attrName>
                                        </p:attrNameLst>
                                      </p:cBhvr>
                                      <p:to>
                                        <p:strVal val="visible"/>
                                      </p:to>
                                    </p:set>
                                    <p:anim calcmode="lin" valueType="num">
                                      <p:cBhvr additive="base">
                                        <p:cTn id="49"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المحاضرة </a:t>
            </a:r>
            <a:r>
              <a:rPr lang="ar-SA" dirty="0" err="1" smtClean="0"/>
              <a:t>االثانية</a:t>
            </a:r>
            <a:endParaRPr lang="ar-SA" dirty="0"/>
          </a:p>
        </p:txBody>
      </p:sp>
      <p:sp>
        <p:nvSpPr>
          <p:cNvPr id="3" name="عنصر نائب للمحتوى 2"/>
          <p:cNvSpPr>
            <a:spLocks noGrp="1"/>
          </p:cNvSpPr>
          <p:nvPr>
            <p:ph idx="1"/>
          </p:nvPr>
        </p:nvSpPr>
        <p:spPr/>
        <p:txBody>
          <a:bodyPr/>
          <a:lstStyle/>
          <a:p>
            <a:endParaRPr lang="ar-S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النماذج المفسرة لاضطرابات الانتباه:</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في عام 1890 ذكر وليام جيمس حقيقة عمليه مؤداها: " أن كل شخص يعرف حقيقة ما ينتبه إليه </a:t>
            </a:r>
            <a:r>
              <a:rPr lang="en-US" sz="2000" dirty="0" smtClean="0"/>
              <a:t>Everyone knows what attention is</a:t>
            </a:r>
            <a:r>
              <a:rPr lang="ar-EG" sz="2000" dirty="0" smtClean="0"/>
              <a:t> "، ومن خلال تلك الحقيقة يؤكد جيمس على أهمية الانتباه الانتقائي للمثيرات المختلفة التي يتعرض لها الفرد، ويرى أن الانتباه تركيب معقد متعدد الأبعاد، وتلي ذلك العديد من الجهود من جانب علماء علم النفس أفرزت تلك الجهود عدد من النظريات التي تحاول أن توضح البنية والعوامل التي تؤثر في قدرة الفرد على الانتباه، ومن تلك النظريات والنماذج:</a:t>
            </a:r>
            <a:endParaRPr lang="en-US" sz="2000" dirty="0" smtClean="0"/>
          </a:p>
          <a:p>
            <a:pPr rtl="1"/>
            <a:r>
              <a:rPr lang="ar-IQ" sz="2000" b="1" dirty="0" smtClean="0"/>
              <a:t>النظريات النفس عصبية لاضطرابات </a:t>
            </a:r>
            <a:r>
              <a:rPr lang="ar-IQ" sz="2000" b="1" dirty="0" err="1" smtClean="0"/>
              <a:t>إلانتباه</a:t>
            </a:r>
            <a:r>
              <a:rPr lang="ar-IQ" sz="2000" b="1" dirty="0" smtClean="0"/>
              <a:t> المصحوبة بالنشاط الزائد </a:t>
            </a:r>
            <a:endParaRPr lang="en-US" sz="2000" b="1" dirty="0" smtClean="0"/>
          </a:p>
          <a:p>
            <a:r>
              <a:rPr lang="en-US" sz="2000" b="1" dirty="0" smtClean="0"/>
              <a:t>Neuropsychological Theories of ADHD</a:t>
            </a:r>
            <a:endParaRPr lang="en-US" sz="2000" dirty="0" smtClean="0"/>
          </a:p>
          <a:p>
            <a:pPr rtl="1"/>
            <a:r>
              <a:rPr lang="ar-EG" sz="2000" b="1" dirty="0" smtClean="0"/>
              <a:t>نموذج </a:t>
            </a:r>
            <a:r>
              <a:rPr lang="ar-EG" sz="2000" b="1" dirty="0" err="1" smtClean="0"/>
              <a:t>بوسنر</a:t>
            </a:r>
            <a:r>
              <a:rPr lang="ar-EG" sz="2000" b="1" dirty="0" smtClean="0"/>
              <a:t> </a:t>
            </a:r>
            <a:r>
              <a:rPr lang="ar-EG" sz="2000" b="1" dirty="0" err="1" smtClean="0"/>
              <a:t>للإنتبا</a:t>
            </a:r>
            <a:r>
              <a:rPr lang="ar-SA" sz="2000" b="1" dirty="0" smtClean="0"/>
              <a:t>ه</a:t>
            </a:r>
            <a:r>
              <a:rPr lang="ar-EG" sz="2000" b="1" dirty="0" smtClean="0"/>
              <a:t> </a:t>
            </a:r>
            <a:r>
              <a:rPr lang="ar-EG" sz="2000" b="1" dirty="0" err="1" smtClean="0"/>
              <a:t>الطبيعى</a:t>
            </a:r>
            <a:r>
              <a:rPr lang="ar-SA" sz="2000" b="1" dirty="0" smtClean="0"/>
              <a:t>   </a:t>
            </a:r>
            <a:r>
              <a:rPr lang="en-US" sz="2000" b="1" dirty="0" smtClean="0"/>
              <a:t>Posner’s Model of Normal Attention</a:t>
            </a:r>
          </a:p>
          <a:p>
            <a:pPr rtl="1"/>
            <a:r>
              <a:rPr lang="ar-EG" sz="2000" dirty="0" smtClean="0"/>
              <a:t>ويحدد نموذج </a:t>
            </a:r>
            <a:r>
              <a:rPr lang="ar-EG" sz="2000" dirty="0" err="1" smtClean="0"/>
              <a:t>بوسنر</a:t>
            </a:r>
            <a:r>
              <a:rPr lang="ar-EG" sz="2000" dirty="0" smtClean="0"/>
              <a:t> (</a:t>
            </a:r>
            <a:r>
              <a:rPr lang="en-US" sz="2000" dirty="0" smtClean="0"/>
              <a:t>Posner,1994</a:t>
            </a:r>
            <a:r>
              <a:rPr lang="ar-EG" sz="2000" dirty="0" smtClean="0"/>
              <a:t>) ثلاث مكونات للانتباه أطلق عليها شبكات </a:t>
            </a:r>
            <a:r>
              <a:rPr lang="ar-EG" sz="2000" dirty="0" err="1" smtClean="0"/>
              <a:t>الإنتباه</a:t>
            </a:r>
            <a:r>
              <a:rPr lang="ar-EG" sz="2000" dirty="0" smtClean="0"/>
              <a:t> </a:t>
            </a:r>
            <a:r>
              <a:rPr lang="en-US" sz="2000" dirty="0" smtClean="0"/>
              <a:t>Attention Networks </a:t>
            </a:r>
            <a:r>
              <a:rPr lang="ar-EG" sz="2000" dirty="0" smtClean="0"/>
              <a:t>هي: شبكة المعالجة/التحكم التنفيذي  </a:t>
            </a:r>
            <a:r>
              <a:rPr lang="en-US" sz="2000" dirty="0" smtClean="0"/>
              <a:t>executive-control network</a:t>
            </a:r>
            <a:r>
              <a:rPr lang="ar-EG" sz="2000" dirty="0" smtClean="0"/>
              <a:t>، شبكة الإنذار </a:t>
            </a:r>
            <a:r>
              <a:rPr lang="en-US" sz="2000" dirty="0" smtClean="0"/>
              <a:t>alerting network</a:t>
            </a:r>
            <a:r>
              <a:rPr lang="ar-EG" sz="2000" dirty="0" smtClean="0"/>
              <a:t>، شبكة التوجه/التحرك </a:t>
            </a:r>
            <a:r>
              <a:rPr lang="en-US" sz="2000" dirty="0" smtClean="0"/>
              <a:t>orienting/shifting network</a:t>
            </a:r>
            <a:r>
              <a:rPr lang="ar-EG" sz="2000" dirty="0" smtClean="0"/>
              <a:t>.</a:t>
            </a:r>
            <a:endParaRPr lang="en-US" sz="2000" dirty="0" smtClean="0"/>
          </a:p>
          <a:p>
            <a:endParaRPr lang="ar-SA"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EG" sz="2000" dirty="0" smtClean="0"/>
              <a:t>وتعد شبكة المعالجة/التحكم التنفيذي هي </a:t>
            </a:r>
            <a:r>
              <a:rPr lang="ar-EG" sz="2000" dirty="0" err="1" smtClean="0"/>
              <a:t>المسؤله</a:t>
            </a:r>
            <a:r>
              <a:rPr lang="ar-EG" sz="2000" dirty="0" smtClean="0"/>
              <a:t> عن اكتشاف المثيرات وتضمينها إلى وعى شعوري، وفى داخل المخ يفترض أن تلك الشبكة تقع في منتصف المنطقة الأمامية من المخ والأجزاء القاعدية منه، في حين تقوم شبكة الإنذار بتهيئة الخلايا العصبية المخية للاستجابة لتك المثيرات التي تم اكتشفها والتعرف عليها عن شبكة التحكم التنفيذي، وتقع تلك الشبكة في المنطقة الجانبية للأجزاء الأمامية للمخ، كما تقوم شبكة التوجيه/التحرك بتوجيه الانتباه للمثير الجديد والفصل بين المثيرات وتقع تلك الشبكة في الفص الأوسط من المخ، وقد قام </a:t>
            </a:r>
            <a:r>
              <a:rPr lang="ar-EG" sz="2000" dirty="0" err="1" smtClean="0"/>
              <a:t>بريجر</a:t>
            </a:r>
            <a:r>
              <a:rPr lang="ar-EG" sz="2000" dirty="0" smtClean="0"/>
              <a:t> </a:t>
            </a:r>
            <a:r>
              <a:rPr lang="ar-EG" sz="2000" dirty="0" err="1" smtClean="0"/>
              <a:t>وبوسنر</a:t>
            </a:r>
            <a:r>
              <a:rPr lang="ar-EG" sz="2000" dirty="0" smtClean="0"/>
              <a:t> (</a:t>
            </a:r>
            <a:r>
              <a:rPr lang="en-US" sz="2000" dirty="0" smtClean="0"/>
              <a:t>Berger &amp; Posner, 2000</a:t>
            </a:r>
            <a:r>
              <a:rPr lang="ar-EG" sz="2000" dirty="0" smtClean="0"/>
              <a:t>) بدراسة على عينة من الأطفال ذوى فرط النشاط المصحوب باضطراب الانتباه في ضوء نموذج </a:t>
            </a:r>
            <a:r>
              <a:rPr lang="ar-EG" sz="2000" dirty="0" err="1" smtClean="0"/>
              <a:t>بوسنر</a:t>
            </a:r>
            <a:r>
              <a:rPr lang="ar-EG" sz="2000" dirty="0" smtClean="0"/>
              <a:t> (1994) وتوصلت تلك الدراسة إلى أن اضطرابات الانتباه المصحوبة بنشاط زائد إنما تعود إلى اضطراب وخلل في الدور الذي تقوم به تلك الشبكات الثلاث للجهاز العصبي المركزي بالمخ والحبل الشكوى.</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نموذج </a:t>
            </a:r>
            <a:r>
              <a:rPr lang="ar-EG" b="1" dirty="0" err="1" smtClean="0"/>
              <a:t>باركلى</a:t>
            </a:r>
            <a:r>
              <a:rPr lang="ar-EG" b="1" dirty="0" smtClean="0"/>
              <a:t> </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ويعرف ذلك النموذج بنموذج </a:t>
            </a:r>
            <a:r>
              <a:rPr lang="ar-EG" sz="2000" dirty="0" err="1" smtClean="0"/>
              <a:t>باركلى</a:t>
            </a:r>
            <a:r>
              <a:rPr lang="ar-EG" sz="2000" dirty="0" smtClean="0"/>
              <a:t> للمنع </a:t>
            </a:r>
            <a:r>
              <a:rPr lang="en-US" sz="2000" dirty="0" smtClean="0"/>
              <a:t>Barkley’s (1997) theory of </a:t>
            </a:r>
            <a:r>
              <a:rPr lang="en-US" sz="2000" dirty="0" err="1" smtClean="0"/>
              <a:t>disinhibition</a:t>
            </a:r>
            <a:r>
              <a:rPr lang="en-US" sz="2000" dirty="0" smtClean="0"/>
              <a:t> </a:t>
            </a:r>
            <a:r>
              <a:rPr lang="ar-EG" sz="2000" dirty="0" smtClean="0"/>
              <a:t>وهو نموذج قائم على نتائج مجموعة من الدراسات التي تناولت </a:t>
            </a:r>
            <a:r>
              <a:rPr lang="ar-EG" sz="2000" dirty="0" err="1" smtClean="0"/>
              <a:t>أضطرابات</a:t>
            </a:r>
            <a:r>
              <a:rPr lang="ar-EG" sz="2000" dirty="0" smtClean="0"/>
              <a:t> الانتباه المصحوبة بالنشاط الزائد مثل دراسة كل من: (</a:t>
            </a:r>
            <a:r>
              <a:rPr lang="en-US" sz="2000" dirty="0" smtClean="0"/>
              <a:t>Barkley,1997; Barkley,2003; Nigg,2001; </a:t>
            </a:r>
            <a:r>
              <a:rPr lang="en-US" sz="2000" dirty="0" err="1" smtClean="0"/>
              <a:t>Willicutt</a:t>
            </a:r>
            <a:r>
              <a:rPr lang="en-US" sz="2000" dirty="0" smtClean="0"/>
              <a:t> et al.,2005</a:t>
            </a:r>
            <a:r>
              <a:rPr lang="ar-EG" sz="2000" dirty="0" smtClean="0"/>
              <a:t>)، وهو يقوم على مسلمة أساسية مؤداها " أن اضطراب الانتباه المصحوب بالنشاط الزائد إنما يرتبط باضطراب في الوظائف التنفيذية، ويشير مصطلح الوظيفه التنفيذية </a:t>
            </a:r>
            <a:r>
              <a:rPr lang="en-US" sz="2000" dirty="0" smtClean="0"/>
              <a:t>executive function</a:t>
            </a:r>
            <a:r>
              <a:rPr lang="ar-EG" sz="2000" dirty="0" smtClean="0"/>
              <a:t> إلى مجموعة من الوظائف العليا التي تهدف تنظيم السلوك وتوجيه نحو الهدف، وتتضمن تلك الوظيفة مجموعة من العمليات المساعدة مثل الذاكرة العاملة، المرونة المعرفية، واليقظة، والتخطيط، والتنظيم.</a:t>
            </a:r>
            <a:endParaRPr lang="en-US" sz="2000" dirty="0" smtClean="0"/>
          </a:p>
          <a:p>
            <a:r>
              <a:rPr lang="ar-EG" sz="2000" dirty="0" smtClean="0"/>
              <a:t>ويرى ذلك النموذج أن مصطلح اضطراب الانتباه المصحوب بالنشاط الزائد إنما يرتبط باضطراب نمائي في الوظائف التي تقوم بها العمليات السابقة، ويظهر ذلك بوضوح في عدم القدرة على ضبط النفس والسيطرة عليها</a:t>
            </a:r>
            <a:endParaRPr lang="ar-SA"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نموذج </a:t>
            </a:r>
            <a:r>
              <a:rPr lang="ar-EG" b="1" dirty="0" err="1" smtClean="0"/>
              <a:t>سيرجينت</a:t>
            </a:r>
            <a:r>
              <a:rPr lang="ar-EG" b="1" dirty="0" smtClean="0"/>
              <a:t> </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400" dirty="0" smtClean="0"/>
              <a:t>بينما يركز نموذج </a:t>
            </a:r>
            <a:r>
              <a:rPr lang="ar-EG" sz="2400" dirty="0" err="1" smtClean="0"/>
              <a:t>بيركلى</a:t>
            </a:r>
            <a:r>
              <a:rPr lang="ar-EG" sz="2400" dirty="0" smtClean="0"/>
              <a:t> على المنع، فإن نموذج </a:t>
            </a:r>
            <a:r>
              <a:rPr lang="ar-EG" sz="2400" dirty="0" err="1" smtClean="0"/>
              <a:t>سيرجينت</a:t>
            </a:r>
            <a:r>
              <a:rPr lang="ar-EG" sz="2400" dirty="0" smtClean="0"/>
              <a:t> (1999</a:t>
            </a:r>
            <a:r>
              <a:rPr lang="ar-SA" sz="2400" dirty="0" smtClean="0"/>
              <a:t>) ينظر إلى مشكلات الانتباه من منظور معرفي،  لذا فيمكن أن يطلق على هذا النموذج بالنموذج المعرفي النشط </a:t>
            </a:r>
            <a:r>
              <a:rPr lang="en-US" sz="2400" dirty="0" smtClean="0"/>
              <a:t>cognitive-energetic model</a:t>
            </a:r>
            <a:r>
              <a:rPr lang="ar-SA" sz="2400" dirty="0" smtClean="0"/>
              <a:t>، ويقوم هذا النموذج على مسلمة أساسية مؤداها " إنما تكمن اضطرابات الانتباه المصحوبة بنشاط زائد إلى اختلال في القشرة أللحائية بالمخ المسئولة عن الشعور بالإثارة، وما يصاحب ذلك الاضطراب من نقص في الجهد المبذول والنشاط المعرفي"، ويعرف الجهد في هذا النموذج على أنه " الطاقة اللازمة لتلبية وتحقيق متطلبات المهام المختلفة التي يتفاعل معها الفرد"، وأن حدوث اضطراب في تلك الطاقة إنما يقود إلى مشكلات ثانوية في السلوك، يظهر مصاحباً للأفراد ذوى اضطرابات الانتباه.</a:t>
            </a:r>
            <a:endParaRPr lang="en-US" sz="2400" dirty="0" smtClean="0"/>
          </a:p>
          <a:p>
            <a:endParaRPr lang="ar-SA"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المحكات التشخيصية: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ويبدو أن تلك التعريفات إنما تُرجع اضطرابات الانتباه إلى اضطرابات فسيولوجية أو عصبية، ومن أشهر المحكات التي يمكن الاعتماد عليها في تشخيص الاضطرابات المرتبطة بالانتباه هو الدليل التشخيصي </a:t>
            </a:r>
            <a:r>
              <a:rPr lang="ar-EG" sz="2000" dirty="0" err="1" smtClean="0"/>
              <a:t>والاحصائى</a:t>
            </a:r>
            <a:r>
              <a:rPr lang="ar-EG" sz="2000" dirty="0" smtClean="0"/>
              <a:t> للاضطرابات العقلية (</a:t>
            </a:r>
            <a:r>
              <a:rPr lang="en-US" sz="2000" dirty="0" smtClean="0"/>
              <a:t>DSM</a:t>
            </a:r>
            <a:r>
              <a:rPr lang="ar-EG" sz="2000" dirty="0" smtClean="0"/>
              <a:t>)، والذي يعرف اضطرابات الانتباه على أنها " استجابة/رد فعل حركي يتسم بالإفراط في النشاط"، وتتضمن النسخة المعدلة من الدليل (</a:t>
            </a:r>
            <a:r>
              <a:rPr lang="en-US" sz="2000" dirty="0" smtClean="0"/>
              <a:t>(DSM-II</a:t>
            </a:r>
            <a:r>
              <a:rPr lang="ar-EG" sz="2000" dirty="0" smtClean="0"/>
              <a:t> أن اضطراب اختلال الانتباه (</a:t>
            </a:r>
            <a:r>
              <a:rPr lang="en-US" sz="2000" dirty="0" smtClean="0"/>
              <a:t>ADD</a:t>
            </a:r>
            <a:r>
              <a:rPr lang="ar-EG" sz="2000" dirty="0" smtClean="0"/>
              <a:t>) </a:t>
            </a:r>
            <a:r>
              <a:rPr lang="en-US" sz="2000" dirty="0" smtClean="0"/>
              <a:t>Attention Deficit Disorder</a:t>
            </a:r>
            <a:r>
              <a:rPr lang="ar-EG" sz="2000" dirty="0" smtClean="0"/>
              <a:t> على أنه اضطراب متعدد الأبعاد </a:t>
            </a:r>
            <a:r>
              <a:rPr lang="en-US" sz="2000" dirty="0" smtClean="0"/>
              <a:t>Multidimensional</a:t>
            </a:r>
            <a:r>
              <a:rPr lang="ar-EG" sz="2000" dirty="0" smtClean="0"/>
              <a:t> وهو يقسم اضطرابات الانتباه إلى قسمين رئيسين هما: اضطرابات مصحوبة بنشاط حركي زائد، واضطرابات غير مصحوبة بنشاط حركي زائد، ومن جانب ثالث تتضمن النسخة الثالثة من الدليل (</a:t>
            </a:r>
            <a:r>
              <a:rPr lang="en-US" sz="2000" dirty="0" smtClean="0"/>
              <a:t>DSM-III-R</a:t>
            </a:r>
            <a:r>
              <a:rPr lang="ar-EG" sz="2000" dirty="0" smtClean="0"/>
              <a:t>) أن اضطرابات الانتباه متغير متعدد الإبعاد يتضمن من (8- 14) عرض.</a:t>
            </a:r>
            <a:endParaRPr lang="en-US" sz="2000" dirty="0" smtClean="0"/>
          </a:p>
          <a:p>
            <a:r>
              <a:rPr lang="ar-EG" sz="2000" dirty="0" smtClean="0"/>
              <a:t>وحاليا يشير الدليل التشخيصي والإحصائي (</a:t>
            </a:r>
            <a:r>
              <a:rPr lang="en-US" sz="2000" dirty="0" smtClean="0"/>
              <a:t>DSM-IV-RT</a:t>
            </a:r>
            <a:r>
              <a:rPr lang="ar-EG" sz="2000" dirty="0" smtClean="0"/>
              <a:t>) إلى أن اضطراب الانتباه المصحوب بنشاط زائد (</a:t>
            </a:r>
            <a:r>
              <a:rPr lang="en-US" sz="2000" dirty="0" smtClean="0"/>
              <a:t>ADHD</a:t>
            </a:r>
            <a:r>
              <a:rPr lang="ar-EG" sz="2000" dirty="0" smtClean="0"/>
              <a:t>) يتضمن ثلاث أشكال مختلفة هي: أعراض ثانوية (</a:t>
            </a:r>
            <a:r>
              <a:rPr lang="en-US" sz="2000" dirty="0" smtClean="0"/>
              <a:t>ADHD:P1</a:t>
            </a:r>
            <a:r>
              <a:rPr lang="ar-EG" sz="2000" dirty="0" smtClean="0"/>
              <a:t>)، أعراض أساسية (</a:t>
            </a:r>
            <a:r>
              <a:rPr lang="en-US" sz="2000" dirty="0" smtClean="0"/>
              <a:t>ADHD:H1</a:t>
            </a:r>
            <a:r>
              <a:rPr lang="ar-EG" sz="2000" dirty="0" smtClean="0"/>
              <a:t>)، أعراض مختلطة (</a:t>
            </a:r>
            <a:r>
              <a:rPr lang="en-US" sz="2000" dirty="0" smtClean="0"/>
              <a:t>ADHD:C</a:t>
            </a:r>
            <a:r>
              <a:rPr lang="ar-EG" dirty="0" smtClean="0"/>
              <a:t>).</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b="1" dirty="0" smtClean="0"/>
              <a:t>أسباب اضطرابات الانتباه:</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تتنوع العوامل والأسباب التي تقف خلف اضطرابات الانتباه، وهذا التنوع يرجع إلى تعقد عمليات الانتباه وتداخلها مع العمليات المعرفية الأخرى، ويمكن حصر بعض هذه العوامل فيما </a:t>
            </a:r>
            <a:r>
              <a:rPr lang="ar-EG" sz="2000" dirty="0" err="1" smtClean="0"/>
              <a:t>يلى</a:t>
            </a:r>
            <a:r>
              <a:rPr lang="ar-EG" sz="2000" dirty="0" smtClean="0"/>
              <a:t>:</a:t>
            </a:r>
            <a:endParaRPr lang="en-US" sz="2000" dirty="0" smtClean="0"/>
          </a:p>
          <a:p>
            <a:pPr rtl="1"/>
            <a:r>
              <a:rPr lang="ar-SA" sz="2000" b="1" dirty="0" smtClean="0"/>
              <a:t>أولاً: عوامل عصبية:</a:t>
            </a:r>
            <a:endParaRPr lang="en-US" sz="2000" b="1" dirty="0" smtClean="0"/>
          </a:p>
          <a:p>
            <a:pPr rtl="1"/>
            <a:r>
              <a:rPr lang="ar-EG" sz="2000" b="1" dirty="0" smtClean="0"/>
              <a:t>وتشتمل العوامل العصبية على ما </a:t>
            </a:r>
            <a:r>
              <a:rPr lang="ar-EG" sz="2000" b="1" dirty="0" err="1" smtClean="0"/>
              <a:t>يلى</a:t>
            </a:r>
            <a:r>
              <a:rPr lang="ar-EG" sz="2000" b="1" dirty="0" smtClean="0"/>
              <a:t>:</a:t>
            </a:r>
            <a:endParaRPr lang="en-US" sz="2000" dirty="0" smtClean="0"/>
          </a:p>
          <a:p>
            <a:pPr rtl="1"/>
            <a:r>
              <a:rPr lang="ar-IQ" sz="2000" dirty="0" smtClean="0"/>
              <a:t>1. الإصابات المخية: وأشار </a:t>
            </a:r>
            <a:r>
              <a:rPr lang="ar-IQ" sz="2000" dirty="0" err="1" smtClean="0"/>
              <a:t>روتر</a:t>
            </a:r>
            <a:r>
              <a:rPr lang="ar-IQ" sz="2000" dirty="0" smtClean="0"/>
              <a:t> (</a:t>
            </a:r>
            <a:r>
              <a:rPr lang="en-US" sz="2000" dirty="0" smtClean="0"/>
              <a:t>Rutter,1977</a:t>
            </a:r>
            <a:r>
              <a:rPr lang="ar-IQ" sz="2000" dirty="0" smtClean="0"/>
              <a:t>) إلى أن 5% من ذوى اضطرابات الانتباه مع فرط النشاط لديهم إصابات مخية على الرغم من أن معظم الذين لديهم إصابات مخية ليست لديهم اضطرابات في </a:t>
            </a:r>
            <a:r>
              <a:rPr lang="ar-IQ" sz="2000" dirty="0" err="1" smtClean="0"/>
              <a:t>الإنتباه</a:t>
            </a:r>
            <a:r>
              <a:rPr lang="ar-IQ" sz="2000" dirty="0" smtClean="0"/>
              <a:t>.</a:t>
            </a:r>
            <a:endParaRPr lang="en-US" sz="2000" dirty="0" smtClean="0"/>
          </a:p>
          <a:p>
            <a:pPr rtl="1"/>
            <a:r>
              <a:rPr lang="ar-IQ" sz="2000" dirty="0" smtClean="0"/>
              <a:t>2. الإرسال العصبي: أشار </a:t>
            </a:r>
            <a:r>
              <a:rPr lang="ar-IQ" sz="2000" dirty="0" err="1" smtClean="0"/>
              <a:t>زاميتكس</a:t>
            </a:r>
            <a:r>
              <a:rPr lang="ar-IQ" sz="2000" dirty="0" smtClean="0"/>
              <a:t> وآخرون (</a:t>
            </a:r>
            <a:r>
              <a:rPr lang="en-US" sz="2000" dirty="0" err="1" smtClean="0"/>
              <a:t>Zamitkin</a:t>
            </a:r>
            <a:r>
              <a:rPr lang="en-US" sz="2000" dirty="0" smtClean="0"/>
              <a:t> et al., 1993</a:t>
            </a:r>
            <a:r>
              <a:rPr lang="ar-IQ" sz="2000" dirty="0" smtClean="0"/>
              <a:t>) إلى وجود علاقة </a:t>
            </a:r>
            <a:r>
              <a:rPr lang="ar-IQ" sz="2000" dirty="0" err="1" smtClean="0"/>
              <a:t>إرتباطية</a:t>
            </a:r>
            <a:r>
              <a:rPr lang="ar-IQ" sz="2000" dirty="0" smtClean="0"/>
              <a:t> بين اضطرابات الانتباه مع فرط النشاط وكفاءة الناقلات العصبية، التي تتأثر بالعديد من المخدرات، كما أشار إلى العلاقة بين عمليات </a:t>
            </a:r>
            <a:r>
              <a:rPr lang="ar-IQ" sz="2000" dirty="0" err="1" smtClean="0"/>
              <a:t>الإيض</a:t>
            </a:r>
            <a:r>
              <a:rPr lang="ar-IQ" sz="2000" dirty="0" smtClean="0"/>
              <a:t> وتدفق الجلوكوز داخل الفص الأيسر للمخ وزيادة اضطرابات الانتباه مع فرط النشاط.</a:t>
            </a:r>
            <a:endParaRPr lang="en-US" sz="2000" dirty="0" smtClean="0"/>
          </a:p>
          <a:p>
            <a:pPr rtl="1"/>
            <a:r>
              <a:rPr lang="ar-EG" sz="2000" dirty="0" smtClean="0"/>
              <a:t>وأضاف </a:t>
            </a:r>
            <a:r>
              <a:rPr lang="ar-EG" sz="2000" dirty="0" err="1" smtClean="0"/>
              <a:t>جولد</a:t>
            </a:r>
            <a:r>
              <a:rPr lang="ar-EG" sz="2000" dirty="0" smtClean="0"/>
              <a:t> </a:t>
            </a:r>
            <a:r>
              <a:rPr lang="ar-EG" sz="2000" dirty="0" err="1" smtClean="0"/>
              <a:t>شتيان</a:t>
            </a:r>
            <a:r>
              <a:rPr lang="ar-EG" sz="2000" dirty="0" smtClean="0"/>
              <a:t> (</a:t>
            </a:r>
            <a:r>
              <a:rPr lang="en-US" sz="2000" dirty="0" smtClean="0"/>
              <a:t>Goldstein,1995</a:t>
            </a:r>
            <a:r>
              <a:rPr lang="ar-EG" sz="2000" dirty="0" smtClean="0"/>
              <a:t>) إلى كفاءة الناقلات العصبية التي تلعب دوراً مهماً في كفاءة عمليات الانتباه والتحكم في السلوك الاندفاعي لدى ذوى اضطرابات الانتباه.</a:t>
            </a:r>
            <a:endParaRPr lang="en-US" sz="2000" dirty="0" smtClean="0"/>
          </a:p>
          <a:p>
            <a:endParaRPr lang="ar-SA"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ثانياً: عوامل وراثية: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1800" dirty="0" smtClean="0"/>
              <a:t>أشار </a:t>
            </a:r>
            <a:r>
              <a:rPr lang="ar-EG" sz="1800" dirty="0" err="1" smtClean="0"/>
              <a:t>جودمان</a:t>
            </a:r>
            <a:r>
              <a:rPr lang="ar-EG" sz="1800" dirty="0" smtClean="0"/>
              <a:t> </a:t>
            </a:r>
            <a:r>
              <a:rPr lang="ar-EG" sz="1800" dirty="0" err="1" smtClean="0"/>
              <a:t>وستيفنسون</a:t>
            </a:r>
            <a:r>
              <a:rPr lang="ar-EG" sz="1800" dirty="0" smtClean="0"/>
              <a:t> (</a:t>
            </a:r>
            <a:r>
              <a:rPr lang="en-US" sz="1800" dirty="0" smtClean="0"/>
              <a:t>Goodman &amp; Stevenson,1989</a:t>
            </a:r>
            <a:r>
              <a:rPr lang="ar-EG" sz="1800" dirty="0" smtClean="0"/>
              <a:t>) إلى أن اضطرابات الانتباه أكثر وضوحا لدى التوائم المتطابقة مقارنةً بالتواؤم المتآخية.</a:t>
            </a:r>
            <a:endParaRPr lang="en-US" sz="1800" dirty="0" smtClean="0"/>
          </a:p>
          <a:p>
            <a:pPr rtl="1"/>
            <a:r>
              <a:rPr lang="ar-EG" sz="1800" dirty="0" smtClean="0"/>
              <a:t>وأشار </a:t>
            </a:r>
            <a:r>
              <a:rPr lang="ar-EG" sz="1800" dirty="0" err="1" smtClean="0"/>
              <a:t>دافيسون</a:t>
            </a:r>
            <a:r>
              <a:rPr lang="ar-EG" sz="1800" dirty="0" smtClean="0"/>
              <a:t> وآخرون (</a:t>
            </a:r>
            <a:r>
              <a:rPr lang="en-US" sz="1800" dirty="0" smtClean="0"/>
              <a:t>Davison,1997</a:t>
            </a:r>
            <a:r>
              <a:rPr lang="ar-EG" sz="1800" dirty="0" smtClean="0"/>
              <a:t>) إلى </a:t>
            </a:r>
            <a:r>
              <a:rPr lang="ar-EG" sz="1800" dirty="0" err="1" smtClean="0"/>
              <a:t>ان</a:t>
            </a:r>
            <a:r>
              <a:rPr lang="ar-EG" sz="1800" dirty="0" smtClean="0"/>
              <a:t> هناك بعض الصفات الوراثية التي ينشأ عنها اضطرابات الانتباه مع فرط النشاط مثل صغر حجم الفص الأمامي للمخ، وعدم كفاءة التمثيل </a:t>
            </a:r>
            <a:r>
              <a:rPr lang="ar-EG" sz="1800" dirty="0" err="1" smtClean="0"/>
              <a:t>العقلى</a:t>
            </a:r>
            <a:r>
              <a:rPr lang="ar-EG" sz="1800" dirty="0" smtClean="0"/>
              <a:t> وخلل في الوظائف المخية.</a:t>
            </a:r>
            <a:endParaRPr lang="en-US" sz="1800" dirty="0" smtClean="0"/>
          </a:p>
          <a:p>
            <a:pPr rtl="1"/>
            <a:r>
              <a:rPr lang="ar-EG" sz="1800" b="1" dirty="0" smtClean="0"/>
              <a:t>ثالثاً: عوامل نفسية:</a:t>
            </a:r>
            <a:endParaRPr lang="en-US" sz="1800" b="1" dirty="0" smtClean="0"/>
          </a:p>
          <a:p>
            <a:pPr rtl="1"/>
            <a:r>
              <a:rPr lang="ar-EG" sz="1800" dirty="0" smtClean="0"/>
              <a:t>أشار عثمان </a:t>
            </a:r>
            <a:r>
              <a:rPr lang="ar-EG" sz="1800" dirty="0" err="1" smtClean="0"/>
              <a:t>النجاتى</a:t>
            </a:r>
            <a:r>
              <a:rPr lang="ar-EG" sz="1800" dirty="0" smtClean="0"/>
              <a:t> (1995) إلى أن دوافع الفرد وحاجاته </a:t>
            </a:r>
            <a:r>
              <a:rPr lang="ar-EG" sz="1800" dirty="0" err="1" smtClean="0"/>
              <a:t>ورغباتة</a:t>
            </a:r>
            <a:r>
              <a:rPr lang="ar-EG" sz="1800" dirty="0" smtClean="0"/>
              <a:t> المختلفة أهمية كبيرة في توجيه الانتباه إلى الأشياء والمواقف الملائمة لإشباعها، كما أن ميول الإنسان واهتماماته وقيمة وعاداته أثر كبير في </a:t>
            </a:r>
            <a:r>
              <a:rPr lang="ar-EG" sz="1800" dirty="0" err="1" smtClean="0"/>
              <a:t>توجية</a:t>
            </a:r>
            <a:r>
              <a:rPr lang="ar-EG" sz="1800" dirty="0" smtClean="0"/>
              <a:t> </a:t>
            </a:r>
            <a:r>
              <a:rPr lang="ar-EG" sz="1800" dirty="0" err="1" smtClean="0"/>
              <a:t>الإنتباه</a:t>
            </a:r>
            <a:r>
              <a:rPr lang="ar-EG" sz="1800" dirty="0" smtClean="0"/>
              <a:t> إلى الأشياء الملائمة لتلك الميول، وأضاف إلى </a:t>
            </a:r>
            <a:r>
              <a:rPr lang="ar-EG" sz="1800" dirty="0" err="1" smtClean="0"/>
              <a:t>ان</a:t>
            </a:r>
            <a:r>
              <a:rPr lang="ar-EG" sz="1800" dirty="0" smtClean="0"/>
              <a:t> </a:t>
            </a:r>
            <a:r>
              <a:rPr lang="ar-EG" sz="1800" dirty="0" err="1" smtClean="0"/>
              <a:t>اى</a:t>
            </a:r>
            <a:r>
              <a:rPr lang="ar-EG" sz="1800" dirty="0" smtClean="0"/>
              <a:t> خلل في تلك العوامل الانفعالية إنما يؤثر على الانتباه.  </a:t>
            </a:r>
            <a:endParaRPr lang="en-US" sz="1800" dirty="0" smtClean="0"/>
          </a:p>
          <a:p>
            <a:pPr rtl="1"/>
            <a:r>
              <a:rPr lang="ar-EG" sz="1800" b="1" dirty="0" smtClean="0"/>
              <a:t>رابعاً: العوامل البيئية:</a:t>
            </a:r>
            <a:endParaRPr lang="en-US" sz="1800" b="1" dirty="0" smtClean="0"/>
          </a:p>
          <a:p>
            <a:pPr rtl="1"/>
            <a:r>
              <a:rPr lang="ar-EG" sz="1800" dirty="0" smtClean="0"/>
              <a:t>يذكر </a:t>
            </a:r>
            <a:r>
              <a:rPr lang="ar-EG" sz="1800" dirty="0" err="1" smtClean="0"/>
              <a:t>مادرونا</a:t>
            </a:r>
            <a:r>
              <a:rPr lang="ar-EG" sz="1800" dirty="0" smtClean="0"/>
              <a:t> (</a:t>
            </a:r>
            <a:r>
              <a:rPr lang="en-US" sz="1800" dirty="0" smtClean="0"/>
              <a:t>Madrona,2002</a:t>
            </a:r>
            <a:r>
              <a:rPr lang="ar-EG" sz="1800" dirty="0" smtClean="0"/>
              <a:t>) بعض الأسباب </a:t>
            </a:r>
            <a:r>
              <a:rPr lang="ar-EG" sz="1800" dirty="0" err="1" smtClean="0"/>
              <a:t>و</a:t>
            </a:r>
            <a:r>
              <a:rPr lang="ar-EG" sz="1800" dirty="0" smtClean="0"/>
              <a:t> العوامل البيئية التي قد تؤدى إلى الإصابة بصعوبات الانتباه مع فرط النشاط على النحو التالي:</a:t>
            </a:r>
            <a:endParaRPr lang="en-US" sz="1800" dirty="0" smtClean="0"/>
          </a:p>
          <a:p>
            <a:pPr rtl="1"/>
            <a:r>
              <a:rPr lang="ar-EG" sz="1800" dirty="0" smtClean="0"/>
              <a:t>- سوء التغذية للأم أثناء فترة الحمل.</a:t>
            </a:r>
            <a:endParaRPr lang="en-US" sz="1800" dirty="0" smtClean="0"/>
          </a:p>
          <a:p>
            <a:pPr rtl="1"/>
            <a:r>
              <a:rPr lang="ar-EG" sz="1800" dirty="0" smtClean="0"/>
              <a:t>- الحمية الصارمة التي تستخدمها الأم الحامل، قد تؤدى  إلى عدم الاستفادة أو حرمان الجنين أثناء الفترة التطورية لنمو الدماغ.</a:t>
            </a:r>
            <a:endParaRPr lang="en-US" sz="1800" dirty="0" smtClean="0"/>
          </a:p>
          <a:p>
            <a:pPr rtl="1"/>
            <a:r>
              <a:rPr lang="ar-EG" sz="1800" dirty="0" smtClean="0"/>
              <a:t>- تدخين الأم الحامل قد يؤدى إلى عدم وصول كميات كافية من الأوكسجين لنمو وتطور دماغ الجنين.</a:t>
            </a:r>
            <a:endParaRPr lang="en-US" sz="1800" dirty="0" smtClean="0"/>
          </a:p>
          <a:p>
            <a:pPr rtl="1"/>
            <a:r>
              <a:rPr lang="ar-EG" sz="1800" dirty="0" smtClean="0"/>
              <a:t>- اضطراب الزيادة أو النقصان في إفرازات الغدة الدرقية.</a:t>
            </a:r>
            <a:endParaRPr lang="en-US" sz="1800" dirty="0" smtClean="0"/>
          </a:p>
          <a:p>
            <a:pPr rtl="1"/>
            <a:r>
              <a:rPr lang="ar-EG" sz="1800" dirty="0" smtClean="0"/>
              <a:t>- نقص في أحماض </a:t>
            </a:r>
            <a:r>
              <a:rPr lang="ar-EG" sz="1800" dirty="0" err="1" smtClean="0"/>
              <a:t>أوميجا</a:t>
            </a:r>
            <a:r>
              <a:rPr lang="ar-EG" sz="1800" dirty="0" smtClean="0"/>
              <a:t> 3 </a:t>
            </a:r>
            <a:r>
              <a:rPr lang="ar-EG" sz="1800" dirty="0" err="1" smtClean="0"/>
              <a:t>الدهنية</a:t>
            </a:r>
            <a:r>
              <a:rPr lang="ar-EG" sz="1800" dirty="0" smtClean="0"/>
              <a:t>.</a:t>
            </a:r>
            <a:endParaRPr lang="en-US" sz="1800" dirty="0" smtClean="0"/>
          </a:p>
          <a:p>
            <a:pPr rtl="1"/>
            <a:r>
              <a:rPr lang="ar-EG" sz="1800" dirty="0" smtClean="0"/>
              <a:t>- انخفاض وزن الطفل عند الولادة.</a:t>
            </a:r>
            <a:endParaRPr lang="en-US" sz="1800" dirty="0" smtClean="0"/>
          </a:p>
          <a:p>
            <a:pPr rtl="1"/>
            <a:r>
              <a:rPr lang="ar-EG" sz="1800" dirty="0" smtClean="0"/>
              <a:t>- نقص بعض الفيتامينات والمعادن في الجسم كالكالسيوم والحديد </a:t>
            </a:r>
            <a:r>
              <a:rPr lang="ar-EG" sz="1800" dirty="0" err="1" smtClean="0"/>
              <a:t>والماغنسيوم</a:t>
            </a:r>
            <a:r>
              <a:rPr lang="ar-EG" sz="1800" dirty="0" smtClean="0"/>
              <a:t> للأم أو للطفل.</a:t>
            </a:r>
            <a:endParaRPr lang="en-US" sz="1800" dirty="0" smtClean="0"/>
          </a:p>
          <a:p>
            <a:endParaRPr lang="ar-SA"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الاضطرابات المصاحبة لاضطرابات الانتباه:</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1800" dirty="0" smtClean="0"/>
              <a:t>هناك بعض الاضطرابات المصاحبة لاضطرابات الانتباه،   وسوف نوجزها فيما يلي:</a:t>
            </a:r>
            <a:endParaRPr lang="en-US" sz="1800" dirty="0" smtClean="0"/>
          </a:p>
          <a:p>
            <a:pPr rtl="1"/>
            <a:r>
              <a:rPr lang="ar-EG" sz="1800" b="1" dirty="0" smtClean="0"/>
              <a:t>أولاً: الاضطرابات السلوكية:</a:t>
            </a:r>
            <a:endParaRPr lang="en-US" sz="1800" b="1" dirty="0" smtClean="0"/>
          </a:p>
          <a:p>
            <a:pPr rtl="1"/>
            <a:r>
              <a:rPr lang="ar-EG" sz="1800" dirty="0" smtClean="0"/>
              <a:t>تنتشر الاضطرابات السلوكية بين الأطفال الذين يعانون من اضطرابات الانتباه خاصة السلوك العدواني؛ حيث يؤدى هذا السلوك إلى اضطراب في علاقتهم الاجتماعية بالآخرين، </a:t>
            </a:r>
            <a:r>
              <a:rPr lang="ar-EG" sz="1800" dirty="0" err="1" smtClean="0"/>
              <a:t>وبالتالى</a:t>
            </a:r>
            <a:r>
              <a:rPr lang="ar-EG" sz="1800" dirty="0" smtClean="0"/>
              <a:t> فإنهم يعجزون عن التكيف مع البيئة المحيطة بهم.</a:t>
            </a:r>
            <a:endParaRPr lang="en-US" sz="1800" dirty="0" smtClean="0"/>
          </a:p>
          <a:p>
            <a:pPr rtl="1"/>
            <a:r>
              <a:rPr lang="ar-EG" sz="1800" dirty="0" smtClean="0"/>
              <a:t>ولقد أجرى </a:t>
            </a:r>
            <a:r>
              <a:rPr lang="ar-EG" sz="1800" dirty="0" err="1" smtClean="0"/>
              <a:t>بيدرمان</a:t>
            </a:r>
            <a:r>
              <a:rPr lang="ar-EG" sz="1800" dirty="0" smtClean="0"/>
              <a:t> وآخرون (</a:t>
            </a:r>
            <a:r>
              <a:rPr lang="en-US" sz="1800" dirty="0" err="1" smtClean="0"/>
              <a:t>Biederman</a:t>
            </a:r>
            <a:r>
              <a:rPr lang="en-US" sz="1800" dirty="0" smtClean="0"/>
              <a:t>, et al.,19991</a:t>
            </a:r>
            <a:r>
              <a:rPr lang="ar-EG" sz="1800" dirty="0" smtClean="0"/>
              <a:t>) دراسة هدفت إلى التعرف على معدل انتشار بعض اضطرابات الانتباه، وقد توصلت الدراسة إلى أن الاضطرابات السلوكية تنتشر بين (50 %) من الأطفال الذين يعانون من اضطرابات الانتباه.</a:t>
            </a:r>
            <a:endParaRPr lang="en-US" sz="1800" dirty="0" smtClean="0"/>
          </a:p>
          <a:p>
            <a:pPr rtl="1"/>
            <a:r>
              <a:rPr lang="ar-EG" sz="1800" dirty="0" smtClean="0"/>
              <a:t>كما أجرت ماريا وآخرون (</a:t>
            </a:r>
            <a:r>
              <a:rPr lang="en-US" sz="1800" dirty="0" smtClean="0"/>
              <a:t>Maria, et al.,1996</a:t>
            </a:r>
            <a:r>
              <a:rPr lang="ar-EG" sz="1800" dirty="0" smtClean="0"/>
              <a:t>) دراسة هدفت إلى التعرف على مدى انتشار كل من: اضطرابات الانتباه، والاضطرابات السلوكية والانفعالية بين الأطفال الذين يعانون من صعوبات في التعلم، وتوصلت الدراسة إلى أن حوالي (30%) من هؤلاء الأطفال لديهم اضطرابات في الانتباه، وأن أكثر الاضطرابات المصاحبة لاضطرابات الانتباه هي الاضطرابات السلوكية.</a:t>
            </a:r>
            <a:endParaRPr lang="en-US" sz="1800" dirty="0" smtClean="0"/>
          </a:p>
          <a:p>
            <a:pPr rtl="1"/>
            <a:r>
              <a:rPr lang="ar-SA" sz="1800" dirty="0" smtClean="0"/>
              <a:t>وتتمثل أهم الاضطرابات السلوكية التي يعانى منها ذوى اضطرابات الانتباه في الآتي:</a:t>
            </a:r>
            <a:endParaRPr lang="en-US" sz="1800" dirty="0" smtClean="0"/>
          </a:p>
          <a:p>
            <a:pPr rtl="1"/>
            <a:r>
              <a:rPr lang="ar-SA" sz="1800" dirty="0" smtClean="0"/>
              <a:t>1. مشكلات في تفاعلاتهم مع أقرانهم.         . عجز مهارات الاتصال الاجتماعي.</a:t>
            </a:r>
            <a:endParaRPr lang="en-US" sz="1800" dirty="0" smtClean="0"/>
          </a:p>
          <a:p>
            <a:pPr rtl="1"/>
            <a:r>
              <a:rPr lang="ar-SA" sz="1800" dirty="0" smtClean="0"/>
              <a:t>3. الافتقار إلى التنظيم الانفعالي                    </a:t>
            </a:r>
            <a:r>
              <a:rPr lang="ar-SA" sz="1800" dirty="0" err="1" smtClean="0"/>
              <a:t>لتحيزات</a:t>
            </a:r>
            <a:r>
              <a:rPr lang="ar-SA" sz="1800" dirty="0" smtClean="0"/>
              <a:t> المعرفية والاجتماعية.</a:t>
            </a:r>
            <a:endParaRPr lang="en-US" sz="1800" dirty="0" smtClean="0"/>
          </a:p>
          <a:p>
            <a:pPr rtl="1"/>
            <a:r>
              <a:rPr lang="ar-SA" sz="1800" dirty="0" smtClean="0"/>
              <a:t>5. مشكلات في الذاكرة والعمليات الإجرائي       الاندفاعية.</a:t>
            </a:r>
            <a:endParaRPr lang="en-US" sz="1800" dirty="0" smtClean="0"/>
          </a:p>
          <a:p>
            <a:r>
              <a:rPr lang="ar-SA" sz="1800" dirty="0" smtClean="0"/>
              <a:t>7. الجمود والتصلب السلوكي</a:t>
            </a:r>
            <a:endParaRPr lang="ar-SA"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ثانياً: الاضطرابات الانفعالية:</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كثيراً ما يتلازم اضطراب الانتباه لدى الأطفال بالاضطرابات الانفعالية، خاصة: القلق والاكتئاب، ولقد بين </a:t>
            </a:r>
            <a:r>
              <a:rPr lang="ar-EG" sz="2000" dirty="0" err="1" smtClean="0"/>
              <a:t>بيدرمان</a:t>
            </a:r>
            <a:r>
              <a:rPr lang="ar-EG" sz="2000" dirty="0" smtClean="0"/>
              <a:t> </a:t>
            </a:r>
            <a:r>
              <a:rPr lang="ar-EG" sz="2000" dirty="0" err="1" smtClean="0"/>
              <a:t>وأخرون</a:t>
            </a:r>
            <a:r>
              <a:rPr lang="ar-EG" sz="2000" dirty="0" smtClean="0"/>
              <a:t> (</a:t>
            </a:r>
            <a:r>
              <a:rPr lang="en-US" sz="2000" dirty="0" err="1" smtClean="0"/>
              <a:t>Biederman</a:t>
            </a:r>
            <a:r>
              <a:rPr lang="en-US" sz="2000" dirty="0" smtClean="0"/>
              <a:t>, et al.,1991</a:t>
            </a:r>
            <a:r>
              <a:rPr lang="ar-EG" sz="2000" dirty="0" smtClean="0"/>
              <a:t>) أن هناك نسبة كبيرة تصل إلى (75%) من الأطفال المصابين باضطراب الانتباه لديهم اكتئاب، </a:t>
            </a:r>
            <a:r>
              <a:rPr lang="ar-EG" sz="2000" dirty="0" err="1" smtClean="0"/>
              <a:t>و</a:t>
            </a:r>
            <a:r>
              <a:rPr lang="ar-EG" sz="2000" dirty="0" smtClean="0"/>
              <a:t>(25%) منهم لديهم قلق </a:t>
            </a:r>
            <a:r>
              <a:rPr lang="ar-EG" sz="2000" dirty="0" err="1" smtClean="0"/>
              <a:t>عصابى</a:t>
            </a:r>
            <a:r>
              <a:rPr lang="ar-EG" sz="2000" dirty="0" smtClean="0"/>
              <a:t>.</a:t>
            </a:r>
            <a:endParaRPr lang="en-US" sz="2000" dirty="0" smtClean="0"/>
          </a:p>
          <a:p>
            <a:pPr rtl="1"/>
            <a:r>
              <a:rPr lang="ar-EG" sz="2000" dirty="0" smtClean="0"/>
              <a:t>كما توصلت دراسة </a:t>
            </a:r>
            <a:r>
              <a:rPr lang="ar-EG" sz="2000" dirty="0" err="1" smtClean="0"/>
              <a:t>نوسباوم</a:t>
            </a:r>
            <a:r>
              <a:rPr lang="ar-EG" sz="2000" dirty="0" smtClean="0"/>
              <a:t> وآخرون (</a:t>
            </a:r>
            <a:r>
              <a:rPr lang="en-US" sz="2000" dirty="0" smtClean="0"/>
              <a:t>Nussbaum et al., 1988</a:t>
            </a:r>
            <a:r>
              <a:rPr lang="ar-EG" sz="2000" dirty="0" smtClean="0"/>
              <a:t>) إلى أن السلوكيات غير المقبولة التي يقوم بها الأطفال مفرطى النشاط الحركي، تؤدى إلى رفضهم الاجتماعي من الأقران، وأن هذا الرفض </a:t>
            </a:r>
            <a:r>
              <a:rPr lang="ar-EG" sz="2000" dirty="0" err="1" smtClean="0"/>
              <a:t>الاجتماعى</a:t>
            </a:r>
            <a:r>
              <a:rPr lang="ar-EG" sz="2000" dirty="0" smtClean="0"/>
              <a:t> يؤدى إلى عزلتهم الاجتماعية، ولذلك فإنهم دائماً يشعرون بالوحدة النفسية، والقلق، والاكتئاب.</a:t>
            </a:r>
            <a:endParaRPr lang="en-US" sz="2000" dirty="0" smtClean="0"/>
          </a:p>
          <a:p>
            <a:pPr rtl="1"/>
            <a:r>
              <a:rPr lang="ar-EG" sz="2000" dirty="0" smtClean="0"/>
              <a:t>وفى محاولة للتعرف عما إذا كانت الاضطرابات الانفعالية سبباً أو نتيجة لاضطراب الانتباه لدى الأطفال، قام </a:t>
            </a:r>
            <a:r>
              <a:rPr lang="ar-EG" sz="2000" dirty="0" err="1" smtClean="0"/>
              <a:t>بليزكا</a:t>
            </a:r>
            <a:r>
              <a:rPr lang="ar-EG" sz="2000" dirty="0" smtClean="0"/>
              <a:t> (</a:t>
            </a:r>
            <a:r>
              <a:rPr lang="en-US" sz="2000" dirty="0" err="1" smtClean="0"/>
              <a:t>Pliszka</a:t>
            </a:r>
            <a:r>
              <a:rPr lang="en-US" sz="2000" dirty="0" smtClean="0"/>
              <a:t>, 1989</a:t>
            </a:r>
            <a:r>
              <a:rPr lang="ar-EG" sz="2000" dirty="0" smtClean="0"/>
              <a:t>) بدراسة استهدفت معرفة مدى الاستجابة للعلاج لدى الأطفال الذين يعانون من اضطراب الانتباه، ويلازمه اضطراب انفعالي آخر، وقد تكونت عينه الدراسة من مجموعتين من الأطفال، الأولى كانت تعانى من اضطراب الانتباه، ويلازمه قلق، والثانية تعانى من اضطراب الانتباه بدون قلق، وقد توصلت النتائج إلى أن الأطفال الذين يعانون من اضطرابات الانتباه والمصحوبة بقلق لا يستجيبون للعلاج، بينما استجاب أطفال المجموعة الثانية للعلاج، وعندما قام الباحث بعلاج القلق لدى أفراد المجموعة الأولى، وجد أن أعراض الاضطراب </a:t>
            </a:r>
            <a:r>
              <a:rPr lang="ar-EG" sz="2000" dirty="0" err="1" smtClean="0"/>
              <a:t>تختفى</a:t>
            </a:r>
            <a:r>
              <a:rPr lang="ar-EG" sz="2000" dirty="0" smtClean="0"/>
              <a:t> تلقائياً، مما يشير إلى أن اضطراب الانتباه لدى أفراد هذه المجموعة كان عرضاً للقلق.</a:t>
            </a:r>
            <a:endParaRPr lang="en-US" sz="2000" dirty="0" smtClean="0"/>
          </a:p>
          <a:p>
            <a:endParaRPr lang="ar-SA"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EG" b="1" dirty="0" smtClean="0"/>
              <a:t>ثالثاً: اضطراب النوم:</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lstStyle/>
          <a:p>
            <a:pPr rtl="1"/>
            <a:r>
              <a:rPr lang="ar-EG" sz="2000" dirty="0" smtClean="0"/>
              <a:t>ينتشر اضطراب النوم بين الأطفال المصابين باضطرابات الانتباه، مما يجعلهم يشعرون دائما بالإرهاق، ونظراً لأن هذا الإرهاق يؤثر على الكفاءة الانتباهيه، لذلك قام بعض الباحثين بدراسة طريقة نوم الأطفال وفحص طبيعة العلاقة بين اضطراب النوم، واضطرابات الانتباه، وتوصلت تلك الدراسات في مجملها إلى اضطراب النوم ينتشر بنسبة (81%) بين الأطفال الذين يعانون من اضطرابات الانتباه.</a:t>
            </a:r>
            <a:endParaRPr lang="en-US" sz="2000" dirty="0" smtClean="0"/>
          </a:p>
          <a:p>
            <a:pPr rtl="1"/>
            <a:r>
              <a:rPr lang="ar-EG" sz="2000" b="1" dirty="0" smtClean="0"/>
              <a:t>سمات ذوى اضطرابات الانتباه:</a:t>
            </a:r>
            <a:endParaRPr lang="en-US" sz="2000" b="1" dirty="0" smtClean="0"/>
          </a:p>
          <a:p>
            <a:pPr rtl="1"/>
            <a:r>
              <a:rPr lang="ar-SA" sz="2000" dirty="0" smtClean="0"/>
              <a:t>من خلال مراجعه أدبيات البحث التربوي والدراسات والبحوث السابقة في إطار اضطرابات الانتباه يمكن تحديد بعض من أهم سمات الأفراد ذوى اضطرابات الانتباه على أنهم ذوى:</a:t>
            </a:r>
            <a:endParaRPr lang="en-US" sz="2000" dirty="0" smtClean="0"/>
          </a:p>
          <a:p>
            <a:r>
              <a:rPr lang="ar-SA" sz="2000" dirty="0" smtClean="0"/>
              <a:t>1. مركز تحكمهم خارجي: فهم يعزون أسباب النجاح والفشل عند التعامل مع المهام والمواقف المختلفة إلى عوامل خارجية تتمثل في البيئة الخارجية المحيطة بهم، كما أنهم يعزون فشلهم </a:t>
            </a:r>
            <a:r>
              <a:rPr lang="ar-SA" sz="2000" dirty="0" err="1" smtClean="0"/>
              <a:t>الاكاديمى</a:t>
            </a:r>
            <a:r>
              <a:rPr lang="ar-SA" sz="2000" dirty="0" smtClean="0"/>
              <a:t> كذلك إلى عوامل ترتبط بنقص القدرة على بذل مزيداً من الجهد وقلة القدرات والإمكانات العقلية، كما أنهم يرون أن إمكاناتهم وقدراتهم محدودة نتيجة لتأثير عامل الوراثة</a:t>
            </a:r>
            <a:endParaRPr lang="ar-SA"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2. </a:t>
            </a:r>
            <a:r>
              <a:rPr lang="ar-SA" sz="1800" dirty="0" smtClean="0"/>
              <a:t>نمط </a:t>
            </a:r>
            <a:r>
              <a:rPr lang="ar-SA" sz="1800" dirty="0" smtClean="0"/>
              <a:t> دافعيتهم </a:t>
            </a:r>
            <a:r>
              <a:rPr lang="ar-SA" sz="1800" dirty="0" smtClean="0"/>
              <a:t>خارجي: حيث يتسم الأفراد الذين يعانون من اضطرابات الانتباه بأنهم يفضلون التوجه الدافعي القائم على الأداء/إحجام،  أي أنهم يتسمون بنمط دافعي خارجي قائم على التعلم من أجل تحقيق الدرجات التحصيلية دون السعي إلى الفهم أو إتقان المادة المتعلمة، فالدرجة لديهم تمثل هدف في حد ذاتها، كما أنهم لا يسعون إلى الدخول في منافسات تظهر قدراتهم المحدودة، ومن ثم فهم يتجنبون المهام الصعبة التي تظهر قدراتهم أمام الآخرين، كما أنهم يسعون إلى استخدام </a:t>
            </a:r>
            <a:r>
              <a:rPr lang="ar-SA" sz="1800" dirty="0" err="1" smtClean="0"/>
              <a:t>محكات</a:t>
            </a:r>
            <a:r>
              <a:rPr lang="ar-SA" sz="1800" dirty="0" smtClean="0"/>
              <a:t> المقارنة بالآخرين.</a:t>
            </a:r>
            <a:endParaRPr lang="en-US" sz="1800" dirty="0" smtClean="0"/>
          </a:p>
          <a:p>
            <a:pPr rtl="1"/>
            <a:r>
              <a:rPr lang="ar-SA" sz="1800" dirty="0" smtClean="0"/>
              <a:t>3. أسلوب تعلمهم سطحي: حيث يتسمون بأنهم ذوى أسلوب تعلم سطحي قائم على المعالجة السطحية للمعلومات والمهام التي يتعاملون معها، حيث توصلت دراسة </a:t>
            </a:r>
            <a:r>
              <a:rPr lang="ar-SA" sz="1800" dirty="0" err="1" smtClean="0"/>
              <a:t>براند</a:t>
            </a:r>
            <a:r>
              <a:rPr lang="ar-SA" sz="1800" dirty="0" smtClean="0"/>
              <a:t> </a:t>
            </a:r>
            <a:r>
              <a:rPr lang="en-US" sz="1800" dirty="0" smtClean="0"/>
              <a:t>(Brand et al.,2002).</a:t>
            </a:r>
            <a:r>
              <a:rPr lang="ar-SA" sz="1800" dirty="0" smtClean="0"/>
              <a:t> إلى أن (80%) التلاميذ ذوى اضطرابات الانتباه مفرطى النشاط يفضلون أسلوب التعلم السطحي طبقا لنموذج </a:t>
            </a:r>
            <a:r>
              <a:rPr lang="ar-SA" sz="1800" dirty="0" err="1" smtClean="0"/>
              <a:t>انتوستل</a:t>
            </a:r>
            <a:r>
              <a:rPr lang="ar-SA" sz="1800" dirty="0" smtClean="0"/>
              <a:t>.</a:t>
            </a:r>
            <a:endParaRPr lang="en-US" sz="1800" dirty="0" smtClean="0"/>
          </a:p>
          <a:p>
            <a:pPr rtl="1"/>
            <a:r>
              <a:rPr lang="ar-SA" sz="1800" dirty="0" smtClean="0"/>
              <a:t>4. فعاليه ذواتهم منخفضة: كما أنهم يتسمون بفعالية ذات منخفض، ويظهر صدى ذلك في أنهم يعانون من نقص واضح في بذل الجهد، بالإضافة إلى أنهم ليس لديهم الإصرار والتحدي للتغلب على العقبات التي تواجههم، كما يظهر تأثير ذلك في توكيدهم المنخفض لذواتهم.</a:t>
            </a:r>
            <a:endParaRPr lang="en-US" sz="1800" dirty="0" smtClean="0"/>
          </a:p>
          <a:p>
            <a:pPr rtl="1"/>
            <a:r>
              <a:rPr lang="ar-SA" sz="1800" dirty="0" smtClean="0"/>
              <a:t>5. قدرتهم التكيفية محدودة: ويتصفون كذلك بأن قدرتهم على التكيف مع التغيرات والمثيرات البيئية المحيطة تتسم بالمحدودية، ويظهر ذلك بوضوح في أن تصوراتهم لبيئات التعلم على أنها بيئات غير مشجعة على التعلم، بالإضافة إلى أنهم يرفضون أساليب التدريس التقليدية.  </a:t>
            </a:r>
            <a:endParaRPr lang="en-US" sz="1800" dirty="0" smtClean="0"/>
          </a:p>
          <a:p>
            <a:pPr rtl="1"/>
            <a:r>
              <a:rPr lang="ar-SA" sz="1800" dirty="0" smtClean="0"/>
              <a:t>6. ويشير </a:t>
            </a:r>
            <a:r>
              <a:rPr lang="ar-SA" sz="1800" dirty="0" err="1" smtClean="0"/>
              <a:t>بروفى</a:t>
            </a:r>
            <a:r>
              <a:rPr lang="ar-SA" sz="1800" dirty="0" smtClean="0"/>
              <a:t>  (</a:t>
            </a:r>
            <a:r>
              <a:rPr lang="en-US" sz="1800" dirty="0" smtClean="0"/>
              <a:t>Brophy,1996</a:t>
            </a:r>
            <a:r>
              <a:rPr lang="ar-EG" sz="1800" dirty="0" smtClean="0"/>
              <a:t>) </a:t>
            </a:r>
            <a:r>
              <a:rPr lang="ar-SA" sz="1800" dirty="0" smtClean="0"/>
              <a:t>إلى أن التلميذ ذوى فرط النشاط تظهر عليه بعض الأعراض منها:</a:t>
            </a:r>
            <a:endParaRPr lang="en-US" sz="1800" dirty="0" smtClean="0"/>
          </a:p>
          <a:p>
            <a:pPr rtl="1"/>
            <a:r>
              <a:rPr lang="ar-SA" sz="1800" dirty="0" smtClean="0"/>
              <a:t>- تصدر منه مستويات من النشاط المرتفع في مواقف لا تتطلب ذلك.</a:t>
            </a:r>
            <a:endParaRPr lang="en-US" sz="1800" dirty="0" smtClean="0"/>
          </a:p>
          <a:p>
            <a:pPr rtl="1"/>
            <a:r>
              <a:rPr lang="ar-SA" sz="1800" dirty="0" smtClean="0"/>
              <a:t>- غير قادر على كبح جماح نشاطه.</a:t>
            </a:r>
            <a:endParaRPr lang="en-US" sz="1800" dirty="0" smtClean="0"/>
          </a:p>
          <a:p>
            <a:endParaRPr lang="ar-SA"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1779</TotalTime>
  <Words>2013</Words>
  <Application>Microsoft Office PowerPoint</Application>
  <PresentationFormat>A4 Paper (210x297 mm)‎</PresentationFormat>
  <Paragraphs>74</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االثانية</vt:lpstr>
      <vt:lpstr>النماذج المفسرة لاضطرابات الانتباه: </vt:lpstr>
      <vt:lpstr>الشريحة 4</vt:lpstr>
      <vt:lpstr>نموذج باركلى  </vt:lpstr>
      <vt:lpstr>نموذج سيرجينت  </vt:lpstr>
      <vt:lpstr>المحكات التشخيصية: </vt:lpstr>
      <vt:lpstr>أسباب اضطرابات الانتباه: </vt:lpstr>
      <vt:lpstr>ثانياً: عوامل وراثية: </vt:lpstr>
      <vt:lpstr>الاضطرابات المصاحبة لاضطرابات الانتباه: </vt:lpstr>
      <vt:lpstr>ثانياً: الاضطرابات الانفعالية: </vt:lpstr>
      <vt:lpstr>ثالثاً: اضطراب النوم: </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malshahat</cp:lastModifiedBy>
  <cp:revision>224</cp:revision>
  <dcterms:created xsi:type="dcterms:W3CDTF">2009-10-14T19:14:34Z</dcterms:created>
  <dcterms:modified xsi:type="dcterms:W3CDTF">2011-09-26T06:21:22Z</dcterms:modified>
</cp:coreProperties>
</file>