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8" r:id="rId2"/>
    <p:sldId id="319" r:id="rId3"/>
    <p:sldId id="360" r:id="rId4"/>
    <p:sldId id="361" r:id="rId5"/>
    <p:sldId id="323" r:id="rId6"/>
    <p:sldId id="362" r:id="rId7"/>
    <p:sldId id="363" r:id="rId8"/>
    <p:sldId id="324" r:id="rId9"/>
    <p:sldId id="364" r:id="rId10"/>
    <p:sldId id="365" r:id="rId11"/>
    <p:sldId id="366" r:id="rId12"/>
    <p:sldId id="367" r:id="rId13"/>
    <p:sldId id="368" r:id="rId14"/>
    <p:sldId id="369" r:id="rId15"/>
    <p:sldId id="370" r:id="rId16"/>
    <p:sldId id="38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FF0066"/>
    <a:srgbClr val="009900"/>
    <a:srgbClr val="FF3300"/>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80" d="100"/>
          <a:sy n="80" d="100"/>
        </p:scale>
        <p:origin x="-7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smtClean="0">
                <a:solidFill>
                  <a:schemeClr val="bg1"/>
                </a:solidFill>
                <a:latin typeface="+mn-lt"/>
                <a:cs typeface="+mn-cs"/>
              </a:rPr>
              <a:t>التعلم</a:t>
            </a:r>
            <a:r>
              <a:rPr lang="ar-SA" sz="1600" b="1" baseline="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lnSpc>
                <a:spcPct val="80000"/>
              </a:lnSpc>
            </a:pPr>
            <a:r>
              <a:rPr lang="ar-SA" sz="3200" dirty="0" smtClean="0">
                <a:solidFill>
                  <a:srgbClr val="FF0000"/>
                </a:solidFill>
                <a:latin typeface="Monotype Koufi" pitchFamily="2" charset="-78"/>
                <a:cs typeface="Monotype Koufi" pitchFamily="2" charset="-78"/>
              </a:rPr>
              <a:t>صعوبات التعلم </a:t>
            </a:r>
            <a:r>
              <a:rPr lang="ar-SA" sz="3200" dirty="0" err="1" smtClean="0">
                <a:solidFill>
                  <a:srgbClr val="FF0000"/>
                </a:solidFill>
                <a:latin typeface="Monotype Koufi" pitchFamily="2" charset="-78"/>
                <a:cs typeface="Monotype Koufi" pitchFamily="2" charset="-78"/>
              </a:rPr>
              <a:t>النمائية</a:t>
            </a:r>
            <a:endParaRPr lang="ar-SA" sz="3200" b="1" dirty="0" smtClean="0">
              <a:solidFill>
                <a:srgbClr val="FF0000"/>
              </a:solidFill>
              <a:latin typeface="AYM Wadiy S_U normal."/>
              <a:cs typeface="Times New Roman" pitchFamily="18" charset="0"/>
            </a:endParaRPr>
          </a:p>
          <a:p>
            <a:pPr algn="ctr"/>
            <a:r>
              <a:rPr lang="ar-SA" sz="4000" b="1" dirty="0" smtClean="0">
                <a:solidFill>
                  <a:srgbClr val="002060"/>
                </a:solidFill>
                <a:cs typeface="Akhbar MT" pitchFamily="2" charset="-78"/>
              </a:rPr>
              <a:t>د. مجدى الشحات</a:t>
            </a:r>
            <a:endParaRPr lang="en-US" sz="3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1" end="1"/>
                                            </p:txEl>
                                          </p:spTgt>
                                        </p:tgtEl>
                                        <p:attrNameLst>
                                          <p:attrName>style.visibility</p:attrName>
                                        </p:attrNameLst>
                                      </p:cBhvr>
                                      <p:to>
                                        <p:strVal val="visible"/>
                                      </p:to>
                                    </p:set>
                                    <p:anim calcmode="lin" valueType="num">
                                      <p:cBhvr additive="base">
                                        <p:cTn id="43" dur="500" fill="hold"/>
                                        <p:tgtEl>
                                          <p:spTgt spid="5130">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2" end="2"/>
                                            </p:txEl>
                                          </p:spTgt>
                                        </p:tgtEl>
                                        <p:attrNameLst>
                                          <p:attrName>style.visibility</p:attrName>
                                        </p:attrNameLst>
                                      </p:cBhvr>
                                      <p:to>
                                        <p:strVal val="visible"/>
                                      </p:to>
                                    </p:set>
                                    <p:anim calcmode="lin" valueType="num">
                                      <p:cBhvr additive="base">
                                        <p:cTn id="49"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a:t>
            </a:r>
            <a:r>
              <a:rPr lang="ar-SA" dirty="0" smtClean="0"/>
              <a:t>الثالثة</a:t>
            </a:r>
            <a:endParaRPr lang="ar-SA" dirty="0"/>
          </a:p>
        </p:txBody>
      </p:sp>
      <p:sp>
        <p:nvSpPr>
          <p:cNvPr id="3" name="عنصر نائب للمحتوى 2"/>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ضعف العلاقات الاجتماعية: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1800" dirty="0" smtClean="0"/>
              <a:t>أن الأطفال ذوى صعوبات الانتباه مع فرط النشاط يعانون من مجموعة من المشكلات منها أنهم لا يحسنون التعامل مع الآخرين، كما أنهم غير مقبولين من الجماعة، وغير متعاونين وليس لديهم أصدقاء كثيرون.</a:t>
            </a:r>
            <a:endParaRPr lang="en-US" sz="1800" dirty="0" smtClean="0"/>
          </a:p>
          <a:p>
            <a:pPr rtl="1"/>
            <a:r>
              <a:rPr lang="ar-SA" sz="1800" dirty="0" smtClean="0"/>
              <a:t>وتؤدى تلك السلوكيات الغير مرغوبة التي يقوم بها مضطربي الانتباه إلى الرفض الاجتماعي من الآخرين، وينعكس ذلك بوضوح في قدرتهم على التكيف الاجتماعي.</a:t>
            </a:r>
            <a:endParaRPr lang="en-US" sz="1800" dirty="0" smtClean="0"/>
          </a:p>
          <a:p>
            <a:pPr rtl="1"/>
            <a:r>
              <a:rPr lang="ar-SA" sz="1800" b="1" dirty="0" smtClean="0"/>
              <a:t>انخفاض مفهوم الذات:</a:t>
            </a:r>
            <a:endParaRPr lang="en-US" sz="1800" dirty="0" smtClean="0"/>
          </a:p>
          <a:p>
            <a:pPr rtl="1"/>
            <a:r>
              <a:rPr lang="ar-SA" sz="1800" dirty="0" smtClean="0"/>
              <a:t>يتصف ذوى اضطرابات الانتباه بانخفاض مفهوم الذات لديهم وذلك نتيجة </a:t>
            </a:r>
            <a:r>
              <a:rPr lang="ar-SA" sz="1800" dirty="0" err="1" smtClean="0"/>
              <a:t>للأحباطات</a:t>
            </a:r>
            <a:r>
              <a:rPr lang="ar-SA" sz="1800" dirty="0" smtClean="0"/>
              <a:t> المتكررة التي يتعرضون لها، كما توصلت العديد من الدراسات أن حوالي (70%) من الطلاب الذين يعانون من صعوبات الانتباه مع الإفراط في النشاط يعانون من نقص مفهوم الذات، أو أنهم ذوى مفهوم ذات سالب.</a:t>
            </a:r>
            <a:endParaRPr lang="en-US" sz="1800" dirty="0" smtClean="0"/>
          </a:p>
          <a:p>
            <a:pPr rtl="1"/>
            <a:r>
              <a:rPr lang="ar-SA" sz="1800" b="1" dirty="0" smtClean="0"/>
              <a:t>السلوك العدواني:</a:t>
            </a:r>
            <a:endParaRPr lang="en-US" sz="1800" dirty="0" smtClean="0"/>
          </a:p>
          <a:p>
            <a:pPr rtl="1"/>
            <a:r>
              <a:rPr lang="ar-SA" sz="1800" dirty="0" smtClean="0"/>
              <a:t>يتصف ذوى اضطرابات الانتباه وخصوصاً ذوى النشاط الزائد بالسلوك العدواني بدنيا ولفظيا مع كل من يتعاملون معهم، كما أنهم لا يهتمون بأثر هذا السلوك على الآخرين.</a:t>
            </a:r>
            <a:endParaRPr lang="en-US" sz="1800" dirty="0" smtClean="0"/>
          </a:p>
          <a:p>
            <a:pPr rtl="1"/>
            <a:r>
              <a:rPr lang="ar-SA" sz="1800" dirty="0" smtClean="0"/>
              <a:t>ويتمثل السلوك </a:t>
            </a:r>
            <a:r>
              <a:rPr lang="ar-SA" sz="1800" dirty="0" err="1" smtClean="0"/>
              <a:t>العداونى</a:t>
            </a:r>
            <a:r>
              <a:rPr lang="ar-SA" sz="1800" dirty="0" smtClean="0"/>
              <a:t> في:</a:t>
            </a:r>
            <a:endParaRPr lang="en-US" sz="1800" dirty="0" smtClean="0"/>
          </a:p>
          <a:p>
            <a:pPr rtl="1"/>
            <a:r>
              <a:rPr lang="ar-SA" sz="1800" dirty="0" smtClean="0"/>
              <a:t>- الحركات العصبية عشوائية وغير منظمة.</a:t>
            </a:r>
            <a:endParaRPr lang="en-US" sz="1800" dirty="0" smtClean="0"/>
          </a:p>
          <a:p>
            <a:pPr rtl="1"/>
            <a:r>
              <a:rPr lang="ar-SA" sz="1800" dirty="0" smtClean="0"/>
              <a:t>- صعوبة الاستقرار في مكان واحد لفترات طويلة من الوقت.</a:t>
            </a:r>
            <a:endParaRPr lang="en-US" sz="1800" dirty="0" smtClean="0"/>
          </a:p>
          <a:p>
            <a:pPr rtl="1"/>
            <a:r>
              <a:rPr lang="ar-SA" sz="1800" dirty="0" smtClean="0"/>
              <a:t>- الانشغال بأشياء مزعجة كالسقوط من على  المقعد.</a:t>
            </a:r>
            <a:endParaRPr lang="en-US" sz="1800" dirty="0" smtClean="0"/>
          </a:p>
          <a:p>
            <a:pPr rtl="1"/>
            <a:r>
              <a:rPr lang="ar-SA" sz="1800" dirty="0" smtClean="0"/>
              <a:t>- التحدث بصوت مرتفع.</a:t>
            </a:r>
            <a:endParaRPr lang="en-US" sz="1800" dirty="0" smtClean="0"/>
          </a:p>
          <a:p>
            <a:pPr rtl="1"/>
            <a:r>
              <a:rPr lang="ar-SA" sz="1800" dirty="0" smtClean="0"/>
              <a:t>- إحداث ضوضاء داخل حجرات الدراسة.</a:t>
            </a:r>
            <a:endParaRPr lang="en-US" sz="1800" dirty="0" smtClean="0"/>
          </a:p>
          <a:p>
            <a:endParaRPr lang="ar-SA"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المشكلات المعرفية: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1800" dirty="0" smtClean="0"/>
              <a:t>يعانى ذوى اضطرابات الانتباه من مشكلات معرفية مختلفة لعل أهمها يتمثل في:</a:t>
            </a:r>
            <a:endParaRPr lang="en-US" sz="1800" dirty="0" smtClean="0"/>
          </a:p>
          <a:p>
            <a:pPr rtl="1"/>
            <a:r>
              <a:rPr lang="ar-SA" sz="1800" dirty="0" smtClean="0"/>
              <a:t>- ضعف في مهارات حل المشكلات.</a:t>
            </a:r>
            <a:endParaRPr lang="en-US" sz="1800" dirty="0" smtClean="0"/>
          </a:p>
          <a:p>
            <a:pPr rtl="1"/>
            <a:r>
              <a:rPr lang="ar-SA" sz="1800" dirty="0" smtClean="0"/>
              <a:t>- صعوبة في ترميز المعلومات وتشفيرها داخل الذاكرة.</a:t>
            </a:r>
            <a:endParaRPr lang="en-US" sz="1800" dirty="0" smtClean="0"/>
          </a:p>
          <a:p>
            <a:pPr rtl="1"/>
            <a:r>
              <a:rPr lang="ar-SA" sz="1800" dirty="0" smtClean="0"/>
              <a:t>- صعوبة التنظيم وتصنيف المعلومات الواردة وصعوبة معالجتها.</a:t>
            </a:r>
            <a:endParaRPr lang="en-US" sz="1800" dirty="0" smtClean="0"/>
          </a:p>
          <a:p>
            <a:pPr rtl="1"/>
            <a:r>
              <a:rPr lang="ar-SA" sz="1800" dirty="0" smtClean="0"/>
              <a:t>- القدرة على التنظيم الذاتي للمعلومات والمعارف المختلفة التي يتفاعل معها الطفل.</a:t>
            </a:r>
            <a:endParaRPr lang="en-US" sz="1800" dirty="0" smtClean="0"/>
          </a:p>
          <a:p>
            <a:pPr rtl="1"/>
            <a:r>
              <a:rPr lang="en-US" sz="1800" dirty="0" smtClean="0"/>
              <a:t>- </a:t>
            </a:r>
            <a:r>
              <a:rPr lang="ar-SA" sz="1800" dirty="0" smtClean="0"/>
              <a:t>عدم القدرة على تنظيم السلوك تجاه الحاضر والمستقبل والأهداف  وصعوبة التكيف السلوكي.</a:t>
            </a:r>
            <a:endParaRPr lang="en-US" sz="1800" dirty="0" smtClean="0"/>
          </a:p>
          <a:p>
            <a:pPr rtl="1"/>
            <a:r>
              <a:rPr lang="en-US" sz="1800" dirty="0" smtClean="0"/>
              <a:t> </a:t>
            </a:r>
            <a:r>
              <a:rPr lang="ar-SA" sz="1800" dirty="0" smtClean="0"/>
              <a:t>كما يحدد كل من أحمد أحمد عواد </a:t>
            </a:r>
            <a:r>
              <a:rPr lang="ar-SA" sz="1800" dirty="0" err="1" smtClean="0"/>
              <a:t>و</a:t>
            </a:r>
            <a:r>
              <a:rPr lang="ar-SA" sz="1800" dirty="0" smtClean="0"/>
              <a:t> موفق سعيد الخطيب (2010) بعض من خصائص الأطفال ذوي اضطراب نقص الانتباه وقلة التركيز، فالطفل غالباً ما:</a:t>
            </a:r>
            <a:endParaRPr lang="en-US" sz="1800" dirty="0" smtClean="0"/>
          </a:p>
          <a:p>
            <a:pPr rtl="1"/>
            <a:r>
              <a:rPr lang="ar-SA" sz="1800" dirty="0" smtClean="0"/>
              <a:t>- يخفق في الانتباه إلى التفاصيل أو يقوم بارتكاب أخطاء نتيجة عدم الاكتراث.</a:t>
            </a:r>
            <a:endParaRPr lang="en-US" sz="1800" dirty="0" smtClean="0"/>
          </a:p>
          <a:p>
            <a:pPr rtl="1"/>
            <a:r>
              <a:rPr lang="ar-SA" sz="1800" dirty="0" smtClean="0"/>
              <a:t>- يواجه صعوبة في استمرار الانتباه للمهمات المطلوبة.</a:t>
            </a:r>
            <a:endParaRPr lang="en-US" sz="1800" dirty="0" smtClean="0"/>
          </a:p>
          <a:p>
            <a:pPr rtl="1"/>
            <a:r>
              <a:rPr lang="ar-SA" sz="1800" dirty="0" smtClean="0"/>
              <a:t>- يبدو غير مصغٍ عندما يتم التحدث إليه مباشرة.</a:t>
            </a:r>
            <a:endParaRPr lang="en-US" sz="1800" dirty="0" smtClean="0"/>
          </a:p>
          <a:p>
            <a:pPr rtl="1"/>
            <a:r>
              <a:rPr lang="ar-SA" sz="1800" dirty="0" smtClean="0"/>
              <a:t>- لا يتبع التعليمات ويخفق في إنهاء المهمات.</a:t>
            </a:r>
            <a:endParaRPr lang="en-US" sz="1800" dirty="0" smtClean="0"/>
          </a:p>
          <a:p>
            <a:pPr rtl="1"/>
            <a:r>
              <a:rPr lang="ar-SA" sz="1800" dirty="0" smtClean="0"/>
              <a:t>- يواجه صعوبات في تنظيم العمل والنشاط.</a:t>
            </a:r>
            <a:endParaRPr lang="en-US" sz="1800" dirty="0" smtClean="0"/>
          </a:p>
          <a:p>
            <a:pPr rtl="1"/>
            <a:r>
              <a:rPr lang="ar-SA" sz="1800" dirty="0" smtClean="0"/>
              <a:t>- يتجنب أو لا يحب المهمات التي تتطلب جهود عقلية متواصلة.</a:t>
            </a:r>
            <a:endParaRPr lang="en-US" sz="1800" dirty="0" smtClean="0"/>
          </a:p>
          <a:p>
            <a:pPr rtl="1"/>
            <a:r>
              <a:rPr lang="ar-SA" sz="1800" dirty="0" smtClean="0"/>
              <a:t>- يفقد الأشياء الضرورية التي تتطلبها الأنشطة أو المهام.</a:t>
            </a:r>
            <a:endParaRPr lang="en-US" sz="1800" dirty="0" smtClean="0"/>
          </a:p>
          <a:p>
            <a:pPr rtl="1"/>
            <a:r>
              <a:rPr lang="ar-SA" sz="1800" dirty="0" smtClean="0"/>
              <a:t>- يرتبك عندما يتدخل أي مثير طارئ.</a:t>
            </a:r>
            <a:endParaRPr lang="en-US" sz="1800" dirty="0" smtClean="0"/>
          </a:p>
          <a:p>
            <a:pPr rtl="1"/>
            <a:r>
              <a:rPr lang="ar-SA" sz="1800" dirty="0" smtClean="0"/>
              <a:t>- ينسى الأنشطة اليومية. </a:t>
            </a:r>
            <a:endParaRPr lang="en-US" sz="1800" dirty="0" smtClean="0"/>
          </a:p>
          <a:p>
            <a:endParaRPr lang="ar-SA"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1800" dirty="0" smtClean="0"/>
              <a:t>وقد سعى العديد من الباحثين والعلماء إلى تحديد الخصائص السلوكية للأطفال ذوى صعوبات الانتباه مع فرط النشاط من مرحلة الطفولة إلى مرحلة البلوغ على النحو التالي:</a:t>
            </a:r>
            <a:endParaRPr lang="en-US" sz="1800" dirty="0" smtClean="0"/>
          </a:p>
          <a:p>
            <a:pPr rtl="1"/>
            <a:r>
              <a:rPr lang="ar-EG" sz="1800" b="1" dirty="0" smtClean="0"/>
              <a:t>مرحلة الطفولة المبكرة:</a:t>
            </a:r>
            <a:endParaRPr lang="en-US" sz="1800" b="1" dirty="0" smtClean="0"/>
          </a:p>
          <a:p>
            <a:pPr rtl="1"/>
            <a:r>
              <a:rPr lang="ar-SA" sz="1800" dirty="0" smtClean="0"/>
              <a:t>من الخصائص المميزة لاضطرابات الانتباه والحركة المفرطة في مرحلة الطفولة المبكرة ما يلي:</a:t>
            </a:r>
            <a:endParaRPr lang="en-US" sz="1800" dirty="0" smtClean="0"/>
          </a:p>
          <a:p>
            <a:pPr rtl="1"/>
            <a:r>
              <a:rPr lang="ar-SA" sz="1800" dirty="0" smtClean="0"/>
              <a:t>- البكاء والصياح بصوت مرتفع.    - سرعه الاستثارة، والغضب.</a:t>
            </a:r>
            <a:endParaRPr lang="en-US" sz="1800" dirty="0" smtClean="0"/>
          </a:p>
          <a:p>
            <a:pPr rtl="1"/>
            <a:r>
              <a:rPr lang="ar-SA" sz="1800" dirty="0" smtClean="0"/>
              <a:t>- الحركة المفرطة.          - اضطرابات النوم - التي سيتم استعرضاها لاحقا بشي من التفصيل.</a:t>
            </a:r>
            <a:endParaRPr lang="en-US" sz="1800" dirty="0" smtClean="0"/>
          </a:p>
          <a:p>
            <a:pPr rtl="1"/>
            <a:r>
              <a:rPr lang="ar-EG" sz="1800" b="1" dirty="0" smtClean="0"/>
              <a:t>مرحلة ما قبل المدرسة:</a:t>
            </a:r>
            <a:endParaRPr lang="en-US" sz="1800" b="1" dirty="0" smtClean="0"/>
          </a:p>
          <a:p>
            <a:pPr rtl="1"/>
            <a:r>
              <a:rPr lang="ar-SA" sz="1800" dirty="0" smtClean="0"/>
              <a:t>ومن المظاهر السلوكية المصاحبة لاضطرابات الانتباه في مرحلة ما قبل المدرسة ما يلي:</a:t>
            </a:r>
            <a:endParaRPr lang="en-US" sz="1800" dirty="0" smtClean="0"/>
          </a:p>
          <a:p>
            <a:pPr rtl="1"/>
            <a:r>
              <a:rPr lang="ar-SA" sz="1800" dirty="0" smtClean="0"/>
              <a:t>-  العنف في التعامل مع الأشياء والآخرين.</a:t>
            </a:r>
            <a:endParaRPr lang="en-US" sz="1800" dirty="0" smtClean="0"/>
          </a:p>
          <a:p>
            <a:pPr rtl="1"/>
            <a:r>
              <a:rPr lang="ar-SA" sz="1800" dirty="0" smtClean="0"/>
              <a:t>-  زيادة في اضطرابات النوم.         - سرعه التغيير المزاجي.</a:t>
            </a:r>
            <a:endParaRPr lang="en-US" sz="1800" dirty="0" smtClean="0"/>
          </a:p>
          <a:p>
            <a:pPr rtl="1"/>
            <a:r>
              <a:rPr lang="ar-SA" sz="1800" dirty="0" smtClean="0"/>
              <a:t>-  تصلب الرأي وعدم الانصياع للأوامر.    -  قصر مدة الانتباه.</a:t>
            </a:r>
            <a:endParaRPr lang="en-US" sz="1800" dirty="0" smtClean="0"/>
          </a:p>
          <a:p>
            <a:pPr rtl="1"/>
            <a:r>
              <a:rPr lang="ar-SA" sz="1800" dirty="0" smtClean="0"/>
              <a:t>-  مشكلات في الكلام واللغة، حيث يوصف الكلام في تلك المرحلة بأنه لا يتلاءم والعمر الزمني والعقلي للطفل، وانه غير متناسق ومفهوم وغير مترابط.</a:t>
            </a:r>
            <a:endParaRPr lang="en-US" sz="1800" dirty="0" smtClean="0"/>
          </a:p>
          <a:p>
            <a:r>
              <a:rPr lang="ar-SA" sz="1800" dirty="0" smtClean="0"/>
              <a:t>-  مشكلات في التكيف مع أقرانه مما يساعد على زيادة السلوك العدواني والعنف</a:t>
            </a:r>
            <a:endParaRPr lang="ar-SA"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مرحلة المدرسة: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1800" dirty="0" smtClean="0"/>
              <a:t>تستمر المظاهر السلوكية لمرحلة ما قبل المدرسة مع الطفل حتى مرحلة المدرسة، لكنها تأخذ شكلاً أكثر حدة وأكثر وضوحاً لما تتطلبه تلك المرحلة من الجلوس بهدوء لفترات زمنية طويلة والتعامل مع الواجبات المنزلية تلك التي تتطلب التركيز والانتباه إضافة إلى التعاون مع الزملاء والمشاركة في الأنشطة المدرسية وأداء الواجبات والتكليفات المختلفة.</a:t>
            </a:r>
            <a:endParaRPr lang="en-US" sz="1800" dirty="0" smtClean="0"/>
          </a:p>
          <a:p>
            <a:pPr rtl="1"/>
            <a:r>
              <a:rPr lang="ar-SA" sz="1800" dirty="0" smtClean="0"/>
              <a:t>ونتيجة لما يتميز به الطفل من الانشغال وعدم الانتباه وعدم الانصياع للأوامر والتوجيهات ومقاومة القوانين واللوائح المدرسية، تزداد مشكلاته في المدرسة، ولقد أشار </a:t>
            </a:r>
            <a:r>
              <a:rPr lang="ar-SA" sz="1800" dirty="0" err="1" smtClean="0"/>
              <a:t>باركلى</a:t>
            </a:r>
            <a:r>
              <a:rPr lang="ar-SA" sz="1800" dirty="0" smtClean="0"/>
              <a:t> (</a:t>
            </a:r>
            <a:r>
              <a:rPr lang="en-US" sz="1800" dirty="0" smtClean="0"/>
              <a:t>Barklley,1995</a:t>
            </a:r>
            <a:r>
              <a:rPr lang="ar-EG" sz="1800" dirty="0" smtClean="0"/>
              <a:t>) أن ما بين 30 – 50 % من هؤلاء الأطفال ممن تراوح أعمارهم ما بين 7- 10 سنوات تصدر عنهم أشكال مختلفة من اضطرابات التصرف والسلوك المعادى للمجتمع مثل الكذب والسرقة ومعاداة السلطات إضافة إلى أن حوالي 25% منهم يتشاجرون مع أقرانهم بشكل متكرر.</a:t>
            </a:r>
            <a:endParaRPr lang="en-US" sz="1800" dirty="0" smtClean="0"/>
          </a:p>
          <a:p>
            <a:pPr rtl="1"/>
            <a:r>
              <a:rPr lang="ar-EG" sz="1800" b="1" dirty="0" smtClean="0"/>
              <a:t>مرحلة المراهقة:</a:t>
            </a:r>
            <a:endParaRPr lang="en-US" sz="1800" b="1" dirty="0" smtClean="0"/>
          </a:p>
          <a:p>
            <a:pPr rtl="1"/>
            <a:r>
              <a:rPr lang="ar-EG" sz="1800" dirty="0" smtClean="0"/>
              <a:t>تنخفض حدة الحركة المفرطة في مرحلة المراهقة في حين تبقي مشكلات الاندفاع وقصور الانتباه على درجتها من الحدة وتزداد حصيلة المراهق في هذه المرحلة من خبرات الإخفاق والفشل المتمثلة في الفشل الدراسي والفشل في إقامة علاقات اجتماعية سوية مما يزيد من حدة السلوك المعادى والمضاد للمجتمع.</a:t>
            </a:r>
            <a:endParaRPr lang="en-US" sz="1800" dirty="0" smtClean="0"/>
          </a:p>
          <a:p>
            <a:pPr rtl="1"/>
            <a:r>
              <a:rPr lang="ar-EG" sz="1800" dirty="0" smtClean="0"/>
              <a:t>ورغبة من المراهق في أن يكون مقبولا اجتماعيا فأنه يبحث عن أقران بخصائصه السلوكية، ومن هنا تنشا الجماعات الإرهابية والإجرامية المختلفة.</a:t>
            </a:r>
            <a:endParaRPr lang="en-US" sz="1800" dirty="0" smtClean="0"/>
          </a:p>
          <a:p>
            <a:pPr rtl="1"/>
            <a:r>
              <a:rPr lang="ar-EG" sz="1800" dirty="0" smtClean="0"/>
              <a:t>ويضيف فتحي الزيات (2007) أن هناك أنماط سلوكية مميزة للطفل مفرط النشاط تتمثل في العلاقات مع الآخرين على النحو التالي:</a:t>
            </a:r>
            <a:endParaRPr lang="en-US" sz="1800" dirty="0" smtClean="0"/>
          </a:p>
          <a:p>
            <a:pPr rtl="1"/>
            <a:r>
              <a:rPr lang="ar-JO" sz="1800" dirty="0" smtClean="0"/>
              <a:t>- </a:t>
            </a:r>
            <a:r>
              <a:rPr lang="ar-EG" sz="1800" dirty="0" smtClean="0"/>
              <a:t>لا </a:t>
            </a:r>
            <a:r>
              <a:rPr lang="ar-SA" sz="1800" dirty="0" smtClean="0"/>
              <a:t>يستطيع تكوين صداقات</a:t>
            </a:r>
            <a:endParaRPr lang="en-US" sz="1800" dirty="0" smtClean="0"/>
          </a:p>
          <a:p>
            <a:pPr rtl="1"/>
            <a:r>
              <a:rPr lang="ar-SA" sz="1800" dirty="0" smtClean="0"/>
              <a:t>- يتشاجر مع غيرة من الأطفال دون تحريض أو استفزاز.</a:t>
            </a:r>
            <a:endParaRPr lang="en-US" sz="1800" dirty="0" smtClean="0"/>
          </a:p>
          <a:p>
            <a:pPr rtl="1"/>
            <a:r>
              <a:rPr lang="ar-SA" sz="1800" dirty="0" smtClean="0"/>
              <a:t>- تصرفاته وعاداته مزعجة وحادة الطبع.</a:t>
            </a:r>
            <a:endParaRPr lang="en-US" sz="1800" dirty="0" smtClean="0"/>
          </a:p>
          <a:p>
            <a:pPr rtl="1"/>
            <a:r>
              <a:rPr lang="ar-SA" sz="1800" dirty="0" smtClean="0"/>
              <a:t>- ينزع إلى السيطرة والاستبداد بمن حوله بشكل زائد.</a:t>
            </a:r>
            <a:endParaRPr lang="en-US" sz="1800" dirty="0" smtClean="0"/>
          </a:p>
          <a:p>
            <a:r>
              <a:rPr lang="ar-SA" sz="1800" dirty="0" smtClean="0"/>
              <a:t>- يجد رفضاً ونبذا</a:t>
            </a:r>
            <a:r>
              <a:rPr lang="ar-EG" sz="1800" dirty="0" smtClean="0"/>
              <a:t> من الآخرين بشكل مستمر</a:t>
            </a:r>
            <a:endParaRPr lang="ar-SA"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مرحلة الرشد:</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أشار </a:t>
            </a:r>
            <a:r>
              <a:rPr lang="ar-EG" sz="2000" dirty="0" err="1" smtClean="0"/>
              <a:t>باركلى</a:t>
            </a:r>
            <a:r>
              <a:rPr lang="ar-EG" sz="2000" dirty="0" smtClean="0"/>
              <a:t> (</a:t>
            </a:r>
            <a:r>
              <a:rPr lang="en-US" sz="2000" dirty="0" smtClean="0"/>
              <a:t>Barklley,1995</a:t>
            </a:r>
            <a:r>
              <a:rPr lang="ar-EG" sz="2000" dirty="0" smtClean="0"/>
              <a:t>) إلى أن أعراض اضطرابات قصور الانتباه والحركة المفرطة تبقي خلال مرحلة الرشد لدى أكثر من نصف عدد الذين كانوا يعانون من هذه الاضطرابات خلال مرحلة الطفولة، وأن ما بين 10- 20 % منهم فقط يصلون إلى مرحلة الرشد دون أن يعانون من مشكلات أو اضطرابات نفسية، كما أن حوالي 25 % من الراشدين يظهرون أنماطاً مختلفة من السلوك المعادى للمجتمع، وأن 50 % منهم يلجئون إلى المخدرات والكحوليات والمكيفات وشرب السجائر.</a:t>
            </a:r>
            <a:endParaRPr lang="en-US" sz="2000" dirty="0" smtClean="0"/>
          </a:p>
          <a:p>
            <a:pPr rtl="1"/>
            <a:r>
              <a:rPr lang="ar-EG" sz="2000" dirty="0" smtClean="0"/>
              <a:t>ومن أهم الصفات التي يتصف بها مضطربي الانتباه في تلك المرحلة ما يلي:</a:t>
            </a:r>
            <a:endParaRPr lang="en-US" sz="2000" dirty="0" smtClean="0"/>
          </a:p>
          <a:p>
            <a:pPr rtl="1"/>
            <a:r>
              <a:rPr lang="ar-EG" sz="2000" dirty="0" smtClean="0"/>
              <a:t>1. السلوك العدواني.</a:t>
            </a:r>
            <a:endParaRPr lang="en-US" sz="2000" dirty="0" smtClean="0"/>
          </a:p>
          <a:p>
            <a:pPr rtl="1"/>
            <a:r>
              <a:rPr lang="ar-EG" sz="2000" dirty="0" smtClean="0"/>
              <a:t>2. ضعف الاهتمام بالعلاقات الاجتماعية مع الآخرين.</a:t>
            </a:r>
            <a:endParaRPr lang="en-US" sz="2000" dirty="0" smtClean="0"/>
          </a:p>
          <a:p>
            <a:pPr rtl="1"/>
            <a:r>
              <a:rPr lang="ar-EG" sz="2000" dirty="0" smtClean="0"/>
              <a:t>3. تقلب الحالة المزاجية.</a:t>
            </a:r>
            <a:endParaRPr lang="en-US" sz="2000" dirty="0" smtClean="0"/>
          </a:p>
          <a:p>
            <a:pPr rtl="1"/>
            <a:r>
              <a:rPr lang="ar-EG" sz="2000" dirty="0" smtClean="0"/>
              <a:t>4. مفهوم الذات منخفض.</a:t>
            </a:r>
            <a:endParaRPr lang="en-US" sz="2000" dirty="0" smtClean="0"/>
          </a:p>
          <a:p>
            <a:pPr rtl="1"/>
            <a:r>
              <a:rPr lang="ar-EG" sz="2000" dirty="0" smtClean="0"/>
              <a:t>5. لديهم عجز متعلم.</a:t>
            </a:r>
            <a:endParaRPr lang="en-US" sz="2000" dirty="0" smtClean="0"/>
          </a:p>
          <a:p>
            <a:pPr rtl="1"/>
            <a:r>
              <a:rPr lang="ar-EG" sz="2000" dirty="0" smtClean="0"/>
              <a:t>6. نقص الدافع للانجاز.</a:t>
            </a:r>
            <a:endParaRPr lang="en-US" sz="2000" dirty="0" smtClean="0"/>
          </a:p>
          <a:p>
            <a:pPr rtl="1"/>
            <a:r>
              <a:rPr lang="ar-EG" sz="2000" dirty="0" smtClean="0"/>
              <a:t>7. </a:t>
            </a:r>
            <a:r>
              <a:rPr lang="ar-EG" sz="2000" dirty="0" err="1" smtClean="0"/>
              <a:t>إشاعه</a:t>
            </a:r>
            <a:r>
              <a:rPr lang="ar-EG" sz="2000" dirty="0" smtClean="0"/>
              <a:t> الفوضى داخل الجماعة التي ينتمون إليها.</a:t>
            </a:r>
            <a:endParaRPr lang="en-US" sz="2000" dirty="0" smtClean="0"/>
          </a:p>
          <a:p>
            <a:r>
              <a:rPr lang="ar-EG" sz="2000" dirty="0" smtClean="0"/>
              <a:t>8. عدم الاهتمام بالعمل وكثرة الغياب والمشاحنات مع الزملاء والمديرين</a:t>
            </a:r>
            <a:endParaRPr lang="ar-SA"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علاج اضطراب الانتباه:</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2000" dirty="0" smtClean="0"/>
              <a:t>هناك عدد من الطرق لعلاج اضطرب الانتباه أهمها:</a:t>
            </a:r>
            <a:endParaRPr lang="en-US" sz="2000" dirty="0" smtClean="0"/>
          </a:p>
          <a:p>
            <a:pPr rtl="1"/>
            <a:r>
              <a:rPr lang="ar-EG" sz="2000" b="1" dirty="0" smtClean="0"/>
              <a:t>أولاً: العلاج الطبي:</a:t>
            </a:r>
            <a:endParaRPr lang="en-US" sz="2000" b="1" dirty="0" smtClean="0"/>
          </a:p>
          <a:p>
            <a:pPr rtl="1"/>
            <a:r>
              <a:rPr lang="ar-SA" sz="2000" dirty="0" smtClean="0"/>
              <a:t>إن اضطرابات الانتباه تعود في المقام الأول إلى اختلال في التوازن الكيميائي في الوصلات العصبية بالمخ، أو في التنشيط الشبكي لوظائف المخ، لذلك فإن العلاج الكيمائي الذي يستخدم من خلال العقاقير الطبية يهدف إلى إعادة التوازن الكيمائي لهذه الوصلات العصبية، حيث أنه يزيد من الكفاءة </a:t>
            </a:r>
            <a:r>
              <a:rPr lang="ar-SA" sz="2000" dirty="0" err="1" smtClean="0"/>
              <a:t>الانتباهيه</a:t>
            </a:r>
            <a:r>
              <a:rPr lang="ar-SA" sz="2000" dirty="0" smtClean="0"/>
              <a:t> لدى الطفل، كما أنه يؤدى إلى زيادة قدرته على التركيز، ويقلل من مستوى الاندفاعية والعدوان، والنشاط الحركي المفرط.</a:t>
            </a:r>
            <a:endParaRPr lang="en-US" sz="2000" dirty="0" smtClean="0"/>
          </a:p>
          <a:p>
            <a:pPr rtl="1"/>
            <a:r>
              <a:rPr lang="ar-SA" sz="2000" dirty="0" smtClean="0"/>
              <a:t>ولكن العلاج بالعقاقير الطبية لا يكون فعالاً مع جميع الحالات’ حيث نجد أن الأطفال المصابون بهذا الاضطراب لأسباب تتعلق بتلف في المخ لا يستجيبون للعلاج الكيميائي، وعلى الرغم من ذلك فإن العلاج بالعقاقير الطبية يمثل علاجاً فعالاً في بعض حالات اضطرابات الانتباه، ألا أن له بعض الآثار الجانبية التي تظهر على الطفل مثل: الأرق، والخمول، والميل للنوم، فقدان الشهية للطعام، والصداع، وآلام البطن، والرعشة، وتقلب الحالة المزاجية لدى الطفل، ولكن هذه الأعراض تزول تلقائياً وبالتدريج بعد أسبوع أو أسبوعين من بدء العلاج، كما أن بعضها الآخر يمكن التغلب عليه من خلال تنظيم وقت استخدام هذه العقاقير، فمثلاً الأدوية التي يترتب على استخدامها فقد الشهية للطعام يمكن استخدامها أثناء تناول الطعام أو بعد تناوله، كما أن تناوله يفضل في الفترة المسائية قبل النوم وخصوصا الأدوية التي ينتج عنها خمول أو رعشة، أو تؤدى إلى اضطراب في النوم.</a:t>
            </a:r>
            <a:endParaRPr lang="en-US" sz="2000" dirty="0" smtClean="0"/>
          </a:p>
          <a:p>
            <a:endParaRPr lang="ar-SA"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كما يجب الإشارة إلى أن اضطراب الانتباه يؤدى إلى تقلص العضلات لدى الأطفال، كما أن هناك بعض العقاقير الطبية المنبهة التي تستخدم في علاج هذا الاضطراب تزيد من تقلص العضلات مما يجعلها تتحرك لدى الطفل بطريقة لا إرادية وتظهر في صورة إلزامية يطلق عليها باللوازم العصبية، فإن ظهرت هذه اللوازم العصبية لدى الطفل أثناء تناوله لهذه الأدوية فيجب في هذه الحالة وقف استخدامها فورا واستبدالها بعقاقير أخرى لا تؤدى إلى تقلص العضلات</a:t>
            </a:r>
            <a:endParaRPr lang="ar-S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ثانياً: العلاج السلوكي: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2000" dirty="0" smtClean="0"/>
              <a:t>يعتبر العلاج السلوكي من الأساليب العلاجية الناجحة والفعالة في علاج اضطراب الانتباه لدى الأطفال، ويقوم هذا الأسلوب العلاجي على نظرية التعلم حيث يقوم المعالج بتحديد السلوكيات غير المرغوبة لدى الطفل، وتعديلها بسلوكيات آخري مرغوبة من خلال تدريب الطفل عليها في مواقف تعليمية.</a:t>
            </a:r>
            <a:endParaRPr lang="en-US" sz="2000" dirty="0" smtClean="0"/>
          </a:p>
          <a:p>
            <a:pPr rtl="1"/>
            <a:r>
              <a:rPr lang="ar-SA" sz="2000" dirty="0" smtClean="0"/>
              <a:t>وعادة ما يستخدم التعزيز الإيجابي مع العلاج السلوكي لهؤلاء الأطفال، وهو يعنى مكافئة الطفل بعد قيامه بالسلوك الصحيح الذي يتدرب عليه، وقد يكون التعزيز الايجابي مادياً مثل مكافئة الطفل ببعض النقود أو قطع الحلوى، أو معنوياً مثل تقبيل الطفل أو مداعبته، أو مدحه بعبارات الشكر والثناء.</a:t>
            </a:r>
            <a:endParaRPr lang="en-US" sz="2000" dirty="0" smtClean="0"/>
          </a:p>
          <a:p>
            <a:pPr rtl="1"/>
            <a:r>
              <a:rPr lang="ar-SA" sz="2000" dirty="0" smtClean="0"/>
              <a:t>ويجب الإشارة إلى أن تقديم التعزيز الإيجابي يجب أن يقدم عقب السلوك المراد تعزيزه مباشرة لأن تأجيله قد يؤدى إلى نتائج عكسية.</a:t>
            </a:r>
            <a:endParaRPr lang="en-US" sz="2000" dirty="0" smtClean="0"/>
          </a:p>
          <a:p>
            <a:r>
              <a:rPr lang="ar-SA" sz="2000" dirty="0" smtClean="0"/>
              <a:t>فعلى سبيل المثال: إذا ما قام الطفل بسلوك مرغوب فيه وأراد المعالج مكافئته عليه، فيجب في هذه الحالة أن يتم التعزيز عقب قيام الطفل بهذا السلوك مباشرة، لأنه في حاله تأجيل التعزيز قد يقوم الطفل بسلوك آخر غير مرغوب فيه، وعندما يتم التعزيز بعد ذلك فأن الطفل يعتقد بأن هذا التعزيز كان للسلوك الأخير، مما يشجعه على القيام بتكرار هذا السلوك غير المرغوب مرة أخرى، وذلك لاعتقاده الخاطئ بأن التعزيز الذي تم قبل ذلك كان موجها له، أي أن العلاج السلوكي يأتي بنتائج عكسية في هذه الحالة، حيث أنه سوف يعمل على تنمية السلوك غير المرغوب فيه لدى الطفل</a:t>
            </a:r>
            <a:endParaRPr lang="ar-SA"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000" dirty="0" smtClean="0"/>
              <a:t>كما أن المدخل السلوكي يركز في تفسيره لاضطرابات الانتباه على الخصائص السلوكية من خلال خاصيتين هما:</a:t>
            </a:r>
            <a:endParaRPr lang="en-US" sz="2000" dirty="0" smtClean="0"/>
          </a:p>
          <a:p>
            <a:pPr rtl="1"/>
            <a:r>
              <a:rPr lang="ar-SA" sz="2000" dirty="0" smtClean="0"/>
              <a:t>- عجز الانتباه.                             - الاندفاعية.</a:t>
            </a:r>
            <a:endParaRPr lang="en-US" sz="2000" dirty="0" smtClean="0"/>
          </a:p>
          <a:p>
            <a:pPr rtl="1"/>
            <a:r>
              <a:rPr lang="ar-SA" sz="2000" dirty="0" smtClean="0"/>
              <a:t>وفى ضوء تلك الخاصيتين يؤكد هذا المدخل على عدد من المحاور هي:</a:t>
            </a:r>
            <a:endParaRPr lang="en-US" sz="2000" dirty="0" smtClean="0"/>
          </a:p>
          <a:p>
            <a:pPr rtl="1"/>
            <a:r>
              <a:rPr lang="ar-IQ" sz="2000" dirty="0" smtClean="0"/>
              <a:t>1. إن اضطرابات الانتباه تجعل الطفل ووالديه عرضه لبعض الاضطرابات الانفعالية.</a:t>
            </a:r>
            <a:endParaRPr lang="en-US" sz="2000" dirty="0" smtClean="0"/>
          </a:p>
          <a:p>
            <a:pPr rtl="1"/>
            <a:r>
              <a:rPr lang="ar-IQ" sz="2000" dirty="0" smtClean="0"/>
              <a:t>2. أن عجز أو قصورا لانتباه والإفراط في النشاط مكونين مستقلين يعكس الرؤية الأحادية التي تبنتها الجمعية الأمريكية لعلم النفس من خلال الدليل التشخيصي الإحصائي (الطبعة الثالثة).</a:t>
            </a:r>
            <a:endParaRPr lang="en-US" sz="2000" dirty="0" smtClean="0"/>
          </a:p>
          <a:p>
            <a:pPr rtl="1"/>
            <a:r>
              <a:rPr lang="ar-IQ" sz="2000" dirty="0" smtClean="0"/>
              <a:t>3. أن عملية تشخيص اضطرابات الانتباه  يجب أن تتم على أساس استمرارية الأعراض والخصائص السلوكية لفترة زمنية معينة.</a:t>
            </a:r>
            <a:endParaRPr lang="en-US" sz="2000" dirty="0" smtClean="0"/>
          </a:p>
          <a:p>
            <a:pPr rtl="1"/>
            <a:r>
              <a:rPr lang="ar-IQ" sz="2000" dirty="0" smtClean="0"/>
              <a:t>4. يقوم المدخل السلوكي على الاهتمام بالأعراض الناشئة عن اضطرابات الانتباه دون الاهتمام بالأسباب المباشرة التي تقف خلف تلك الأعراض.  </a:t>
            </a:r>
            <a:endParaRPr lang="en-US" sz="2000" dirty="0" smtClean="0"/>
          </a:p>
          <a:p>
            <a:endParaRPr lang="ar-SA"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ثالثاً: العلاج النفسي: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2400" dirty="0" smtClean="0"/>
              <a:t>فبالنسبة للطفل الذي يعانى من اضطراب الانتباه نجد أن المشكلات التعليمية التي تنجم عن هذا الاضطراب تؤدى إلى تأخره دراسياً، كما أن قيامه ببعض السلوكيات غير المقبولة يؤدى إلى اضطراب علاقته الاجتماعية مع المحيطين </a:t>
            </a:r>
            <a:r>
              <a:rPr lang="ar-SA" sz="2400" dirty="0" err="1" smtClean="0"/>
              <a:t>به</a:t>
            </a:r>
            <a:r>
              <a:rPr lang="ar-SA" sz="2400" dirty="0" smtClean="0"/>
              <a:t> خاصة أقرانه، ومحصلة كل ذلك أن يشعر الطفل بالفشل وينخفض تقديره لذاته، كما أنه يشعر بالوحدة النفسية والقلق والاكتئاب وغيرها من الاضطرابات الانفعالية الأخرى.</a:t>
            </a:r>
            <a:endParaRPr lang="en-US" sz="2400" dirty="0" smtClean="0"/>
          </a:p>
          <a:p>
            <a:pPr rtl="1"/>
            <a:r>
              <a:rPr lang="ar-SA" sz="2400" dirty="0" smtClean="0"/>
              <a:t>أما بالنسبة للوالدين فالبعض منهم يعتقد أنه هو السبب في إصابة طفلهم باضطرابات الانتباه ولذلك فإنهم يشعرون بالذنب، كما أن  السلوكيات غير الاجتماعية التي يقوم </a:t>
            </a:r>
            <a:r>
              <a:rPr lang="ar-SA" sz="2400" dirty="0" err="1" smtClean="0"/>
              <a:t>بها</a:t>
            </a:r>
            <a:r>
              <a:rPr lang="ar-SA" sz="2400" dirty="0" smtClean="0"/>
              <a:t> الطفل المصاب باضطرابات الانتباه تؤدى إلى توترهم وتسبب لهم ضغوطاً نفسية كثيرة تنعكس على العلاقة بين الوالدين التي قد تؤدى إلى تصدع أسرى، ومن هنا كان التدخل النفسي والذي إما أن يوجه لوالديه بهدف تخفيف حدة هذه الاضطرابات الانفعالية أو أن يوجه مباشرة إلى الطفل المصاب.</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EG" b="1" dirty="0" smtClean="0"/>
              <a:t>رابعاً: العلاج التربوي:</a:t>
            </a:r>
            <a:endParaRPr lang="en-US" b="1" dirty="0" smtClean="0"/>
          </a:p>
        </p:txBody>
      </p:sp>
      <p:sp>
        <p:nvSpPr>
          <p:cNvPr id="3" name="عنصر نائب للمحتوى 2"/>
          <p:cNvSpPr>
            <a:spLocks noGrp="1"/>
          </p:cNvSpPr>
          <p:nvPr>
            <p:ph idx="1"/>
          </p:nvPr>
        </p:nvSpPr>
        <p:spPr/>
        <p:txBody>
          <a:bodyPr/>
          <a:lstStyle/>
          <a:p>
            <a:pPr rtl="1"/>
            <a:r>
              <a:rPr lang="ar-SA" sz="2000" dirty="0" smtClean="0"/>
              <a:t>إن الأطفال المصابين باضطرابات الانتباه يوجد لديهم بعض صعوبات التعلم متلازمة لهذا الاضطراب التي إما </a:t>
            </a:r>
            <a:r>
              <a:rPr lang="ar-SA" sz="2000" dirty="0" err="1" smtClean="0"/>
              <a:t>ان</a:t>
            </a:r>
            <a:r>
              <a:rPr lang="ar-SA" sz="2000" dirty="0" smtClean="0"/>
              <a:t> تكون سبباً أو نتيجة لهذه الاضطرابات، كما يوجد لدى بعضهم الآخر هذا الاضطراب بدون صعوبات في التعلم.</a:t>
            </a:r>
            <a:endParaRPr lang="en-US" sz="2000" dirty="0" smtClean="0"/>
          </a:p>
          <a:p>
            <a:pPr rtl="1"/>
            <a:r>
              <a:rPr lang="ar-SA" sz="2000" dirty="0" smtClean="0"/>
              <a:t>فإن كان الطفل الذي يعانى من اضطرابات الانتباه لدية صعوبة في التعلم فإنه في هذه الحالة يحتاج إلى خطة تعليمية خاصة، حيث يجب أن تكون حجرة الدراسة العادية التي يدرس فيها مع أقرانه الأسوياء مجهزة بطريقة خاصة بحيث يكون موقعها بعيداً عن الضوضاء والمؤثرات الخارجية التي تشتت الانتباه السمعي لدى الطفل، كما يجب أن تكون حجرات الدراسة جيدة التهوية ومؤثثة بأثاث سليم يريح الطفل في جلسته حيث أن الطفل المكسور أو الصغير الحجم إنما يسبب القلق ويجعل الطفل يشعر بالملل سريعاً.</a:t>
            </a:r>
            <a:endParaRPr lang="en-US" sz="2000" dirty="0" smtClean="0"/>
          </a:p>
          <a:p>
            <a:pPr rtl="1"/>
            <a:r>
              <a:rPr lang="ar-SA" sz="2000" dirty="0" smtClean="0"/>
              <a:t>كذلك يجب أن تكون هناك بالإضافة إلى ذلك حجرات دراسية خاصة بالأطفال ذوى اضطرابات الانتباه يتم فيها التدريس لهم بشكل فردى، كما يجب أن يقوم بالتدريس فيها معلم أخر غير الذي يدرس للطفل في الفصل الدراسي العادي، وذلك بهدف تنوع الموقف التعليمي </a:t>
            </a:r>
            <a:r>
              <a:rPr lang="ar-SA" sz="2000" dirty="0" err="1" smtClean="0"/>
              <a:t>وأثراءة</a:t>
            </a:r>
            <a:r>
              <a:rPr lang="ar-SA" sz="2000" dirty="0" smtClean="0"/>
              <a:t> ذلك أن الطفل مضطرب الانتباه يشعر بالملل سريعا وخصوصا من التكرار الذي لا داعي له، لذلك فتغير حجرة الدراسة والاستعانة بمعلم أخر أو ذات المعلم ولكن بطريقة أخرى للتدريس يؤدى إلى جذب انتباههم نحو المادة المتعلمة.</a:t>
            </a:r>
            <a:endParaRPr lang="en-US" sz="2000" dirty="0" smtClean="0"/>
          </a:p>
          <a:p>
            <a:pPr rtl="1"/>
            <a:r>
              <a:rPr lang="ar-SA" sz="2000" dirty="0" smtClean="0"/>
              <a:t>أما إذا كان الطفل الذي يعانى من اضطراب في الانتباه لا يعانى من صعوبة في التعلم فيجب في هذه الحالة تقديم الاهتمام والعناية الخاصة في ظل وجودة داخل حجرات الدراسة العادية مع أقرانه العاديين في ظل مواقف تعليمية تتسم بالإثارة والتشويق والتنوع.</a:t>
            </a:r>
            <a:endParaRPr lang="en-US" sz="2000" dirty="0" smtClean="0"/>
          </a:p>
          <a:p>
            <a:endParaRPr lang="ar-SA"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الشروط الواجب توافرها في العلاج التربوي</a:t>
            </a:r>
            <a:endParaRPr lang="ar-SA" dirty="0"/>
          </a:p>
        </p:txBody>
      </p:sp>
      <p:sp>
        <p:nvSpPr>
          <p:cNvPr id="3" name="عنصر نائب للمحتوى 2"/>
          <p:cNvSpPr>
            <a:spLocks noGrp="1"/>
          </p:cNvSpPr>
          <p:nvPr>
            <p:ph idx="1"/>
          </p:nvPr>
        </p:nvSpPr>
        <p:spPr/>
        <p:txBody>
          <a:bodyPr/>
          <a:lstStyle/>
          <a:p>
            <a:pPr rtl="1"/>
            <a:r>
              <a:rPr lang="ar-SA" sz="1800" dirty="0" smtClean="0"/>
              <a:t>يحتاج العلاج التربوي إلى بعض الشروط الواجب توافرها حتى يكتب له النجاح من أهمها:</a:t>
            </a:r>
            <a:endParaRPr lang="en-US" sz="1800" dirty="0" smtClean="0"/>
          </a:p>
          <a:p>
            <a:pPr rtl="1"/>
            <a:r>
              <a:rPr lang="ar-SA" sz="1800" dirty="0" smtClean="0"/>
              <a:t>1. يجب أن يحسن اختيار المعلم الذي سيقوم بالتدريس للأطفال المصابين باضطرابات الانتباه، بحيث يتمتع بالصبر ويكون لديه استعداد نفسي وبدني للعمل مع هؤلاء الأطفال، وذلك لأن العمل مع هؤلاء الأطفال يحتاج إلى الصبر وبذل الجهد أكثر مما يحدث مع الأطفال العاديين.</a:t>
            </a:r>
            <a:endParaRPr lang="en-US" sz="1800" dirty="0" smtClean="0"/>
          </a:p>
          <a:p>
            <a:pPr rtl="1"/>
            <a:r>
              <a:rPr lang="ar-SA" sz="1800" dirty="0" smtClean="0"/>
              <a:t>2. أن يتم تدريب المعلم على كيفية التدريس للأطفال المصابين باضطرابات الانتباه، وتزويده بفنيات العلاج التربوي التي تساعده على نجاحه في عملة معهم.</a:t>
            </a:r>
            <a:endParaRPr lang="en-US" sz="1800" dirty="0" smtClean="0"/>
          </a:p>
          <a:p>
            <a:pPr rtl="1"/>
            <a:r>
              <a:rPr lang="ar-SA" sz="1800" dirty="0" smtClean="0"/>
              <a:t>3. يجب أن يتم تكوين فريق عمل بالمدرسة يتكون من مدير المدرسة والمعلم الذي يتم اختياره ليقوم بالتدريس لهؤلاء الأطفال والأخصائي النفسي، والأخصائي الاجتماعي، والزائرة الصحية أو الممرضة، ويجب تزويدهم بالمعلومات الكافية عن اضطرابات الانتباه من حيث الأسباب والأعراض والمظاهر السلوكية.</a:t>
            </a:r>
            <a:endParaRPr lang="en-US" sz="1800" dirty="0" smtClean="0"/>
          </a:p>
          <a:p>
            <a:pPr rtl="1"/>
            <a:r>
              <a:rPr lang="ar-SA" sz="1800" dirty="0" smtClean="0"/>
              <a:t>4. يجب أن يقوم فريق العمل بوضع خطه علاجية شاملة يشترك فيها أعضاء الفريق كل حسب تخصصه، كما يجب أن يقوم كل عضو بمتابعه الطفل الذي يعانى من هذا الاضطراب كل حسب تخصصه، مع تدوين الملاحظات لمناقشتها مع فريق العمل.</a:t>
            </a:r>
            <a:endParaRPr lang="en-US" sz="1800" dirty="0" smtClean="0"/>
          </a:p>
          <a:p>
            <a:r>
              <a:rPr lang="ar-SA" sz="1800" dirty="0" smtClean="0"/>
              <a:t>5. يجب أن يكون هناك اتصال مستمر بين فريق العمل وأسرة الطفل لكي يحصلوا من الوالدين على بعض المعلومات المتعلقة بالتاريخ التطوري للاضطراب، وكذلك أعراضه في البيئة المنزلية</a:t>
            </a:r>
            <a:endParaRPr lang="ar-SA"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خامساً: الإرشاد الأسرى:</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2000" dirty="0" smtClean="0"/>
              <a:t>يحتاج آباء وأمهات الأطفال الذي يعانون من اضطرابات الانتباه إلى البرامج الإرشادية المناسبة التي تساعدهم في التعامل مع أبنائهم وكذلك تساعدهم على تقديم النصيحة والمشورة لهم، وتهدف برامج الإرشاد الأسرى إلى:</a:t>
            </a:r>
            <a:endParaRPr lang="en-US" sz="2000" dirty="0" smtClean="0"/>
          </a:p>
          <a:p>
            <a:pPr rtl="1"/>
            <a:r>
              <a:rPr lang="ar-SA" sz="2000" dirty="0" smtClean="0"/>
              <a:t>- مساعدة الآباء على توفير المناخ الأسرى المناسب القادر على استيعاب أبنائهم، والمحفز والمشجع لهم.</a:t>
            </a:r>
            <a:endParaRPr lang="en-US" sz="2000" dirty="0" smtClean="0"/>
          </a:p>
          <a:p>
            <a:pPr rtl="1"/>
            <a:r>
              <a:rPr lang="ar-SA" sz="2000" dirty="0" smtClean="0"/>
              <a:t>- مساعد الآباء على التكيف مع أبناءهم وإحداث قدر أكبر من التقبل والتوافق النفسي لهم.</a:t>
            </a:r>
            <a:endParaRPr lang="en-US" sz="2000" dirty="0" smtClean="0"/>
          </a:p>
          <a:p>
            <a:pPr rtl="1"/>
            <a:r>
              <a:rPr lang="ar-SA" sz="2000" dirty="0" smtClean="0"/>
              <a:t>- مساعدة الآباء على خلق بيئة </a:t>
            </a:r>
            <a:r>
              <a:rPr lang="ar-SA" sz="2000" dirty="0" err="1" smtClean="0"/>
              <a:t>إثرائية</a:t>
            </a:r>
            <a:r>
              <a:rPr lang="ar-SA" sz="2000" dirty="0" smtClean="0"/>
              <a:t> مشجعة ومستوعبة ومتقبلة ومعززة للطفل وسلوكياته.</a:t>
            </a:r>
            <a:endParaRPr lang="en-US" sz="2000" dirty="0" smtClean="0"/>
          </a:p>
          <a:p>
            <a:pPr rtl="1"/>
            <a:r>
              <a:rPr lang="ar-SA" sz="2000" dirty="0" smtClean="0"/>
              <a:t>ويقوم الإرشاد الأسرى على تقديم الجلسات العلاجية والإرشادية للآباء حول خصائص وسمات الأطفال </a:t>
            </a:r>
            <a:r>
              <a:rPr lang="ar-SA" sz="2000" dirty="0" err="1" smtClean="0"/>
              <a:t>المضطربى</a:t>
            </a:r>
            <a:r>
              <a:rPr lang="ar-SA" sz="2000" dirty="0" smtClean="0"/>
              <a:t> الانتباه وكيفية التعامل معهم، والمصاحبات النفسية والاجتماعية والسلوكية للاضطراب، وكيفية تقبل الطفل ومساعدته في التخلص من تلك الاضطرابات.</a:t>
            </a:r>
            <a:endParaRPr lang="en-US" sz="2000" dirty="0" smtClean="0"/>
          </a:p>
          <a:p>
            <a:r>
              <a:rPr lang="ar-SA" sz="2000" dirty="0" smtClean="0"/>
              <a:t>ومن برامج الإرشاد الأسرى المستخدمة في علاج اضطرابات النشاط الزائد برنامج </a:t>
            </a:r>
            <a:r>
              <a:rPr lang="ar-SA" sz="2000" dirty="0" err="1" smtClean="0"/>
              <a:t>سوانسون</a:t>
            </a:r>
            <a:r>
              <a:rPr lang="ar-SA" sz="2000" dirty="0" smtClean="0"/>
              <a:t> وآخرون</a:t>
            </a:r>
            <a:endParaRPr lang="ar-SA"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1825</TotalTime>
  <Words>2288</Words>
  <Application>Microsoft Office PowerPoint</Application>
  <PresentationFormat>A4 Paper (210x297 mm)‎</PresentationFormat>
  <Paragraphs>116</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الثالثة</vt:lpstr>
      <vt:lpstr>ضعف العلاقات الاجتماعية: </vt:lpstr>
      <vt:lpstr>المشكلات المعرفية: </vt:lpstr>
      <vt:lpstr>الشريحة 5</vt:lpstr>
      <vt:lpstr>مرحلة المدرسة: </vt:lpstr>
      <vt:lpstr>مرحلة الرشد: </vt:lpstr>
      <vt:lpstr>علاج اضطراب الانتباه: </vt:lpstr>
      <vt:lpstr>الشريحة 9</vt:lpstr>
      <vt:lpstr>ثانياً: العلاج السلوكي: </vt:lpstr>
      <vt:lpstr>الشريحة 11</vt:lpstr>
      <vt:lpstr>ثالثاً: العلاج النفسي: </vt:lpstr>
      <vt:lpstr>رابعاً: العلاج التربوي:</vt:lpstr>
      <vt:lpstr>الشروط الواجب توافرها في العلاج التربوي</vt:lpstr>
      <vt:lpstr>خامساً: الإرشاد الأسرى: </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223</cp:revision>
  <dcterms:created xsi:type="dcterms:W3CDTF">2009-10-14T19:14:34Z</dcterms:created>
  <dcterms:modified xsi:type="dcterms:W3CDTF">2011-09-28T07:23:26Z</dcterms:modified>
</cp:coreProperties>
</file>