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88" r:id="rId2"/>
    <p:sldId id="319" r:id="rId3"/>
    <p:sldId id="371" r:id="rId4"/>
    <p:sldId id="372" r:id="rId5"/>
    <p:sldId id="373" r:id="rId6"/>
    <p:sldId id="374" r:id="rId7"/>
    <p:sldId id="375" r:id="rId8"/>
    <p:sldId id="376" r:id="rId9"/>
    <p:sldId id="377" r:id="rId10"/>
    <p:sldId id="378" r:id="rId11"/>
    <p:sldId id="379" r:id="rId12"/>
    <p:sldId id="380" r:id="rId13"/>
    <p:sldId id="381" r:id="rId14"/>
    <p:sldId id="382" r:id="rId15"/>
    <p:sldId id="383" r:id="rId16"/>
    <p:sldId id="384"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FF3300"/>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80" d="100"/>
          <a:sy n="80" d="100"/>
        </p:scale>
        <p:origin x="-660"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smtClean="0">
                <a:solidFill>
                  <a:schemeClr val="bg1"/>
                </a:solidFill>
                <a:latin typeface="+mn-lt"/>
                <a:cs typeface="+mn-cs"/>
              </a:rPr>
              <a:t>التعلم</a:t>
            </a:r>
            <a:r>
              <a:rPr lang="ar-SA" sz="1600" b="1" baseline="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lnSpc>
                <a:spcPct val="80000"/>
              </a:lnSpc>
            </a:pPr>
            <a:r>
              <a:rPr lang="ar-SA" sz="3200" dirty="0" smtClean="0">
                <a:solidFill>
                  <a:srgbClr val="FF0000"/>
                </a:solidFill>
                <a:latin typeface="Monotype Koufi" pitchFamily="2" charset="-78"/>
                <a:cs typeface="Monotype Koufi" pitchFamily="2" charset="-78"/>
              </a:rPr>
              <a:t>صعوبات التعلم </a:t>
            </a:r>
            <a:r>
              <a:rPr lang="ar-SA" sz="3200" dirty="0" err="1" smtClean="0">
                <a:solidFill>
                  <a:srgbClr val="FF0000"/>
                </a:solidFill>
                <a:latin typeface="Monotype Koufi" pitchFamily="2" charset="-78"/>
                <a:cs typeface="Monotype Koufi" pitchFamily="2" charset="-78"/>
              </a:rPr>
              <a:t>النمائية</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مجدى الشحات</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1" end="1"/>
                                            </p:txEl>
                                          </p:spTgt>
                                        </p:tgtEl>
                                        <p:attrNameLst>
                                          <p:attrName>style.visibility</p:attrName>
                                        </p:attrNameLst>
                                      </p:cBhvr>
                                      <p:to>
                                        <p:strVal val="visible"/>
                                      </p:to>
                                    </p:set>
                                    <p:anim calcmode="lin" valueType="num">
                                      <p:cBhvr additive="base">
                                        <p:cTn id="43" dur="5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a:t>
            </a:r>
            <a:r>
              <a:rPr lang="ar-SA" dirty="0" smtClean="0"/>
              <a:t>الرابعة</a:t>
            </a:r>
            <a:endParaRPr lang="ar-SA" dirty="0"/>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سادساً: التدخل العلاجي بالتغذية: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1800" dirty="0" smtClean="0"/>
              <a:t>يستند هذا التدخل على وجود علاقة موجبة بين الحساسية لأنواع معينة من الغذاء واضطرابات فرط النشاط لدى الأطفال.</a:t>
            </a:r>
            <a:endParaRPr lang="en-US" sz="1800" dirty="0" smtClean="0"/>
          </a:p>
          <a:p>
            <a:pPr rtl="1"/>
            <a:r>
              <a:rPr lang="ar-SA" sz="1800" dirty="0" smtClean="0"/>
              <a:t>حيث توصلت الدراسات في هذا المجال إلى أن حوالي (42%) من الأطفال الذين يعانون من اضطرابات الانتباه انخفض نشاطهم السلوكي الزائد إلى النصف وذلك حينما تم استبعاد بعض العناصر الغذائية التي تسبب لهم الحساسية من طعامهم.</a:t>
            </a:r>
            <a:endParaRPr lang="en-US" sz="1800" dirty="0" smtClean="0"/>
          </a:p>
          <a:p>
            <a:pPr rtl="1"/>
            <a:r>
              <a:rPr lang="ar-SA" sz="1800" dirty="0" smtClean="0"/>
              <a:t>ومن الأطعمة التي تسبب أو تزيد من النشاط الحركي لبعض الأطفال:   (الأطعمة المحفوظة- المعلبات- </a:t>
            </a:r>
            <a:r>
              <a:rPr lang="ar-SA" sz="1800" dirty="0" err="1" smtClean="0"/>
              <a:t>الشيكولاته</a:t>
            </a:r>
            <a:r>
              <a:rPr lang="ar-SA" sz="1800" dirty="0" smtClean="0"/>
              <a:t>- </a:t>
            </a:r>
            <a:r>
              <a:rPr lang="ar-SA" sz="1800" dirty="0" err="1" smtClean="0"/>
              <a:t>الشبيسى</a:t>
            </a:r>
            <a:r>
              <a:rPr lang="ar-SA" sz="1800" dirty="0" smtClean="0"/>
              <a:t> بأنواعه، واللحوم المجمدة- والجبن المطبوخ).</a:t>
            </a:r>
            <a:endParaRPr lang="en-US" sz="1800" dirty="0" smtClean="0"/>
          </a:p>
          <a:p>
            <a:pPr rtl="1"/>
            <a:r>
              <a:rPr lang="ar-EG" sz="1800" b="1" dirty="0" smtClean="0"/>
              <a:t>سابعاً: العلاج المعرفي </a:t>
            </a:r>
            <a:endParaRPr lang="en-US" sz="1800" b="1" dirty="0" smtClean="0"/>
          </a:p>
          <a:p>
            <a:pPr rtl="1"/>
            <a:r>
              <a:rPr lang="ar-SA" sz="1800" dirty="0" smtClean="0"/>
              <a:t>يقوم العلاج المركز على أن الانتباه عملية معرفية محورية في نظام تجهيز ومعالجة المعلومات لدى الفرد، ويقوم على مجموعة من المحددات هي:</a:t>
            </a:r>
            <a:endParaRPr lang="en-US" sz="1800" dirty="0" smtClean="0"/>
          </a:p>
          <a:p>
            <a:pPr rtl="1"/>
            <a:r>
              <a:rPr lang="ar-SA" sz="1800" dirty="0" smtClean="0"/>
              <a:t>إن الانتباه من العمليات المعرفية الأساسية التي تقف خلف عمليات التجهيز التنفيذي أو الإجرائي التي تضم المراحل التالية:</a:t>
            </a:r>
            <a:endParaRPr lang="en-US" sz="1800" dirty="0" smtClean="0"/>
          </a:p>
          <a:p>
            <a:pPr rtl="1"/>
            <a:r>
              <a:rPr lang="ar-SA" sz="1800" dirty="0" smtClean="0"/>
              <a:t>- مرحلة ما قبل التجهيز </a:t>
            </a:r>
            <a:r>
              <a:rPr lang="ar-SA" sz="1800" dirty="0" err="1" smtClean="0"/>
              <a:t>الأدراكى</a:t>
            </a:r>
            <a:r>
              <a:rPr lang="ar-SA" sz="1800" dirty="0" smtClean="0"/>
              <a:t>: وفيها يحدد التلميذ الخصائص الرئيسية الأكثر أهمية في المعلومات التي يتعين عليه تركيز الانتباه ومن ثم تلتقطها الحواس وهى عملية آلية تلقائية تعتمد على كفاءة الحواس ونمط الانتباه ومداه.</a:t>
            </a:r>
            <a:endParaRPr lang="en-US" sz="1800" dirty="0" smtClean="0"/>
          </a:p>
          <a:p>
            <a:pPr rtl="1"/>
            <a:r>
              <a:rPr lang="ar-SA" sz="1800" dirty="0" smtClean="0"/>
              <a:t>- مرحلة التجهيز </a:t>
            </a:r>
            <a:r>
              <a:rPr lang="ar-SA" sz="1800" dirty="0" err="1" smtClean="0"/>
              <a:t>الادراكى</a:t>
            </a:r>
            <a:r>
              <a:rPr lang="ar-SA" sz="1800" dirty="0" smtClean="0"/>
              <a:t>: وفيها يميز التلميذ المعلومات الواردة إليه وخصائصها الرمزية والشكلية ولذلك فهي تصبح قابلة للتخزين في الذاكرة طويلة المدى وجاهزة للاسترجاع والاستخدام.</a:t>
            </a:r>
            <a:endParaRPr lang="en-US" sz="1800" dirty="0" smtClean="0"/>
          </a:p>
          <a:p>
            <a:endParaRPr lang="ar-SA"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143000"/>
          </a:xfrm>
        </p:spPr>
        <p:txBody>
          <a:bodyPr/>
          <a:lstStyle/>
          <a:p>
            <a:r>
              <a:rPr lang="ar-EG" sz="3200" b="1" dirty="0" smtClean="0"/>
              <a:t>ثامناًًً: الأساليب والاستراتيجيات المستخدمة للتدخل العلاجي لعملية الانتباه منها:</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lvl="0" rtl="1"/>
            <a:r>
              <a:rPr lang="ar-EG" sz="1800" b="1" dirty="0" smtClean="0"/>
              <a:t>التدريب على العمليات النفسية:</a:t>
            </a:r>
            <a:endParaRPr lang="en-US" sz="1800" b="1" dirty="0" smtClean="0"/>
          </a:p>
          <a:p>
            <a:pPr rtl="1"/>
            <a:r>
              <a:rPr lang="ar-SA" sz="1800" dirty="0" smtClean="0"/>
              <a:t>وينادى أنصار تلك </a:t>
            </a:r>
            <a:r>
              <a:rPr lang="ar-SA" sz="1800" dirty="0" err="1" smtClean="0"/>
              <a:t>الاستراتيجية</a:t>
            </a:r>
            <a:r>
              <a:rPr lang="ar-SA" sz="1800" dirty="0" smtClean="0"/>
              <a:t> بالأخذ بمفهوم العمليات النفسية عند التخطيط لبرامج تربوية لذوى صعوبات التعلم، ويعتقد أن هذه العمليات تلعب دوراً مهماً للتقدم في الموضوعات الدراسية وأنه يمكن التدريب على هذه العمليات كي يتحسن أداء الأطفال ذوى اضطرابات الانتباه، ويظهر صدى ذلك بوضوح في الأداء </a:t>
            </a:r>
            <a:r>
              <a:rPr lang="ar-SA" sz="1800" dirty="0" err="1" smtClean="0"/>
              <a:t>الاكاديمى</a:t>
            </a:r>
            <a:r>
              <a:rPr lang="ar-SA" sz="1800" dirty="0" smtClean="0"/>
              <a:t>.</a:t>
            </a:r>
            <a:endParaRPr lang="en-US" sz="1800" dirty="0" smtClean="0"/>
          </a:p>
          <a:p>
            <a:pPr rtl="1"/>
            <a:r>
              <a:rPr lang="ar-SA" sz="1800" dirty="0" smtClean="0"/>
              <a:t>إن سلوك الانتباه كغيرة من المهارات </a:t>
            </a:r>
            <a:r>
              <a:rPr lang="ar-SA" sz="1800" dirty="0" err="1" smtClean="0"/>
              <a:t>النمائية</a:t>
            </a:r>
            <a:r>
              <a:rPr lang="ar-SA" sz="1800" dirty="0" smtClean="0"/>
              <a:t> لا يمكن تحسينه بشكل مجرد لذلك فإن جميع الإجراءات التعليمية المقصودة منها تحسين عملية الانتباه يجب أن يتم تطويرها بشكل يرتبط بمهارة محددة، ولذلك فإننا لا نستطيع أن ندرب الانتباه في حد ذاته ولكننا ندرب على توجيه الانتباه نحو شيء  معين وعندما يتم اختيار سلوك الانتباه الذي </a:t>
            </a:r>
            <a:r>
              <a:rPr lang="ar-SA" sz="1800" dirty="0" err="1" smtClean="0"/>
              <a:t>ستم</a:t>
            </a:r>
            <a:r>
              <a:rPr lang="ar-SA" sz="1800" dirty="0" smtClean="0"/>
              <a:t> التدريب عليه، على المدرب إيجاد الأساليب أو الاستراتيجيات التعليمية التي تساعد على زيادة الدافعية وكذلك سلوك الانتباه في مهارات تعليمية محددة.</a:t>
            </a:r>
            <a:endParaRPr lang="en-US" sz="1800" dirty="0" smtClean="0"/>
          </a:p>
          <a:p>
            <a:pPr rtl="1"/>
            <a:r>
              <a:rPr lang="ar-SA" sz="1800" dirty="0" smtClean="0"/>
              <a:t>ومن هذه الاستراتيجيات:</a:t>
            </a:r>
            <a:endParaRPr lang="en-US" sz="1800" dirty="0" smtClean="0"/>
          </a:p>
          <a:p>
            <a:pPr rtl="1"/>
            <a:r>
              <a:rPr lang="ar-SA" sz="1800" dirty="0" smtClean="0"/>
              <a:t>- أعمل على توجيه الانتباه نحو المثيرات ذات العلاقة بالمهارة التربوية المحددة.</a:t>
            </a:r>
            <a:endParaRPr lang="en-US" sz="1800" dirty="0" smtClean="0"/>
          </a:p>
          <a:p>
            <a:pPr rtl="1"/>
            <a:r>
              <a:rPr lang="ar-SA" sz="1800" dirty="0" smtClean="0"/>
              <a:t>- أخبر الطفل بالمثيرات المهمة أثناء تحليل المهمة.</a:t>
            </a:r>
            <a:endParaRPr lang="en-US" sz="1800" dirty="0" smtClean="0"/>
          </a:p>
          <a:p>
            <a:pPr rtl="1"/>
            <a:r>
              <a:rPr lang="ar-SA" sz="1800" dirty="0" smtClean="0"/>
              <a:t>- قلل من عدد المثيرات الأخرى ذات العلاقة بالمهمة وكذلك من تعقيداتها.</a:t>
            </a:r>
            <a:endParaRPr lang="en-US" sz="1800" dirty="0" smtClean="0"/>
          </a:p>
          <a:p>
            <a:pPr rtl="1"/>
            <a:r>
              <a:rPr lang="ar-SA" sz="1800" dirty="0" smtClean="0"/>
              <a:t>- أكثر من حدة المثيرات ذات العلاقة بالمهمة.</a:t>
            </a:r>
            <a:endParaRPr lang="en-US" sz="1800" dirty="0" smtClean="0"/>
          </a:p>
          <a:p>
            <a:pPr rtl="1"/>
            <a:r>
              <a:rPr lang="ar-SA" sz="1800" dirty="0" smtClean="0"/>
              <a:t>- استخدم المثيرات والخبرات الجديدة وغير المألوفة.</a:t>
            </a:r>
            <a:endParaRPr lang="en-US" sz="1800" dirty="0" smtClean="0"/>
          </a:p>
          <a:p>
            <a:pPr rtl="1"/>
            <a:r>
              <a:rPr lang="ar-SA" sz="1800" dirty="0" smtClean="0"/>
              <a:t>- وظف أسلوب اللمس والحركة عن طريق استخدام الحواس.</a:t>
            </a:r>
            <a:endParaRPr lang="en-US" sz="1800" dirty="0" smtClean="0"/>
          </a:p>
          <a:p>
            <a:r>
              <a:rPr lang="ar-SA" sz="1800" dirty="0" smtClean="0"/>
              <a:t>- اعرض المواد في شكل مجموعات متجانسة</a:t>
            </a:r>
            <a:endParaRPr lang="ar-SA"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أسلوب التعلم الذاتي:</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يعتبر التعلم الذاتي احد استراتيجيات العلاج السلوكي المعرفي وهو عبارة عن تصريح ذاتي مباشر في شكل حوار خارجي يستخدمه الأفراد في حل مشاكل الأطفال.</a:t>
            </a:r>
            <a:endParaRPr lang="en-US" sz="2000" dirty="0" smtClean="0"/>
          </a:p>
          <a:p>
            <a:pPr rtl="1"/>
            <a:r>
              <a:rPr lang="ar-SA" sz="2000" dirty="0" smtClean="0"/>
              <a:t>وقد توصلت العديد من الدراسات إلى </a:t>
            </a:r>
            <a:r>
              <a:rPr lang="ar-SA" sz="2000" dirty="0" err="1" smtClean="0"/>
              <a:t>ان</a:t>
            </a:r>
            <a:r>
              <a:rPr lang="ar-SA" sz="2000" dirty="0" smtClean="0"/>
              <a:t> استخدام فنية العلاج القائم على التعلم الذاتي لمدة أربعه شهور إنما يؤدى إلى تحسين المهارات الأكاديمية، وتطوير مهارات التنافس.</a:t>
            </a:r>
            <a:endParaRPr lang="en-US" sz="2000" dirty="0" smtClean="0"/>
          </a:p>
          <a:p>
            <a:pPr rtl="1"/>
            <a:r>
              <a:rPr lang="ar-SA" sz="2000" dirty="0" smtClean="0"/>
              <a:t>  كما تعرض </a:t>
            </a:r>
            <a:r>
              <a:rPr lang="ar-SA" sz="2000" dirty="0" err="1" smtClean="0"/>
              <a:t>سحرالخشرمى</a:t>
            </a:r>
            <a:r>
              <a:rPr lang="ar-SA" sz="2000" dirty="0" smtClean="0"/>
              <a:t> (2007) لمجموعه من الاستراتيجيات ذات الفعالية في علاج اضطرابات الانتباه هي:</a:t>
            </a:r>
            <a:endParaRPr lang="en-US" sz="2000" dirty="0" smtClean="0"/>
          </a:p>
          <a:p>
            <a:pPr rtl="1"/>
            <a:r>
              <a:rPr lang="ar-SA" sz="2000" b="1" i="1" dirty="0" smtClean="0"/>
              <a:t>1. إستراتيجية علاج الوظائف التنفيذية:</a:t>
            </a:r>
            <a:endParaRPr lang="en-US" sz="2000" b="1" i="1" dirty="0" smtClean="0"/>
          </a:p>
          <a:p>
            <a:r>
              <a:rPr lang="ar-SA" sz="2000" dirty="0" smtClean="0"/>
              <a:t>حيث يعزى الطلاب ذوى اضطرابات الانتباه الفشل الأكاديمي إلى أسباب مرتبطة بوجود اضطراب في الوظائف العملية وهو ما يؤثر على العمليات العقلية التي تساعد في تنظيم السلوك المعقد المباشر، وتشمل هذه العمليات وضع الأهداف والتخطيط والسببية والمرونة والقدرة على تأخير الاستجابة، كذلك فان سعة وكفاءة الذاكرة العاملة تعد من العوامل الهامة ذات التأثير، ومن هنا تأتى أهمية إستراتيجية علاج الوظائف التنفيذية  في تحسين سعه الذاكرة العاملة وزيادة القدرة على التذكر وكفاءة منظومة عمل الذاكرة</a:t>
            </a:r>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i="1" dirty="0" smtClean="0"/>
              <a:t>2</a:t>
            </a:r>
            <a:r>
              <a:rPr lang="ar-SA" sz="2000" b="1" i="1" dirty="0" smtClean="0"/>
              <a:t>. إستراتيجية التركيز البصري:</a:t>
            </a:r>
            <a:endParaRPr lang="en-US" sz="2000" b="1" i="1" dirty="0" smtClean="0"/>
          </a:p>
          <a:p>
            <a:pPr rtl="1"/>
            <a:r>
              <a:rPr lang="ar-SA" sz="2000" dirty="0" smtClean="0"/>
              <a:t>حيث أظهرت العديد من الدراسات أن الأطفال ذوى صعوبات التعلم المصحوبة  باضطرابات في الانتباه يميلون إلى عدم الطاعة وإتباع التعليمات أكثر من غيرهم من الأطفال، وخاصة الأطفال ذوى السلوك </a:t>
            </a:r>
            <a:r>
              <a:rPr lang="ar-SA" sz="2000" dirty="0" err="1" smtClean="0"/>
              <a:t>العنادى</a:t>
            </a:r>
            <a:r>
              <a:rPr lang="ar-SA" sz="2000" dirty="0" smtClean="0"/>
              <a:t> </a:t>
            </a:r>
            <a:r>
              <a:rPr lang="en-US" sz="2000" dirty="0" smtClean="0"/>
              <a:t>Oppositional Defiant Disorder</a:t>
            </a:r>
            <a:r>
              <a:rPr lang="ar-EG" sz="2000" dirty="0" smtClean="0"/>
              <a:t> والآلية التي من خلالها يتزايد هذا السلوك لدى الأطفال غير واضحة تماما، لكن هناك نظرية تشير إلى أن الأطفال عادة إذا ما وجه لهم أمر من الأوامر مثل "أترك لعبتك جانباً"  فان الأطفال العاديين غالبوا ما ينصاعوا للتعليمات أما الأطفال ذوى اضطرابات الانتباه فإنهم يميلون إلى الاندفاع ويتسمون بردود أفعال سريعة تترجم إلى سلوك يطلق عليه العناد.</a:t>
            </a:r>
            <a:endParaRPr lang="en-US" sz="2000" dirty="0" smtClean="0"/>
          </a:p>
          <a:p>
            <a:pPr rtl="1"/>
            <a:r>
              <a:rPr lang="ar-EG" sz="2000" b="1" i="1" dirty="0" smtClean="0"/>
              <a:t>3. إستراتيجية الأشراف والمتابعة الفردية:</a:t>
            </a:r>
            <a:endParaRPr lang="en-US" sz="2000" b="1" i="1" dirty="0" smtClean="0"/>
          </a:p>
          <a:p>
            <a:pPr rtl="1"/>
            <a:r>
              <a:rPr lang="ar-SA" sz="2000" dirty="0" smtClean="0"/>
              <a:t>وتقوم تلك الإستراتيجية على الدور </a:t>
            </a:r>
            <a:r>
              <a:rPr lang="ar-SA" sz="2000" dirty="0" err="1" smtClean="0"/>
              <a:t>الأشرافى</a:t>
            </a:r>
            <a:r>
              <a:rPr lang="ar-SA" sz="2000" dirty="0" smtClean="0"/>
              <a:t> الذي يقوم </a:t>
            </a:r>
            <a:r>
              <a:rPr lang="ar-SA" sz="2000" dirty="0" err="1" smtClean="0"/>
              <a:t>به</a:t>
            </a:r>
            <a:r>
              <a:rPr lang="ar-SA" sz="2000" dirty="0" smtClean="0"/>
              <a:t> المعلمون والآباء في متابعه الأبناء ذوى صعوبات التعلم ممن يعانون من فرط النشاط، حيث أن المتابعة المستمرة لهم مع التوجيه غير المباشر يدفع بهم إلى الاستجابة وردود أفعال أكثر ايجابية.</a:t>
            </a:r>
            <a:endParaRPr lang="en-US" sz="2000" dirty="0" smtClean="0"/>
          </a:p>
          <a:p>
            <a:endParaRPr lang="ar-SA"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اضطرابات الانتباه </a:t>
            </a:r>
            <a:r>
              <a:rPr lang="ar-IQ" b="1" dirty="0" err="1" smtClean="0"/>
              <a:t>و</a:t>
            </a:r>
            <a:r>
              <a:rPr lang="ar-IQ" b="1" dirty="0" smtClean="0"/>
              <a:t> صعوبات التعلم:</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1800" dirty="0" smtClean="0"/>
              <a:t>تنتشر صعوبات التعلم بين الأطفال الذين يعانون من اضطراب الانتباه، حيث أن معظمها قد يرجع إلى إما لعدم قدرتهم على القراءة الشاملة للمادة المقروءة، أو أنهم يعانون من اضطرابات اللغة، وتتحدد العلاقة بين اضطراب اللغة وصعوبات التعلم لدى الأطفال الذين يعانون الذين يعانون من اضطراب الانتباه، وقد أوضحت نتائج الدراسة أن اضطراب اللغة ترتبط بعلاقة موجبة مع صعوبات التعلم لدى هؤلاء الأطفال، حيث أن اضطراب اللغة يجعلهم يعجزون عن تقديم الاستجابة الصحيحة، فضلاً عن ذلك فإن اضطراب الحديث لديهم تجعلهم يقفزون من موضوع إلى آخر غير قادرون على تقديم الاستجابة الصحيحة في صورة منطقية متسلسلة (السيد على، فائقة بدر،1999).</a:t>
            </a:r>
            <a:endParaRPr lang="en-US" sz="1800" dirty="0" smtClean="0"/>
          </a:p>
          <a:p>
            <a:pPr rtl="1"/>
            <a:r>
              <a:rPr lang="ar-SA" sz="1800" dirty="0" smtClean="0"/>
              <a:t>وقد لعبت العلاقة الوثيقة بين اضطرابات الانتباه وصعوبات التعلم دوراً مهما في تنشيط وتفعيل حركة البحث العلمي في هذا المجال، اعتمادا على الاعتقاد السائد بأن اضطرابات الانتباه تقف كأسباب رئيسية خلف صعوبات التعلم، وقد تمايزت البحوث في استكشاف هذه القضية في محورين يتناولان نمطي مهام الانتباه هما:</a:t>
            </a:r>
            <a:endParaRPr lang="en-US" sz="1800" dirty="0" smtClean="0"/>
          </a:p>
          <a:p>
            <a:pPr rtl="1"/>
            <a:r>
              <a:rPr lang="ar-SA" sz="1800" dirty="0" smtClean="0"/>
              <a:t>- مهام الانتباه الانتقائي، </a:t>
            </a:r>
            <a:endParaRPr lang="en-US" sz="1800" dirty="0" smtClean="0"/>
          </a:p>
          <a:p>
            <a:r>
              <a:rPr lang="ar-SA" sz="1800" dirty="0" smtClean="0"/>
              <a:t>- ومهام الانتباه طويل المدى</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الانتباه الانتقائي: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1800" dirty="0" smtClean="0"/>
              <a:t>يعرف الانتباه الانتقائي بأنه " القدرة على الاحتفاظ أو الاستمرار في الانتباه إلى موضوع الانتباه في ظل وجود العديد من المشتتات".</a:t>
            </a:r>
            <a:endParaRPr lang="en-US" sz="1800" dirty="0" smtClean="0"/>
          </a:p>
          <a:p>
            <a:pPr rtl="1"/>
            <a:r>
              <a:rPr lang="ar-SA" sz="1800" dirty="0" smtClean="0"/>
              <a:t>وفى هذا الإطار أجريت دراسات عدة اعتمدت مهام الانتباه الانتقائي، حيث تم اختيار مجموعتين من الأطفال إحداهما تمثل ذوى صعوبات التعلم، والأخرى تمثل العاديين من غير ذوى صعوبات التعلم وعرضت على المجموعتين مجموعة من المثيرات (صور لحيوانات) تمثل المثيرات المحورية أو موضوع الانتباه الانتقائي على خلفية تمثل مثيرات عارضة.</a:t>
            </a:r>
            <a:endParaRPr lang="en-US" sz="1800" dirty="0" smtClean="0"/>
          </a:p>
          <a:p>
            <a:pPr rtl="1"/>
            <a:r>
              <a:rPr lang="ar-SA" sz="1800" dirty="0" smtClean="0"/>
              <a:t>وقد قيل للمفحوصين في كل تجربه أن تركز على المثير المحوري موضوع الانتباه الانتقائي، ولم يطلب أي شيء بالنسبة للمثيرات العارضة، وكان مؤدى الافتراض التي تقوم عليه هذه الدراسة أن الأطفال ذوى القدرة العالية على الانتباه الانتقائي سيركزون على الفقرات أو المثيرات المحورية موضوع الانتباه، في حين يقوم الأطفال ذوى القدرة أو المهارة المنخفضة على الانتباه الانتقائي، بالانتباه لكل من المثيرات المحورية وكذا المثيرات العارضة معاً.</a:t>
            </a:r>
            <a:endParaRPr lang="en-US" sz="1800" dirty="0" smtClean="0"/>
          </a:p>
          <a:p>
            <a:pPr rtl="1"/>
            <a:r>
              <a:rPr lang="ar-SA" sz="1800" dirty="0" smtClean="0"/>
              <a:t>وقد طلب من أفراد المجموعتين كتابه ما يتذكرون عقب عرض قائمة من الفقرات، كل منها يحتوى على مثير مركزي يمثل موضوع الانتباه مع مثيرات  عارضة تمثل خلفية لهذا المثير.</a:t>
            </a:r>
            <a:endParaRPr lang="en-US" sz="1800" dirty="0" smtClean="0"/>
          </a:p>
          <a:p>
            <a:pPr rtl="1"/>
            <a:r>
              <a:rPr lang="ar-SA" sz="1800" dirty="0" smtClean="0"/>
              <a:t>وقد كشفت النتائج أن الأطفال العاديين احتفظوا بعدد أكبر من المثيرات المركزية، عندما قورنوا بأقرانهم من ذوى صعوبات التعلم، على حين كان احتفاظ ذوى صعوبات التعلم بالمثيرات العارضة أكبر من أقرانهم العاديين.</a:t>
            </a:r>
            <a:endParaRPr lang="en-US" sz="1800" dirty="0" smtClean="0"/>
          </a:p>
          <a:p>
            <a:r>
              <a:rPr lang="ar-SA" sz="1800" dirty="0" smtClean="0"/>
              <a:t>وقد قادت تلك النتائج إلى تقرير أو استنتاج أن ذوى صعوبات التعلم لديهم قصور واضح في الانتباه الانتقائي</a:t>
            </a:r>
            <a:endParaRPr lang="ar-SA"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الانتباه طويل المدى:</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000" dirty="0" smtClean="0"/>
              <a:t>يقصد بالانتباه طويل المدى أو الممتد لفترة مستمرة أو طويلة أن يظل الانتباه للشيء موضوع الانتباه لفترة من الزمن"</a:t>
            </a:r>
            <a:endParaRPr lang="en-US" sz="2000" dirty="0" smtClean="0"/>
          </a:p>
          <a:p>
            <a:pPr rtl="1"/>
            <a:r>
              <a:rPr lang="ar-SA" sz="2000" dirty="0" smtClean="0"/>
              <a:t>والواقع أن مفهوم الانتباه طويل المدى أو استمرارية الانتباه لفترة، هو تعبير غير دقيق حيث أن هذه الفترة غير محددة، ومن ثم يخضع لاجتهادات الباحثين، على الرغم من أن معظم الدراسات التي قامت على الأطفال اعتمدت ألا تقل الفترات الزمنية للمحاولات عن عشر دقائق، بمعنى أن يظل الطفل في أدائه على المهمة لمدة لا تقل عن عشر دقائق، مع تعرضه لمثيرات تقطع هذه الاستمرارية، كان تظهر أو تقدم بعض المثيرات السمعية أو البصرية خلال ممارسة الأداء أو متابعه الانتباه طويل المدى إذا كان بمقدوره أن يكبح ميله للاستجابة للمثيرات المصاحبة أو التي تقطع أمد الانتباه.</a:t>
            </a:r>
            <a:endParaRPr lang="en-US" sz="2000" dirty="0" smtClean="0"/>
          </a:p>
          <a:p>
            <a:pPr rtl="1"/>
            <a:r>
              <a:rPr lang="ar-SA" sz="2000" dirty="0" smtClean="0"/>
              <a:t>وقد أظهرت الدراسات في مجملها التي تناولت مهام الانتباه طويلة الأمد أن الأطفال ذوى صعوبات التعلم ليس لديهم قصور في أداء مهام الانتباه طويل المدى، وعلى النقيض من ذلك أظهر ذوى اضطرابات الانتباه المصحوبة بفرط النشاط الكثير من الأخطاء على مهام قياس الانتباه طويل المدى.</a:t>
            </a:r>
            <a:endParaRPr lang="en-US" sz="2000" dirty="0" smtClean="0"/>
          </a:p>
          <a:p>
            <a:pPr rtl="1"/>
            <a:r>
              <a:rPr lang="ar-SA" sz="2000" dirty="0" smtClean="0"/>
              <a:t>وتأخذ صعوبات التعلم موقعاً مركزياً بين صعوبات التعلم المختلفة، مما حذا بالكثير من العاملين في مجال التربية الخاصة إلى أن يعتبروا صعوبات الانتباه تقف خلف كثير من أنماط صعوبات التعلم الأخرى، مثل صعوبات القراءة، والفهم القرائي، والصعوبات المتعلقة بالذاكرة، والصعوبات المتعلقة بالحساب، والرياضيات، بالإضافة لصعوبات التآزر الحركي، والصعوبات الإدراكية بشكل عام (فتحي الزيات، 1998).</a:t>
            </a:r>
            <a:endParaRPr lang="en-US" sz="20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1800" dirty="0" smtClean="0"/>
              <a:t>وعلى الرغم من هذه العلاقة الوطيدة بين اضطرابات الانتباه والنشاط الزائد وبين صعوبات التعلم فمازال هناك غموض يحيط بهذا الموضوع في عالمنا العربي، حيث يتم التعامل مع الأطفال الذين يظهرون صعوبات تعلم ناتجة من ضعف الانتباه والنشاط الزائد، على أنهم من ذوى صعوبات التعلم الأكاديمية.</a:t>
            </a:r>
            <a:endParaRPr lang="en-US" sz="1800" dirty="0" smtClean="0"/>
          </a:p>
          <a:p>
            <a:pPr rtl="1"/>
            <a:r>
              <a:rPr lang="ar-SA" sz="1800" dirty="0" smtClean="0"/>
              <a:t>كما أن مشكلاتهم التعليمية تعالج غالباً باستراتيجيات تقليدية ولا تتماشي مع طبيعة هذا الاضطراب. </a:t>
            </a:r>
            <a:endParaRPr lang="en-US" sz="1800" dirty="0" smtClean="0"/>
          </a:p>
          <a:p>
            <a:pPr rtl="1"/>
            <a:r>
              <a:rPr lang="ar-SA" sz="1800" dirty="0" smtClean="0"/>
              <a:t>ومن الجدير بالذكر أن هناك ثلاث أسباب على الأقل تعد مدعاة للتداخل الكبير بين صعوبات التعلم واضطرابات الانتباه المصحوبة بالنشاط الحركي المفرط تتمثل في:</a:t>
            </a:r>
            <a:endParaRPr lang="en-US" sz="1800" dirty="0" smtClean="0"/>
          </a:p>
          <a:p>
            <a:pPr rtl="1"/>
            <a:r>
              <a:rPr lang="ar-SA" sz="1800" dirty="0" smtClean="0"/>
              <a:t>1. أن صعوبة التعلم تسبق مشكلات الانتباه حيث قد تصدر عن التلاميذ سلوكيات تدل على قصور الانتباه بسبب ما ينتابهم من إحباط على أثر ما يتعرضون له ويخبرونه من فشل متكرر.</a:t>
            </a:r>
            <a:endParaRPr lang="en-US" sz="1800" dirty="0" smtClean="0"/>
          </a:p>
          <a:p>
            <a:pPr rtl="1"/>
            <a:r>
              <a:rPr lang="ar-SA" sz="1800" dirty="0" smtClean="0"/>
              <a:t>2. أن مشكلات الانتباه قد تسبق صعوبة التعلم حيث قد يؤدى قصور الانتباه إلى الفشل  في التعليم </a:t>
            </a:r>
            <a:r>
              <a:rPr lang="ar-SA" sz="1800" dirty="0" err="1" smtClean="0"/>
              <a:t>الاكاديمى</a:t>
            </a:r>
            <a:r>
              <a:rPr lang="ar-SA" sz="1800" dirty="0" smtClean="0"/>
              <a:t> مما يكون سبباً في تدنى مستوى الأداء الدراسي.</a:t>
            </a:r>
            <a:endParaRPr lang="en-US" sz="1800" dirty="0" smtClean="0"/>
          </a:p>
          <a:p>
            <a:pPr rtl="1"/>
            <a:r>
              <a:rPr lang="ar-SA" sz="1800" dirty="0" smtClean="0"/>
              <a:t>3. أن مشكلات الانتباه وصعوبات التعلم قد تظهران كحالتين منفصلتين ومستقلتين عن بعضهما البعض ولكنهما تتزامنان مع بعضهم.</a:t>
            </a:r>
            <a:endParaRPr lang="en-US" sz="1800" dirty="0" smtClean="0"/>
          </a:p>
          <a:p>
            <a:pPr rtl="1"/>
            <a:r>
              <a:rPr lang="ar-SA" sz="1800" dirty="0" smtClean="0"/>
              <a:t>علاوة على ذلك فإن هناك خصائص أخرى شبيهه بما تم تحديدها على أنها قصور في الانتباه مصحوب بنشاط زائد وهى:</a:t>
            </a:r>
            <a:endParaRPr lang="en-US" sz="1800" dirty="0" smtClean="0"/>
          </a:p>
          <a:p>
            <a:pPr rtl="1"/>
            <a:r>
              <a:rPr lang="ar-SA" sz="1800" dirty="0" smtClean="0"/>
              <a:t>- أن العديد من هؤلاء الأطفال يعانون من  تلف بسيط في الدماغ.</a:t>
            </a:r>
            <a:endParaRPr lang="en-US" sz="1800" dirty="0" smtClean="0"/>
          </a:p>
          <a:p>
            <a:pPr rtl="1"/>
            <a:r>
              <a:rPr lang="ar-SA" sz="1800" dirty="0" smtClean="0"/>
              <a:t>- أن العديد منهم ذوو مستوى ذكاء عادى.</a:t>
            </a:r>
            <a:endParaRPr lang="en-US" sz="1800" dirty="0" smtClean="0"/>
          </a:p>
          <a:p>
            <a:pPr rtl="1"/>
            <a:r>
              <a:rPr lang="ar-SA" sz="1800" dirty="0" smtClean="0"/>
              <a:t>- أن النسبة الأكبر من الحالات يعدون من البنين مقارنه بالبنات.</a:t>
            </a:r>
            <a:endParaRPr lang="en-US" sz="1800" dirty="0" smtClean="0"/>
          </a:p>
          <a:p>
            <a:pPr rtl="1"/>
            <a:r>
              <a:rPr lang="ar-SA" sz="1800" dirty="0" smtClean="0"/>
              <a:t>- أن هناك أساسا وراثياً مشتركاً.</a:t>
            </a:r>
            <a:endParaRPr lang="en-US" sz="1800" dirty="0" smtClean="0"/>
          </a:p>
          <a:p>
            <a:pPr rtl="1"/>
            <a:r>
              <a:rPr lang="ar-SA" sz="1800" dirty="0" smtClean="0"/>
              <a:t>-</a:t>
            </a:r>
          </a:p>
          <a:p>
            <a:endParaRPr lang="ar-SA"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1800" dirty="0" smtClean="0"/>
              <a:t>ومن الصعوبات الأكاديمية </a:t>
            </a:r>
            <a:r>
              <a:rPr lang="ar-SA" sz="1800" dirty="0" err="1" smtClean="0"/>
              <a:t>والنمائية</a:t>
            </a:r>
            <a:r>
              <a:rPr lang="ar-SA" sz="1800" dirty="0" smtClean="0"/>
              <a:t> التي تظهر لدى ذوى اضطرابات الانتباه ما </a:t>
            </a:r>
            <a:r>
              <a:rPr lang="ar-SA" sz="1800" dirty="0" err="1" smtClean="0"/>
              <a:t>يلى</a:t>
            </a:r>
            <a:r>
              <a:rPr lang="ar-SA" sz="1800" dirty="0" smtClean="0"/>
              <a:t>:</a:t>
            </a:r>
            <a:endParaRPr lang="en-US" sz="1800" dirty="0" smtClean="0"/>
          </a:p>
          <a:p>
            <a:pPr rtl="1"/>
            <a:endParaRPr lang="en-US" sz="1800" dirty="0" smtClean="0"/>
          </a:p>
          <a:p>
            <a:pPr rtl="1"/>
            <a:r>
              <a:rPr lang="ar-EG" sz="1800" b="1" dirty="0" smtClean="0"/>
              <a:t>أولاً: الصعوبات اللغوية:</a:t>
            </a:r>
            <a:endParaRPr lang="en-US" sz="1800" b="1" dirty="0" smtClean="0"/>
          </a:p>
          <a:p>
            <a:pPr rtl="1"/>
            <a:r>
              <a:rPr lang="ar-SA" sz="1800" dirty="0" smtClean="0"/>
              <a:t>في دراسة قام بها </a:t>
            </a:r>
            <a:r>
              <a:rPr lang="ar-SA" sz="1800" dirty="0" err="1" smtClean="0"/>
              <a:t>رابنرو</a:t>
            </a:r>
            <a:r>
              <a:rPr lang="ar-SA" sz="1800" dirty="0" smtClean="0"/>
              <a:t> وآخرون (</a:t>
            </a:r>
            <a:r>
              <a:rPr lang="en-US" sz="1800" dirty="0" err="1" smtClean="0"/>
              <a:t>Rabiner</a:t>
            </a:r>
            <a:r>
              <a:rPr lang="en-US" sz="1800" dirty="0" smtClean="0"/>
              <a:t> et al.,1999</a:t>
            </a:r>
            <a:r>
              <a:rPr lang="ar-EG" sz="1800" dirty="0" smtClean="0"/>
              <a:t>) حول الصعوبات التعليمية التي يمر بها الطلاب في المرحلة الابتدائية، حيث كانت الدراسة تقوم على متابعة التغيرات الأكاديمية لمجموعة من الأطفال الذين كانوا يعانون من مشكلات في الانتباه بمرحلة رياض الأطفال تمت متابعتهم لخمسة سنوات لاحقة، وقد ظهرت مشكلات أكاديمية واضحة لدى الأطفال خاصة في التحصيل القرائي، حيث كان أدائهم منخفضاً في هذا الجانب مما يشير إلى أن مشكلات الانتباه قد تكون مؤشراً لحدوث صعوبات القراءة لاحقاً لدى لأطفال في حال ما أهملت متابعتها.</a:t>
            </a:r>
            <a:endParaRPr lang="en-US" sz="1800" dirty="0" smtClean="0"/>
          </a:p>
          <a:p>
            <a:endParaRPr lang="ar-SA"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ثانياً: صعوبات الرياضيات:</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يعانى الطلاب ذوى اضطرابات الانتباه من صعوبات تعلم أكاديمية في المواد الأكاديمية المختلفة، وإن أكثرها شيوعاً هي صعوبات الرياضيات</a:t>
            </a:r>
            <a:endParaRPr lang="en-US" sz="2000" dirty="0" smtClean="0"/>
          </a:p>
          <a:p>
            <a:pPr rtl="1"/>
            <a:r>
              <a:rPr lang="ar-EG" sz="2000" dirty="0" smtClean="0"/>
              <a:t>ومن المشكلات الشائعة في الرياضيات لدى هؤلاء الأطفال ما </a:t>
            </a:r>
            <a:r>
              <a:rPr lang="ar-EG" sz="2000" dirty="0" err="1" smtClean="0"/>
              <a:t>يلى</a:t>
            </a:r>
            <a:r>
              <a:rPr lang="ar-EG" sz="2000" dirty="0" smtClean="0"/>
              <a:t>:</a:t>
            </a:r>
            <a:endParaRPr lang="en-US" sz="2000" dirty="0" smtClean="0"/>
          </a:p>
          <a:p>
            <a:pPr rtl="1"/>
            <a:r>
              <a:rPr lang="ar-EG" sz="2000" dirty="0" smtClean="0"/>
              <a:t>- المشكلات المرتبطة باستيعاب مفاهيم الرياضيات.</a:t>
            </a:r>
            <a:endParaRPr lang="en-US" sz="2000" dirty="0" smtClean="0"/>
          </a:p>
          <a:p>
            <a:pPr rtl="1"/>
            <a:r>
              <a:rPr lang="ar-EG" sz="2000" dirty="0" smtClean="0"/>
              <a:t>- استيعاب الحقائق الأساسية لاستكمال حل المشكلات في الوقت المناسب.</a:t>
            </a:r>
            <a:endParaRPr lang="en-US" sz="2000" dirty="0" smtClean="0"/>
          </a:p>
          <a:p>
            <a:pPr rtl="1"/>
            <a:r>
              <a:rPr lang="ar-EG" sz="2000" dirty="0" smtClean="0"/>
              <a:t>- استخدام الاستراتيجيات المناسبة.</a:t>
            </a:r>
            <a:endParaRPr lang="en-US" sz="2000" dirty="0" smtClean="0"/>
          </a:p>
          <a:p>
            <a:pPr rtl="1"/>
            <a:r>
              <a:rPr lang="ar-EG" sz="2000" dirty="0" smtClean="0"/>
              <a:t>- مشكلات في إجراء العمليات الحسابية المختلفة.</a:t>
            </a:r>
            <a:endParaRPr lang="en-US" sz="2000" dirty="0" smtClean="0"/>
          </a:p>
          <a:p>
            <a:r>
              <a:rPr lang="ar-EG" sz="2000" dirty="0" smtClean="0"/>
              <a:t>وقد أشارت العديد من الدراسات إلى أن الطلاب ذوى صعوبات التعلم المصحوبة باضطرابات الانتباه يبدون أداء أفضل عندما تنظم المهام الرياضية لتتناسب مع المستوى الأكاديمي الفردي، وعندما تقدم لهم تغذية راجعة مستمرة حول أدائهم، كذلك عندما تكون نتائج أدائهم ظاهرة ومرتبطة بعملهم، في حين يتم استخدام إجراءات مناسبة لتقديم دروس الرياضيات لهم كاستخدام القصص والأساليب المثيرة، فإن ذلك يشد </a:t>
            </a:r>
            <a:r>
              <a:rPr lang="ar-EG" sz="2000" dirty="0" err="1" smtClean="0"/>
              <a:t>أنتباة</a:t>
            </a:r>
            <a:r>
              <a:rPr lang="ar-EG" sz="2000" dirty="0" smtClean="0"/>
              <a:t> الأطفال ويعمل على تحسين أدائهم الأكاديمي</a:t>
            </a:r>
            <a:endParaRPr lang="ar-S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ثالثاً: الصعوبات </a:t>
            </a:r>
            <a:r>
              <a:rPr lang="ar-EG" b="1" dirty="0" err="1" smtClean="0"/>
              <a:t>النمائية</a:t>
            </a:r>
            <a:r>
              <a:rPr lang="ar-EG" b="1" dirty="0" smtClean="0"/>
              <a:t>:</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ومن الصعوبات </a:t>
            </a:r>
            <a:r>
              <a:rPr lang="ar-EG" sz="2000" dirty="0" err="1" smtClean="0"/>
              <a:t>النمائية</a:t>
            </a:r>
            <a:r>
              <a:rPr lang="ar-EG" sz="2000" dirty="0" smtClean="0"/>
              <a:t> التي يعانى منها الأطفال ذوى صعوبات الانتباه المصحوبة باضطرابات الانتباه مع فرط النشاط ما يلي:</a:t>
            </a:r>
            <a:endParaRPr lang="en-US" sz="2000" dirty="0" smtClean="0"/>
          </a:p>
          <a:p>
            <a:pPr rtl="1"/>
            <a:r>
              <a:rPr lang="ar-EG" sz="2000" b="1" dirty="0" smtClean="0"/>
              <a:t>عدم القدرة على التحكم في الذات </a:t>
            </a:r>
            <a:r>
              <a:rPr lang="en-US" sz="2000" b="1" dirty="0" smtClean="0"/>
              <a:t>Self-Control</a:t>
            </a:r>
            <a:r>
              <a:rPr lang="ar-EG" sz="2000" b="1" dirty="0" smtClean="0"/>
              <a:t>.</a:t>
            </a:r>
            <a:endParaRPr lang="en-US" sz="2000" b="1" dirty="0" smtClean="0"/>
          </a:p>
          <a:p>
            <a:pPr rtl="1"/>
            <a:r>
              <a:rPr lang="ar-EG" sz="2000" dirty="0" smtClean="0"/>
              <a:t>ويؤكد نموذج </a:t>
            </a:r>
            <a:r>
              <a:rPr lang="ar-EG" sz="2000" dirty="0" err="1" smtClean="0"/>
              <a:t>باركلى</a:t>
            </a:r>
            <a:r>
              <a:rPr lang="ar-EG" sz="2000" dirty="0" smtClean="0"/>
              <a:t> على أن أهم الخصائص الأساسية المميزة للأطفال ذوى صعوبات التعلم المصحوبة باضطرابات الانتباه مع فرط النشاط عدم القدرة على التحكم في الذات، وتكون مصاحبة لصعوبة الانتباه، حيث يرى </a:t>
            </a:r>
            <a:r>
              <a:rPr lang="ar-EG" sz="2000" dirty="0" err="1" smtClean="0"/>
              <a:t>باركلى</a:t>
            </a:r>
            <a:r>
              <a:rPr lang="ar-EG" sz="2000" dirty="0" smtClean="0"/>
              <a:t> أنة أثناء مرحلة نمو الطفل، فإن التأثير والتحكم بسلوك الطفل يتحول تدريجياً من المصادر الخارجية إلى </a:t>
            </a:r>
            <a:r>
              <a:rPr lang="ar-EG" sz="2000" dirty="0" err="1" smtClean="0"/>
              <a:t>ان</a:t>
            </a:r>
            <a:r>
              <a:rPr lang="ar-EG" sz="2000" dirty="0" smtClean="0"/>
              <a:t> يصبح وبشكل متزايد محصنا بقوانين ومعايير داخلية، وهو ما يقصد به التحكم </a:t>
            </a:r>
            <a:r>
              <a:rPr lang="ar-EG" sz="2000" dirty="0" err="1" smtClean="0"/>
              <a:t>الذاتى</a:t>
            </a:r>
            <a:r>
              <a:rPr lang="ar-EG" sz="2000" dirty="0" smtClean="0"/>
              <a:t>:</a:t>
            </a:r>
            <a:endParaRPr lang="en-US" sz="2000" dirty="0" smtClean="0"/>
          </a:p>
          <a:p>
            <a:pPr rtl="1"/>
            <a:r>
              <a:rPr lang="ar-EG" sz="2000" dirty="0" smtClean="0"/>
              <a:t>فعلى سبيل المثال: الطفل الصغير تكون لدية قدرات محدودة للتحكم بسلوكه </a:t>
            </a:r>
            <a:r>
              <a:rPr lang="ar-EG" sz="2000" dirty="0" err="1" smtClean="0"/>
              <a:t>الأندفاعى</a:t>
            </a:r>
            <a:r>
              <a:rPr lang="ar-EG" sz="2000" dirty="0" smtClean="0"/>
              <a:t> فمن الشائع أن الأطفال الصغار يفعلوا عادة ما يخطر على بالهم، وأن لم يفعلوا فيكون ذلك على الأغلب نتاج موانع محيطة بهم، كأن يلقى الطفل بالألعاب على الأرض حين يغضب ويمتنع عند وجود أشخاص محيطين به يشكلون مصدرا للتهديد.</a:t>
            </a:r>
            <a:endParaRPr lang="en-US" sz="2000" dirty="0" smtClean="0"/>
          </a:p>
          <a:p>
            <a:pPr rtl="1"/>
            <a:r>
              <a:rPr lang="ar-EG" sz="2000" dirty="0" smtClean="0"/>
              <a:t>ويرى </a:t>
            </a:r>
            <a:r>
              <a:rPr lang="ar-EG" sz="2000" dirty="0" err="1" smtClean="0"/>
              <a:t>باركلى</a:t>
            </a:r>
            <a:r>
              <a:rPr lang="ar-EG" sz="2000" dirty="0" smtClean="0"/>
              <a:t> أن الأطفال الذي يعانون من اضطرابات الانتباه غالبا ما يعانون من ضعف التحكم في الذات كناتج لخلل في الوظائف والعمليات الأساسية ومنها:</a:t>
            </a:r>
            <a:endParaRPr lang="en-US" sz="2000" dirty="0" smtClean="0"/>
          </a:p>
          <a:p>
            <a:pPr rtl="1"/>
            <a:r>
              <a:rPr lang="ar-EG" sz="2000" dirty="0" smtClean="0"/>
              <a:t> </a:t>
            </a:r>
            <a:endParaRPr lang="en-US" sz="2000" dirty="0" smtClean="0"/>
          </a:p>
          <a:p>
            <a:endParaRPr lang="ar-S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i="1" dirty="0" smtClean="0"/>
              <a:t>الذاكرة العاملة:</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يعانى الطفل ذوى صعوبات التعلم المصحوبة بنشاط زائد من نقص واضح في كفاءة وسعه الذاكرة العاملة، التي تؤثر بدورها على كفاءة الأداء </a:t>
            </a:r>
            <a:r>
              <a:rPr lang="ar-EG" sz="2000" dirty="0" err="1" smtClean="0"/>
              <a:t>اليومى</a:t>
            </a:r>
            <a:r>
              <a:rPr lang="ar-EG" sz="2000" dirty="0" smtClean="0"/>
              <a:t> والتفاعل مع الآخرين وأداء المهام الأكاديمية المختلفة.</a:t>
            </a:r>
            <a:endParaRPr lang="en-US" sz="2000" dirty="0" smtClean="0"/>
          </a:p>
          <a:p>
            <a:pPr rtl="1"/>
            <a:r>
              <a:rPr lang="ar-EG" sz="2000" b="1" i="1" dirty="0" smtClean="0"/>
              <a:t>الحديث مع الذات:</a:t>
            </a:r>
            <a:endParaRPr lang="en-US" sz="2000" b="1" i="1" dirty="0" smtClean="0"/>
          </a:p>
          <a:p>
            <a:pPr rtl="1"/>
            <a:r>
              <a:rPr lang="ar-EG" sz="2000" dirty="0" smtClean="0"/>
              <a:t>يعانى الطفل ذوى صعوبات التعلم المصحوبة باضطرابات في النشاط من عدم القدرة على الحديث الداخلي الموجة نحو قيادة السلوك والأفعال وحل المشكلات، حيث </a:t>
            </a:r>
            <a:r>
              <a:rPr lang="ar-EG" sz="2000" dirty="0" err="1" smtClean="0"/>
              <a:t>ان</a:t>
            </a:r>
            <a:r>
              <a:rPr lang="ar-EG" sz="2000" dirty="0" smtClean="0"/>
              <a:t> تلك القدرة تتطور وتنمو في وقت متأخر من مراحل النمو.</a:t>
            </a:r>
            <a:endParaRPr lang="en-US" sz="2000" dirty="0" smtClean="0"/>
          </a:p>
          <a:p>
            <a:pPr rtl="1"/>
            <a:r>
              <a:rPr lang="ar-EG" sz="2000" b="1" i="1" dirty="0" smtClean="0"/>
              <a:t>قيمة الوقت:</a:t>
            </a:r>
            <a:endParaRPr lang="en-US" sz="2000" b="1" i="1" dirty="0" smtClean="0"/>
          </a:p>
          <a:p>
            <a:pPr rtl="1"/>
            <a:r>
              <a:rPr lang="ar-EG" sz="2000" dirty="0" smtClean="0"/>
              <a:t>كما يعانى كذلك الطفل ذوى الصعوبة في التعلم المصحوبة باضطراب الانتباه من عدم القدر على تقدير الوقت المناسب لأداء المهام المختلفة، والزمن ألازم للانتقال من مهمة إلى أخرى.</a:t>
            </a:r>
            <a:endParaRPr lang="en-US" sz="2000" dirty="0" smtClean="0"/>
          </a:p>
          <a:p>
            <a:pPr rtl="1"/>
            <a:r>
              <a:rPr lang="ar-EG" sz="2000" b="1" i="1" dirty="0" smtClean="0"/>
              <a:t>توجهات الأهداف:</a:t>
            </a:r>
            <a:endParaRPr lang="en-US" sz="2000" b="1" i="1" dirty="0" smtClean="0"/>
          </a:p>
          <a:p>
            <a:pPr rtl="1"/>
            <a:r>
              <a:rPr lang="ar-EG" sz="2000" dirty="0" smtClean="0"/>
              <a:t>كذلك يتسم الأطفال ذوى اضطرابات الانتباه بأنهم ذوى توجه هدف قائم على الأداء </a:t>
            </a:r>
            <a:r>
              <a:rPr lang="ar-EG" sz="2000" dirty="0" err="1" smtClean="0"/>
              <a:t>أى</a:t>
            </a:r>
            <a:r>
              <a:rPr lang="ar-EG" sz="2000" dirty="0" smtClean="0"/>
              <a:t> أن الدرجة تمثل لديهم هدف وقيمة في حد ذاتها، فهم لا يتعلمون من أجل التعلم واكتساب المعلومات والمفاهيم الجديدة أو إتقان المادة الدراسية، كما أنهم لا يحبون المهام الصعبة التي تتطلب مزيدا من الوقت والجهد لتنفيذها.</a:t>
            </a:r>
            <a:endParaRPr lang="en-US" sz="2000" dirty="0" smtClean="0"/>
          </a:p>
          <a:p>
            <a:pPr rtl="1"/>
            <a:r>
              <a:rPr lang="ar-EG" sz="2000" dirty="0" smtClean="0"/>
              <a:t> </a:t>
            </a:r>
            <a:endParaRPr lang="en-US" sz="2000" dirty="0" smtClean="0"/>
          </a:p>
          <a:p>
            <a:pPr rtl="1"/>
            <a:r>
              <a:rPr lang="ar-EG" sz="2000" dirty="0" smtClean="0"/>
              <a:t> </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2800" b="1" dirty="0" smtClean="0"/>
              <a:t>بعض الحلول المقترحة لعلاج مشكلات صعوبات التعلم المصحوبة باضطرابات الانتباه:</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EG" sz="2000" dirty="0" smtClean="0"/>
              <a:t>وتقدم سحر </a:t>
            </a:r>
            <a:r>
              <a:rPr lang="ar-EG" sz="2000" dirty="0" err="1" smtClean="0"/>
              <a:t>الخشرمى</a:t>
            </a:r>
            <a:r>
              <a:rPr lang="ar-EG" sz="2000" dirty="0" smtClean="0"/>
              <a:t> (2007) مجموعة من الحلول المقترحة لعلاج مشكلات صعوبات التعلم المصحوبة باضطرابات الانتباه في الآتي:</a:t>
            </a:r>
            <a:endParaRPr lang="en-US" sz="2000" dirty="0" smtClean="0"/>
          </a:p>
          <a:p>
            <a:pPr rtl="1"/>
            <a:r>
              <a:rPr lang="ar-EG" sz="2000" dirty="0" smtClean="0"/>
              <a:t>1. ضرورة التدخل المبكر ووضع البرامج التشخيصية والتدريبية المناسبة لمشكلات صعوبات التعلم عند الطلاب.</a:t>
            </a:r>
            <a:endParaRPr lang="en-US" sz="2000" dirty="0" smtClean="0"/>
          </a:p>
          <a:p>
            <a:pPr rtl="1"/>
            <a:r>
              <a:rPr lang="ar-EG" sz="2000" dirty="0" smtClean="0"/>
              <a:t>2. التقييم المستمر للمهارات اللغوية عند الأطفال في مراحل ما قبل المدرسة لاكتشاف جوانب الضعف في تلك المهارات والعمل على تطويرها، لتلافى حدوث صعوبات التعلم لاحقاً.</a:t>
            </a:r>
            <a:endParaRPr lang="en-US" sz="2000" dirty="0" smtClean="0"/>
          </a:p>
          <a:p>
            <a:pPr rtl="1"/>
            <a:r>
              <a:rPr lang="ar-EG" sz="2000" dirty="0" smtClean="0"/>
              <a:t>3. مراعاة الفروق الفردية في تقديم النشاطات الأكاديمية للطلاب الذين لديهم أعراض اضطرابات الانتباه، التي تعتبر عنصراً أساسياً في تحسين تعلمهم، كمنحهم وقت اضافى وشرح المفاهيم والتعليمات الصفية غير الواضحة، ومتابعتهم أثناء العمل.</a:t>
            </a:r>
            <a:endParaRPr lang="en-US" sz="2000" dirty="0" smtClean="0"/>
          </a:p>
          <a:p>
            <a:pPr rtl="1"/>
            <a:r>
              <a:rPr lang="ar-EG" sz="2000" dirty="0" smtClean="0"/>
              <a:t>4. العمل على الاستفادة من التقنية الحديثة كبرامج الكمبيوتر في علاج المشكلات المرتبطة بالتعلم، وتدريبات الذاكرة الهادفة إلى تحسين القدرة على التذكر.</a:t>
            </a:r>
            <a:endParaRPr lang="en-US" sz="2000" dirty="0" smtClean="0"/>
          </a:p>
          <a:p>
            <a:r>
              <a:rPr lang="ar-EG" sz="2000" dirty="0" smtClean="0"/>
              <a:t>5. تدريب جوانب الانتباه عند الأطفال يعد من العناصر الأساسية الهامة لنجاحهم وقد يساعد ذلك في ذلك التعليمات واللوائح الصفية المكتوية وتدوين الملاحظات</a:t>
            </a:r>
            <a:endParaRPr lang="ar-S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dirty="0" smtClean="0"/>
              <a:t>6</a:t>
            </a:r>
            <a:r>
              <a:rPr lang="ar-EG" sz="2000" dirty="0" smtClean="0"/>
              <a:t>. تنبيه الطفل الذي يعانى من صعوبة في التعلم مصحوبة باضطراب في الانتباه على تقدير الوقت وقيمة المهمة، من خلال استخدام ساعة توقيت لتنبيه الطفل وتحسين قدرته على الانتباه لانجاز العمل المطلوب في الوقت المناسب.</a:t>
            </a:r>
            <a:endParaRPr lang="en-US" sz="2000" dirty="0" smtClean="0"/>
          </a:p>
          <a:p>
            <a:pPr rtl="1"/>
            <a:r>
              <a:rPr lang="ar-EG" sz="2000" dirty="0" smtClean="0"/>
              <a:t>7. حث الطفل على استخدام واستغلال المعلومات المتاحة لدية بصورة تطبيقية مع التوجيه والإرشاد من جانب المعلم أو ولى الأمر</a:t>
            </a:r>
            <a:r>
              <a:rPr lang="en-US" sz="2000" dirty="0" smtClean="0"/>
              <a:t>                      </a:t>
            </a:r>
            <a:r>
              <a:rPr lang="ar-EG" sz="2000" dirty="0" smtClean="0"/>
              <a:t>8. التغذية الراجعة المناسبة.</a:t>
            </a:r>
            <a:endParaRPr lang="en-US" sz="2000" dirty="0" smtClean="0"/>
          </a:p>
          <a:p>
            <a:pPr rtl="1"/>
            <a:r>
              <a:rPr lang="ar-EG" sz="2000" dirty="0" smtClean="0"/>
              <a:t>9. تنظيم المعلومات في صورة خطوات متتابعة وتوجيههم لكيفية تنفيذ كل مرحلة من المراحل.</a:t>
            </a:r>
            <a:endParaRPr lang="en-US" sz="2000" dirty="0" smtClean="0"/>
          </a:p>
          <a:p>
            <a:pPr rtl="1"/>
            <a:r>
              <a:rPr lang="ar-EG" sz="2000" dirty="0" smtClean="0"/>
              <a:t>10. استخدام أدوات ووسائل تعليمية مجسمة ومحسوسة لتحسين الانتباه البصري للطفل، وكذلك الوسائل السمعية كالأشرطة التسجيلية لتحسين الانتباه السمعي.</a:t>
            </a:r>
            <a:endParaRPr lang="en-US" sz="2000" dirty="0" smtClean="0"/>
          </a:p>
          <a:p>
            <a:r>
              <a:rPr lang="ar-EG" sz="2000" dirty="0" smtClean="0"/>
              <a:t>11. استخدام إجراء التعلم عن طريق الأقران لاستثارة حماس واهتمام الطلاب للمادة الدراسية مع استخدام الحوافز</a:t>
            </a:r>
            <a:endParaRPr lang="en-US" sz="2000" dirty="0" smtClean="0"/>
          </a:p>
          <a:p>
            <a:pPr rtl="1"/>
            <a:r>
              <a:rPr lang="ar-EG" sz="2000" dirty="0" smtClean="0"/>
              <a:t>12. تفعيل استخدام أساليب فعالة في سلوك التلاميذ من قبل المعلمين والأسرة كالتعزيز الايجابي والتشجيع للطلاب على الأداء المناسب.</a:t>
            </a:r>
            <a:endParaRPr lang="en-US" sz="2000" dirty="0" smtClean="0"/>
          </a:p>
          <a:p>
            <a:pPr rtl="1"/>
            <a:r>
              <a:rPr lang="ar-EG" sz="2000" dirty="0" smtClean="0"/>
              <a:t>13. تفعيل دور الآسر من خلال مجالس الآباء </a:t>
            </a:r>
            <a:endParaRPr lang="en-US" sz="2000" dirty="0" smtClean="0"/>
          </a:p>
          <a:p>
            <a:pPr rtl="1"/>
            <a:r>
              <a:rPr lang="ar-EG" sz="2000" dirty="0" smtClean="0"/>
              <a:t>14. الاهتمام بالبرامج الأسرية التي تقدم للآباء والأمهات.</a:t>
            </a:r>
            <a:endParaRPr lang="en-US" sz="2000" dirty="0" smtClean="0"/>
          </a:p>
          <a:p>
            <a:r>
              <a:rPr lang="ar-SA" sz="2000" smtClean="0"/>
              <a:t/>
            </a:r>
            <a:br>
              <a:rPr lang="ar-SA" sz="2000" smtClean="0"/>
            </a:br>
            <a:endParaRPr lang="ar-SA"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1776</TotalTime>
  <Words>2540</Words>
  <Application>Microsoft Office PowerPoint</Application>
  <PresentationFormat>A4 Paper (210x297 mm)‎</PresentationFormat>
  <Paragraphs>116</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الرابعة</vt:lpstr>
      <vt:lpstr>سادساً: التدخل العلاجي بالتغذية: </vt:lpstr>
      <vt:lpstr>ثامناًًً: الأساليب والاستراتيجيات المستخدمة للتدخل العلاجي لعملية الانتباه منها: </vt:lpstr>
      <vt:lpstr>أسلوب التعلم الذاتي: </vt:lpstr>
      <vt:lpstr>الشريحة 6</vt:lpstr>
      <vt:lpstr>اضطرابات الانتباه و صعوبات التعلم: </vt:lpstr>
      <vt:lpstr>الانتباه الانتقائي: </vt:lpstr>
      <vt:lpstr>الانتباه طويل المدى: </vt:lpstr>
      <vt:lpstr>الشريحة 10</vt:lpstr>
      <vt:lpstr>الشريحة 11</vt:lpstr>
      <vt:lpstr>ثانياً: صعوبات الرياضيات: </vt:lpstr>
      <vt:lpstr>ثالثاً: الصعوبات النمائية: </vt:lpstr>
      <vt:lpstr>الذاكرة العاملة: </vt:lpstr>
      <vt:lpstr>بعض الحلول المقترحة لعلاج مشكلات صعوبات التعلم المصحوبة باضطرابات الانتباه: </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malshahat</cp:lastModifiedBy>
  <cp:revision>221</cp:revision>
  <dcterms:created xsi:type="dcterms:W3CDTF">2009-10-14T19:14:34Z</dcterms:created>
  <dcterms:modified xsi:type="dcterms:W3CDTF">2011-09-21T11:12:40Z</dcterms:modified>
</cp:coreProperties>
</file>