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8" r:id="rId2"/>
    <p:sldId id="320" r:id="rId3"/>
    <p:sldId id="319" r:id="rId4"/>
    <p:sldId id="321" r:id="rId5"/>
    <p:sldId id="322" r:id="rId6"/>
    <p:sldId id="341" r:id="rId7"/>
    <p:sldId id="342" r:id="rId8"/>
    <p:sldId id="343" r:id="rId9"/>
    <p:sldId id="344" r:id="rId10"/>
    <p:sldId id="345" r:id="rId11"/>
    <p:sldId id="346" r:id="rId12"/>
    <p:sldId id="347" r:id="rId13"/>
    <p:sldId id="348" r:id="rId14"/>
    <p:sldId id="349" r:id="rId15"/>
    <p:sldId id="350" r:id="rId16"/>
    <p:sldId id="351" r:id="rId17"/>
    <p:sldId id="352"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FF0066"/>
    <a:srgbClr val="009900"/>
    <a:srgbClr val="FF3300"/>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72" y="14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smtClean="0">
                <a:solidFill>
                  <a:schemeClr val="bg1"/>
                </a:solidFill>
                <a:latin typeface="+mn-lt"/>
                <a:cs typeface="+mn-cs"/>
              </a:rPr>
              <a:t>التعلم</a:t>
            </a:r>
            <a:r>
              <a:rPr lang="ar-SA" sz="1600" b="1" baseline="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lnSpc>
                <a:spcPct val="80000"/>
              </a:lnSpc>
            </a:pPr>
            <a:r>
              <a:rPr lang="ar-SA" sz="3200" dirty="0" smtClean="0">
                <a:solidFill>
                  <a:srgbClr val="FF0000"/>
                </a:solidFill>
                <a:latin typeface="Monotype Koufi" pitchFamily="2" charset="-78"/>
                <a:cs typeface="Monotype Koufi" pitchFamily="2" charset="-78"/>
              </a:rPr>
              <a:t>صعوبات التعلم </a:t>
            </a:r>
            <a:r>
              <a:rPr lang="ar-SA" sz="3200" smtClean="0">
                <a:solidFill>
                  <a:srgbClr val="FF0000"/>
                </a:solidFill>
                <a:latin typeface="Monotype Koufi" pitchFamily="2" charset="-78"/>
                <a:cs typeface="Monotype Koufi" pitchFamily="2" charset="-78"/>
              </a:rPr>
              <a:t>النمائية</a:t>
            </a:r>
            <a:endParaRPr lang="ar-SA" sz="3200" b="1" dirty="0" smtClean="0">
              <a:solidFill>
                <a:srgbClr val="FF0000"/>
              </a:solidFill>
              <a:latin typeface="AYM Wadiy S_U normal."/>
              <a:cs typeface="Times New Roman" pitchFamily="18" charset="0"/>
            </a:endParaRPr>
          </a:p>
          <a:p>
            <a:pPr algn="ctr"/>
            <a:r>
              <a:rPr lang="ar-SA" sz="4000" b="1" dirty="0" smtClean="0">
                <a:solidFill>
                  <a:srgbClr val="002060"/>
                </a:solidFill>
                <a:cs typeface="Akhbar MT" pitchFamily="2" charset="-78"/>
              </a:rPr>
              <a:t>د. مجدى الشحات</a:t>
            </a:r>
            <a:endParaRPr lang="en-US" sz="3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1" end="1"/>
                                            </p:txEl>
                                          </p:spTgt>
                                        </p:tgtEl>
                                        <p:attrNameLst>
                                          <p:attrName>style.visibility</p:attrName>
                                        </p:attrNameLst>
                                      </p:cBhvr>
                                      <p:to>
                                        <p:strVal val="visible"/>
                                      </p:to>
                                    </p:set>
                                    <p:anim calcmode="lin" valueType="num">
                                      <p:cBhvr additive="base">
                                        <p:cTn id="43" dur="500" fill="hold"/>
                                        <p:tgtEl>
                                          <p:spTgt spid="5130">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2" end="2"/>
                                            </p:txEl>
                                          </p:spTgt>
                                        </p:tgtEl>
                                        <p:attrNameLst>
                                          <p:attrName>style.visibility</p:attrName>
                                        </p:attrNameLst>
                                      </p:cBhvr>
                                      <p:to>
                                        <p:strVal val="visible"/>
                                      </p:to>
                                    </p:set>
                                    <p:anim calcmode="lin" valueType="num">
                                      <p:cBhvr additive="base">
                                        <p:cTn id="49"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الخامسة</a:t>
            </a:r>
            <a:endParaRPr lang="ar-SA" dirty="0"/>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مفهوم الإدراك</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النفس البشرية نفس معقدة التركيب والبنية، وعلى الرغم من تعدد القدرات والسمات المكونة للنفس البشرية إلا أن علماء النفس يرون أنها تحتوى على ثلاث متغيرات أو مكونات أساسية هي:</a:t>
            </a:r>
            <a:endParaRPr lang="en-US" sz="2000" dirty="0" smtClean="0"/>
          </a:p>
          <a:p>
            <a:pPr rtl="1"/>
            <a:r>
              <a:rPr lang="ar-EG" sz="2000" b="1" dirty="0" smtClean="0"/>
              <a:t>الإدراك،</a:t>
            </a:r>
            <a:r>
              <a:rPr lang="ar-EG" sz="2000" dirty="0" smtClean="0"/>
              <a:t> وهو أن تدرك النفس البشرية الكينونة التي يناظرها سواء بشرية كانت أم غير بشرية، مادية كانت أم معنوية، وذلك بالأوصاف والصفات للحدث أياً كان.</a:t>
            </a:r>
            <a:endParaRPr lang="en-US" sz="2000" dirty="0" smtClean="0"/>
          </a:p>
          <a:p>
            <a:pPr rtl="1"/>
            <a:r>
              <a:rPr lang="ar-EG" sz="2000" b="1" dirty="0" smtClean="0"/>
              <a:t>الوجدان،</a:t>
            </a:r>
            <a:r>
              <a:rPr lang="ar-EG" sz="2000" dirty="0" smtClean="0"/>
              <a:t> </a:t>
            </a:r>
            <a:r>
              <a:rPr lang="ar-EG" sz="2000" dirty="0" err="1" smtClean="0"/>
              <a:t>و</a:t>
            </a:r>
            <a:r>
              <a:rPr lang="ar-EG" sz="2000" dirty="0" smtClean="0"/>
              <a:t> هو تولد شعور ما نحو هدف ما بعد إدراك لهذا الهدف. فلا وجدان إلا يسبقه إدراك، والوجدان إما حب أو كره أو حقد أو سرور ويكون اتجاهاً إدراكياً فمثلاً الخبر السار ونقله يسمى إدراكاً، والفرح والسرور المترتب عليه يمسى وجداناً، وكذلك رؤية الزهرة الجميلة يسمى إدراكاً والحب لهذه الزهرة يسمى وجداناً.</a:t>
            </a:r>
            <a:endParaRPr lang="en-US" sz="2000" dirty="0" smtClean="0"/>
          </a:p>
          <a:p>
            <a:pPr rtl="1"/>
            <a:r>
              <a:rPr lang="ar-EG" sz="2000" b="1" dirty="0" smtClean="0"/>
              <a:t>النزوع،</a:t>
            </a:r>
            <a:r>
              <a:rPr lang="ar-EG" sz="2000" dirty="0" smtClean="0"/>
              <a:t> وهو التحرك بالأفعال والأقوال نتيجة الوجدان المترتب عن الإدراك (صلاح المغربي، 1999).</a:t>
            </a:r>
            <a:endParaRPr lang="en-US" sz="2000" dirty="0" smtClean="0"/>
          </a:p>
          <a:p>
            <a:r>
              <a:rPr lang="ar-EG" sz="2000" dirty="0" smtClean="0"/>
              <a:t>فالإدراك هو الوسيلة التي يتصل بها الإنسان مع هذه المثيرات الموجودة في بيئته، فهو لا يستطيع أن يأكل إلا إذا أدرك بطريقة ما أن ثمة ما يؤكل موجود في بيته، ولا  يستطيع أن يحافظ على حياته وأن يستمر في الوجود إلا إذا أدرك وجود الأخطار التي تهدد من عدم وجودها</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مفهوم الإدراك</a:t>
            </a:r>
            <a:endParaRPr lang="ar-SA" dirty="0"/>
          </a:p>
        </p:txBody>
      </p:sp>
      <p:sp>
        <p:nvSpPr>
          <p:cNvPr id="3" name="عنصر نائب للمحتوى 2"/>
          <p:cNvSpPr>
            <a:spLocks noGrp="1"/>
          </p:cNvSpPr>
          <p:nvPr>
            <p:ph idx="1"/>
          </p:nvPr>
        </p:nvSpPr>
        <p:spPr/>
        <p:txBody>
          <a:bodyPr/>
          <a:lstStyle/>
          <a:p>
            <a:pPr rtl="1"/>
            <a:r>
              <a:rPr lang="ar-EG" sz="2000" dirty="0" smtClean="0"/>
              <a:t>فالإدراك الإنساني، طريقة يستقبل ويفسر بها الإنسان المثيرات التي تحيط به، وتمر عملية الإدراك بثلاث مراحل: الاستقبال، والتفسير، الاستجابة أو رد الفعل، إن إدراكنا للأشياء والحوادث يكون من خلال هيكل أو بناء يتألف في العادة من عاملي المكان والزمان، كما إن حاستي البصر والسمع تقدمان لنا أعقد أنواع الخبرة الإدراكية، فالبصر هو أفضل وسيلة من وسائل إدراكنا للمكان، وهو يعطينا أنماطاً مختلفة للشكل واللون في أبعاد ثلاثة، كما أنه يساعدنا في إدراك الزمن بشكل جيد، حيث أننا عن طريقه  نلاحظ التتابع والحركة والتغيير (محيى الدين توق، عبد الرحمن عدس،١٩٩٣).</a:t>
            </a:r>
            <a:endParaRPr lang="en-US" sz="2000" dirty="0" smtClean="0"/>
          </a:p>
          <a:p>
            <a:pPr rtl="1"/>
            <a:r>
              <a:rPr lang="ar-IQ" sz="2000" b="1" dirty="0" smtClean="0"/>
              <a:t>المعنى اللغوي للإدراك:</a:t>
            </a:r>
            <a:endParaRPr lang="en-US" sz="2000" b="1" dirty="0" smtClean="0"/>
          </a:p>
          <a:p>
            <a:pPr rtl="1"/>
            <a:r>
              <a:rPr lang="ar-EG" sz="2000" b="1" dirty="0" smtClean="0"/>
              <a:t>وبالرجع إلى معجم لسان العرب:</a:t>
            </a:r>
            <a:endParaRPr lang="en-US" sz="2000" b="1" dirty="0" smtClean="0"/>
          </a:p>
          <a:p>
            <a:pPr rtl="1"/>
            <a:r>
              <a:rPr lang="ar-SA" sz="2000" b="1" dirty="0" smtClean="0"/>
              <a:t>وفى معجم الصحاح من اللغة:</a:t>
            </a:r>
            <a:endParaRPr lang="en-US" sz="2000" b="1" dirty="0" smtClean="0"/>
          </a:p>
          <a:p>
            <a:pPr rtl="1"/>
            <a:r>
              <a:rPr lang="ar-EG" sz="2000" dirty="0" smtClean="0"/>
              <a:t>الإدراك: </a:t>
            </a:r>
            <a:r>
              <a:rPr lang="ar-EG" sz="2000" dirty="0" err="1" smtClean="0"/>
              <a:t>اللُحوقُ</a:t>
            </a:r>
            <a:r>
              <a:rPr lang="ar-EG" sz="2000" dirty="0" smtClean="0"/>
              <a:t>. يقال: مشيتَ حتّى أَدْرَكْتُهُ، وعِشْت حتى أَدْرَكْتُ زمانه، وأَدْرَكْتُهُ ببصري، أي رأيته، وأَدْرَكَ الغلامُ وأدْرَكَ الثمرُ، أي بلغ، وربَّما قالوا أَدْرَكَ الدقيقُ بمعنى فَتيَ.</a:t>
            </a:r>
            <a:endParaRPr lang="en-US" sz="2000" dirty="0" smtClean="0"/>
          </a:p>
          <a:p>
            <a:r>
              <a:rPr lang="ar-EG" sz="2000" dirty="0" smtClean="0"/>
              <a:t>واسْتَدْرَكْتُ ما فات وتَدارَكْتُهُ، بمعنىً، وتَدارَكَ القومُ، أي تلاحقوا، أي لحق آخرهم أوَّلَهم، الدَّرَكُ: اللحَاق، وقد أَدركه، ورجل </a:t>
            </a:r>
            <a:r>
              <a:rPr lang="ar-EG" sz="2000" dirty="0" err="1" smtClean="0"/>
              <a:t>دَرَّاك</a:t>
            </a:r>
            <a:r>
              <a:rPr lang="ar-EG" sz="2000" dirty="0" smtClean="0"/>
              <a:t>: مُدْرِك كثير الإدراك</a:t>
            </a:r>
            <a:endParaRPr lang="ar-S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المعنى النفسي للإدراك:</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الإدراك هو الوسيلة التي يتصل بها الإنسان بالعالم الخارجي، وتعتبر حواسنا هي النوافذ التي نطل منها على هذا العالم المليء بالموضوعات والأشياء والناس</a:t>
            </a:r>
            <a:r>
              <a:rPr lang="en-US" sz="2000" dirty="0" smtClean="0"/>
              <a:t>.</a:t>
            </a:r>
          </a:p>
          <a:p>
            <a:pPr rtl="1"/>
            <a:r>
              <a:rPr lang="ar-EG" sz="2000" dirty="0" smtClean="0"/>
              <a:t>والإدراك في معظمه دالة للخبرة، أي أنه سلوك متعلم ومن هنا كانت ضرورة تنمية الإدراك بصورة سوية، حيث أن الذي تحدد خبرته الإدراكية، أو </a:t>
            </a:r>
            <a:r>
              <a:rPr lang="ar-EG" sz="2000" dirty="0" err="1" smtClean="0"/>
              <a:t>تهمل</a:t>
            </a:r>
            <a:r>
              <a:rPr lang="ar-EG" sz="2000" dirty="0" smtClean="0"/>
              <a:t> لن يستطيع أن ينمي استجاباته الإدراكية بصورة عادية كما في حالة الذي يحرم من المثيرات البيئية.</a:t>
            </a:r>
            <a:endParaRPr lang="en-US" sz="2000" dirty="0" smtClean="0"/>
          </a:p>
          <a:p>
            <a:pPr rtl="1"/>
            <a:r>
              <a:rPr lang="ar-EG" sz="2000" b="1" dirty="0" smtClean="0"/>
              <a:t>فالإدراك عملية سيكولوجية </a:t>
            </a:r>
            <a:r>
              <a:rPr lang="ar-EG" sz="2000" dirty="0" smtClean="0"/>
              <a:t>فأنت عندما تكره إنساناً لا ترى سوى عيوبه، وتفسر أي سلوك صادر عنه على أنه شر، وبالعكس عندما تحب إنساناً ترى سماته الحسنة بينما تفسر عيوبه بصورة تضفي عليها معنى آخر يتلاءم مع هذا الحب. معنى ذلك أن الخريطة الإدراكية للفرد ليست التقاطاً فوتوغرافياً للعالم الخارجي وإنما هي بناء شخصي انتقى منه الفرد موضوعات معينة لتلعب الدور الأكبر وأدرك هذه الموضوعات بطريقته الخاصة فكل إنسان مدرك هو إلى حد ما فنان يرسم صورة للعالم الخارجي تعبر عن نظرته للواقع.</a:t>
            </a:r>
            <a:endParaRPr lang="en-US" sz="2000" dirty="0" smtClean="0"/>
          </a:p>
          <a:p>
            <a:r>
              <a:rPr lang="ar-EG" dirty="0" smtClean="0"/>
              <a:t>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تعريف الإدراك</a:t>
            </a:r>
            <a:endParaRPr lang="ar-SA" dirty="0"/>
          </a:p>
        </p:txBody>
      </p:sp>
      <p:sp>
        <p:nvSpPr>
          <p:cNvPr id="3" name="عنصر نائب للمحتوى 2"/>
          <p:cNvSpPr>
            <a:spLocks noGrp="1"/>
          </p:cNvSpPr>
          <p:nvPr>
            <p:ph idx="1"/>
          </p:nvPr>
        </p:nvSpPr>
        <p:spPr/>
        <p:txBody>
          <a:bodyPr/>
          <a:lstStyle/>
          <a:p>
            <a:pPr rtl="1"/>
            <a:r>
              <a:rPr lang="ar-EG" sz="2000" dirty="0" smtClean="0"/>
              <a:t>لقد عبرت اضطرابات الإدراك عن نفسها من حيث الأهمية والعمومية من خلال التعريف الفيدرالي لصعوبات التعلم لها باعتبارها واحدة من العمليات النفسية الأساسية التي تقف بصورة كبيرة خلف صعوبات التعلم النمائية والأكاديمية.</a:t>
            </a:r>
            <a:endParaRPr lang="en-US" sz="2000" dirty="0" smtClean="0"/>
          </a:p>
          <a:p>
            <a:pPr rtl="1"/>
            <a:r>
              <a:rPr lang="ar-EG" sz="2000" dirty="0" smtClean="0"/>
              <a:t>إن الإدراك الحسي هو الخطوة الأولى في اكتساب المعرفة، كما أنه ثاني العمليات العقلية المعرفية التي يتعامل بها الفرد مع المثيرات البيئية لكي يصوغها في منظومة فكرية تعبر عن مفهوم ذي معنى يسهل عمليات التوافق مع البيئة المحيطة بعناصرها المادية والاجتماعية.</a:t>
            </a:r>
            <a:endParaRPr lang="en-US" sz="2000" dirty="0" smtClean="0"/>
          </a:p>
          <a:p>
            <a:r>
              <a:rPr lang="ar-EG" sz="2000" dirty="0" smtClean="0"/>
              <a:t>ويمثل الإدراك المرحلة الثانية التي </a:t>
            </a:r>
            <a:r>
              <a:rPr lang="ar-EG" sz="2000" dirty="0" err="1" smtClean="0"/>
              <a:t>تتعاقب</a:t>
            </a:r>
            <a:r>
              <a:rPr lang="ar-EG" sz="2000" dirty="0" smtClean="0"/>
              <a:t> وربما تتزامن خلال عمليات تجهيز ومعالجة المعلومات، حيث يعكس الإدراك قدرة الفرد على تمييز المعلومات ودلالاتها، وخصائصها الرمزية والشكلية والمعاني المتضمنة فيها، وكذا التمييز بين وحدات المعلومات وعندئذ تنقل المعلومات وتختزن في الذاكرة طويلة المدى وتصبح متاحة للاسترجاع والاستخدام الفوري ومع اكتساب المتعلم لهذه المهارات يصبح هذا المستوى من التجهيز آلياً، ويحدث بأقل قدر من وعى المتعلم، ولا يخضع للضبط الشعوري له، وحتى تصبح هذه العمليات آلية فيما بعد</a:t>
            </a:r>
            <a:endParaRPr lang="ar-SA"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تعريف الإدراك</a:t>
            </a:r>
            <a:endParaRPr lang="ar-SA" dirty="0"/>
          </a:p>
        </p:txBody>
      </p:sp>
      <p:sp>
        <p:nvSpPr>
          <p:cNvPr id="3" name="عنصر نائب للمحتوى 2"/>
          <p:cNvSpPr>
            <a:spLocks noGrp="1"/>
          </p:cNvSpPr>
          <p:nvPr>
            <p:ph idx="1"/>
          </p:nvPr>
        </p:nvSpPr>
        <p:spPr/>
        <p:txBody>
          <a:bodyPr/>
          <a:lstStyle/>
          <a:p>
            <a:pPr rtl="1"/>
            <a:r>
              <a:rPr lang="ar-EG" sz="1800" dirty="0" smtClean="0"/>
              <a:t>وقد عرف محمود عوض الله وآخرون (2003) الإدراك بأنه عملية نفسية تهدف إلى تحليل المثيرات القادمة إلى المخ عن طريق الحواس  وإعطائها معانيها الصحيحة.</a:t>
            </a:r>
            <a:endParaRPr lang="en-US" sz="1800" dirty="0" smtClean="0"/>
          </a:p>
          <a:p>
            <a:pPr rtl="1"/>
            <a:r>
              <a:rPr lang="ar-EG" sz="1800" dirty="0" smtClean="0"/>
              <a:t>ويرى محمد نجاتي (1984) الإدراك الحسي على انه تنظيم الإحساسات وإضفاء معنى عليها.</a:t>
            </a:r>
            <a:endParaRPr lang="en-US" sz="1800" dirty="0" smtClean="0"/>
          </a:p>
          <a:p>
            <a:pPr rtl="1"/>
            <a:r>
              <a:rPr lang="ar-EG" sz="1800" dirty="0" smtClean="0"/>
              <a:t>وترى إسراء السامرائي (1999) الإدراك اللغوي على انه أدراك لمعنى ما، وليس إدراكا بذاته، فالطفل قد يبتكر </a:t>
            </a:r>
            <a:r>
              <a:rPr lang="ar-EG" sz="1800" dirty="0" err="1" smtClean="0"/>
              <a:t>اصواتا</a:t>
            </a:r>
            <a:r>
              <a:rPr lang="ar-EG" sz="1800" dirty="0" smtClean="0"/>
              <a:t> </a:t>
            </a:r>
            <a:r>
              <a:rPr lang="ar-EG" sz="1800" dirty="0" err="1" smtClean="0"/>
              <a:t>تمتمات</a:t>
            </a:r>
            <a:r>
              <a:rPr lang="ar-EG" sz="1800" dirty="0" smtClean="0"/>
              <a:t> ومقطعات من الأصوات لا معنى دلاليا لها، ثم تعبر الكلمة عن شيء ما عنده على قدر طاقته الاستيعابية ويتم التلاحم بين الكلمة الصوت والشيء المعبر عنه. ويصبح بإمكان الطفل معرفة وتفهم غالبية معاني الكلمات، وربط الصوت بالمعنى، ويتطور الإدراك اللغوي بتقدم الأطفال في العمر ويأتي هذا التطور بعد الاستعمال اللغوي. أما الازدواجية اللغوية فتعني وجود نمطين لغويين مختلفين في نظامهما التركيبي، والازدواجية يدرس ضمن المنهج التقابلي الذي يعني دراسة لغتين متضادتين من حيث أنظمتهما.</a:t>
            </a:r>
            <a:endParaRPr lang="en-US" sz="1800" dirty="0" smtClean="0"/>
          </a:p>
          <a:p>
            <a:pPr rtl="1"/>
            <a:r>
              <a:rPr lang="ar-EG" sz="1800" dirty="0" smtClean="0"/>
              <a:t>ويتضمن الإدراك اللغوي المكونات التالية:</a:t>
            </a:r>
            <a:endParaRPr lang="en-US" sz="1800" dirty="0" smtClean="0"/>
          </a:p>
          <a:p>
            <a:pPr rtl="1"/>
            <a:r>
              <a:rPr lang="ar-IQ" sz="1800" dirty="0" smtClean="0"/>
              <a:t>- الإدراك العكسي.</a:t>
            </a:r>
            <a:endParaRPr lang="en-US" sz="1800" dirty="0" smtClean="0"/>
          </a:p>
          <a:p>
            <a:pPr rtl="1"/>
            <a:r>
              <a:rPr lang="ar-IQ" sz="1800" dirty="0" smtClean="0"/>
              <a:t>- إدراك الجملة.</a:t>
            </a:r>
            <a:endParaRPr lang="en-US" sz="1800" dirty="0" smtClean="0"/>
          </a:p>
          <a:p>
            <a:pPr rtl="1"/>
            <a:r>
              <a:rPr lang="ar-IQ" sz="1800" dirty="0" smtClean="0"/>
              <a:t>- إدراك الاستدلال اللفظي.</a:t>
            </a:r>
            <a:endParaRPr lang="en-US" sz="1800" dirty="0" smtClean="0"/>
          </a:p>
          <a:p>
            <a:pPr rtl="1"/>
            <a:r>
              <a:rPr lang="ar-IQ" sz="1800" dirty="0" smtClean="0"/>
              <a:t>- إدراك ترتيب حروف المفردات.</a:t>
            </a:r>
            <a:endParaRPr lang="en-US" sz="1800" dirty="0" smtClean="0"/>
          </a:p>
          <a:p>
            <a:pPr rtl="1"/>
            <a:r>
              <a:rPr lang="ar-IQ" sz="1800" dirty="0" smtClean="0"/>
              <a:t>- إدراك المفردات</a:t>
            </a:r>
            <a:endParaRPr lang="en-US" sz="1800" dirty="0" smtClean="0"/>
          </a:p>
          <a:p>
            <a:endParaRPr lang="ar-SA"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dirty="0" smtClean="0"/>
              <a:t>الإدراك البصري</a:t>
            </a:r>
            <a:endParaRPr lang="ar-SA" dirty="0"/>
          </a:p>
        </p:txBody>
      </p:sp>
      <p:sp>
        <p:nvSpPr>
          <p:cNvPr id="3" name="عنصر نائب للمحتوى 2"/>
          <p:cNvSpPr>
            <a:spLocks noGrp="1"/>
          </p:cNvSpPr>
          <p:nvPr>
            <p:ph idx="1"/>
          </p:nvPr>
        </p:nvSpPr>
        <p:spPr/>
        <p:txBody>
          <a:bodyPr/>
          <a:lstStyle/>
          <a:p>
            <a:pPr rtl="1"/>
            <a:r>
              <a:rPr lang="ar-EG" sz="1800" dirty="0" smtClean="0"/>
              <a:t>ويعرف فتحي الزيات (1998) الإدراك البصري على أنه عملية تأويل وتفسير المثيرات البصرية وإعطائها المعاني والدلالات، وتحويل المثير البصري من صورته الخام إلى </a:t>
            </a:r>
            <a:r>
              <a:rPr lang="ar-EG" sz="1800" dirty="0" err="1" smtClean="0"/>
              <a:t>جشتلط</a:t>
            </a:r>
            <a:r>
              <a:rPr lang="ar-EG" sz="1800" dirty="0" smtClean="0"/>
              <a:t> الإدراك الذي يختلف في معناه ومحتواة عن العناصر الداخلة فيه، ويتضمن الإدراك البصري مجموعة من العمليات الفرعية تعبر عن نفسها من خلال مجموعة من المهارات هي:</a:t>
            </a:r>
            <a:endParaRPr lang="en-US" sz="1800" dirty="0" smtClean="0"/>
          </a:p>
          <a:p>
            <a:pPr rtl="1"/>
            <a:r>
              <a:rPr lang="ar-EG" sz="1800" b="1" dirty="0" smtClean="0"/>
              <a:t>التمييز البصري </a:t>
            </a:r>
            <a:r>
              <a:rPr lang="en-US" sz="1800" b="1" dirty="0" smtClean="0"/>
              <a:t>Visual Discrimination</a:t>
            </a:r>
            <a:r>
              <a:rPr lang="ar-EG" sz="1800" b="1" dirty="0" smtClean="0"/>
              <a:t>.</a:t>
            </a:r>
            <a:endParaRPr lang="en-US" sz="1800" b="1" dirty="0" smtClean="0"/>
          </a:p>
          <a:p>
            <a:pPr rtl="1"/>
            <a:r>
              <a:rPr lang="ar-EG" sz="1800" dirty="0" smtClean="0"/>
              <a:t>ويعنى القدرة على التعرف على الحدود المميزة لشكل عن بقية الأشكال المشابهة من ناحية الشكل، واللون، والحجم، والنمط، وإدراك أوجه الشبه والاختلاف.</a:t>
            </a:r>
            <a:endParaRPr lang="en-US" sz="1800" dirty="0" smtClean="0"/>
          </a:p>
          <a:p>
            <a:pPr rtl="1"/>
            <a:r>
              <a:rPr lang="ar-EG" sz="1800" b="1" dirty="0" smtClean="0"/>
              <a:t>الإغلاق البصري </a:t>
            </a:r>
            <a:r>
              <a:rPr lang="en-US" sz="1800" b="1" dirty="0" smtClean="0"/>
              <a:t>Visual Closure</a:t>
            </a:r>
          </a:p>
          <a:p>
            <a:pPr rtl="1"/>
            <a:r>
              <a:rPr lang="ar-EG" sz="1800" dirty="0" smtClean="0"/>
              <a:t>ويتمثل في القدرة على التعرف على الصيغة الكلية لشيء ما من خلال صيغة جزئية له، أو معرفة الكل حينما يفقد جزء أو أكثر من الكل.</a:t>
            </a:r>
            <a:endParaRPr lang="en-US" sz="1800" dirty="0" smtClean="0"/>
          </a:p>
          <a:p>
            <a:pPr rtl="1"/>
            <a:r>
              <a:rPr lang="ar-EG" sz="1800" b="1" dirty="0" smtClean="0"/>
              <a:t>الذاكرة البصرية </a:t>
            </a:r>
            <a:r>
              <a:rPr lang="en-US" sz="1800" b="1" dirty="0" smtClean="0"/>
              <a:t>Visual Memory</a:t>
            </a:r>
          </a:p>
          <a:p>
            <a:pPr rtl="1"/>
            <a:r>
              <a:rPr lang="ar-EG" sz="1800" dirty="0" smtClean="0"/>
              <a:t>وتتمثل في القدرة على استرجاع الخبرات البصرية الحديثة، مثل استدعاء الحروف والأرقام والأشكال واللغة المكتوبة والتهجي.</a:t>
            </a:r>
            <a:endParaRPr lang="en-US" sz="1800" dirty="0" smtClean="0"/>
          </a:p>
          <a:p>
            <a:pPr rtl="1"/>
            <a:r>
              <a:rPr lang="ar-EG" sz="1800" b="1" dirty="0" smtClean="0"/>
              <a:t>إدراك العلاقات المكانية </a:t>
            </a:r>
            <a:r>
              <a:rPr lang="en-US" sz="1800" b="1" dirty="0" smtClean="0"/>
              <a:t>Perception Spatial Relations</a:t>
            </a:r>
          </a:p>
          <a:p>
            <a:r>
              <a:rPr lang="ar-EG" sz="1800" dirty="0" smtClean="0"/>
              <a:t>ويتمثل في قدرة الفرد على إدراك وضع الأشياء في الفراغ حيث يتعين على الفرد أن يتعرف على إمكانية تسكين الشيء </a:t>
            </a:r>
            <a:r>
              <a:rPr lang="ar-SA" sz="1800" dirty="0" smtClean="0"/>
              <a:t>به</a:t>
            </a:r>
            <a:r>
              <a:rPr lang="ar-EG" sz="1800" dirty="0" smtClean="0"/>
              <a:t>(حرف- كلمة- أرقام- صور- أشكال)  في علاقة مكانية مع بقية الأشياء الأخرى المحيط</a:t>
            </a:r>
            <a:r>
              <a:rPr lang="ar-SA" sz="1800" dirty="0" smtClean="0"/>
              <a:t>ة </a:t>
            </a:r>
            <a:r>
              <a:rPr lang="ar-SA" sz="1800" dirty="0" err="1" smtClean="0"/>
              <a:t>ب</a:t>
            </a:r>
            <a:r>
              <a:rPr lang="ar-EG" sz="1800" dirty="0" smtClean="0"/>
              <a:t>ة</a:t>
            </a:r>
            <a:r>
              <a:rPr lang="ar-EG" dirty="0" smtClean="0"/>
              <a:t> </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EG" sz="2000" b="1" dirty="0" smtClean="0"/>
              <a:t>التمييز بين الشكل والأرضية </a:t>
            </a:r>
            <a:r>
              <a:rPr lang="en-US" sz="2000" b="1" dirty="0" smtClean="0"/>
              <a:t>Figure Ground Discrimination </a:t>
            </a:r>
          </a:p>
          <a:p>
            <a:pPr rtl="1"/>
            <a:r>
              <a:rPr lang="ar-EG" sz="2000" dirty="0" smtClean="0"/>
              <a:t>ويتمثل في قدرة الفرد على فصل أو تمييز المثير الأساسي أو الشكل من الأرضية أو الخلفية المحيطة به.</a:t>
            </a:r>
            <a:endParaRPr lang="en-US" sz="2000" dirty="0" smtClean="0"/>
          </a:p>
          <a:p>
            <a:pPr rtl="1"/>
            <a:r>
              <a:rPr lang="ar-EG" sz="2000" dirty="0" smtClean="0"/>
              <a:t>ويعرف السيد عبد الحميد (2003) الإدراك البصري على أنه إضفاء دلاله أو معنى أو تأويل أو تفسير على المثير الحسي البصري.</a:t>
            </a:r>
            <a:endParaRPr lang="en-US" sz="2000" dirty="0" smtClean="0"/>
          </a:p>
          <a:p>
            <a:pPr rtl="1"/>
            <a:r>
              <a:rPr lang="ar-EG" sz="2000" dirty="0" smtClean="0"/>
              <a:t>وقد عرف </a:t>
            </a:r>
            <a:r>
              <a:rPr lang="ar-EG" sz="2000" dirty="0" err="1" smtClean="0"/>
              <a:t>ويلس</a:t>
            </a:r>
            <a:r>
              <a:rPr lang="ar-EG" sz="2000" dirty="0" smtClean="0"/>
              <a:t> (</a:t>
            </a:r>
            <a:r>
              <a:rPr lang="en-US" sz="2000" dirty="0" smtClean="0"/>
              <a:t>willos,1998</a:t>
            </a:r>
            <a:r>
              <a:rPr lang="ar-EG" sz="2000" dirty="0" smtClean="0"/>
              <a:t>) الإدراك البصري على أنه القدرة على تفسير المثيرات البصرية وإعطائها المعنى المناسب لها وتحويل المثير البصري الخام إلى </a:t>
            </a:r>
            <a:r>
              <a:rPr lang="ar-EG" sz="2000" dirty="0" err="1" smtClean="0"/>
              <a:t>جشتلط</a:t>
            </a:r>
            <a:r>
              <a:rPr lang="ar-EG" sz="2000" dirty="0" smtClean="0"/>
              <a:t> يسهل إدراكه.</a:t>
            </a:r>
            <a:endParaRPr lang="en-US" sz="2000" dirty="0" smtClean="0"/>
          </a:p>
          <a:p>
            <a:pPr rtl="1"/>
            <a:r>
              <a:rPr lang="ar-EG" sz="2000" dirty="0" smtClean="0"/>
              <a:t>كما يعرف فتحي الزيات (1996) الإدراك على أنه تلك العملية التي من خلالها يتم التعرف على المعلومات الحسية وتفسيرها، أو هو عملية إعطاء المثيرات أو المنبهات أو المعلومات الحسية معانيها ومدلولاتها، ومن ثم فالإدراك عملية عقلية ومعرفية تقوم على إعطاء المعاني والدلالات والتفسيرات للمثيرات أو المعلومات الحسية.</a:t>
            </a:r>
            <a:endParaRPr lang="en-US" sz="2000" dirty="0" smtClean="0"/>
          </a:p>
          <a:p>
            <a:pPr rtl="1"/>
            <a:r>
              <a:rPr lang="ar-EG" sz="2000" dirty="0" smtClean="0"/>
              <a:t>والمدرك الناتج عن عناصر حسية </a:t>
            </a:r>
            <a:r>
              <a:rPr lang="ar-EG" sz="2000" dirty="0" err="1" smtClean="0"/>
              <a:t>جشتلط</a:t>
            </a:r>
            <a:r>
              <a:rPr lang="ar-EG" sz="2000" dirty="0" smtClean="0"/>
              <a:t> يختلف عن العناصر الحسية المكونة له، فالمربع يجب أن يستقبل على أنه شكل كلى لا أربعه خطوط منفصلة، ومن ثم فالإدراك عملية إثراء أو إضفاء معاني ودلالات وتفسيرات للمثيرات الحسية وهى مهارة متعلمة، ولذا فإن عمليات التدريس وأساليبه تؤثر تأثيراً كبيراً على تيسير اكتساب الطفل للمهارات الإدراكية.</a:t>
            </a:r>
            <a:endParaRPr lang="en-US" sz="2000" dirty="0" smtClean="0"/>
          </a:p>
          <a:p>
            <a:endParaRPr lang="ar-SA"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EG" sz="2000" dirty="0" smtClean="0"/>
              <a:t>كما يعرف محمد جمل (2001) عملية الإدراك على أنها الوسيلة التي يتكيف بها الكائن الحي مع البيئة التي يعيش فيها، ولا يتم الإدراك إلا إذا وجدت تغيرات بيئية خارجية (الأشياء - الحيوانات - المنشآت) كما أنه يتوقف على سلامة  الحواس (البصر، السمع، التذوق، الشم، الإحساس باللمس، الإحساس الحركي ).</a:t>
            </a:r>
            <a:endParaRPr lang="en-US" sz="2000" dirty="0" smtClean="0"/>
          </a:p>
          <a:p>
            <a:pPr rtl="1"/>
            <a:r>
              <a:rPr lang="ar-EG" sz="2000" dirty="0" smtClean="0"/>
              <a:t>ويعرف أحمد عاشور (2002) الإدراك على أنه عملية نفسية دقيقة تهدف إلى تحليل وتمييز المثيرات القادمة إلى المخ عن طريق الحواس وتفسيرها وإعطائها مواصفاتها ومعانيها الصحيحة ومن ثم تنظيمها في البناء المعرفي لدى الفرد.</a:t>
            </a:r>
            <a:endParaRPr lang="en-US" sz="2000" dirty="0" smtClean="0"/>
          </a:p>
          <a:p>
            <a:pPr rtl="1"/>
            <a:r>
              <a:rPr lang="ar-EG" sz="2000" dirty="0" smtClean="0"/>
              <a:t>ويعرف محمد جاسم (2004) الإدراك بأنه: التعرف إلى العالم الخارجي عن طريق المثيرات الحسية المختلفة، وهو استجابة لمثيرات حسية معينة عندما تمر بإحدى حواسنا في لحظة إحساس معينة فإنها تقودنا إلى إدراك ما نحسه ونفهمه ونفهم مصدره، وهناك أشياء تفرض وجودها علينا فرضاً فتجذب انتباهنا دون غيرها.</a:t>
            </a:r>
            <a:endParaRPr lang="en-US" sz="2000" dirty="0" smtClean="0"/>
          </a:p>
          <a:p>
            <a:pPr rtl="1"/>
            <a:r>
              <a:rPr lang="ar-EG" sz="2000" dirty="0" smtClean="0"/>
              <a:t>ويعرف كل من فؤاد أبو حطب، وعبد الحليم محمود السيد (ب.ت) الإدراك بأنه: العملية المعرفية التي تخلع معنى ودلالة على المثيرات التي يتم الإحساس بها أو الانتباه إليها. وبعبارة أخرى فالإدراك هو الذي يقوم بتفسير وتأويل المثيرات الحسية وصياغتها على نحو يمكن فهمه.</a:t>
            </a:r>
            <a:endParaRPr lang="en-US" sz="2000" dirty="0" smtClean="0"/>
          </a:p>
          <a:p>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sz="4000" b="1" dirty="0" smtClean="0"/>
              <a:t>طبيعة عملية الإدراك</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algn="just" rtl="1"/>
            <a:r>
              <a:rPr lang="ar-EG" sz="2000" dirty="0" smtClean="0"/>
              <a:t>يعد الإدراك ميكانزم يتمكن من خلاله الفرد من تمييز المثيرات الحسية، وإكسابها المعنى والربط الذهني الدقيق للمثيرات الراهنة بالذكريات من الخبرات الحسية، وتتضمن عملية الإدراك من وجهه نظر علماء علم النفس على استخلاص المعلومات في السلوك التكيفى للإنسان التي لابد من الربط بينهما وبين النمو المعرفي، ومن ثم يمكن القول أن الإدراك هو العملية المحورية في اكتساب المعرفة والمعلومات.</a:t>
            </a:r>
            <a:endParaRPr lang="en-US" sz="2000" dirty="0" smtClean="0"/>
          </a:p>
          <a:p>
            <a:pPr algn="just" rtl="1"/>
            <a:r>
              <a:rPr lang="ar-EG" sz="2000" dirty="0" smtClean="0"/>
              <a:t>ويعد الإدراك أكثر الأنشطة المعرفية الأساسية ومنه تنبثق الأنشطة الأخرى كما أنه نقطة التقاء الواقع بالمعرفة، كما أنه يعد دالة للخبرة، أي أنه سلوك متعلم، كما أن الإدراك عملية سيكولوجية فأنت عندما تكره إنساناً لا ترى سوى عيوبه، وتفسر أي سلوك صادر عنه على أنه شر، وبالعكس عندما تحب إنساناً ترى سماته الحسنة بينما تفسر عيوبه بصورة تضفي عليها معنى آخر يتلاءم مع هذا الحب. معنى ذلك أن الخريطة الإدراكية للفرد ليست التقاطاً فوتوغرافياً للعالم الخارجي وإنما هي بناء شخصي انتقى منه الفرد موضوعات معينة لتلعب الدور الأكبر وأدرك هذه الموضوعات بطريقته الخاصة فكل إنسان مدرك هو إلى حد ما فنان يرسم صورة للعالم الخارجي تعبر عن نظرته للواقع (سهير كامل أحمد، 1999).</a:t>
            </a:r>
            <a:endParaRPr lang="en-US" sz="2000" dirty="0" smtClean="0"/>
          </a:p>
          <a:p>
            <a:endParaRPr lang="ar-SA"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dirty="0" smtClean="0"/>
              <a:t>طبيعة الإدراك</a:t>
            </a:r>
            <a:endParaRPr lang="ar-SA" dirty="0"/>
          </a:p>
        </p:txBody>
      </p:sp>
      <p:sp>
        <p:nvSpPr>
          <p:cNvPr id="3" name="عنصر نائب للمحتوى 2"/>
          <p:cNvSpPr>
            <a:spLocks noGrp="1"/>
          </p:cNvSpPr>
          <p:nvPr>
            <p:ph idx="1"/>
          </p:nvPr>
        </p:nvSpPr>
        <p:spPr/>
        <p:txBody>
          <a:bodyPr/>
          <a:lstStyle/>
          <a:p>
            <a:pPr rtl="1"/>
            <a:r>
              <a:rPr lang="ar-EG" sz="2000" dirty="0" smtClean="0"/>
              <a:t>كما يحدد لندال دافيد وف (١٩٨٨) طبيعة الإدراك على أنه عملية نشطة معقدة تتحدد في الجوانب التالية:</a:t>
            </a:r>
            <a:endParaRPr lang="en-US" sz="2000" dirty="0" smtClean="0"/>
          </a:p>
          <a:p>
            <a:pPr rtl="1"/>
            <a:r>
              <a:rPr lang="ar-EG" sz="2000" b="1" dirty="0" smtClean="0"/>
              <a:t>أولاً: </a:t>
            </a:r>
            <a:r>
              <a:rPr lang="ar-EG" sz="2000" dirty="0" smtClean="0"/>
              <a:t>أن الحواس البشرية لا تستجيب إلى كثير من المظاهر التي تحيط بنا. فنحن لا نستطيع سماع الأصوات ذات الطبقات العالية التي يسمعها الخفاش، ولا نتأثر بالطاقة المغناطيسية والكهربائية مثلما يحدث لبعض الحشرات والأسماك والطيور.</a:t>
            </a:r>
            <a:endParaRPr lang="en-US" sz="2000" dirty="0" smtClean="0"/>
          </a:p>
          <a:p>
            <a:pPr rtl="1"/>
            <a:r>
              <a:rPr lang="ar-EG" sz="2000" b="1" dirty="0" smtClean="0"/>
              <a:t>ثانياً: </a:t>
            </a:r>
            <a:r>
              <a:rPr lang="ar-EG" sz="2000" dirty="0" smtClean="0"/>
              <a:t>يدرك الإنسان أحياناً مثيرات غير موجودة. فالإنسان عندما يتعرض للمرض والتعب والملل قد يعتبر نفسه أدرك مثيرات غير موجودة أصلاً.</a:t>
            </a:r>
            <a:endParaRPr lang="en-US" sz="2000" dirty="0" smtClean="0"/>
          </a:p>
          <a:p>
            <a:pPr rtl="1"/>
            <a:r>
              <a:rPr lang="ar-EG" sz="2000" b="1" dirty="0" smtClean="0"/>
              <a:t>ثالثاً:</a:t>
            </a:r>
            <a:r>
              <a:rPr lang="ar-EG" sz="2000" dirty="0" smtClean="0"/>
              <a:t> يعتمد الإدراك البشري على التوقعات، والدوافع، والخبرات السابقة، ولكن يظهر</a:t>
            </a:r>
            <a:r>
              <a:rPr lang="ar-SA" sz="2000" dirty="0" smtClean="0"/>
              <a:t> تأثير التوقعات على الإدراك بسهولة.</a:t>
            </a:r>
            <a:endParaRPr lang="en-US" sz="2000" b="1" dirty="0" smtClean="0"/>
          </a:p>
          <a:p>
            <a:pPr rtl="1"/>
            <a:r>
              <a:rPr lang="ar-EG" sz="2000" dirty="0" smtClean="0"/>
              <a:t>كما يعرف أحمد عبد الخالق (1993) الإدراك على أنه العملية التي من خلاله يصبح لنا وعى ببيئتنا باختيار وتنظيم وتفسير التأثيرات التي تأتى إلى حواسنا من خلال تلك البيئة.</a:t>
            </a:r>
            <a:endParaRPr lang="en-US" sz="2000" dirty="0" smtClean="0"/>
          </a:p>
          <a:p>
            <a:pPr rtl="1"/>
            <a:r>
              <a:rPr lang="ar-EG" sz="2000" dirty="0" smtClean="0"/>
              <a:t>كما يعرف محمد الصبوة (1993) على أنه العملية التي تتيح للوعي الذاتي أن ينتبه من خلالها الفرد للمثيرات المحيطة به ومن ثم يتحقق الاتصال بالواقع، ومن ثم يزيد من كفاءة الذاكرة والقدرة على التفكير. </a:t>
            </a:r>
            <a:endParaRPr lang="en-US" sz="2000" dirty="0" smtClean="0"/>
          </a:p>
          <a:p>
            <a:endParaRPr lang="ar-SA"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sz="3600" b="1" dirty="0" smtClean="0"/>
              <a:t>عملية الإدراك تتضمن عدة مراحل</a:t>
            </a:r>
            <a:endParaRPr lang="ar-SA" sz="3600" b="1" dirty="0"/>
          </a:p>
        </p:txBody>
      </p:sp>
      <p:sp>
        <p:nvSpPr>
          <p:cNvPr id="3" name="عنصر نائب للمحتوى 2"/>
          <p:cNvSpPr>
            <a:spLocks noGrp="1"/>
          </p:cNvSpPr>
          <p:nvPr>
            <p:ph idx="1"/>
          </p:nvPr>
        </p:nvSpPr>
        <p:spPr/>
        <p:txBody>
          <a:bodyPr/>
          <a:lstStyle/>
          <a:p>
            <a:pPr rtl="1"/>
            <a:r>
              <a:rPr lang="ar-EG" sz="1800" dirty="0" smtClean="0"/>
              <a:t>وعند حديثه عن طبيعة الإدراك يرى عبد العلى الجسماني (١٩٩٤) أن عملية الإدراك تتضمن عدة مراحل أو خطوات هي:</a:t>
            </a:r>
            <a:endParaRPr lang="en-US" sz="1800" dirty="0" smtClean="0"/>
          </a:p>
          <a:p>
            <a:pPr rtl="1"/>
            <a:r>
              <a:rPr lang="ar-JO" sz="1800" dirty="0" smtClean="0"/>
              <a:t>1. </a:t>
            </a:r>
            <a:r>
              <a:rPr lang="ar-EG" sz="1800" dirty="0" smtClean="0"/>
              <a:t>الخطوة الأولى تتألف من مرحلة الإدراك المبهم، وهي المعرفة </a:t>
            </a:r>
            <a:r>
              <a:rPr lang="ar-EG" sz="1800" dirty="0" err="1" smtClean="0"/>
              <a:t>الأ</a:t>
            </a:r>
            <a:r>
              <a:rPr lang="ar-JO" sz="1800" dirty="0" smtClean="0"/>
              <a:t>ولية </a:t>
            </a:r>
            <a:r>
              <a:rPr lang="ar-EG" sz="1800" dirty="0" smtClean="0"/>
              <a:t>بما هو موجود في بيئة الفرد.</a:t>
            </a:r>
            <a:endParaRPr lang="en-US" sz="1800" dirty="0" smtClean="0"/>
          </a:p>
          <a:p>
            <a:pPr rtl="1"/>
            <a:r>
              <a:rPr lang="ar-EG" sz="1800" dirty="0" smtClean="0"/>
              <a:t>2. تلي المرحلة السابقة مرحلة إدراك ما هو كائن في المجال الحسي والبصري، التي يغلب عليها الشمول.</a:t>
            </a:r>
            <a:endParaRPr lang="en-US" sz="1800" dirty="0" smtClean="0"/>
          </a:p>
          <a:p>
            <a:pPr rtl="1"/>
            <a:r>
              <a:rPr lang="ar-EG" sz="1800" dirty="0" smtClean="0"/>
              <a:t>3. مرحلة التخصص في الإدراك إذ يكون الفرد المدرك على وعي تام بما يريد إدراكه. </a:t>
            </a:r>
            <a:endParaRPr lang="en-US" sz="1800" dirty="0" smtClean="0"/>
          </a:p>
          <a:p>
            <a:pPr rtl="1"/>
            <a:r>
              <a:rPr lang="ar-EG" sz="1800" dirty="0" smtClean="0"/>
              <a:t>4. مرحلة التحديد وفقاً لما هو مدرك ففي هذه المرحلة يتم استيعاب المدركات البصرية على صورة أشياء موضوعية. </a:t>
            </a:r>
            <a:endParaRPr lang="en-US" sz="1800" dirty="0" smtClean="0"/>
          </a:p>
          <a:p>
            <a:pPr rtl="1"/>
            <a:r>
              <a:rPr lang="ar-EG" sz="1800" dirty="0" smtClean="0"/>
              <a:t>5. إن الإدراك عملية تمييز بين المنبهات التي تتأثر بها الحواس </a:t>
            </a:r>
            <a:r>
              <a:rPr lang="en-US" sz="1800" dirty="0" smtClean="0"/>
              <a:t>– </a:t>
            </a:r>
            <a:r>
              <a:rPr lang="ar-EG" sz="1800" dirty="0" smtClean="0"/>
              <a:t>الاعتيادية المعروفة وتفسير معاني تلك المنبهات والإدراك هذا يتخلل عمليات الحواس فيظهر أثره في السلوك. وليس الإدراك مجرد استنساخ ما في البيئة من منبهات عن طريق الحواس فقط، إنما هو عملية معقدة يؤديها الدماغ تتضمن الغربلة والتصنيف والتفسير لطبيعة تلك المنبهات. </a:t>
            </a:r>
            <a:endParaRPr lang="en-US" sz="1800" dirty="0" smtClean="0"/>
          </a:p>
          <a:p>
            <a:pPr rtl="1"/>
            <a:r>
              <a:rPr lang="ar-IQ" sz="1800" dirty="0" smtClean="0"/>
              <a:t>ويشير محمد ريان (2006) إلى مفهوم وطبيعة وتعريف الإدراك عبر مجموعة من النقاط في محاولة لفهم الإدراك على النحو التالي: </a:t>
            </a:r>
            <a:endParaRPr lang="en-US" sz="1800" dirty="0" smtClean="0"/>
          </a:p>
          <a:p>
            <a:pPr rtl="1"/>
            <a:r>
              <a:rPr lang="ar-IQ" sz="1800" dirty="0" smtClean="0"/>
              <a:t>1. إننا لا نستطيع أن نفهم كيف ندرك إلا إذا فهمنا كيف نحس، بمعنى أنه الاستجابة لمثيرات حسية معينة، فالحس يسبق الإدراك.</a:t>
            </a:r>
            <a:endParaRPr lang="en-US" sz="1800" dirty="0" smtClean="0"/>
          </a:p>
          <a:p>
            <a:pPr rtl="1"/>
            <a:r>
              <a:rPr lang="ar-IQ" sz="1800" dirty="0" smtClean="0"/>
              <a:t>2. الإدراك هو الوسيلة التي يتصل بها الإنسان بالعالم الخارجي، وحواسنا هي النوافذ التي نطل منها على هذا العالم الزاخر بالأشياء والمواقف.</a:t>
            </a:r>
            <a:endParaRPr lang="en-US" sz="1800" dirty="0" smtClean="0"/>
          </a:p>
          <a:p>
            <a:r>
              <a:rPr lang="ar-IQ" sz="1800" dirty="0" smtClean="0"/>
              <a:t>3. إن الإدراك الحسي ما هو إلا استجابة كلية لمجموعة التنبيهات الحسية الصادرة عن موضوعات العالم الخارجي، وهو في نفس الوقت استجابة تصدر عن الكائن الحي بكل ما له من ذكريات وخبرات واتجاهات وميول</a:t>
            </a:r>
            <a:endParaRPr lang="ar-SA"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IQ" dirty="0" smtClean="0"/>
              <a:t>. </a:t>
            </a:r>
            <a:r>
              <a:rPr lang="ar-IQ" sz="1800" dirty="0" smtClean="0"/>
              <a:t>محتوى الإدراك لدى الإنسان وحده المدركات وهي: المكان، والزمان، والأشياء، والوقائع، والغايات، والأهداف، والمواقف، وانسجام الإنسان مع نفسه ومع الآخرين.</a:t>
            </a:r>
            <a:endParaRPr lang="en-US" sz="1800" dirty="0" smtClean="0"/>
          </a:p>
          <a:p>
            <a:pPr rtl="1"/>
            <a:r>
              <a:rPr lang="ar-IQ" sz="1800" dirty="0" smtClean="0"/>
              <a:t>5. الحواس هي منافذ الإدراك وكل ما يدركه الإنسان أو يتعلمه إنما نفذ عن طريق الحواس، وأن حاستي البصر والسمع تقدمان لنا أعقد أنواع الخبرة الإدراكية.</a:t>
            </a:r>
            <a:endParaRPr lang="en-US" sz="1800" dirty="0" smtClean="0"/>
          </a:p>
          <a:p>
            <a:pPr rtl="1"/>
            <a:r>
              <a:rPr lang="ar-IQ" sz="1800" dirty="0" smtClean="0"/>
              <a:t>6. الإدراك مهم جداً للإنسان، فالإنسان إذا عطل إدراكه عطل إنسانيته.</a:t>
            </a:r>
            <a:endParaRPr lang="en-US" sz="1800" dirty="0" smtClean="0"/>
          </a:p>
          <a:p>
            <a:pPr rtl="1"/>
            <a:r>
              <a:rPr lang="ar-IQ" sz="1800" dirty="0" smtClean="0"/>
              <a:t>7. إن إدراكنا للأشياء والحوادث يكون من خلال هيكل أو بناء يتألف في العادة من عاملي المكان والزمان.</a:t>
            </a:r>
            <a:endParaRPr lang="en-US" sz="1800" dirty="0" smtClean="0"/>
          </a:p>
          <a:p>
            <a:pPr rtl="1"/>
            <a:r>
              <a:rPr lang="ar-IQ" sz="1800" dirty="0" smtClean="0"/>
              <a:t>8. في عملية الإدراك نحن لا نستقبل إحساسات سمعية وبصرية وشمية وحسية وحسب ولكننا نسمع صوتاًَ ونبصره، ومعنى ذلك أننا في الإدراك نقوم بعملية تفسير الإحساسات، كما أننا نحدد الإحساس ونعطيه اسماً معيناً.</a:t>
            </a:r>
            <a:endParaRPr lang="en-US" sz="1800" dirty="0" smtClean="0"/>
          </a:p>
          <a:p>
            <a:pPr rtl="1"/>
            <a:r>
              <a:rPr lang="ar-IQ" sz="1800" dirty="0" smtClean="0"/>
              <a:t>9. عملية الإدراك عملية عقلية وانفعالية وحسية معقدة، حيث يدخل فيها الشعور والتخيل والتذكر، كما أنها تتأثر بعادات الفرد ودوافعه، واتجاهاته، وخبراته.</a:t>
            </a:r>
            <a:endParaRPr lang="en-US" sz="1800" dirty="0" smtClean="0"/>
          </a:p>
          <a:p>
            <a:pPr rtl="1"/>
            <a:r>
              <a:rPr lang="ar-IQ" sz="1800" dirty="0" smtClean="0"/>
              <a:t>10. الإدراك قدرة معرفية متعددة الجوانب، فالإدراك يشمل أنشطة معرفية عديدة.</a:t>
            </a:r>
            <a:endParaRPr lang="en-US" sz="1800" dirty="0" smtClean="0"/>
          </a:p>
          <a:p>
            <a:pPr rtl="1"/>
            <a:r>
              <a:rPr lang="ar-IQ" sz="1800" dirty="0" smtClean="0"/>
              <a:t>11. الإدراك أساس لكثير من العمليات العقلية العليا كالتفكير، والتذكر، والتخيل، والتعلم</a:t>
            </a:r>
            <a:r>
              <a:rPr lang="en-US" sz="1800" dirty="0" smtClean="0"/>
              <a:t>.</a:t>
            </a:r>
          </a:p>
          <a:p>
            <a:pPr rtl="1"/>
            <a:r>
              <a:rPr lang="ar-IQ" sz="1800" dirty="0" smtClean="0"/>
              <a:t>12. الإدراك يوجه السلوك ويعدله ويساعد الفرد على التكيف للظروف البيئية التي يعيش فيها</a:t>
            </a:r>
            <a:r>
              <a:rPr lang="en-US" sz="1800" dirty="0" smtClean="0"/>
              <a:t>.</a:t>
            </a:r>
          </a:p>
          <a:p>
            <a:pPr rtl="1"/>
            <a:r>
              <a:rPr lang="ar-IQ" sz="1800" dirty="0" smtClean="0"/>
              <a:t>كما يرى سهير كامل أحمد (1999) </a:t>
            </a:r>
            <a:r>
              <a:rPr lang="ar-SA" sz="1800" dirty="0" smtClean="0"/>
              <a:t>إن التركيز في عمليات الإدراك يدعى الانتباه، فعملية الانتباه هي انتقاء، إننا دائماً نقع تحت تأثير عدد من المثيرات لا نهاية لها</a:t>
            </a:r>
            <a:r>
              <a:rPr lang="ar-EG" sz="1800" dirty="0" smtClean="0"/>
              <a:t>، </a:t>
            </a:r>
            <a:r>
              <a:rPr lang="ar-SA" sz="1800" dirty="0" smtClean="0"/>
              <a:t>إن أذهاننا تختار المثيرات الهامة</a:t>
            </a:r>
            <a:endParaRPr lang="en-US" sz="1800" dirty="0" smtClean="0"/>
          </a:p>
          <a:p>
            <a:pPr rtl="1"/>
            <a:r>
              <a:rPr lang="ar-SA" sz="1800" dirty="0" smtClean="0"/>
              <a:t>وتترك المثيرات الأخرى حتى يحصل عليها تغيير ما يجعلها هامة، ومن ثم تجذب انتباهنا.</a:t>
            </a:r>
            <a:endParaRPr lang="en-US" sz="1800" dirty="0" smtClean="0"/>
          </a:p>
          <a:p>
            <a:endParaRPr lang="ar-SA"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915400" cy="1143000"/>
          </a:xfrm>
        </p:spPr>
        <p:txBody>
          <a:bodyPr/>
          <a:lstStyle/>
          <a:p>
            <a:pPr algn="ctr"/>
            <a:r>
              <a:rPr lang="ar-IQ" sz="2800" b="1" dirty="0" smtClean="0"/>
              <a:t>وتتسم العملية الإدراكية بمجموعة من الخصائص المميزة لها هي:</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EG" sz="1800" dirty="0" smtClean="0"/>
              <a:t>- إن الإدراك عملية معرفية بنائية نشطة وإيجابية، وهى عملية تتوسط المثيرات التي يستقبلها الفرد وتسجلها الحواس، وناتج عملية الإدراك.</a:t>
            </a:r>
            <a:endParaRPr lang="en-US" sz="1800" dirty="0" smtClean="0"/>
          </a:p>
          <a:p>
            <a:pPr rtl="1"/>
            <a:r>
              <a:rPr lang="ar-EG" sz="1800" dirty="0" smtClean="0"/>
              <a:t>- إن الإدراك لا يحدث مباشرة اعتمادا على مدخلان المثيرات، وإنما يحدث نتيجة للتفاعل بين تأثيرات نمط ونوع المثيرات، والتكوينات الفرضية الداخلة والمعرفة أو البناء المعرفي والتوقعات والأحكام الذاتية، والعوامل الدافعية والانفعالية.</a:t>
            </a:r>
            <a:endParaRPr lang="en-US" sz="1800" dirty="0" smtClean="0"/>
          </a:p>
          <a:p>
            <a:pPr rtl="1"/>
            <a:r>
              <a:rPr lang="ar-EG" sz="1800" dirty="0" smtClean="0"/>
              <a:t>- تحدث أخطاء الإدراك (صعوبات الإدراك) نتيجة لتباين الأفراد بعضهم البعض وتباين المواقف المختلفة، وكفاءة الحواس والعوامل المختلفة التي يتم من خلالها معالجتها وتجهيزها.</a:t>
            </a:r>
            <a:endParaRPr lang="en-US" sz="1800" dirty="0" smtClean="0"/>
          </a:p>
          <a:p>
            <a:pPr rtl="1"/>
            <a:r>
              <a:rPr lang="ar-EG" sz="1800" dirty="0" smtClean="0"/>
              <a:t>- إن الاضطرابات التي تصيب الوظائف الإدراكية تنتج بالضرورة صعوبات إدراكية تعبر عن نفسها من خلال:</a:t>
            </a:r>
            <a:endParaRPr lang="en-US" sz="1800" dirty="0" smtClean="0"/>
          </a:p>
          <a:p>
            <a:pPr rtl="1"/>
            <a:r>
              <a:rPr lang="ar-IQ" sz="1800" dirty="0" smtClean="0"/>
              <a:t>1. صعوبات التمييز بين المثيرات.</a:t>
            </a:r>
            <a:endParaRPr lang="en-US" sz="1800" dirty="0" smtClean="0"/>
          </a:p>
          <a:p>
            <a:pPr rtl="1"/>
            <a:r>
              <a:rPr lang="ar-IQ" sz="1800" dirty="0" smtClean="0"/>
              <a:t>2. صعوبات الإغلاق </a:t>
            </a:r>
            <a:r>
              <a:rPr lang="ar-IQ" sz="1800" dirty="0" err="1" smtClean="0"/>
              <a:t>الجشتطلى</a:t>
            </a:r>
            <a:r>
              <a:rPr lang="ar-IQ" sz="1800" dirty="0" smtClean="0"/>
              <a:t>.</a:t>
            </a:r>
            <a:endParaRPr lang="en-US" sz="1800" dirty="0" smtClean="0"/>
          </a:p>
          <a:p>
            <a:pPr rtl="1"/>
            <a:r>
              <a:rPr lang="ar-IQ" sz="1800" dirty="0" smtClean="0"/>
              <a:t>3. صعوبات التآزر البصري الحركي.</a:t>
            </a:r>
            <a:endParaRPr lang="en-US" sz="1800" dirty="0" smtClean="0"/>
          </a:p>
          <a:p>
            <a:pPr rtl="1"/>
            <a:r>
              <a:rPr lang="ar-IQ" sz="1800" dirty="0" smtClean="0"/>
              <a:t>4. بطء الإدراك واختلاله.</a:t>
            </a:r>
            <a:endParaRPr lang="en-US" sz="1800" dirty="0" smtClean="0"/>
          </a:p>
          <a:p>
            <a:pPr rtl="1"/>
            <a:r>
              <a:rPr lang="ar-IQ" sz="1800" dirty="0" smtClean="0"/>
              <a:t>5. صعوبات تنظيم المدركات.</a:t>
            </a:r>
            <a:endParaRPr lang="en-US" sz="1800" dirty="0" smtClean="0"/>
          </a:p>
          <a:p>
            <a:pPr rtl="1"/>
            <a:r>
              <a:rPr lang="ar-IQ" sz="1800" dirty="0" smtClean="0"/>
              <a:t>6. الصعوبات الناشئة عن التنميط الإدراكي.</a:t>
            </a:r>
            <a:endParaRPr lang="en-US" sz="1800" dirty="0" smtClean="0"/>
          </a:p>
          <a:p>
            <a:pPr rtl="1"/>
            <a:r>
              <a:rPr lang="ar-IQ" sz="1800" dirty="0" smtClean="0"/>
              <a:t>7. إن كم وكيف البنية المعرفية للفرد ورصيده المعرفي يؤثر تأثيراً بالغاً على ناتج عمليات تأويل وتفسير المثيرات والمدخلات، والوصول إلى دلالاتها ومعانيها.</a:t>
            </a:r>
            <a:endParaRPr lang="en-US" sz="1800" dirty="0" smtClean="0"/>
          </a:p>
          <a:p>
            <a:r>
              <a:rPr lang="ar-IQ" sz="1800" dirty="0" smtClean="0"/>
              <a:t>8. إن آية اختلالات وظيفية تصيب العمليات المعرفية التي تعالج محتوى النشاط المعرفي ينتج عنها اضطرابات واختلالات إدراكية</a:t>
            </a:r>
            <a:endParaRPr lang="ar-SA"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IQ" sz="2000" dirty="0" smtClean="0"/>
              <a:t>9</a:t>
            </a:r>
            <a:r>
              <a:rPr lang="ar-IQ" sz="1800" dirty="0" smtClean="0"/>
              <a:t>. تؤثر الاضطرابات الإدراكية على مختلف الاداءات المعرفية والمهارية والحركية، التي تبدو في ضعف أو انخفاض فاعلية النشاط العقلي المعرفي التي تؤثر بالانخفاض على المستوى الاكاديمى.</a:t>
            </a:r>
            <a:endParaRPr lang="en-US" sz="1800" dirty="0" smtClean="0"/>
          </a:p>
          <a:p>
            <a:pPr rtl="1"/>
            <a:r>
              <a:rPr lang="ar-IQ" sz="1800" dirty="0" smtClean="0"/>
              <a:t>10. إن عملية الإدراك عملية نفسية تتضمن الوصول إلى المعنى من خلال الحواس.</a:t>
            </a:r>
            <a:endParaRPr lang="en-US" sz="1800" dirty="0" smtClean="0"/>
          </a:p>
          <a:p>
            <a:pPr rtl="1"/>
            <a:r>
              <a:rPr lang="ar-IQ" sz="1800" dirty="0" smtClean="0"/>
              <a:t>11. تتكون كل حادثة إدراكية من عدة رسائل حسية ولا تحدث في معزل عن الأشياء الأخرى</a:t>
            </a:r>
            <a:r>
              <a:rPr lang="en-US" sz="1800" dirty="0" smtClean="0"/>
              <a:t>.</a:t>
            </a:r>
          </a:p>
          <a:p>
            <a:pPr rtl="1"/>
            <a:r>
              <a:rPr lang="en-US" sz="1800" dirty="0" smtClean="0"/>
              <a:t> </a:t>
            </a:r>
            <a:r>
              <a:rPr lang="ar-IQ" sz="1800" dirty="0" smtClean="0"/>
              <a:t>12. تشكل الحوادث المدركة القاعدة الأساسية لمعرفة الفرد عن البيئة المحيطة به</a:t>
            </a:r>
            <a:r>
              <a:rPr lang="en-US" sz="1800" dirty="0" smtClean="0"/>
              <a:t>.</a:t>
            </a:r>
          </a:p>
          <a:p>
            <a:pPr rtl="1"/>
            <a:r>
              <a:rPr lang="en-US" sz="1800" dirty="0" smtClean="0"/>
              <a:t> </a:t>
            </a:r>
            <a:r>
              <a:rPr lang="ar-IQ" sz="1800" dirty="0" smtClean="0"/>
              <a:t>13. يستجيب الفرد عادة للحوادث التي تسترعي انتباهه، ويعتمد عدد الحوادث المدركة على سعة إدراك الفرد واهتماماته ورغباته وحب الاستطلاع لديه</a:t>
            </a:r>
            <a:r>
              <a:rPr lang="en-US" sz="1800" dirty="0" smtClean="0"/>
              <a:t>.</a:t>
            </a:r>
          </a:p>
          <a:p>
            <a:pPr rtl="1"/>
            <a:r>
              <a:rPr lang="ar-IQ" sz="1800" dirty="0" smtClean="0"/>
              <a:t>14. قد يدرك الفرد </a:t>
            </a:r>
            <a:r>
              <a:rPr lang="ar-IQ" sz="1800" dirty="0" err="1" smtClean="0"/>
              <a:t>الشئ</a:t>
            </a:r>
            <a:r>
              <a:rPr lang="ar-IQ" sz="1800" dirty="0" smtClean="0"/>
              <a:t> كما هو، وقد يدركه بصورة تتناسب مع وجهة نظره، أو خبراته السابقة، أو دوافعه وظروف البيئة التي يعيشها</a:t>
            </a:r>
            <a:r>
              <a:rPr lang="en-US" sz="1800" dirty="0" smtClean="0"/>
              <a:t>.</a:t>
            </a:r>
          </a:p>
          <a:p>
            <a:pPr rtl="1"/>
            <a:r>
              <a:rPr lang="ar-IQ" sz="1800" dirty="0" smtClean="0"/>
              <a:t>لذلك: يفترض أن يراعى في تصميم المادة التعليمية أن تكون من بيئة المتعلمين، ومنسجمة مع خبراتهم السابقة، ودوافعهم الحالية، وأن تكون متنوعة ومشوقة</a:t>
            </a:r>
            <a:r>
              <a:rPr lang="en-US" sz="1800" dirty="0" smtClean="0"/>
              <a:t>.</a:t>
            </a:r>
          </a:p>
          <a:p>
            <a:pPr rtl="1"/>
            <a:r>
              <a:rPr lang="ar-IQ" sz="1800" dirty="0" smtClean="0"/>
              <a:t>15. يتضمن المخ عدة مناطق إدراكية متخصصة</a:t>
            </a:r>
            <a:r>
              <a:rPr lang="en-US" sz="1800" dirty="0" smtClean="0"/>
              <a:t>.</a:t>
            </a:r>
          </a:p>
          <a:p>
            <a:pPr rtl="1"/>
            <a:r>
              <a:rPr lang="ar-IQ" sz="1800" dirty="0" smtClean="0"/>
              <a:t>16. يعتبر الانتباه مطلباً أساسيا للإدراك والذي ينعكس بصورة أساسية في العديد من المخرجات التعليمية لعل أهمها التحصيل الدراسي، ويعود الانتباه إلى قدرة التلميذ على التركيز بشكل انتقائي على المثيرات المناسبة.</a:t>
            </a:r>
            <a:endParaRPr lang="en-US" sz="1800" dirty="0" smtClean="0"/>
          </a:p>
          <a:p>
            <a:pPr rtl="1"/>
            <a:r>
              <a:rPr lang="ar-IQ" sz="1800" dirty="0" smtClean="0"/>
              <a:t>17. </a:t>
            </a:r>
            <a:endParaRPr lang="ar-SA"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IQ" sz="2000" dirty="0" smtClean="0"/>
              <a:t>الإدراك هو إحدى خصائص الشخصية الإنسانية وعملية من عملياتها ومحدد في محددات السلوك الفردي</a:t>
            </a:r>
            <a:r>
              <a:rPr lang="en-US" sz="2000" dirty="0" smtClean="0"/>
              <a:t>.</a:t>
            </a:r>
          </a:p>
          <a:p>
            <a:pPr rtl="1"/>
            <a:r>
              <a:rPr lang="en-US" sz="2000" dirty="0" smtClean="0"/>
              <a:t> </a:t>
            </a:r>
            <a:r>
              <a:rPr lang="ar-IQ" sz="2000" dirty="0" smtClean="0"/>
              <a:t>18. أن الإدراك يشتمل على ما هو أكثر من الإحساس والإحساس هو جزء من الإدراك، فالمثيرات التي تحيط بنا كثيرة ولا تهم كافة الناس بنفس الدرجة</a:t>
            </a:r>
            <a:r>
              <a:rPr lang="en-US" sz="2000" dirty="0" smtClean="0"/>
              <a:t>.</a:t>
            </a:r>
          </a:p>
          <a:p>
            <a:pPr rtl="1"/>
            <a:r>
              <a:rPr lang="ar-JO" sz="2000" dirty="0" smtClean="0"/>
              <a:t>19. </a:t>
            </a:r>
            <a:r>
              <a:rPr lang="ar-IQ" sz="2000" dirty="0" smtClean="0"/>
              <a:t>الإدراك عملية مركبة تبدأ بالحواس وتمر بالتحليل والمقارنة والرجوع للخبرات السابقة، ثم تفسير المنبه، ثم تنظيم المدركات ضمن مدركات الفرد</a:t>
            </a:r>
            <a:r>
              <a:rPr lang="en-US" sz="2000" dirty="0" smtClean="0"/>
              <a:t>.</a:t>
            </a:r>
          </a:p>
          <a:p>
            <a:pPr rtl="1"/>
            <a:r>
              <a:rPr lang="en-US" sz="2000" dirty="0" smtClean="0"/>
              <a:t> </a:t>
            </a:r>
            <a:r>
              <a:rPr lang="ar-JO" sz="2000" dirty="0" smtClean="0"/>
              <a:t>20. </a:t>
            </a:r>
            <a:r>
              <a:rPr lang="ar-IQ" sz="2000" dirty="0" smtClean="0"/>
              <a:t>الإدراك بحد ذاته هو " انتقاء" وهذا يعني أننا</a:t>
            </a:r>
            <a:r>
              <a:rPr lang="en-US" sz="2000" dirty="0" smtClean="0"/>
              <a:t>:</a:t>
            </a:r>
          </a:p>
          <a:p>
            <a:pPr rtl="1"/>
            <a:r>
              <a:rPr lang="ar-IQ" sz="2000" b="1" dirty="0" smtClean="0"/>
              <a:t>أولا:</a:t>
            </a:r>
            <a:r>
              <a:rPr lang="ar-IQ" sz="2000" dirty="0" smtClean="0"/>
              <a:t> لا نحس بكل ما يدور حولنا</a:t>
            </a:r>
            <a:r>
              <a:rPr lang="en-US" sz="2000" dirty="0" smtClean="0"/>
              <a:t>.</a:t>
            </a:r>
          </a:p>
          <a:p>
            <a:pPr rtl="1"/>
            <a:r>
              <a:rPr lang="ar-IQ" sz="2000" b="1" dirty="0" smtClean="0"/>
              <a:t>ثانيا:</a:t>
            </a:r>
            <a:r>
              <a:rPr lang="ar-IQ" sz="2000" dirty="0" smtClean="0"/>
              <a:t> إن ما ندركه ليس بالضرورة مطابقا للواقع</a:t>
            </a:r>
            <a:r>
              <a:rPr lang="en-US" sz="2000" dirty="0" smtClean="0"/>
              <a:t>.</a:t>
            </a:r>
          </a:p>
          <a:p>
            <a:r>
              <a:rPr lang="ar-IQ" sz="2000" b="1" dirty="0" smtClean="0"/>
              <a:t>ثالثا:</a:t>
            </a:r>
            <a:r>
              <a:rPr lang="ar-IQ" sz="2000" dirty="0" smtClean="0"/>
              <a:t> إن كل فرد منا يدرك نفس الموضوع بطريقة مختلفة عما يدركه الآخر ويتصرف حسب ذلك</a:t>
            </a:r>
            <a:endParaRPr lang="ar-SA" sz="2000"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1705</TotalTime>
  <Words>2891</Words>
  <Application>Microsoft Office PowerPoint</Application>
  <PresentationFormat>A4 Paper (210x297 mm)‎</PresentationFormat>
  <Paragraphs>125</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الخامسة</vt:lpstr>
      <vt:lpstr>مفهوم الإدراك </vt:lpstr>
      <vt:lpstr>مفهوم الإدراك</vt:lpstr>
      <vt:lpstr>المعنى النفسي للإدراك: </vt:lpstr>
      <vt:lpstr>تابع تعريف الإدراك</vt:lpstr>
      <vt:lpstr>تابع تعريف الإدراك</vt:lpstr>
      <vt:lpstr>الإدراك البصري</vt:lpstr>
      <vt:lpstr>الشريحة 9</vt:lpstr>
      <vt:lpstr>الشريحة 10</vt:lpstr>
      <vt:lpstr>طبيعة عملية الإدراك </vt:lpstr>
      <vt:lpstr>طبيعة الإدراك</vt:lpstr>
      <vt:lpstr>عملية الإدراك تتضمن عدة مراحل</vt:lpstr>
      <vt:lpstr>الشريحة 14</vt:lpstr>
      <vt:lpstr>وتتسم العملية الإدراكية بمجموعة من الخصائص المميزة لها هي: </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214</cp:revision>
  <dcterms:created xsi:type="dcterms:W3CDTF">2009-10-14T19:14:34Z</dcterms:created>
  <dcterms:modified xsi:type="dcterms:W3CDTF">2011-10-10T06:56:12Z</dcterms:modified>
</cp:coreProperties>
</file>