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8" r:id="rId2"/>
    <p:sldId id="319" r:id="rId3"/>
    <p:sldId id="320" r:id="rId4"/>
    <p:sldId id="321" r:id="rId5"/>
    <p:sldId id="322" r:id="rId6"/>
    <p:sldId id="341" r:id="rId7"/>
    <p:sldId id="342" r:id="rId8"/>
    <p:sldId id="343" r:id="rId9"/>
    <p:sldId id="344" r:id="rId10"/>
    <p:sldId id="345" r:id="rId11"/>
    <p:sldId id="346" r:id="rId12"/>
    <p:sldId id="347" r:id="rId13"/>
    <p:sldId id="348" r:id="rId14"/>
    <p:sldId id="349" r:id="rId15"/>
    <p:sldId id="350"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FF0066"/>
    <a:srgbClr val="009900"/>
    <a:srgbClr val="FF3300"/>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72" y="3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smtClean="0">
                <a:solidFill>
                  <a:schemeClr val="bg1"/>
                </a:solidFill>
                <a:latin typeface="+mn-lt"/>
                <a:cs typeface="+mn-cs"/>
              </a:rPr>
              <a:t>التعلم</a:t>
            </a:r>
            <a:r>
              <a:rPr lang="ar-SA" sz="1600" b="1" baseline="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lnSpc>
                <a:spcPct val="80000"/>
              </a:lnSpc>
            </a:pPr>
            <a:r>
              <a:rPr lang="ar-SA" sz="3200" dirty="0" smtClean="0">
                <a:solidFill>
                  <a:srgbClr val="FF0000"/>
                </a:solidFill>
                <a:latin typeface="Monotype Koufi" pitchFamily="2" charset="-78"/>
                <a:cs typeface="Monotype Koufi" pitchFamily="2" charset="-78"/>
              </a:rPr>
              <a:t>صعوبات التعلم </a:t>
            </a:r>
            <a:r>
              <a:rPr lang="ar-SA" sz="3200" smtClean="0">
                <a:solidFill>
                  <a:srgbClr val="FF0000"/>
                </a:solidFill>
                <a:latin typeface="Monotype Koufi" pitchFamily="2" charset="-78"/>
                <a:cs typeface="Monotype Koufi" pitchFamily="2" charset="-78"/>
              </a:rPr>
              <a:t>النمائية</a:t>
            </a:r>
            <a:endParaRPr lang="ar-SA" sz="3200" b="1" dirty="0" smtClean="0">
              <a:solidFill>
                <a:srgbClr val="FF0000"/>
              </a:solidFill>
              <a:latin typeface="AYM Wadiy S_U normal."/>
              <a:cs typeface="Times New Roman" pitchFamily="18" charset="0"/>
            </a:endParaRPr>
          </a:p>
          <a:p>
            <a:pPr algn="ctr"/>
            <a:r>
              <a:rPr lang="ar-SA" sz="4000" b="1" dirty="0" smtClean="0">
                <a:solidFill>
                  <a:srgbClr val="002060"/>
                </a:solidFill>
                <a:cs typeface="Akhbar MT" pitchFamily="2" charset="-78"/>
              </a:rPr>
              <a:t>د. مجدى الشحات</a:t>
            </a:r>
            <a:endParaRPr lang="en-US" sz="3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1" end="1"/>
                                            </p:txEl>
                                          </p:spTgt>
                                        </p:tgtEl>
                                        <p:attrNameLst>
                                          <p:attrName>style.visibility</p:attrName>
                                        </p:attrNameLst>
                                      </p:cBhvr>
                                      <p:to>
                                        <p:strVal val="visible"/>
                                      </p:to>
                                    </p:set>
                                    <p:anim calcmode="lin" valueType="num">
                                      <p:cBhvr additive="base">
                                        <p:cTn id="43" dur="500" fill="hold"/>
                                        <p:tgtEl>
                                          <p:spTgt spid="5130">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2" end="2"/>
                                            </p:txEl>
                                          </p:spTgt>
                                        </p:tgtEl>
                                        <p:attrNameLst>
                                          <p:attrName>style.visibility</p:attrName>
                                        </p:attrNameLst>
                                      </p:cBhvr>
                                      <p:to>
                                        <p:strVal val="visible"/>
                                      </p:to>
                                    </p:set>
                                    <p:anim calcmode="lin" valueType="num">
                                      <p:cBhvr additive="base">
                                        <p:cTn id="49"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السادسة </a:t>
            </a:r>
            <a:r>
              <a:rPr lang="ar-SA" dirty="0" err="1" smtClean="0"/>
              <a:t>نمائية</a:t>
            </a:r>
            <a:endParaRPr lang="ar-SA" dirty="0"/>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شروط الإدراك</a:t>
            </a:r>
            <a:endParaRPr lang="ar-SA" dirty="0"/>
          </a:p>
        </p:txBody>
      </p:sp>
      <p:sp>
        <p:nvSpPr>
          <p:cNvPr id="3" name="عنصر نائب للمحتوى 2"/>
          <p:cNvSpPr>
            <a:spLocks noGrp="1"/>
          </p:cNvSpPr>
          <p:nvPr>
            <p:ph idx="1"/>
          </p:nvPr>
        </p:nvSpPr>
        <p:spPr/>
        <p:txBody>
          <a:bodyPr/>
          <a:lstStyle/>
          <a:p>
            <a:pPr rtl="1"/>
            <a:r>
              <a:rPr lang="ar-EG" sz="2000" dirty="0" smtClean="0"/>
              <a:t>ومن الشروط الواجب توافرها واللازمة للقيام بعملية إدراكية سليمة ينعكس تأثيرها في مخرجات التعلم المختلفة ما </a:t>
            </a:r>
            <a:r>
              <a:rPr lang="ar-EG" sz="2000" dirty="0" err="1" smtClean="0"/>
              <a:t>يلى</a:t>
            </a:r>
            <a:r>
              <a:rPr lang="ar-EG" sz="2000" dirty="0" smtClean="0"/>
              <a:t>:</a:t>
            </a:r>
            <a:endParaRPr lang="en-US" sz="2000" dirty="0" smtClean="0"/>
          </a:p>
          <a:p>
            <a:pPr rtl="1"/>
            <a:r>
              <a:rPr lang="en-US" sz="2000" dirty="0" smtClean="0"/>
              <a:t>   - </a:t>
            </a:r>
            <a:r>
              <a:rPr lang="ar-EG" sz="2000" dirty="0" smtClean="0"/>
              <a:t>يدرك الفرد الأشياء ككل، فالكل أكبر من مجموع الأجزاء</a:t>
            </a:r>
            <a:r>
              <a:rPr lang="en-US" sz="2000" dirty="0" smtClean="0"/>
              <a:t>.</a:t>
            </a:r>
          </a:p>
          <a:p>
            <a:pPr rtl="1"/>
            <a:r>
              <a:rPr lang="en-US" sz="2000" dirty="0" smtClean="0"/>
              <a:t>  - </a:t>
            </a:r>
            <a:r>
              <a:rPr lang="ar-EG" sz="2000" dirty="0" smtClean="0"/>
              <a:t>يتزايد مستوى الإدراك كلما زاد الفرق في اللون، والسرعة، أو الحجم...الخ</a:t>
            </a:r>
            <a:endParaRPr lang="en-US" sz="2000" dirty="0" smtClean="0"/>
          </a:p>
          <a:p>
            <a:pPr rtl="1"/>
            <a:r>
              <a:rPr lang="en-US" sz="2000" dirty="0" smtClean="0"/>
              <a:t>  - </a:t>
            </a:r>
            <a:r>
              <a:rPr lang="ar-EG" sz="2000" dirty="0" smtClean="0"/>
              <a:t>الإدراك عملية نتعرف من خلالها على العالم الخارجي، ونحقق بها توافقا مع البيئة المحيطة</a:t>
            </a:r>
            <a:r>
              <a:rPr lang="en-US" sz="2000" dirty="0" smtClean="0"/>
              <a:t>.</a:t>
            </a:r>
          </a:p>
          <a:p>
            <a:pPr rtl="1"/>
            <a:r>
              <a:rPr lang="en-US" sz="2000" dirty="0" smtClean="0"/>
              <a:t>   - </a:t>
            </a:r>
            <a:r>
              <a:rPr lang="ar-EG" sz="2000" dirty="0" smtClean="0"/>
              <a:t>معرفتنا للعالم الخارجي، وتوافقنا مع البيئة، هما من نتائج الإدراك</a:t>
            </a:r>
            <a:r>
              <a:rPr lang="en-US" sz="2000" dirty="0" smtClean="0"/>
              <a:t>.</a:t>
            </a:r>
          </a:p>
          <a:p>
            <a:pPr rtl="1"/>
            <a:r>
              <a:rPr lang="ar-EG" sz="2000" dirty="0" smtClean="0"/>
              <a:t>  </a:t>
            </a:r>
            <a:r>
              <a:rPr lang="en-US" sz="2000" dirty="0" smtClean="0"/>
              <a:t>- </a:t>
            </a:r>
            <a:r>
              <a:rPr lang="ar-EG" sz="2000" dirty="0" smtClean="0"/>
              <a:t>الحواس هي وسيلة الاتصال بين المثيرات والحوادث والأشياء من جهة، والعقل من جهة أخرى</a:t>
            </a:r>
            <a:r>
              <a:rPr lang="en-US" sz="2000" dirty="0" smtClean="0"/>
              <a:t>.</a:t>
            </a:r>
          </a:p>
          <a:p>
            <a:pPr rtl="1"/>
            <a:r>
              <a:rPr lang="ar-EG" sz="2000" dirty="0" smtClean="0"/>
              <a:t>- توافر الحواس السليمة</a:t>
            </a:r>
            <a:r>
              <a:rPr lang="en-US" sz="2000" dirty="0" smtClean="0"/>
              <a:t>.</a:t>
            </a:r>
          </a:p>
          <a:p>
            <a:pPr rtl="1"/>
            <a:r>
              <a:rPr lang="en-US" sz="2000" dirty="0" smtClean="0"/>
              <a:t> - </a:t>
            </a:r>
            <a:r>
              <a:rPr lang="ar-EG" sz="2000" dirty="0" smtClean="0"/>
              <a:t>توافر البيئة الغنية بالمثيرات</a:t>
            </a:r>
            <a:r>
              <a:rPr lang="en-US" sz="2000" dirty="0" smtClean="0"/>
              <a:t>.</a:t>
            </a:r>
          </a:p>
          <a:p>
            <a:pPr rtl="1"/>
            <a:r>
              <a:rPr lang="en-US" sz="2000" dirty="0" smtClean="0"/>
              <a:t> - </a:t>
            </a:r>
            <a:r>
              <a:rPr lang="ar-EG" sz="2000" dirty="0" smtClean="0"/>
              <a:t>الخبرات السابقة</a:t>
            </a:r>
            <a:r>
              <a:rPr lang="en-US" sz="2000" dirty="0" smtClean="0"/>
              <a:t>.</a:t>
            </a:r>
          </a:p>
          <a:p>
            <a:pPr rtl="1"/>
            <a:r>
              <a:rPr lang="en-US" sz="2000" dirty="0" smtClean="0"/>
              <a:t> - </a:t>
            </a:r>
            <a:r>
              <a:rPr lang="ar-EG" sz="2000" dirty="0" smtClean="0"/>
              <a:t>شدة جاذبية المثير</a:t>
            </a:r>
            <a:r>
              <a:rPr lang="en-US" sz="2000" dirty="0" smtClean="0"/>
              <a:t>.</a:t>
            </a:r>
          </a:p>
          <a:p>
            <a:pPr rtl="1"/>
            <a:r>
              <a:rPr lang="ar-EG" sz="2000" dirty="0" smtClean="0"/>
              <a:t>- إن السلوك الذي يمارسه الفرد سواء كان سلوكاً ظاهراً أو مستتراً يتأثر بفهم وإدراك الفرد للظروف التي تحيط به وما تحتويه من مثيرات ويتم ذلك التأثير من خلال عمليات إدراكية تنتهي بتكوين معان وتفسيرات معينة لما تتلقاه حواس الفرد عن هذه المثيرات</a:t>
            </a:r>
            <a:r>
              <a:rPr lang="ar-EG" dirty="0" smtClean="0"/>
              <a: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600" b="1" dirty="0" smtClean="0"/>
              <a:t/>
            </a:r>
            <a:br>
              <a:rPr lang="en-US" sz="3600" b="1" dirty="0" smtClean="0"/>
            </a:br>
            <a:r>
              <a:rPr lang="ar-IQ" sz="3600" b="1" dirty="0" smtClean="0"/>
              <a:t>العوامل المؤثرة في عملية الإدراك</a:t>
            </a:r>
            <a:r>
              <a:rPr lang="en-US" b="1" dirty="0" smtClean="0"/>
              <a:t>:</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1800" dirty="0" smtClean="0"/>
              <a:t>إن الفرد لا يمكن أن يدرك العالم المحيط به بكل متغيراته، وإنما يمكن </a:t>
            </a:r>
            <a:r>
              <a:rPr lang="ar-SA" sz="1800" dirty="0" err="1" smtClean="0"/>
              <a:t>ان</a:t>
            </a:r>
            <a:r>
              <a:rPr lang="ar-SA" sz="1800" dirty="0" smtClean="0"/>
              <a:t> يدرك بعضها ما أتيح له ذلك نتيجة مجموعة مختلفة من العوامل منها: </a:t>
            </a:r>
            <a:endParaRPr lang="en-US" sz="1800" dirty="0" smtClean="0"/>
          </a:p>
          <a:p>
            <a:pPr rtl="1"/>
            <a:r>
              <a:rPr lang="ar-SA" sz="1800" b="1" dirty="0" smtClean="0"/>
              <a:t>العوامل الذاتية</a:t>
            </a:r>
            <a:r>
              <a:rPr lang="en-US" sz="1800" b="1" dirty="0" smtClean="0"/>
              <a:t>:</a:t>
            </a:r>
          </a:p>
          <a:p>
            <a:pPr rtl="1"/>
            <a:r>
              <a:rPr lang="ar-EG" sz="1800" dirty="0" smtClean="0"/>
              <a:t>يرى فراج المطيرى (1996) أن العوامل الذاتية تمثل القوة النشطة التي هي محصلة قوى داخلية وقوى خارجية، وتكون وراء كل ما يفعله الفرد، ويمكن القول بشكل عام أن الفرد الأكثر دافعية أفضل إدراكاً.</a:t>
            </a:r>
            <a:endParaRPr lang="en-US" sz="1800" dirty="0" smtClean="0"/>
          </a:p>
          <a:p>
            <a:pPr rtl="1"/>
            <a:r>
              <a:rPr lang="ar-EG" sz="1800" dirty="0" smtClean="0"/>
              <a:t>ومن تلك العوامل التي ترتبط بالجوانب الذاتية للفرد ما </a:t>
            </a:r>
            <a:r>
              <a:rPr lang="ar-EG" sz="1800" dirty="0" err="1" smtClean="0"/>
              <a:t>يلى</a:t>
            </a:r>
            <a:r>
              <a:rPr lang="ar-EG" sz="1800" dirty="0" smtClean="0"/>
              <a:t>:</a:t>
            </a:r>
            <a:endParaRPr lang="en-US" sz="1800" dirty="0" smtClean="0"/>
          </a:p>
          <a:p>
            <a:pPr rtl="1"/>
            <a:r>
              <a:rPr lang="ar-EG" sz="1800" dirty="0" smtClean="0"/>
              <a:t> </a:t>
            </a:r>
            <a:r>
              <a:rPr lang="en-US" sz="1800" dirty="0" smtClean="0"/>
              <a:t>-  </a:t>
            </a:r>
            <a:r>
              <a:rPr lang="ar-EG" sz="1800" dirty="0" smtClean="0"/>
              <a:t>حاجات الفرد</a:t>
            </a:r>
            <a:r>
              <a:rPr lang="en-US" sz="1800" dirty="0" smtClean="0"/>
              <a:t>.</a:t>
            </a:r>
          </a:p>
          <a:p>
            <a:pPr rtl="1"/>
            <a:r>
              <a:rPr lang="ar-EG" sz="1800" dirty="0" smtClean="0"/>
              <a:t> </a:t>
            </a:r>
            <a:r>
              <a:rPr lang="en-US" sz="1800" dirty="0" smtClean="0"/>
              <a:t>- </a:t>
            </a:r>
            <a:r>
              <a:rPr lang="ar-EG" sz="1800" dirty="0" err="1" smtClean="0"/>
              <a:t>التهيوء</a:t>
            </a:r>
            <a:r>
              <a:rPr lang="ar-EG" sz="1800" dirty="0" smtClean="0"/>
              <a:t> الذهني للفرد</a:t>
            </a:r>
            <a:r>
              <a:rPr lang="en-US" sz="1800" dirty="0" smtClean="0"/>
              <a:t>.</a:t>
            </a:r>
          </a:p>
          <a:p>
            <a:pPr rtl="1"/>
            <a:r>
              <a:rPr lang="ar-EG" sz="1800" dirty="0" smtClean="0"/>
              <a:t> </a:t>
            </a:r>
            <a:r>
              <a:rPr lang="en-US" sz="1800" dirty="0" smtClean="0"/>
              <a:t>-</a:t>
            </a:r>
            <a:r>
              <a:rPr lang="ar-EG" sz="1800" dirty="0" smtClean="0"/>
              <a:t>القيم التي يؤمن بها الفرد</a:t>
            </a:r>
            <a:r>
              <a:rPr lang="en-US" sz="1800" dirty="0" smtClean="0"/>
              <a:t>.</a:t>
            </a:r>
          </a:p>
          <a:p>
            <a:pPr rtl="1"/>
            <a:r>
              <a:rPr lang="ar-EG" sz="1800" dirty="0" smtClean="0"/>
              <a:t>- الانفعالات النفسية والاجتماعية</a:t>
            </a:r>
            <a:r>
              <a:rPr lang="en-US" sz="1800" dirty="0" smtClean="0"/>
              <a:t>.</a:t>
            </a:r>
          </a:p>
          <a:p>
            <a:pPr rtl="1"/>
            <a:r>
              <a:rPr lang="ar-EG" sz="1800" dirty="0" smtClean="0"/>
              <a:t>- العواطف والميول.</a:t>
            </a:r>
            <a:endParaRPr lang="en-US" sz="1800" dirty="0" smtClean="0"/>
          </a:p>
          <a:p>
            <a:pPr rtl="1"/>
            <a:r>
              <a:rPr lang="ar-EG" sz="1800" dirty="0" smtClean="0"/>
              <a:t>ومن تلك العوامل الداخلية ذات التأثير في عملية الإدراك:</a:t>
            </a:r>
            <a:endParaRPr lang="en-US" sz="1800" dirty="0" smtClean="0"/>
          </a:p>
          <a:p>
            <a:pPr rtl="1"/>
            <a:r>
              <a:rPr lang="ar-JO" sz="1800" b="1" dirty="0" smtClean="0"/>
              <a:t>1. </a:t>
            </a:r>
            <a:r>
              <a:rPr lang="ar-EG" sz="1800" b="1" dirty="0" smtClean="0"/>
              <a:t>عامل الانتباه:</a:t>
            </a:r>
            <a:endParaRPr lang="en-US" sz="1800" b="1" dirty="0" smtClean="0"/>
          </a:p>
          <a:p>
            <a:r>
              <a:rPr lang="ar-EG" sz="1800" dirty="0" smtClean="0"/>
              <a:t>وهو تركيز العقل أو الشعور حول موضوع معين، فالانتباه شرط أساسي للإدراك، فكلما كان المنتبه أكثر يقظة وشمولاً كان</a:t>
            </a:r>
            <a:endParaRPr lang="ar-S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143000"/>
          </a:xfrm>
        </p:spPr>
        <p:txBody>
          <a:bodyPr/>
          <a:lstStyle/>
          <a:p>
            <a:pPr algn="ctr"/>
            <a:r>
              <a:rPr lang="ar-SA" sz="3200" b="1" dirty="0" smtClean="0"/>
              <a:t>2</a:t>
            </a:r>
            <a:r>
              <a:rPr lang="ar-EG" sz="3200" b="1" dirty="0" smtClean="0"/>
              <a:t>. عامل التوقع</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1800" dirty="0" smtClean="0"/>
              <a:t>فنحن ندرك الأشياء كما نتوقع أن تكون عليه، لا كما هي في ذاتها. فأنت عندما تقف تنتظر صديقك في الطريق وتنظر إلى المارة</a:t>
            </a:r>
            <a:r>
              <a:rPr lang="en-US" sz="1800" dirty="0" smtClean="0"/>
              <a:t> " </a:t>
            </a:r>
            <a:r>
              <a:rPr lang="ar-EG" sz="1800" dirty="0" smtClean="0"/>
              <a:t>تراه</a:t>
            </a:r>
            <a:r>
              <a:rPr lang="en-US" sz="1800" dirty="0" smtClean="0"/>
              <a:t> " </a:t>
            </a:r>
            <a:r>
              <a:rPr lang="ar-EG" sz="1800" dirty="0" smtClean="0"/>
              <a:t>قادماً من بين مئات القادمين، فالإدراك يتأثر بالتوقع أو التهيؤ أو الاستعداد العقلي للشخص المدرك.</a:t>
            </a:r>
            <a:endParaRPr lang="en-US" sz="1800" dirty="0" smtClean="0"/>
          </a:p>
          <a:p>
            <a:pPr rtl="1"/>
            <a:r>
              <a:rPr lang="ar-EG" sz="1800" b="1" dirty="0" smtClean="0"/>
              <a:t>3. الخبرة السابقة للفرد وتعلمه:</a:t>
            </a:r>
            <a:endParaRPr lang="en-US" sz="1800" b="1" dirty="0" smtClean="0"/>
          </a:p>
          <a:p>
            <a:pPr rtl="1"/>
            <a:r>
              <a:rPr lang="ar-EG" sz="1800" dirty="0" smtClean="0"/>
              <a:t>إن الفلكي يدرك في السماء ما لا يدركه المتخصص </a:t>
            </a:r>
            <a:r>
              <a:rPr lang="ar-EG" sz="1800" dirty="0" err="1" smtClean="0"/>
              <a:t>ا</a:t>
            </a:r>
            <a:r>
              <a:rPr lang="ar-EG" sz="1800" dirty="0" smtClean="0"/>
              <a:t> لنفسي ويدرك عالم النبات في الغابة غير ما يدركه عالم الحيوان فكل منا يدرك ما حوله وفق تعلمه والخبرات السابقة التي مر بها.</a:t>
            </a:r>
            <a:endParaRPr lang="en-US" sz="1800" dirty="0" smtClean="0"/>
          </a:p>
          <a:p>
            <a:pPr rtl="1"/>
            <a:r>
              <a:rPr lang="ar-EG" sz="1800" b="1" dirty="0" smtClean="0"/>
              <a:t>4. الانفعال والحالة المزاجية:</a:t>
            </a:r>
            <a:endParaRPr lang="en-US" sz="1800" b="1" dirty="0" smtClean="0"/>
          </a:p>
          <a:p>
            <a:pPr rtl="1"/>
            <a:r>
              <a:rPr lang="ar-EG" sz="1800" dirty="0" smtClean="0"/>
              <a:t>تؤثر الحالة الانفعالية للفرد على إدراك ما حوله من أشياء، فالشخص في حالة الانفعال يدرك الأشياء على غير حقيقتها، فالغضبان يرى من عيوب خصمه ما لا يراه في حالة هدوئه، فمثلاً الشخص الخائف يدرك في حفيف الأشجار وقع أقدام، وفي الأحجار صور شبح يتحرك.</a:t>
            </a:r>
            <a:endParaRPr lang="en-US" sz="1800" dirty="0" smtClean="0"/>
          </a:p>
          <a:p>
            <a:pPr rtl="1"/>
            <a:r>
              <a:rPr lang="ar-EG" sz="1800" b="1" dirty="0" smtClean="0"/>
              <a:t>5. صحة الفرد النفسية:</a:t>
            </a:r>
            <a:endParaRPr lang="en-US" sz="1800" b="1" dirty="0" smtClean="0"/>
          </a:p>
          <a:p>
            <a:pPr rtl="1"/>
            <a:r>
              <a:rPr lang="ar-EG" sz="1800" dirty="0" smtClean="0"/>
              <a:t>فالصحة النفسية تؤدي إلى دقة إدراك الواقع وسلامة الحكم عليه، وبالت كفاءة التعامل معه</a:t>
            </a:r>
            <a:r>
              <a:rPr lang="en-US" sz="1800" dirty="0" smtClean="0"/>
              <a:t>.</a:t>
            </a:r>
          </a:p>
          <a:p>
            <a:pPr rtl="1"/>
            <a:r>
              <a:rPr lang="ar-EG" sz="1800" b="1" dirty="0" smtClean="0"/>
              <a:t>6. الحالة النفسية الراهنة:</a:t>
            </a:r>
            <a:endParaRPr lang="en-US" sz="1800" b="1" dirty="0" smtClean="0"/>
          </a:p>
          <a:p>
            <a:pPr rtl="1"/>
            <a:r>
              <a:rPr lang="ar-EG" sz="1800" dirty="0" smtClean="0"/>
              <a:t>وهي الوجهة الذهنية، حيث يكون الفرد مهيأ لإدراك ما يتفق وحالته النفسية، فمثلاً لو كنت منتظر مجيء شخص ما، خيل إليك أن ما تسمعه هو وقع أقدامه أو طرقه على الباب. والرجل المريض يدرك في كوب الماء المقدم له الدواء، والحزين يدرك العالم ومن فيه مليء بالحزن والكآبة</a:t>
            </a:r>
            <a:r>
              <a:rPr lang="ar-JO" sz="1800" dirty="0" smtClean="0"/>
              <a:t>.</a:t>
            </a:r>
            <a:endParaRPr lang="en-US" sz="1800" dirty="0" smtClean="0"/>
          </a:p>
          <a:p>
            <a:endParaRPr lang="ar-SA"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sz="3200" b="1" dirty="0" smtClean="0"/>
              <a:t>7</a:t>
            </a:r>
            <a:r>
              <a:rPr lang="ar-EG" sz="2800" b="1" dirty="0" smtClean="0"/>
              <a:t>. الميول والعواطف والاتجاهات والقيم والحاجات:</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1800" dirty="0" smtClean="0"/>
              <a:t>إننا لا نرى في الأشياء عادة إلا ما يتفق وميولنا واتجاهاتنا وقيمنا وحاجاتنا النفسية. ويبدو ذلك واضحاً في التعصب لنادي معين عند مشاهدة مباراة كرة القدم مثلاً.</a:t>
            </a:r>
            <a:endParaRPr lang="en-US" sz="1800" dirty="0" smtClean="0"/>
          </a:p>
          <a:p>
            <a:pPr rtl="1"/>
            <a:r>
              <a:rPr lang="ar-EG" sz="1800" b="1" dirty="0" smtClean="0"/>
              <a:t>8. البيئة الثقافية والاجتماعية:</a:t>
            </a:r>
            <a:endParaRPr lang="en-US" sz="1800" b="1" dirty="0" smtClean="0"/>
          </a:p>
          <a:p>
            <a:pPr rtl="1"/>
            <a:r>
              <a:rPr lang="ar-EG" sz="1800" dirty="0" smtClean="0"/>
              <a:t>يختلف إدراك الأشخاص باختلاف ثقافتهم وبيئتهم. فإذا رأى شخصان أحدهما من أوروبا والآخر من أفريقيا صورة لجبل مغطى بالثلوج، فقد يرى الأول فيها حركة ونشاط وتزحلق على الجليد، بينما يرى الثاني شيئاً بارداً جامداً لا حياة فيه.</a:t>
            </a:r>
            <a:endParaRPr lang="en-US" sz="1800" dirty="0" smtClean="0"/>
          </a:p>
          <a:p>
            <a:pPr rtl="1"/>
            <a:r>
              <a:rPr lang="ar-EG" sz="1800" b="1" dirty="0" smtClean="0"/>
              <a:t>9. ميكانيزمات الدفاع:</a:t>
            </a:r>
            <a:endParaRPr lang="en-US" sz="1800" b="1" dirty="0" smtClean="0"/>
          </a:p>
          <a:p>
            <a:pPr rtl="1"/>
            <a:r>
              <a:rPr lang="ar-EG" sz="1800" dirty="0" smtClean="0"/>
              <a:t>ميكانيزمات الدفاع تفسد إدراكنا للواقع ولأنفسنا. فهي تجعلنا نعمي عن عيوبنا ودوافعنا ومقاصدنا السيئة. ففي التبرير يقدم الفرد أسباباً تبدو للعقل منطقية ولكنها ليست كذلك. وفي الإسقاط يرمي الفرد غيره بما فيه من عيوب</a:t>
            </a:r>
            <a:r>
              <a:rPr lang="en-US" sz="1800" dirty="0" smtClean="0"/>
              <a:t> </a:t>
            </a:r>
          </a:p>
          <a:p>
            <a:pPr rtl="1"/>
            <a:r>
              <a:rPr lang="ar-EG" sz="1800" b="1" dirty="0" smtClean="0"/>
              <a:t>10. الإيحاء:</a:t>
            </a:r>
            <a:endParaRPr lang="en-US" sz="1800" b="1" dirty="0" smtClean="0"/>
          </a:p>
          <a:p>
            <a:pPr rtl="1"/>
            <a:r>
              <a:rPr lang="ar-EG" sz="1800" dirty="0" smtClean="0"/>
              <a:t>يؤدي الإيحاء إلى الخطأ في الإدراك. فمن التجارب التي قام بها أحد الأساتذة بين طلبته أن أحضر زجاجة مغلقة وأخبرهم أن بها عطراً قوياً. وطلب ممن يبدأ في شم هذه الرائحة أن يرفع إصبعه فرفع عدد من الطلبة أصابعهم  ولم يكن بهذه الزجاجة سوى ماء. وكثيراً ما يستغل هواة الألعاب السحرية الإيحاء لجعل الناس يرون ما يرغبون لهم رؤيته.</a:t>
            </a:r>
            <a:endParaRPr lang="en-US" sz="1800" dirty="0" smtClean="0"/>
          </a:p>
          <a:p>
            <a:pPr rtl="1"/>
            <a:r>
              <a:rPr lang="ar-EG" sz="1800" dirty="0" smtClean="0"/>
              <a:t>مما سبق يتضح أن الجوانب المختلفة من شخصية الفرد خبراته، وميوله، واتجاهاته، وقيمه، وتوقعاته، ومعتقداته، ودوافعه، وحاجاته </a:t>
            </a:r>
            <a:r>
              <a:rPr lang="en-US" sz="1800" dirty="0" smtClean="0"/>
              <a:t>– </a:t>
            </a:r>
            <a:r>
              <a:rPr lang="ar-EG" sz="1800" dirty="0" smtClean="0"/>
              <a:t>تؤثر في استجاباته الإدراكية وذلك من ناحيتين</a:t>
            </a:r>
            <a:r>
              <a:rPr lang="en-US" sz="1800" dirty="0" smtClean="0"/>
              <a:t> </a:t>
            </a:r>
          </a:p>
          <a:p>
            <a:pPr rtl="1"/>
            <a:r>
              <a:rPr lang="ar-EG" sz="1800" dirty="0" smtClean="0"/>
              <a:t>1. أنها توجه الإدراك وجهات معينة دون غيرها، أي تحدد موضوع الإدراك.</a:t>
            </a:r>
            <a:endParaRPr lang="en-US" sz="1800" dirty="0" smtClean="0"/>
          </a:p>
          <a:p>
            <a:r>
              <a:rPr lang="ar-EG" sz="1800" dirty="0" smtClean="0"/>
              <a:t>2. تكيف شكل المدرك الحسي ومعناه. أي أنها تؤثر في تأويله وتؤدي إلى تحريفه، فقد يدرك الفرد الابتسامة سخرية وليس تحية</a:t>
            </a:r>
            <a:endParaRPr lang="ar-SA"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العوامل الخارجية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ويشير عبد الرحمن العيسوي (1997) أن المقصود بالعوامل الخارجية والتي تؤثر في الإدراك على أنها تلك العوامل التي تتميز بها موضوعات العالم الخارجي نفسه أي الشكل أو اللون الذي تتخذه هذه الموضوعات ومعنى </a:t>
            </a:r>
            <a:r>
              <a:rPr lang="ar-EG" sz="2000" dirty="0" err="1" smtClean="0"/>
              <a:t>ذ</a:t>
            </a:r>
            <a:r>
              <a:rPr lang="ar-EG" sz="2000" dirty="0" smtClean="0"/>
              <a:t> لك أنها عوامل مستقلة عن تفكير الإنسان المدرك وعن اتجاهاته وميوله وذكائه. ويطلق عليها</a:t>
            </a:r>
            <a:r>
              <a:rPr lang="en-US" sz="2000" dirty="0" smtClean="0"/>
              <a:t> " </a:t>
            </a:r>
            <a:r>
              <a:rPr lang="ar-EG" sz="2000" dirty="0" smtClean="0"/>
              <a:t>قوانين الإدراك</a:t>
            </a:r>
            <a:r>
              <a:rPr lang="en-US" sz="2000" dirty="0" smtClean="0"/>
              <a:t> " </a:t>
            </a:r>
            <a:r>
              <a:rPr lang="ar-EG" sz="2000" dirty="0" smtClean="0"/>
              <a:t>وكذلك</a:t>
            </a:r>
            <a:r>
              <a:rPr lang="en-US" sz="2000" dirty="0" smtClean="0"/>
              <a:t> " </a:t>
            </a:r>
            <a:r>
              <a:rPr lang="ar-EG" sz="2000" dirty="0" smtClean="0"/>
              <a:t>مبادئ التنظيم الإدراكي " التي تتحدد في كل من:</a:t>
            </a:r>
            <a:endParaRPr lang="en-US" sz="2000" dirty="0" smtClean="0"/>
          </a:p>
          <a:p>
            <a:pPr rtl="1"/>
            <a:r>
              <a:rPr lang="ar-EG" sz="2000" b="1" dirty="0" smtClean="0"/>
              <a:t>أولاً: الكل أكبر من مجموع أجزائه:</a:t>
            </a:r>
            <a:endParaRPr lang="en-US" sz="2000" b="1" dirty="0" smtClean="0"/>
          </a:p>
          <a:p>
            <a:pPr rtl="1"/>
            <a:r>
              <a:rPr lang="ar-EG" sz="2000" dirty="0" smtClean="0"/>
              <a:t>يعود الفضل إلى مدرسة </a:t>
            </a:r>
            <a:r>
              <a:rPr lang="ar-EG" sz="2000" dirty="0" err="1" smtClean="0"/>
              <a:t>الجشطلت</a:t>
            </a:r>
            <a:r>
              <a:rPr lang="ar-EG" sz="2000" dirty="0" smtClean="0"/>
              <a:t> في الاهتمام بدراسة وقوانين الإدراك، وتوصلت إلى قانونه الأساسي وهو أن الكل أكبر من مجموع أجزائه. فأنت حين تقرأ كلمتي (باب)، (أب) وهما مؤلفتان من نفس الحروف فإنك لا تدركهما كحروف منفصلة وإنما كوحدات كلية، وعلى هذا الأساس أمكن التوصل إلى القوانين والعوامل الأخرى للإدراك (فؤاد أبوحطب، عبد الحليم محمود السيد، </a:t>
            </a:r>
            <a:r>
              <a:rPr lang="ar-EG" sz="2000" dirty="0" err="1" smtClean="0"/>
              <a:t>ب</a:t>
            </a:r>
            <a:r>
              <a:rPr lang="ar-EG" sz="2000" dirty="0" smtClean="0"/>
              <a:t>.ت)</a:t>
            </a:r>
            <a:r>
              <a:rPr lang="en-US" sz="2000" dirty="0" smtClean="0"/>
              <a:t>.</a:t>
            </a:r>
          </a:p>
          <a:p>
            <a:pPr rtl="1"/>
            <a:r>
              <a:rPr lang="ar-EG" sz="2000" b="1" dirty="0" smtClean="0"/>
              <a:t>ثانياً: عوامل التجميع الإدراكي:</a:t>
            </a:r>
            <a:endParaRPr lang="en-US" sz="2000" b="1" dirty="0" smtClean="0"/>
          </a:p>
          <a:p>
            <a:pPr rtl="1"/>
            <a:r>
              <a:rPr lang="ar-EG" sz="2000" dirty="0" smtClean="0"/>
              <a:t>وهي عوامل موضوعية تؤدي إلى تجمعات معينة، ولقد أطلقت مدرسة </a:t>
            </a:r>
            <a:r>
              <a:rPr lang="ar-EG" sz="2000" dirty="0" err="1" smtClean="0"/>
              <a:t>الجشطالت</a:t>
            </a:r>
            <a:r>
              <a:rPr lang="ar-EG" sz="2000" dirty="0" smtClean="0"/>
              <a:t> على هذه العوامل اسم</a:t>
            </a:r>
            <a:r>
              <a:rPr lang="en-US" sz="2000" dirty="0" smtClean="0"/>
              <a:t> " </a:t>
            </a:r>
            <a:r>
              <a:rPr lang="ar-EG" sz="2000" dirty="0" smtClean="0"/>
              <a:t>عوامل تنظيم المجال الإدراكي</a:t>
            </a:r>
            <a:r>
              <a:rPr lang="en-US" sz="2000" dirty="0" smtClean="0"/>
              <a:t> " </a:t>
            </a:r>
            <a:r>
              <a:rPr lang="ar-EG" sz="2000" dirty="0" smtClean="0"/>
              <a:t>؛ لأنها تتصل بعناصر الموقف (الإدراكي. ((حلمي </a:t>
            </a:r>
            <a:r>
              <a:rPr lang="ar-EG" sz="2000" dirty="0" err="1" smtClean="0"/>
              <a:t>المليجي</a:t>
            </a:r>
            <a:r>
              <a:rPr lang="ar-EG" sz="2000" dirty="0" smtClean="0"/>
              <a:t>، ١٩٨٢، عبد الرحمن العيسوي، 1997 ).</a:t>
            </a:r>
            <a:r>
              <a:rPr lang="ar-SA" sz="2000" dirty="0" smtClean="0"/>
              <a:t>وتتحدد على النحو </a:t>
            </a:r>
            <a:r>
              <a:rPr lang="ar-SA" sz="2000" dirty="0" err="1" smtClean="0"/>
              <a:t>التالى</a:t>
            </a:r>
            <a:r>
              <a:rPr lang="ar-EG" sz="2000" dirty="0" smtClean="0"/>
              <a:t> </a:t>
            </a:r>
            <a:endParaRPr lang="en-US" sz="2000" dirty="0" smtClean="0"/>
          </a:p>
          <a:p>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4000" b="1" dirty="0" smtClean="0"/>
              <a:t/>
            </a:r>
            <a:br>
              <a:rPr lang="en-US" sz="4000" b="1" dirty="0" smtClean="0"/>
            </a:br>
            <a:r>
              <a:rPr lang="ar-EG" sz="4000" b="1" dirty="0" smtClean="0"/>
              <a:t>التقارب</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ومؤداه أن الأشياء المتقاربة في المكان أو الزمان يسهل إدراكها كصيغة متكاملة من شكل وأرضية، فالنقط المرسومة كل زوج على حدة ندرك كل زوج منها كوحدة ولا ندركها نقطة نقطة.</a:t>
            </a:r>
            <a:endParaRPr lang="en-US" sz="2000" dirty="0" smtClean="0"/>
          </a:p>
          <a:p>
            <a:pPr rtl="1"/>
            <a:r>
              <a:rPr lang="en-US" sz="2000" dirty="0" smtClean="0"/>
              <a:t>  </a:t>
            </a:r>
            <a:r>
              <a:rPr lang="ar-EG" sz="2000" dirty="0" smtClean="0"/>
              <a:t>فالعناصر القريبة من بعضها تدرك على أنها تنتمي إلى شكل واحد وتؤلف نمطاً إدراكياً متميزاً. فأنت تدرك كراسي حجرة الجلوس كوحدة متكاملة بعكس الحال لو كان كل كرسي منها في حجرة مستقلة. </a:t>
            </a:r>
            <a:endParaRPr lang="en-US" sz="2000" dirty="0" smtClean="0"/>
          </a:p>
          <a:p>
            <a:pPr rtl="1"/>
            <a:r>
              <a:rPr lang="ar-EG" sz="2000" b="1" dirty="0" smtClean="0"/>
              <a:t>2. التشابه:  </a:t>
            </a:r>
            <a:r>
              <a:rPr lang="en-US" sz="2000" b="1" dirty="0" smtClean="0"/>
              <a:t>Similarity</a:t>
            </a:r>
          </a:p>
          <a:p>
            <a:pPr rtl="1"/>
            <a:r>
              <a:rPr lang="ar-EG" sz="2000" dirty="0" smtClean="0"/>
              <a:t>العناصر المتشابهة من حيث اللون أو الشكل، أو الحجم، أو السرعة، أو الشدة، أو اتجاه الحركة، أو النوع، تميل إلى التجمع في وحدة أو نموذج أكثر من العناصر غير المتشابهة.</a:t>
            </a:r>
            <a:endParaRPr lang="en-US" sz="2000" dirty="0" smtClean="0"/>
          </a:p>
          <a:p>
            <a:pPr rtl="1"/>
            <a:r>
              <a:rPr lang="ar-EG" sz="2000" dirty="0" smtClean="0"/>
              <a:t>فنحن ندرك صفوفاً من النقط والدوائر المظللة وصفوفاً أخرى من الدوائر البيضاء.</a:t>
            </a:r>
            <a:endParaRPr lang="en-US" sz="2000" dirty="0" smtClean="0"/>
          </a:p>
          <a:p>
            <a:pPr rtl="1"/>
            <a:r>
              <a:rPr lang="ar-EG" sz="2000" b="1" dirty="0" smtClean="0"/>
              <a:t>3. الانتظام أو التماثل</a:t>
            </a:r>
            <a:r>
              <a:rPr lang="en-US" sz="2000" b="1" dirty="0" smtClean="0"/>
              <a:t> Symmetry: </a:t>
            </a:r>
          </a:p>
          <a:p>
            <a:pPr rtl="1"/>
            <a:r>
              <a:rPr lang="ar-EG" sz="2000" dirty="0" smtClean="0"/>
              <a:t>عناصر الرؤية التي تتكون من أشكال منظمة وبسيطة ومتوازنة ترى وكأنها تنتمي لبعضها، فمعظم الناس يقرروا مشاهدة مربعين متداخلين أكثر من أنه شكلين غير منظمين ومثلث.</a:t>
            </a:r>
            <a:endParaRPr lang="en-US" sz="2000" dirty="0" smtClean="0"/>
          </a:p>
          <a:p>
            <a:endParaRPr lang="ar-SA"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b="1" dirty="0" smtClean="0"/>
              <a:t>4.</a:t>
            </a:r>
            <a:r>
              <a:rPr lang="ar-EG" sz="2000" b="1" dirty="0" smtClean="0"/>
              <a:t> الاتصال أو الاستمرار:</a:t>
            </a:r>
            <a:r>
              <a:rPr lang="en-US" sz="2000" b="1" dirty="0" smtClean="0"/>
              <a:t> Continuity</a:t>
            </a:r>
          </a:p>
          <a:p>
            <a:pPr rtl="1"/>
            <a:r>
              <a:rPr lang="ar-EG" sz="2000" dirty="0" smtClean="0"/>
              <a:t>في أي موقف إدراكي نميل إلى إدراك التنظيمات التي تتماسك أجزاؤها بأكبر قدر من الاستمرار أو الاتصال، ولذلك فإن عناصر الرؤية التي تسمح للخطوط والمنحنيات أو الحركات بالاستمرار في الاتجاه المستقر نميل إلى تجميعها مع بعضها.</a:t>
            </a:r>
            <a:endParaRPr lang="en-US" sz="2000" dirty="0" smtClean="0"/>
          </a:p>
          <a:p>
            <a:pPr rtl="1"/>
            <a:r>
              <a:rPr lang="ar-EG" sz="2000" b="1" dirty="0" smtClean="0"/>
              <a:t>5. الإكمال أو الإغلاق: </a:t>
            </a:r>
            <a:r>
              <a:rPr lang="en-US" sz="2000" b="1" dirty="0" smtClean="0"/>
              <a:t>Closure </a:t>
            </a:r>
          </a:p>
          <a:p>
            <a:pPr rtl="1"/>
            <a:r>
              <a:rPr lang="ar-EG" sz="2000" dirty="0" smtClean="0"/>
              <a:t>تتمثل عملية الإغلاق في الإدراك بملء الثغرات وسد الفجوات في الموقف ألتنبيهي لكي تجعل منه شيئاً له معنى، فالمفردات التي تكون نمطاً متكاملاً مغلقاً ينظر إليها كوحدة واحدة.</a:t>
            </a:r>
            <a:endParaRPr lang="en-US" sz="2000" dirty="0" smtClean="0"/>
          </a:p>
          <a:p>
            <a:pPr rtl="1"/>
            <a:r>
              <a:rPr lang="ar-EG" sz="2000" dirty="0" smtClean="0"/>
              <a:t>والأشياء غير الكاملة عادة تكتمل وترى وكأنها كاملة، وهذه النزعة تسمى الإغلاق، فالمخ يمدنا بالمعلومات التي لم تكن حواسنا قد وفرتها خصوصاً إذا كان الشيء المعروض مألوف.</a:t>
            </a:r>
            <a:endParaRPr lang="en-US" sz="2000" dirty="0" smtClean="0"/>
          </a:p>
          <a:p>
            <a:pPr rtl="1"/>
            <a:r>
              <a:rPr lang="ar-EG" sz="2000" b="1" dirty="0" smtClean="0"/>
              <a:t>6. السياق أو الشمول: </a:t>
            </a:r>
            <a:r>
              <a:rPr lang="en-US" sz="2000" b="1" dirty="0" smtClean="0"/>
              <a:t>Inclusiveness</a:t>
            </a:r>
          </a:p>
          <a:p>
            <a:r>
              <a:rPr lang="ar-EG" sz="2000" dirty="0" smtClean="0"/>
              <a:t>يميل الشخص إلى إدراك معنى المثير وفقاً للمثيرات الأخرى التي تسبقه أو تصاحبه أو تلحقه، وهذه المثيرات المحيطة تسمى السياق. فالسياق يتحكم في معظم </a:t>
            </a:r>
            <a:r>
              <a:rPr lang="ar-EG" sz="2000" dirty="0" err="1" smtClean="0"/>
              <a:t>الكيفيات</a:t>
            </a:r>
            <a:r>
              <a:rPr lang="ar-EG" sz="2000" dirty="0" smtClean="0"/>
              <a:t> المدركة التي يتحدد معناها وفقاً للسياق المحيط لها أو التنبيهات الأخرى التي سبقتها أو تصاحبها</a:t>
            </a:r>
            <a:endParaRPr lang="ar-SA"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ثالثاً: مبدأ الشكل والأرضية: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في موقف الإدراك عادة ما يوجد مثير أساسي له خصائص بارزة يسمى الشكل، ومثيرات أخرى أقل بروزاً تسمى الأرضية، وهي الخلفية التي يظهر عليها هذا الشكل. فالكلمات المطبوعة على هذه الصفحة هي أشكال سوداء على أرضية بيضاء، واللحن الذي تعزفه آلة الكمان هو شكل على أرضية من الأصوات التي تعزفها آلات أخرى</a:t>
            </a:r>
            <a:endParaRPr lang="en-US" sz="2000" dirty="0" smtClean="0"/>
          </a:p>
          <a:p>
            <a:pPr rtl="1"/>
            <a:r>
              <a:rPr lang="ar-EG" sz="2000" dirty="0" smtClean="0"/>
              <a:t>وهناك خصائص تمكننا من إدراك الشكل والأرضية:</a:t>
            </a:r>
            <a:endParaRPr lang="en-US" sz="2000" dirty="0" smtClean="0"/>
          </a:p>
          <a:p>
            <a:pPr rtl="1"/>
            <a:r>
              <a:rPr lang="ar-IQ" sz="2000" dirty="0" smtClean="0"/>
              <a:t>1. الشكل له صيغة وله حدود في حين أن الأرضية لا صيغة لها ولا حدود.</a:t>
            </a:r>
            <a:endParaRPr lang="en-US" sz="2000" dirty="0" smtClean="0"/>
          </a:p>
          <a:p>
            <a:pPr rtl="1"/>
            <a:r>
              <a:rPr lang="ar-IQ" sz="2000" dirty="0" smtClean="0"/>
              <a:t>2. أن الشكل يقوم فوق أو يرتكز على الأرضية.</a:t>
            </a:r>
            <a:endParaRPr lang="en-US" sz="2000" dirty="0" smtClean="0"/>
          </a:p>
          <a:p>
            <a:pPr rtl="1"/>
            <a:r>
              <a:rPr lang="ar-IQ" sz="2000" dirty="0" smtClean="0"/>
              <a:t>3. أن الشكل عادة ما يكون أصغر من الأرضية.</a:t>
            </a:r>
            <a:endParaRPr lang="en-US" sz="2000" dirty="0" smtClean="0"/>
          </a:p>
          <a:p>
            <a:pPr rtl="1"/>
            <a:r>
              <a:rPr lang="ar-EG" sz="2000" dirty="0" smtClean="0"/>
              <a:t>وعندما يتساوى حجم كل من الشكل والأرضية يختلف إدراكنا للشيء وندركه على صور متعددة أو ندركه على شكل ما يختلف عما يدركه الآخرون، ويعتبر ذلك من مؤشرات الغموض الإدراكي إذ يتساوى الشكل والأرضية في البروز.</a:t>
            </a:r>
            <a:endParaRPr lang="en-US" sz="2000" dirty="0" smtClean="0"/>
          </a:p>
          <a:p>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رابعاً: الثبات الإدراكي: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إن وجود رجل فوق برج مرتفع لا يعني انكماشه، وارتفاع الطائرة لا يعني نقصان حجمها، رغم تغير الصورة المتكونة على الشبكية لدى المشاهد في الحجم.</a:t>
            </a:r>
            <a:endParaRPr lang="en-US" sz="2000" dirty="0" smtClean="0"/>
          </a:p>
          <a:p>
            <a:pPr rtl="1"/>
            <a:r>
              <a:rPr lang="ar-EG" sz="2000" dirty="0" smtClean="0"/>
              <a:t>إن الثبات الإدراكي يعني أن الأشياء المرئية من زوايا مختلفة وعلى مسافات مختلفة أو تحت ظروف إضاءة متباينة يظل إدراكنا لها ثابتاً بنفس الشكل والحجم واللون.</a:t>
            </a:r>
            <a:endParaRPr lang="en-US" sz="2000" dirty="0" smtClean="0"/>
          </a:p>
          <a:p>
            <a:pPr rtl="1"/>
            <a:r>
              <a:rPr lang="ar-EG" sz="2000" dirty="0" smtClean="0"/>
              <a:t>وهذا الثبات يعطينا قدراً من الاستقرار لعالمنا الإدراكي. وتفسر العديد من النظريات حدوث</a:t>
            </a:r>
            <a:endParaRPr lang="en-US" sz="2000" dirty="0" smtClean="0"/>
          </a:p>
          <a:p>
            <a:pPr rtl="1"/>
            <a:r>
              <a:rPr lang="ar-EG" sz="2000" dirty="0" smtClean="0"/>
              <a:t>هذا الثبات عن طريق استخدام الإنسان للمعلومات المكتسبة من الخبرة، في إكمال الصور التي تلتقطها الشبكية. </a:t>
            </a:r>
            <a:endParaRPr lang="en-US" sz="2000" dirty="0" smtClean="0"/>
          </a:p>
          <a:p>
            <a:pPr rtl="1"/>
            <a:r>
              <a:rPr lang="ar-EG" sz="2000" dirty="0" smtClean="0"/>
              <a:t>وثبات الشكل يتمثل في تخيلك أنه عندما تشرب فنجان الشاي في الصباح تنظر إلى الفنجان من أحد جوانب المنضدة الموضوع عليها فما شكل قمة الفنجان؟ إذا تمعنت النظر سوف تجدها بيضاوية وليست دائرية ومع ذلك أنت تدركها على أنها دائرية فلا يمكن أن تنطبع دائرية قمة الفنجان على الشبكية إلا إذا كنت تنظر إليه بصورة عمودية من أعلى أي أننا نحس أن قمة الفنجان بيضاوية (هذا إحساس) إلا أننا نتذكر أنها مستديرة.</a:t>
            </a:r>
            <a:endParaRPr lang="en-US" sz="2000" dirty="0" smtClean="0"/>
          </a:p>
          <a:p>
            <a:pPr rtl="1"/>
            <a:r>
              <a:rPr lang="ar-EG" sz="2000" dirty="0" smtClean="0"/>
              <a:t>وهناك أيضاً ثبات اللون، تخيل أنك ترتدي نظارة سوداء وتقود سيارتك بسرعة فإنك سوف ترى كل ما حولك من أناس ومنازل وطرق وأشجار بلونها الطبيعي الذي يميز كل منها.</a:t>
            </a:r>
            <a:endParaRPr lang="en-US" sz="2000" dirty="0" smtClean="0"/>
          </a:p>
          <a:p>
            <a:endParaRPr lang="ar-SA"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خامساً: الخداع الإدراكي: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ويعرف الخداع الإدراكي على أنه  سوء تأويل للمثيرات باعتبارها تنتمي إلى عالم الواقع، فهو إدراك حسي خاطئ أو غير صحيح. و الخداع الإدراكي ظاهرة نفسية طبيعية يتعرض لها معظم الناس.   </a:t>
            </a:r>
            <a:endParaRPr lang="en-US" sz="2000" dirty="0" smtClean="0"/>
          </a:p>
          <a:p>
            <a:pPr rtl="1"/>
            <a:r>
              <a:rPr lang="ar-EG" sz="2000" dirty="0" smtClean="0"/>
              <a:t>ومن أشهر الخداعات خداع </a:t>
            </a:r>
            <a:r>
              <a:rPr lang="ar-EG" sz="2000" dirty="0" err="1" smtClean="0"/>
              <a:t>ا</a:t>
            </a:r>
            <a:r>
              <a:rPr lang="ar-EG" sz="2000" dirty="0" smtClean="0"/>
              <a:t> لطول أو المسافة والذي ينسب إلى مكتشفيه ولذلك يسمى خداع </a:t>
            </a:r>
            <a:r>
              <a:rPr lang="ar-EG" sz="2000" dirty="0" err="1" smtClean="0"/>
              <a:t>مويلر</a:t>
            </a:r>
            <a:r>
              <a:rPr lang="ar-EG" sz="2000" dirty="0" smtClean="0"/>
              <a:t> </a:t>
            </a:r>
            <a:r>
              <a:rPr lang="ar-JO" sz="2000" dirty="0" smtClean="0"/>
              <a:t>– </a:t>
            </a:r>
            <a:r>
              <a:rPr lang="ar-EG" sz="2000" dirty="0" err="1" smtClean="0"/>
              <a:t>لاير</a:t>
            </a:r>
            <a:r>
              <a:rPr lang="ar-EG" sz="2000" dirty="0" smtClean="0"/>
              <a:t>. وهناك العديد من أنواع الخداع الإدراكي، منها: خداع الشكل، وخداع تشويه الزوايا، وخداع وجهة الإدراك للأشكال الغامضة، وخداع المستحيلات.</a:t>
            </a:r>
            <a:endParaRPr lang="en-US" sz="2000" dirty="0" smtClean="0"/>
          </a:p>
          <a:p>
            <a:pPr rtl="1"/>
            <a:r>
              <a:rPr lang="ar-EG" sz="2000" dirty="0" smtClean="0"/>
              <a:t>من أمثلة الخداع الإدراكي في حياتنا اليومية:</a:t>
            </a:r>
            <a:endParaRPr lang="en-US" sz="2000" dirty="0" smtClean="0"/>
          </a:p>
          <a:p>
            <a:pPr rtl="1"/>
            <a:r>
              <a:rPr lang="ar-IQ" sz="2000" dirty="0" smtClean="0"/>
              <a:t>أ</a:t>
            </a:r>
            <a:r>
              <a:rPr lang="ar-JO" sz="2000" dirty="0" smtClean="0"/>
              <a:t>. </a:t>
            </a:r>
            <a:r>
              <a:rPr lang="ar-IQ" sz="2000" dirty="0" smtClean="0"/>
              <a:t>أن راكب القطار وهو يسير بسرعة يرى الأشجار من حوله هي التي تجري بسرعة </a:t>
            </a:r>
            <a:r>
              <a:rPr lang="ar-EG" sz="2000" dirty="0" smtClean="0"/>
              <a:t>باتجاه معاكس، وأن القطار هو الساكن.</a:t>
            </a:r>
            <a:endParaRPr lang="en-US" sz="2000" dirty="0" smtClean="0"/>
          </a:p>
          <a:p>
            <a:pPr rtl="1"/>
            <a:r>
              <a:rPr lang="ar-IQ" sz="2000" dirty="0" smtClean="0"/>
              <a:t>ب. نشاهد الفيلم السينمائي بأحداثه وأشخاصه المتحركة، وهي في الحقيقة صورة مجزأة </a:t>
            </a:r>
            <a:r>
              <a:rPr lang="ar-EG" sz="2000" dirty="0" smtClean="0"/>
              <a:t>تعرض بسرعة مناسبة.</a:t>
            </a:r>
            <a:endParaRPr lang="en-US" sz="2000" dirty="0" smtClean="0"/>
          </a:p>
          <a:p>
            <a:pPr rtl="1"/>
            <a:r>
              <a:rPr lang="ar-IQ" sz="2000" dirty="0" smtClean="0"/>
              <a:t>ج. يرى الإنسان بعينه العادية أن الشمس تتحرك من الشرق إلى الغرب كل يوم، وأن الأرض ساكنة، بينما يؤكد العلم أن الشمس مستقرة نسبياً، وأن الأرض هي المتحركة من الغرب إلى الشرق.</a:t>
            </a:r>
            <a:endParaRPr lang="en-US" sz="2000" dirty="0" smtClean="0"/>
          </a:p>
          <a:p>
            <a:pPr rtl="1"/>
            <a:r>
              <a:rPr lang="ar-IQ" sz="2000" dirty="0" smtClean="0"/>
              <a:t>د. ظاهرة السراب، فهي ظاهرة طبيعية تحدث في الصحراء وقت اشتداد الحر، ترى فيها </a:t>
            </a:r>
            <a:r>
              <a:rPr lang="ar-EG" sz="2000" dirty="0" smtClean="0"/>
              <a:t>المرئيات البعيدة كما لو كانت منعكسة عن سطح ماء.</a:t>
            </a:r>
            <a:endParaRPr lang="en-US" sz="2000" dirty="0" smtClean="0"/>
          </a:p>
          <a:p>
            <a:endParaRPr lang="ar-S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sz="3600" b="1" dirty="0" smtClean="0"/>
              <a:t>العوامل الخارجية</a:t>
            </a:r>
            <a:r>
              <a:rPr lang="ar-SA" sz="3600" b="1" dirty="0" smtClean="0"/>
              <a:t> </a:t>
            </a:r>
            <a:r>
              <a:rPr lang="ar-SA" sz="3600" b="1" dirty="0" err="1" smtClean="0"/>
              <a:t>التى</a:t>
            </a:r>
            <a:r>
              <a:rPr lang="ar-SA" sz="3600" b="1" dirty="0" smtClean="0"/>
              <a:t> تؤثر على الانتباه</a:t>
            </a:r>
            <a:endParaRPr lang="ar-SA" sz="3600" b="1" dirty="0"/>
          </a:p>
        </p:txBody>
      </p:sp>
      <p:sp>
        <p:nvSpPr>
          <p:cNvPr id="3" name="عنصر نائب للمحتوى 2"/>
          <p:cNvSpPr>
            <a:spLocks noGrp="1"/>
          </p:cNvSpPr>
          <p:nvPr>
            <p:ph idx="1"/>
          </p:nvPr>
        </p:nvSpPr>
        <p:spPr/>
        <p:txBody>
          <a:bodyPr/>
          <a:lstStyle/>
          <a:p>
            <a:pPr rtl="1"/>
            <a:r>
              <a:rPr lang="ar-EG" sz="2000" dirty="0" smtClean="0"/>
              <a:t>وتتضمن العوامل الخارجية أيضاً ما يلي:</a:t>
            </a:r>
            <a:endParaRPr lang="en-US" sz="2000" dirty="0" smtClean="0"/>
          </a:p>
          <a:p>
            <a:pPr rtl="1"/>
            <a:r>
              <a:rPr lang="ar-EG" sz="2000" dirty="0" smtClean="0"/>
              <a:t>- الوسط الذي يعيش فيه الفرد، لذا لا بد أن يكون جو الصف مريحا ومشجعا.</a:t>
            </a:r>
            <a:endParaRPr lang="en-US" sz="2000" dirty="0" smtClean="0"/>
          </a:p>
          <a:p>
            <a:pPr rtl="1"/>
            <a:r>
              <a:rPr lang="ar-EG" sz="2000" dirty="0" smtClean="0"/>
              <a:t>- وجود فرق بين شكل المثير والأرضية(البيئة المحيطة بالمثير) يسهل عملية الإدراك</a:t>
            </a:r>
            <a:r>
              <a:rPr lang="en-US" sz="2000" dirty="0" smtClean="0"/>
              <a:t>.</a:t>
            </a:r>
          </a:p>
          <a:p>
            <a:pPr rtl="1"/>
            <a:r>
              <a:rPr lang="ar-EG" sz="2000" dirty="0" smtClean="0"/>
              <a:t>- مثال: مشاهدة جمل يسير على الطريق السريع في مدينة راقية</a:t>
            </a:r>
            <a:r>
              <a:rPr lang="en-US" sz="2000" dirty="0" smtClean="0"/>
              <a:t>.</a:t>
            </a:r>
          </a:p>
          <a:p>
            <a:pPr rtl="1"/>
            <a:r>
              <a:rPr lang="ar-EG" sz="2000" dirty="0" smtClean="0"/>
              <a:t>- الفرد يميل إلى إدراك المثيرات المستمرة والمنتظمة </a:t>
            </a:r>
            <a:r>
              <a:rPr lang="ar-EG" sz="2000" dirty="0" err="1" smtClean="0"/>
              <a:t>اكثر</a:t>
            </a:r>
            <a:r>
              <a:rPr lang="ar-EG" sz="2000" dirty="0" smtClean="0"/>
              <a:t> من إدراك  المثيرات غير المستمرة أو المتقطعة.</a:t>
            </a:r>
            <a:endParaRPr lang="en-US" sz="2000" dirty="0" smtClean="0"/>
          </a:p>
          <a:p>
            <a:pPr rtl="1"/>
            <a:r>
              <a:rPr lang="ar-EG" sz="2000" dirty="0" smtClean="0"/>
              <a:t>- الفرد يميل إلى إدراك المثيرات بشكل كلى بالرغم من نقصها الفيزيقي، فنحن نرى المربع الذي نقص منه شيئاً على أنه مربع كامل في (محمد ريان، 2006).</a:t>
            </a:r>
            <a:endParaRPr lang="en-US" sz="2000" dirty="0" smtClean="0"/>
          </a:p>
          <a:p>
            <a:pPr rtl="1"/>
            <a:r>
              <a:rPr lang="ar-SA" sz="2000" b="1" dirty="0" smtClean="0"/>
              <a:t>كما يتوقف الإدراك على</a:t>
            </a:r>
            <a:r>
              <a:rPr lang="en-US" sz="2000" dirty="0" smtClean="0"/>
              <a:t>: </a:t>
            </a:r>
          </a:p>
          <a:p>
            <a:pPr rtl="1"/>
            <a:r>
              <a:rPr lang="ar-EG" sz="2000" dirty="0" smtClean="0"/>
              <a:t>     - خصائص الفرد: الخبرات السابقة، الحاجات والدوافع، التوقعات، الثقافة، الاهتمامات، أثر الهالة</a:t>
            </a:r>
            <a:r>
              <a:rPr lang="en-US" sz="2000" dirty="0" smtClean="0"/>
              <a:t>…..</a:t>
            </a:r>
          </a:p>
          <a:p>
            <a:pPr rtl="1"/>
            <a:r>
              <a:rPr lang="en-US" sz="2000" dirty="0" smtClean="0"/>
              <a:t> -  </a:t>
            </a:r>
            <a:r>
              <a:rPr lang="ar-EG" sz="2000" dirty="0" smtClean="0"/>
              <a:t>خصائص المثير: حجم المثير، قوة وشدة المثير، التباين، التكرار، الحركة، الجدة والألف</a:t>
            </a:r>
            <a:r>
              <a:rPr lang="en-US" sz="2000" dirty="0" smtClean="0"/>
              <a:t>..</a:t>
            </a:r>
          </a:p>
          <a:p>
            <a:pPr rtl="1"/>
            <a:r>
              <a:rPr lang="ar-EG" sz="2000" dirty="0" smtClean="0"/>
              <a:t>    - الخبرة السابقة: فكلما ازدادت ذخيرة الفرد من المعارف والمعلومات والمهارات والممارسات السابقة فإن ذلك يساعده على إدراك أفضل للمتغيرات اللاحقة.</a:t>
            </a:r>
            <a:endParaRPr lang="en-US" sz="2000" dirty="0" smtClean="0"/>
          </a:p>
          <a:p>
            <a:pPr rtl="1"/>
            <a:r>
              <a:rPr lang="ar-EG" sz="2000" dirty="0" smtClean="0"/>
              <a:t>    - العوامل الوراثية: يتأثر النمو الإدراكي إلى حد كبير بالعوامل الوراثية، فالسلامة الجسدية والحسية تساعد على الإدراك كما ينبغي، كما أن سلامة عمل الغدد إنما ينعكس بشكل كبير في كفاءة العمليات العقلية ولعل أهم تأثيراتها يظهر في الجانب الإدراكي للفرد في</a:t>
            </a:r>
            <a:endParaRPr lang="en-US" sz="2000" dirty="0" smtClean="0"/>
          </a:p>
          <a:p>
            <a:endParaRPr lang="ar-SA"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نسبة انتشار صعوبات الإدراك:</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لقد سعت العديد من الدراسات إلى محاولة تحديد نسبة انتشار صعوبات التعلم بين المتعلمين وخصوصاً الأطفال في مرحلة الطفولة المبكرة منها:</a:t>
            </a:r>
            <a:endParaRPr lang="en-US" sz="2000" dirty="0" smtClean="0"/>
          </a:p>
          <a:p>
            <a:pPr rtl="1"/>
            <a:r>
              <a:rPr lang="ar-EG" sz="2000" dirty="0" smtClean="0"/>
              <a:t>دراسة </a:t>
            </a:r>
            <a:r>
              <a:rPr lang="ar-EG" sz="2000" dirty="0" err="1" smtClean="0"/>
              <a:t>برينر</a:t>
            </a:r>
            <a:r>
              <a:rPr lang="ar-EG" sz="2000" dirty="0" smtClean="0"/>
              <a:t> وآخرون (</a:t>
            </a:r>
            <a:r>
              <a:rPr lang="en-US" sz="2000" dirty="0" err="1" smtClean="0"/>
              <a:t>Brener</a:t>
            </a:r>
            <a:r>
              <a:rPr lang="en-US" sz="2000" dirty="0" smtClean="0"/>
              <a:t>, et al.,1967</a:t>
            </a:r>
            <a:r>
              <a:rPr lang="ar-EG" sz="2000" dirty="0" smtClean="0"/>
              <a:t>) التي ضمت (810) طفلاً ممن تتراوح أعمارهم بين (8-9) سنوات تم تشخيصهم على أنهم ذوى صعوبات تعلم، بلغت نسبة من لديهم صعوبات تعلم إدراكية بصرية- حركية حوالي (6.7).</a:t>
            </a:r>
            <a:endParaRPr lang="en-US" sz="2000" dirty="0" smtClean="0"/>
          </a:p>
          <a:p>
            <a:pPr rtl="1"/>
            <a:r>
              <a:rPr lang="ar-EG" sz="2000" dirty="0" smtClean="0"/>
              <a:t>كما توصلت دراسة فيجنس </a:t>
            </a:r>
            <a:r>
              <a:rPr lang="ar-EG" sz="2000" dirty="0" err="1" smtClean="0"/>
              <a:t>وميريويزر</a:t>
            </a:r>
            <a:r>
              <a:rPr lang="ar-EG" sz="2000" dirty="0" smtClean="0"/>
              <a:t> (</a:t>
            </a:r>
            <a:r>
              <a:rPr lang="en-US" sz="2000" dirty="0" err="1" smtClean="0"/>
              <a:t>Feagans</a:t>
            </a:r>
            <a:r>
              <a:rPr lang="en-US" sz="2000" dirty="0" smtClean="0"/>
              <a:t> &amp; </a:t>
            </a:r>
            <a:r>
              <a:rPr lang="en-US" sz="2000" dirty="0" err="1" smtClean="0"/>
              <a:t>Merriwether</a:t>
            </a:r>
            <a:r>
              <a:rPr lang="en-US" sz="2000" dirty="0" smtClean="0"/>
              <a:t>, 1990</a:t>
            </a:r>
            <a:r>
              <a:rPr lang="ar-EG" sz="2000" dirty="0" smtClean="0"/>
              <a:t>) إلى </a:t>
            </a:r>
            <a:r>
              <a:rPr lang="ar-EG" sz="2000" dirty="0" err="1" smtClean="0"/>
              <a:t>ان</a:t>
            </a:r>
            <a:r>
              <a:rPr lang="ar-EG" sz="2000" dirty="0" smtClean="0"/>
              <a:t> نسبة أعداد الأطفال في سن السادسة والسابعة من أعمارهم الذين يعانون من صعوبات إدراكية بلغ نسبتها حوالي (6.9%) من أجمالي أعداد الأطفال البالغ عددهم (590).</a:t>
            </a:r>
            <a:endParaRPr lang="en-US" sz="2000" dirty="0" smtClean="0"/>
          </a:p>
          <a:p>
            <a:pPr rtl="1"/>
            <a:r>
              <a:rPr lang="ar-IQ" sz="2000" b="1" dirty="0" smtClean="0"/>
              <a:t>صعوبات الإدراك:  </a:t>
            </a:r>
            <a:endParaRPr lang="en-US" sz="2000" b="1" dirty="0" smtClean="0"/>
          </a:p>
          <a:p>
            <a:pPr rtl="1"/>
            <a:r>
              <a:rPr lang="ar-EG" sz="2000" dirty="0" smtClean="0"/>
              <a:t>تحتل </a:t>
            </a:r>
            <a:r>
              <a:rPr lang="ar-IQ" sz="2000" dirty="0" smtClean="0"/>
              <a:t>اضطرابات </a:t>
            </a:r>
            <a:r>
              <a:rPr lang="ar-EG" sz="2000" dirty="0" smtClean="0"/>
              <a:t>الإدراك أو الصعوبات الإدراكية موقعاً مركزياً أو محورياً بين صعوبات </a:t>
            </a:r>
            <a:r>
              <a:rPr lang="ar-IQ" sz="2000" dirty="0" smtClean="0"/>
              <a:t>التعلم</a:t>
            </a:r>
            <a:r>
              <a:rPr lang="ar-EG" sz="2000" dirty="0" smtClean="0"/>
              <a:t> النمائية بصفة عامة واضطرابات العمليات المعرفية بصفة خاصة، وترتبط اضطرابات الإدراك ارتباطاً وثيقاً باضطرابات الانتباه، بل تتوقف في معظمها عليها إن لم تكن نتيجة لها.</a:t>
            </a:r>
            <a:endParaRPr lang="en-US" sz="20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b="1" dirty="0" smtClean="0"/>
              <a:t>تأثير صعوبات الإدراك على التعلم</a:t>
            </a:r>
            <a:endParaRPr lang="ar-SA" sz="3600" b="1" dirty="0"/>
          </a:p>
        </p:txBody>
      </p:sp>
      <p:sp>
        <p:nvSpPr>
          <p:cNvPr id="3" name="عنصر نائب للمحتوى 2"/>
          <p:cNvSpPr>
            <a:spLocks noGrp="1"/>
          </p:cNvSpPr>
          <p:nvPr>
            <p:ph idx="1"/>
          </p:nvPr>
        </p:nvSpPr>
        <p:spPr/>
        <p:txBody>
          <a:bodyPr/>
          <a:lstStyle/>
          <a:p>
            <a:pPr rtl="1"/>
            <a:r>
              <a:rPr lang="ar-EG" sz="2000" dirty="0" smtClean="0"/>
              <a:t>ومن </a:t>
            </a:r>
            <a:r>
              <a:rPr lang="ar-IQ" sz="2000" dirty="0" smtClean="0"/>
              <a:t>المسلم</a:t>
            </a:r>
            <a:r>
              <a:rPr lang="ar-EG" sz="2000" dirty="0" smtClean="0"/>
              <a:t> به أن التعلم لا يحدث بصورة مفاجئة عندما يصل الطفل إلى العمر الزمني خمس أو ست سنوات، أو عند دخوله المدرسة، فخلال سنوات ما قبل المدرسة ينشغل الأطفال منذ طفولتهم المبكرة بالكثير من الأنشطة التعليمية، حيث يتعلمون وربما يسيطرون على العديد من المهارات والأنشطة قبل الأكاديمية، ويكتسبون كمية هائلة من المعرفة والمعلومات، والقدرات التي تؤهلهم لتعلم الكثير من الموضوعات الأكاديمية.</a:t>
            </a:r>
            <a:endParaRPr lang="en-US" sz="2000" dirty="0" smtClean="0"/>
          </a:p>
          <a:p>
            <a:r>
              <a:rPr lang="ar-EG" sz="2000" dirty="0" smtClean="0"/>
              <a:t>أما في سنوات ما قبل المدرسة يكتسب الطفل مهارات في الإدراك السمعي والإدراك البصري، تيسر انتباههم للأشياء، ترفع من كفاءة أنشطة وعمليات الذاكرة والتفكير لديهم، كما تساعدهم على تعلم وفهم استخدام ويرى كثير من الباحثين أن صعوبات التعلم ما هي إلا نتيجة قصور نمائي لعمليات الإدراك البصري التي تؤثر بشكل عكسي في اكتساب الطفل لقدرات الإدراك الضرورية </a:t>
            </a:r>
            <a:r>
              <a:rPr lang="ar-IQ" sz="2000" dirty="0" smtClean="0"/>
              <a:t>للتحصيل </a:t>
            </a:r>
            <a:r>
              <a:rPr lang="ar-EG" sz="2000" dirty="0" smtClean="0"/>
              <a:t>الاكاديمى، فالأطفال ذوى اضطرابات الإدراك البصري يخلطون بين الحروف ذات الأشكال المتشابهة وكذلك الكلمات والأشكال الهندسية في قراءتهم وكتاباتهم ومن ثم يفشلون في أداء المهام المقدمة إليهم، كذلك الفشل في التوجه المكاني وإدراك الشكل والأرضية والتذكر البصري والمشكلات ذات العلاقة. </a:t>
            </a:r>
            <a:r>
              <a:rPr lang="ar-IQ" sz="2000" dirty="0" smtClean="0"/>
              <a:t>والإدراك كعملية عقلية معرفية يتمايز في عدة أبعاد ذات تضمينات مختلفة يتعين تناولها لفهم صعوبات التعلم الناشئة عن الاضطرابات الإدراكية وهى:</a:t>
            </a:r>
            <a:endParaRPr lang="en-US" sz="2000" dirty="0" smtClean="0"/>
          </a:p>
          <a:p>
            <a:r>
              <a:rPr lang="ar-EG" sz="2000" dirty="0" smtClean="0"/>
              <a:t>اللغة</a:t>
            </a:r>
            <a:endParaRPr lang="ar-SA" sz="2000"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1704</TotalTime>
  <Words>2466</Words>
  <Application>Microsoft Office PowerPoint</Application>
  <PresentationFormat>A4 Paper (210x297 mm)‎</PresentationFormat>
  <Paragraphs>122</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السادسة نمائية</vt:lpstr>
      <vt:lpstr>شروط الإدراك</vt:lpstr>
      <vt:lpstr> العوامل المؤثرة في عملية الإدراك: </vt:lpstr>
      <vt:lpstr>2. عامل التوقع </vt:lpstr>
      <vt:lpstr>7. الميول والعواطف والاتجاهات والقيم والحاجات: </vt:lpstr>
      <vt:lpstr>العوامل الخارجية </vt:lpstr>
      <vt:lpstr> التقارب </vt:lpstr>
      <vt:lpstr>الشريحة 9</vt:lpstr>
      <vt:lpstr>ثالثاً: مبدأ الشكل والأرضية: </vt:lpstr>
      <vt:lpstr>رابعاً: الثبات الإدراكي: </vt:lpstr>
      <vt:lpstr>خامساً: الخداع الإدراكي: </vt:lpstr>
      <vt:lpstr>العوامل الخارجية التى تؤثر على الانتباه</vt:lpstr>
      <vt:lpstr>نسبة انتشار صعوبات الإدراك: </vt:lpstr>
      <vt:lpstr>تأثير صعوبات الإدراك على التعلم</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214</cp:revision>
  <dcterms:created xsi:type="dcterms:W3CDTF">2009-10-14T19:14:34Z</dcterms:created>
  <dcterms:modified xsi:type="dcterms:W3CDTF">2011-10-10T06:55:23Z</dcterms:modified>
</cp:coreProperties>
</file>