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88" r:id="rId2"/>
    <p:sldId id="366" r:id="rId3"/>
    <p:sldId id="365" r:id="rId4"/>
    <p:sldId id="321" r:id="rId5"/>
    <p:sldId id="322" r:id="rId6"/>
    <p:sldId id="341" r:id="rId7"/>
    <p:sldId id="342" r:id="rId8"/>
    <p:sldId id="343" r:id="rId9"/>
    <p:sldId id="344" r:id="rId10"/>
    <p:sldId id="345" r:id="rId11"/>
    <p:sldId id="346" r:id="rId12"/>
    <p:sldId id="347" r:id="rId13"/>
    <p:sldId id="348" r:id="rId14"/>
    <p:sldId id="349" r:id="rId15"/>
    <p:sldId id="364" r:id="rId16"/>
    <p:sldId id="367" r:id="rId17"/>
    <p:sldId id="368" r:id="rId18"/>
    <p:sldId id="369"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03BD"/>
    <a:srgbClr val="FF0066"/>
    <a:srgbClr val="009900"/>
    <a:srgbClr val="FF3300"/>
    <a:srgbClr val="3B84AF"/>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64" autoAdjust="0"/>
  </p:normalViewPr>
  <p:slideViewPr>
    <p:cSldViewPr>
      <p:cViewPr>
        <p:scale>
          <a:sx n="80" d="100"/>
          <a:sy n="80" d="100"/>
        </p:scale>
        <p:origin x="-672" y="3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10/11/2011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smtClean="0">
                <a:solidFill>
                  <a:schemeClr val="bg1"/>
                </a:solidFill>
                <a:latin typeface="+mn-lt"/>
                <a:cs typeface="+mn-cs"/>
              </a:rPr>
              <a:t>التعلم</a:t>
            </a:r>
            <a:r>
              <a:rPr lang="ar-SA" sz="1600" b="1" baseline="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3276600"/>
            <a:ext cx="5099050" cy="1676400"/>
          </a:xfrm>
          <a:prstGeom prst="rect">
            <a:avLst/>
          </a:prstGeom>
          <a:noFill/>
          <a:ln w="9525">
            <a:noFill/>
            <a:miter lim="800000"/>
            <a:headEnd/>
            <a:tailEnd/>
          </a:ln>
        </p:spPr>
        <p:txBody>
          <a:bodyPr anchor="ctr"/>
          <a:lstStyle/>
          <a:p>
            <a:pPr algn="ctr"/>
            <a:r>
              <a:rPr lang="ar-EG" sz="3700" b="1" dirty="0">
                <a:solidFill>
                  <a:srgbClr val="376092"/>
                </a:solidFill>
                <a:latin typeface="AYM Wadiy S_U normal."/>
                <a:cs typeface="Times New Roman" pitchFamily="18" charset="0"/>
              </a:rPr>
              <a:t>اسم </a:t>
            </a:r>
            <a:r>
              <a:rPr lang="ar-EG" sz="3700" b="1" dirty="0" smtClean="0">
                <a:solidFill>
                  <a:srgbClr val="376092"/>
                </a:solidFill>
                <a:latin typeface="AYM Wadiy S_U normal."/>
                <a:cs typeface="Times New Roman" pitchFamily="18" charset="0"/>
              </a:rPr>
              <a:t>المقرر</a:t>
            </a:r>
            <a:endParaRPr lang="en-US" sz="3700" b="1" dirty="0" smtClean="0">
              <a:solidFill>
                <a:srgbClr val="376092"/>
              </a:solidFill>
              <a:latin typeface="AYM Wadiy S_U normal."/>
              <a:cs typeface="Times New Roman" pitchFamily="18" charset="0"/>
            </a:endParaRPr>
          </a:p>
          <a:p>
            <a:pPr algn="ctr">
              <a:lnSpc>
                <a:spcPct val="80000"/>
              </a:lnSpc>
            </a:pPr>
            <a:r>
              <a:rPr lang="ar-SA" sz="3200" dirty="0" smtClean="0">
                <a:solidFill>
                  <a:srgbClr val="FF0000"/>
                </a:solidFill>
                <a:latin typeface="Monotype Koufi" pitchFamily="2" charset="-78"/>
                <a:cs typeface="Monotype Koufi" pitchFamily="2" charset="-78"/>
              </a:rPr>
              <a:t>صعوبات التعلم </a:t>
            </a:r>
            <a:r>
              <a:rPr lang="ar-SA" sz="3200" smtClean="0">
                <a:solidFill>
                  <a:srgbClr val="FF0000"/>
                </a:solidFill>
                <a:latin typeface="Monotype Koufi" pitchFamily="2" charset="-78"/>
                <a:cs typeface="Monotype Koufi" pitchFamily="2" charset="-78"/>
              </a:rPr>
              <a:t>النمائية</a:t>
            </a:r>
            <a:endParaRPr lang="ar-SA" sz="3200" b="1" dirty="0" smtClean="0">
              <a:solidFill>
                <a:srgbClr val="FF0000"/>
              </a:solidFill>
              <a:latin typeface="AYM Wadiy S_U normal."/>
              <a:cs typeface="Times New Roman" pitchFamily="18" charset="0"/>
            </a:endParaRPr>
          </a:p>
          <a:p>
            <a:pPr algn="ctr"/>
            <a:r>
              <a:rPr lang="ar-SA" sz="4000" b="1" dirty="0" smtClean="0">
                <a:solidFill>
                  <a:srgbClr val="002060"/>
                </a:solidFill>
                <a:cs typeface="Akhbar MT" pitchFamily="2" charset="-78"/>
              </a:rPr>
              <a:t>د. مجدى الشحات</a:t>
            </a:r>
            <a:endParaRPr lang="en-US" sz="3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127">
                                            <p:txEl>
                                              <p:pRg st="0" end="0"/>
                                            </p:txEl>
                                          </p:spTgt>
                                        </p:tgtEl>
                                        <p:attrNameLst>
                                          <p:attrName>style.visibility</p:attrName>
                                        </p:attrNameLst>
                                      </p:cBhvr>
                                      <p:to>
                                        <p:strVal val="visible"/>
                                      </p:to>
                                    </p:set>
                                    <p:anim calcmode="lin" valueType="num">
                                      <p:cBhvr additive="base">
                                        <p:cTn id="19" dur="500" fill="hold"/>
                                        <p:tgtEl>
                                          <p:spTgt spid="512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127">
                                            <p:txEl>
                                              <p:pRg st="1" end="1"/>
                                            </p:txEl>
                                          </p:spTgt>
                                        </p:tgtEl>
                                        <p:attrNameLst>
                                          <p:attrName>style.visibility</p:attrName>
                                        </p:attrNameLst>
                                      </p:cBhvr>
                                      <p:to>
                                        <p:strVal val="visible"/>
                                      </p:to>
                                    </p:set>
                                    <p:anim calcmode="lin" valueType="num">
                                      <p:cBhvr additive="base">
                                        <p:cTn id="25" dur="500" fill="hold"/>
                                        <p:tgtEl>
                                          <p:spTgt spid="5127">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127">
                                            <p:txEl>
                                              <p:pRg st="2" end="2"/>
                                            </p:txEl>
                                          </p:spTgt>
                                        </p:tgtEl>
                                        <p:attrNameLst>
                                          <p:attrName>style.visibility</p:attrName>
                                        </p:attrNameLst>
                                      </p:cBhvr>
                                      <p:to>
                                        <p:strVal val="visible"/>
                                      </p:to>
                                    </p:set>
                                    <p:anim calcmode="lin" valueType="num">
                                      <p:cBhvr additive="base">
                                        <p:cTn id="31" dur="500" fill="hold"/>
                                        <p:tgtEl>
                                          <p:spTgt spid="5127">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1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130">
                                            <p:txEl>
                                              <p:pRg st="0" end="0"/>
                                            </p:txEl>
                                          </p:spTgt>
                                        </p:tgtEl>
                                        <p:attrNameLst>
                                          <p:attrName>style.visibility</p:attrName>
                                        </p:attrNameLst>
                                      </p:cBhvr>
                                      <p:to>
                                        <p:strVal val="visible"/>
                                      </p:to>
                                    </p:set>
                                    <p:anim calcmode="lin" valueType="num">
                                      <p:cBhvr additive="base">
                                        <p:cTn id="37" dur="500" fill="hold"/>
                                        <p:tgtEl>
                                          <p:spTgt spid="5130">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13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130">
                                            <p:txEl>
                                              <p:pRg st="1" end="1"/>
                                            </p:txEl>
                                          </p:spTgt>
                                        </p:tgtEl>
                                        <p:attrNameLst>
                                          <p:attrName>style.visibility</p:attrName>
                                        </p:attrNameLst>
                                      </p:cBhvr>
                                      <p:to>
                                        <p:strVal val="visible"/>
                                      </p:to>
                                    </p:set>
                                    <p:anim calcmode="lin" valueType="num">
                                      <p:cBhvr additive="base">
                                        <p:cTn id="43" dur="500" fill="hold"/>
                                        <p:tgtEl>
                                          <p:spTgt spid="5130">
                                            <p:txEl>
                                              <p:pRg st="1" end="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13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130">
                                            <p:txEl>
                                              <p:pRg st="2" end="2"/>
                                            </p:txEl>
                                          </p:spTgt>
                                        </p:tgtEl>
                                        <p:attrNameLst>
                                          <p:attrName>style.visibility</p:attrName>
                                        </p:attrNameLst>
                                      </p:cBhvr>
                                      <p:to>
                                        <p:strVal val="visible"/>
                                      </p:to>
                                    </p:set>
                                    <p:anim calcmode="lin" valueType="num">
                                      <p:cBhvr additive="base">
                                        <p:cTn id="49" dur="500" fill="hold"/>
                                        <p:tgtEl>
                                          <p:spTgt spid="5130">
                                            <p:txEl>
                                              <p:pRg st="2" end="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13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127" grpId="0" build="p"/>
      <p:bldP spid="5130"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200" dirty="0" smtClean="0"/>
              <a:t>المحاضرة السابعة</a:t>
            </a:r>
            <a:endParaRPr lang="ar-SA" sz="3200" dirty="0"/>
          </a:p>
        </p:txBody>
      </p:sp>
      <p:sp>
        <p:nvSpPr>
          <p:cNvPr id="3" name="عنصر نائب للمحتوى 2"/>
          <p:cNvSpPr>
            <a:spLocks noGrp="1"/>
          </p:cNvSpPr>
          <p:nvPr>
            <p:ph idx="1"/>
          </p:nvPr>
        </p:nvSpPr>
        <p:spPr/>
        <p:txBody>
          <a:bodyPr/>
          <a:lstStyle/>
          <a:p>
            <a:endParaRPr lang="ar-S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IQ" b="1" dirty="0" smtClean="0"/>
              <a:t>الوسيط الشكلي الإدراكي:</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IQ" sz="2000" dirty="0" smtClean="0"/>
              <a:t>يقوم دور الوسيط الشكلي في اضطرابات الإدراك على التسليم باختلاف أساليب التعلم لدى الأفراد، واختلاف الوسيط الشكلي الذي يعتمد عليه تعلمهم، فبعض الطلاب يكون تعلمهم أفضل وأكثر فاعلية اعتماداً على حاسة السمع أو الوسط السمعي والبعض الآخر يحتاج إلى إعادة كتابة ما يريد تعلمه، كما قد يجمع البعض في تعلمه على تكامل هذه الوسائط والأساليب في الوصول إلى المستوى المرغوب من التعلم.</a:t>
            </a:r>
            <a:endParaRPr lang="en-US" sz="2000" dirty="0" smtClean="0"/>
          </a:p>
          <a:p>
            <a:pPr rtl="1"/>
            <a:r>
              <a:rPr lang="ar-IQ" sz="2000" b="1" dirty="0" smtClean="0"/>
              <a:t>النظم الإدراكية وتزايد عبء التجهيز والمعالجة:</a:t>
            </a:r>
            <a:endParaRPr lang="en-US" sz="2000" b="1" dirty="0" smtClean="0"/>
          </a:p>
          <a:p>
            <a:pPr rtl="1"/>
            <a:r>
              <a:rPr lang="ar-IQ" sz="2000" dirty="0" smtClean="0"/>
              <a:t>إن النشاط العقلي المعرفي الذي يقف خلف القدرات الإدراكية يشكل قضية خلافية، بسبب حدوث عمليات الإدراك داخل العقل وصعوبة قابليتها للملاحظة والاختبار والقياس، لذا فإن الاستقطاب الذي فرضته موضوعات علم النفس المعرفي وقضاياه على اهتمامات علماء علم النفس قاد إلى إبراز أهمية التعلم المعرفي وتجهيز </a:t>
            </a:r>
            <a:r>
              <a:rPr lang="ar-IQ" sz="2000" dirty="0" err="1" smtClean="0"/>
              <a:t>و</a:t>
            </a:r>
            <a:r>
              <a:rPr lang="ar-IQ" sz="2000" dirty="0" smtClean="0"/>
              <a:t> معالجة المعلومات ودور الإدراك والوظائف الإدراكية فيه، وعلى ذلك فإن أي خلل يصيب أي من هذه النظم يؤثر على تكاملها، ومن ثم تنتج اضطرابات في الإدراك أو الوظائف الإدراكية.</a:t>
            </a:r>
            <a:endParaRPr lang="en-US" sz="2000" dirty="0" smtClean="0"/>
          </a:p>
          <a:p>
            <a:endParaRPr lang="ar-SA"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IQ" b="1" dirty="0" smtClean="0"/>
              <a:t>الإدراك السمعي:</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IQ" sz="1800" dirty="0" smtClean="0"/>
              <a:t>ويتضمن الإدراك السمعي مجموعة من المهارات هي:</a:t>
            </a:r>
            <a:endParaRPr lang="en-US" sz="1800" dirty="0" smtClean="0"/>
          </a:p>
          <a:p>
            <a:pPr rtl="1"/>
            <a:r>
              <a:rPr lang="ar-IQ" sz="1800" dirty="0" smtClean="0"/>
              <a:t>- </a:t>
            </a:r>
            <a:r>
              <a:rPr lang="ar-IQ" sz="1800" b="1" dirty="0" smtClean="0"/>
              <a:t>التمييز السمعي</a:t>
            </a:r>
            <a:r>
              <a:rPr lang="ar-IQ" sz="1800" dirty="0" smtClean="0"/>
              <a:t>: وهى القدرة على تمييز الأصوات المختلفة التي يتضمنها الكلام، والتمييز بين الحروف والكلمات المتشابهة.</a:t>
            </a:r>
            <a:endParaRPr lang="en-US" sz="1800" dirty="0" smtClean="0"/>
          </a:p>
          <a:p>
            <a:pPr rtl="1"/>
            <a:r>
              <a:rPr lang="ar-IQ" sz="1800" dirty="0" smtClean="0"/>
              <a:t>- </a:t>
            </a:r>
            <a:r>
              <a:rPr lang="ar-IQ" sz="1800" b="1" dirty="0" smtClean="0"/>
              <a:t>الذاكرة السمعية</a:t>
            </a:r>
            <a:r>
              <a:rPr lang="ar-IQ" sz="1800" dirty="0" smtClean="0"/>
              <a:t>: هي القدرة على استدعاء مثيرات صوتية سبق تقديمها للفرد، قد تكون هذه المثيرات أرقاماً أو كلمات أو جملاً.</a:t>
            </a:r>
            <a:endParaRPr lang="en-US" sz="1800" dirty="0" smtClean="0"/>
          </a:p>
          <a:p>
            <a:pPr rtl="1"/>
            <a:r>
              <a:rPr lang="ar-IQ" sz="1800" dirty="0" smtClean="0"/>
              <a:t>- </a:t>
            </a:r>
            <a:r>
              <a:rPr lang="ar-IQ" sz="1800" b="1" dirty="0" smtClean="0"/>
              <a:t>المعالجة السمعية</a:t>
            </a:r>
            <a:r>
              <a:rPr lang="ar-IQ" sz="1800" dirty="0" smtClean="0"/>
              <a:t>: وهى القدرة على الإنصات والتفكير في الأسئلة قبل الإجابة عليها.</a:t>
            </a:r>
            <a:endParaRPr lang="en-US" sz="1800" dirty="0" smtClean="0"/>
          </a:p>
          <a:p>
            <a:pPr rtl="1"/>
            <a:r>
              <a:rPr lang="ar-IQ" sz="1800" b="1" dirty="0" smtClean="0"/>
              <a:t>الإدراك البصري:</a:t>
            </a:r>
            <a:endParaRPr lang="en-US" sz="1800" b="1" dirty="0" smtClean="0"/>
          </a:p>
          <a:p>
            <a:pPr rtl="1"/>
            <a:r>
              <a:rPr lang="ar-IQ" sz="1800" dirty="0" smtClean="0"/>
              <a:t>ويتضمن الإدراك البصري مجموعة من المهارات هي:</a:t>
            </a:r>
            <a:endParaRPr lang="en-US" sz="1800" dirty="0" smtClean="0"/>
          </a:p>
          <a:p>
            <a:pPr rtl="1"/>
            <a:r>
              <a:rPr lang="ar-IQ" sz="1800" dirty="0" smtClean="0"/>
              <a:t>1</a:t>
            </a:r>
            <a:r>
              <a:rPr lang="ar-IQ" sz="1800" b="1" dirty="0" smtClean="0"/>
              <a:t>. التمييز البصري</a:t>
            </a:r>
            <a:r>
              <a:rPr lang="ar-IQ" sz="1800" dirty="0" smtClean="0"/>
              <a:t>: في القدرة على ملاحظة أوجه الشبة وأوجه الاختلاف بين عدة مثيرات من خلال إدراك الخصائص الرئيسية المميزة لكل منها.</a:t>
            </a:r>
            <a:endParaRPr lang="en-US" sz="1800" dirty="0" smtClean="0"/>
          </a:p>
          <a:p>
            <a:pPr rtl="1"/>
            <a:r>
              <a:rPr lang="ar-IQ" sz="1800" dirty="0" smtClean="0"/>
              <a:t>2. </a:t>
            </a:r>
            <a:r>
              <a:rPr lang="ar-IQ" sz="1800" b="1" dirty="0" smtClean="0"/>
              <a:t>الذاكرة البصرية</a:t>
            </a:r>
            <a:r>
              <a:rPr lang="ar-IQ" sz="1800" dirty="0" smtClean="0"/>
              <a:t>: وهى القدرة على استدعاء مثيرات بصرية بعد فترة من رؤيتها.</a:t>
            </a:r>
            <a:endParaRPr lang="en-US" sz="1800" dirty="0" smtClean="0"/>
          </a:p>
          <a:p>
            <a:pPr rtl="1"/>
            <a:r>
              <a:rPr lang="ar-IQ" sz="1800" dirty="0" smtClean="0"/>
              <a:t>3</a:t>
            </a:r>
            <a:r>
              <a:rPr lang="ar-IQ" sz="1800" b="1" dirty="0" smtClean="0"/>
              <a:t>. العلاقات المكانية</a:t>
            </a:r>
            <a:r>
              <a:rPr lang="ar-IQ" sz="1800" dirty="0" smtClean="0"/>
              <a:t>: وهى القدرة على إدراك وضع الأشياء في توجهها في المكان.</a:t>
            </a:r>
            <a:endParaRPr lang="en-US" sz="1800" dirty="0" smtClean="0"/>
          </a:p>
          <a:p>
            <a:pPr rtl="1"/>
            <a:r>
              <a:rPr lang="ar-IQ" sz="1800" b="1" dirty="0" smtClean="0"/>
              <a:t>4. التمييز بين الشكل والأرضية</a:t>
            </a:r>
            <a:r>
              <a:rPr lang="ar-IQ" sz="1800" dirty="0" smtClean="0"/>
              <a:t>: وهى القدرة على تمييز مثير معين عن مثيرات أخرى توجد في الخلفية المحيطة بهذا المثير.</a:t>
            </a:r>
            <a:endParaRPr lang="en-US" sz="1800" dirty="0" smtClean="0"/>
          </a:p>
          <a:p>
            <a:r>
              <a:rPr lang="ar-SA" sz="1800" dirty="0" smtClean="0"/>
              <a:t>5. </a:t>
            </a:r>
            <a:r>
              <a:rPr lang="ar-SA" sz="1800" b="1" dirty="0" smtClean="0"/>
              <a:t>الإغلاق البصري</a:t>
            </a:r>
            <a:r>
              <a:rPr lang="ar-SA" sz="1800" dirty="0" smtClean="0"/>
              <a:t>: وهو القدرة على التعرف على الشكل الكلى عندما تظهر أجزاء من الشكل فقط</a:t>
            </a:r>
            <a:endParaRPr lang="ar-SA"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IQ" b="1" dirty="0" smtClean="0"/>
              <a:t>تكامل النظم الإدراكية: </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EG" sz="2000" dirty="0" smtClean="0"/>
              <a:t>حيث</a:t>
            </a:r>
            <a:r>
              <a:rPr lang="ar-IQ" sz="2000" dirty="0" smtClean="0"/>
              <a:t> تعمل جميع الأنظمة السابقة مع بعضها البعض في تكامل وترابط وتناغم. </a:t>
            </a:r>
            <a:r>
              <a:rPr lang="ar-EG" sz="2000" dirty="0" smtClean="0"/>
              <a:t>وقد أكدت الدراسات وجود اضطرابات إدراكية بين الأطفال ذوى صعوبات التعلم بصورة أكثر من وجودها بين أقرانهم العاديين، ويجمع العديد من المتخصصين في المجال على أن دور العمليات الإدراكية في علاج أشكال صعوبات التعلم يمثل واحدة من القضايا الملحة،  حيث تعمل الأنشطة الإدراكية على تنظيم وتفسير المثيرات البصرية والسمعية، لذا فالأطفال الذين يعانون من صعوبات في العمليات الإدراكية تؤدى إلى إعاقة التناسق البصري السمعي الحركي والعلاقات المكانية والتمييز البصري والسمعي، كما أنهم لا يستطيعون تفسير المثيرات ومعرفة معناها مما يؤثر بشكل مباشر على مهاراتهم الأكاديمية.</a:t>
            </a:r>
            <a:endParaRPr lang="en-US" sz="2000" dirty="0" smtClean="0"/>
          </a:p>
          <a:p>
            <a:pPr rtl="1"/>
            <a:r>
              <a:rPr lang="ar-EG" sz="2000" dirty="0" smtClean="0"/>
              <a:t>كذلك فقد أشار كل من سوزان </a:t>
            </a:r>
            <a:r>
              <a:rPr lang="ar-EG" sz="2000" dirty="0" err="1" smtClean="0"/>
              <a:t>ورايت</a:t>
            </a:r>
            <a:r>
              <a:rPr lang="ar-EG" sz="2000" dirty="0" smtClean="0"/>
              <a:t> (</a:t>
            </a:r>
            <a:r>
              <a:rPr lang="en-US" sz="2000" dirty="0" smtClean="0"/>
              <a:t>Susan &amp; write,2000</a:t>
            </a:r>
            <a:r>
              <a:rPr lang="ar-EG" sz="2000" dirty="0" smtClean="0"/>
              <a:t>) إلى أن اضطرابات الإدراك البصري تنشأ نتيجة عدم قدرة التلميذ على تنظيم وتكامل المثيرات الواردة إليه عبر حاسة البصر وصعوبة معالجتها ذهنياً في إطار الخبرات السابقة مما يؤدي إلى اختفاء المعلومات أو الكلمات أو الأشكال قبل إعطائها المعاني والدلالات المعرفية وينعكس ذلك على التحصيل الدراسي في صعوبة نسخ الحروف وصعوبة التمييز بين الكلمات بالإضافة إلى صعوبة التمييز بين الأشكال والأعداد وهي مهارات ضرورية في اكتساب المفاهيم الرياضية والتحصيل في مادة الرياضيات كما ينعكس على صعوبة تعلم العمليات الحسابية الأساسية.</a:t>
            </a:r>
            <a:endParaRPr lang="en-US" sz="2000" dirty="0" smtClean="0"/>
          </a:p>
          <a:p>
            <a:endParaRPr lang="ar-SA"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EG" sz="2000" dirty="0" smtClean="0"/>
              <a:t>وقد قارن "السيد صقر" (1992) بين 37 طفلاً ذوي صعوبات تعلم في القراءة والحساب، 18 عاديين من تلاميذ الصفين الثالث والرابع في الخصائص المعرفية </a:t>
            </a:r>
            <a:r>
              <a:rPr lang="ar-EG" sz="2000" dirty="0" err="1" smtClean="0"/>
              <a:t>واللامعرفية</a:t>
            </a:r>
            <a:r>
              <a:rPr lang="ar-EG" sz="2000" dirty="0" smtClean="0"/>
              <a:t> التالية: الانتباه، الإدراك، والتذكر وتقدير الذات، دافعية الإنجاز، القلق، وقد أسفر عن وجود فروق بين التلاميذ ذوي صعوبات التعلم والعاديين في: الإدراك والانتباه، وكذلك في تقدير الذات والدافعية للإنجاز لصالح العاديين، كما كشفت الدارسة عن أن أكثر صعوبات التعلم شيوعاً بين أفراد العينة هي: صعوبات القراءة والحساب معاً، تليها صعوبات القراءة، ثم الحساب.</a:t>
            </a:r>
            <a:endParaRPr lang="en-US" sz="2000" dirty="0" smtClean="0"/>
          </a:p>
          <a:p>
            <a:r>
              <a:rPr lang="ar-EG" sz="2000" dirty="0" smtClean="0"/>
              <a:t>وتمشياً مع الافتراض القائل بان العمليات الإدراكية تكون الأساس لاكتساب وتنمية المهارات الأكاديمية تعرض أمينة شلبي (2004) بعض عمليات الإدراك البصري وتأثيرها في صعوبات التعلم على النحو التالي</a:t>
            </a:r>
            <a:endParaRPr lang="ar-SA"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b="1" dirty="0" smtClean="0"/>
              <a:t>الإدراك البصري </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EG" sz="1800" dirty="0" smtClean="0"/>
              <a:t>و يعرف الإدراك البصري بأنه عملية تأويل وتفسير المثيرات البصرية وإعطائها المعاني والدلالات. وتحويل المثير البصري من صورته الخام إلى </a:t>
            </a:r>
            <a:r>
              <a:rPr lang="ar-EG" sz="1800" dirty="0" err="1" smtClean="0"/>
              <a:t>جشتلط</a:t>
            </a:r>
            <a:r>
              <a:rPr lang="ar-EG" sz="1800" dirty="0" smtClean="0"/>
              <a:t> الإدراك الذي يختلف في معناه ومحتواه عن العناصر الداخلة فيه.</a:t>
            </a:r>
            <a:endParaRPr lang="en-US" sz="1800" dirty="0" smtClean="0"/>
          </a:p>
          <a:p>
            <a:pPr rtl="1"/>
            <a:r>
              <a:rPr lang="ar-EG" sz="1800" dirty="0" smtClean="0"/>
              <a:t>	ويلعب الإدراك البصري دوراً بالغ الأهمية في التعلم المدرسي، وبصفة خاصة في القراءة ويجد الأطفال ذوو صعوبات التعلم صعوبات ملموسة في المهام التي تتطلب تمييزاً بصرياً للحروف والكلمات، وكذا الأعداد والأشكال والتصميمات الهندسية، والصور وكافة الأشكال المرئية، أو التي تستقبل من خلال الوسيط الحسي البصري. </a:t>
            </a:r>
            <a:endParaRPr lang="en-US" sz="1800" dirty="0" smtClean="0"/>
          </a:p>
          <a:p>
            <a:pPr rtl="1"/>
            <a:r>
              <a:rPr lang="ar-EG" sz="1800" dirty="0" smtClean="0"/>
              <a:t>	وتشير الدراسات والبحوث التي أجريت على الإدراك البصري لدي ذوي صعوبات التعلم إلى أن هؤلاء الأطفال – ذوي صعوبات التعلم – يعانون من واحدة أو أكثر من الصعوبات التالية: </a:t>
            </a:r>
            <a:endParaRPr lang="en-US" sz="1800" dirty="0" smtClean="0"/>
          </a:p>
          <a:p>
            <a:pPr rtl="1"/>
            <a:r>
              <a:rPr lang="ar-EG" sz="1800" dirty="0" smtClean="0"/>
              <a:t>- صعوبات التمييز البصري للأشكال والحروف/الكلمات والمقاطع والأعداد. </a:t>
            </a:r>
            <a:endParaRPr lang="en-US" sz="1800" dirty="0" smtClean="0"/>
          </a:p>
          <a:p>
            <a:pPr rtl="1"/>
            <a:r>
              <a:rPr lang="ar-EG" sz="1800" dirty="0" smtClean="0"/>
              <a:t>- صعوبات التمييز بين الشكل والأرضية أو الشكل والخلفية. </a:t>
            </a:r>
            <a:r>
              <a:rPr lang="ar-SA" sz="1800" dirty="0" smtClean="0"/>
              <a:t>-</a:t>
            </a:r>
            <a:r>
              <a:rPr lang="ar-EG" sz="1800" dirty="0" smtClean="0"/>
              <a:t> صعوبات في الإغلاق </a:t>
            </a:r>
            <a:r>
              <a:rPr lang="ar-EG" sz="1800" dirty="0" err="1" smtClean="0"/>
              <a:t>البص</a:t>
            </a:r>
            <a:r>
              <a:rPr lang="ar-SA" sz="1800" dirty="0" err="1" smtClean="0"/>
              <a:t>رى</a:t>
            </a:r>
            <a:r>
              <a:rPr lang="ar-EG" sz="1800" dirty="0" smtClean="0"/>
              <a:t> </a:t>
            </a:r>
            <a:endParaRPr lang="en-US" sz="1800" dirty="0" smtClean="0"/>
          </a:p>
          <a:p>
            <a:pPr rtl="1"/>
            <a:r>
              <a:rPr lang="ar-EG" sz="1800" dirty="0" smtClean="0"/>
              <a:t>- صعوبات في إدراك العلاقات المكانية. </a:t>
            </a:r>
            <a:r>
              <a:rPr lang="ar-SA" sz="1800" dirty="0" smtClean="0"/>
              <a:t>                     </a:t>
            </a:r>
            <a:r>
              <a:rPr lang="ar-EG" sz="1800" dirty="0" smtClean="0"/>
              <a:t>- صعوبات التعرف على الأشياء والحروف. </a:t>
            </a:r>
            <a:endParaRPr lang="en-US" sz="1800" dirty="0" smtClean="0"/>
          </a:p>
          <a:p>
            <a:pPr rtl="1"/>
            <a:r>
              <a:rPr lang="ar-EG" sz="1800" dirty="0" smtClean="0"/>
              <a:t>- صعوبات في إدراك معكوس الشكل أو الرمز. </a:t>
            </a:r>
            <a:r>
              <a:rPr lang="ar-SA" sz="1800" dirty="0" smtClean="0"/>
              <a:t>             </a:t>
            </a:r>
            <a:r>
              <a:rPr lang="ar-EG" sz="1800" dirty="0" smtClean="0"/>
              <a:t>- صعوبات إدراك الكل والجزء. </a:t>
            </a:r>
            <a:endParaRPr lang="en-US" sz="1800" dirty="0" smtClean="0"/>
          </a:p>
          <a:p>
            <a:pPr rtl="1"/>
            <a:r>
              <a:rPr lang="ar-EG" sz="1800" dirty="0" smtClean="0"/>
              <a:t>ومن خلال مراجعة أدبيات البحث العلمي في مجال التربية وعلم النفس بصورة عامة وفى مجال التربية الخاصة وصعوبات الإدراك بصورة خاصة</a:t>
            </a:r>
            <a:endParaRPr lang="en-US" sz="1800" dirty="0" smtClean="0"/>
          </a:p>
          <a:p>
            <a:pPr rtl="1"/>
            <a:r>
              <a:rPr lang="ar-EG" sz="1800" dirty="0" smtClean="0"/>
              <a:t>أمكن الإشارة إلى  كل من هذه الصعوبات بالعرض والتحليل على النحو التالي: </a:t>
            </a:r>
            <a:endParaRPr lang="en-US" sz="1800" dirty="0" smtClean="0"/>
          </a:p>
          <a:p>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b="1" dirty="0" smtClean="0"/>
              <a:t>صعوبات التمييز البصري</a:t>
            </a:r>
            <a:endParaRPr lang="ar-SA" dirty="0"/>
          </a:p>
        </p:txBody>
      </p:sp>
      <p:sp>
        <p:nvSpPr>
          <p:cNvPr id="3" name="عنصر نائب للمحتوى 2"/>
          <p:cNvSpPr>
            <a:spLocks noGrp="1"/>
          </p:cNvSpPr>
          <p:nvPr>
            <p:ph idx="1"/>
          </p:nvPr>
        </p:nvSpPr>
        <p:spPr/>
        <p:txBody>
          <a:bodyPr/>
          <a:lstStyle/>
          <a:p>
            <a:pPr rtl="1"/>
            <a:r>
              <a:rPr lang="ar-EG" sz="1800" dirty="0" smtClean="0"/>
              <a:t>ويشير التمييز البصري إلى القدرة على التمييز بين الأشكال، وإدراك أوجه الشبه وأوجه الاختلاف بينها. من حيث اللون والشكل والحجم والنمط والوضع والوضوح والعمق والكثافة..الخ. وهذه القدرة ضرورية لتعلم الطفل القراءة والكتابة والحساب والرسم. </a:t>
            </a:r>
            <a:endParaRPr lang="en-US" sz="1800" dirty="0" smtClean="0"/>
          </a:p>
          <a:p>
            <a:pPr rtl="1"/>
            <a:r>
              <a:rPr lang="ar-EG" sz="1800" dirty="0" smtClean="0"/>
              <a:t>وترتبط هذه القدرة بسرعة الإدراك والقدرة على إدراك التفاصيل الدقيقة، وتقاس هذه القدرة - القدرة على التمييز - باختبارات إدراك الشكل المختلف من بين مجموعة من الأشكال المتماثلة. كأن يطلب من الطفل أن يستخرج حرف </a:t>
            </a:r>
            <a:r>
              <a:rPr lang="ar-EG" sz="1800" dirty="0" err="1" smtClean="0"/>
              <a:t>الـ</a:t>
            </a:r>
            <a:r>
              <a:rPr lang="ar-EG" sz="1800" dirty="0" smtClean="0"/>
              <a:t> ص من بين مجموعة من حروف </a:t>
            </a:r>
            <a:r>
              <a:rPr lang="ar-EG" sz="1800" dirty="0" err="1" smtClean="0"/>
              <a:t>الـ</a:t>
            </a:r>
            <a:r>
              <a:rPr lang="ar-EG" sz="1800" dirty="0" smtClean="0"/>
              <a:t> ض والـ </a:t>
            </a:r>
            <a:r>
              <a:rPr lang="ar-EG" sz="1800" dirty="0" err="1" smtClean="0"/>
              <a:t>ر</a:t>
            </a:r>
            <a:r>
              <a:rPr lang="ar-EG" sz="1800" dirty="0" smtClean="0"/>
              <a:t> من </a:t>
            </a:r>
            <a:r>
              <a:rPr lang="ar-EG" sz="1800" dirty="0" err="1" smtClean="0"/>
              <a:t>الـ</a:t>
            </a:r>
            <a:r>
              <a:rPr lang="ar-EG" sz="1800" dirty="0" smtClean="0"/>
              <a:t> ز، </a:t>
            </a:r>
            <a:r>
              <a:rPr lang="ar-EG" sz="1800" dirty="0" err="1" smtClean="0"/>
              <a:t>الـ</a:t>
            </a:r>
            <a:r>
              <a:rPr lang="ar-EG" sz="1800" dirty="0" smtClean="0"/>
              <a:t> ظ من </a:t>
            </a:r>
            <a:r>
              <a:rPr lang="ar-EG" sz="1800" dirty="0" err="1" smtClean="0"/>
              <a:t>الـ</a:t>
            </a:r>
            <a:r>
              <a:rPr lang="ar-EG" sz="1800" dirty="0" smtClean="0"/>
              <a:t> ط، </a:t>
            </a:r>
            <a:r>
              <a:rPr lang="ar-EG" sz="1800" dirty="0" err="1" smtClean="0"/>
              <a:t>الـ</a:t>
            </a:r>
            <a:r>
              <a:rPr lang="ar-EG" sz="1800" dirty="0" smtClean="0"/>
              <a:t> ف من </a:t>
            </a:r>
            <a:r>
              <a:rPr lang="ar-EG" sz="1800" dirty="0" err="1" smtClean="0"/>
              <a:t>الـ</a:t>
            </a:r>
            <a:r>
              <a:rPr lang="ar-EG" sz="1800" dirty="0" smtClean="0"/>
              <a:t> ق، والـ </a:t>
            </a:r>
            <a:r>
              <a:rPr lang="ar-EG" sz="1800" dirty="0" err="1" smtClean="0"/>
              <a:t>ت</a:t>
            </a:r>
            <a:r>
              <a:rPr lang="ar-EG" sz="1800" dirty="0" smtClean="0"/>
              <a:t> من </a:t>
            </a:r>
            <a:r>
              <a:rPr lang="ar-EG" sz="1800" dirty="0" err="1" smtClean="0"/>
              <a:t>الـ</a:t>
            </a:r>
            <a:r>
              <a:rPr lang="ar-EG" sz="1800" dirty="0" smtClean="0"/>
              <a:t> ث، والـ </a:t>
            </a:r>
            <a:r>
              <a:rPr lang="ar-EG" sz="1800" dirty="0" err="1" smtClean="0"/>
              <a:t>ع</a:t>
            </a:r>
            <a:r>
              <a:rPr lang="ar-EG" sz="1800" dirty="0" smtClean="0"/>
              <a:t> من </a:t>
            </a:r>
            <a:r>
              <a:rPr lang="ar-EG" sz="1800" dirty="0" err="1" smtClean="0"/>
              <a:t>الـ</a:t>
            </a:r>
            <a:r>
              <a:rPr lang="ar-EG" sz="1800" dirty="0" smtClean="0"/>
              <a:t> غ، </a:t>
            </a:r>
            <a:r>
              <a:rPr lang="ar-EG" sz="1800" dirty="0" err="1" smtClean="0"/>
              <a:t>الـ</a:t>
            </a:r>
            <a:r>
              <a:rPr lang="ar-EG" sz="1800" dirty="0" smtClean="0"/>
              <a:t> ح، من </a:t>
            </a:r>
            <a:r>
              <a:rPr lang="ar-EG" sz="1800" dirty="0" err="1" smtClean="0"/>
              <a:t>الـ</a:t>
            </a:r>
            <a:r>
              <a:rPr lang="ar-EG" sz="1800" dirty="0" smtClean="0"/>
              <a:t> خ، والأرنب ذو الأذن الواحدة من بين مجموعة من الأرانب ذات الأذنين وهكذا. والمزاوجة بين الكلمات والحروف والأشكال والصور والأعداد المتماثلة (محمد ريان، 2006).</a:t>
            </a:r>
            <a:endParaRPr lang="en-US" sz="1800" dirty="0" smtClean="0"/>
          </a:p>
          <a:p>
            <a:r>
              <a:rPr lang="ar-EG" sz="1800" dirty="0" smtClean="0"/>
              <a:t>ويعود التمييز البصري إلى الإجراءات التي تمكن الفرد من التعرف على جوانب التشابه والاختلاف للمثيرات ذات العلاقة، فالطفل صاحب الصعوبة يصعب عليه أن يدرك الشكل أو المثير ككل، كما </a:t>
            </a:r>
            <a:r>
              <a:rPr lang="ar-IQ" sz="1800" dirty="0" smtClean="0"/>
              <a:t>يصعب</a:t>
            </a:r>
            <a:r>
              <a:rPr lang="ar-EG" sz="1800" dirty="0" smtClean="0"/>
              <a:t> عليه أن يميز بين الصورة الصحيحة والمعكوسة للحروف أو الأرقام أو الأشكال فهو يكتب حرف </a:t>
            </a:r>
            <a:r>
              <a:rPr lang="ar-EG" sz="1800" dirty="0" err="1" smtClean="0"/>
              <a:t>س</a:t>
            </a:r>
            <a:r>
              <a:rPr lang="ar-EG" sz="1800" dirty="0" smtClean="0"/>
              <a:t> بصورة معكوسة وكأنة في مرآة، كذلك بالنسبة للأرقام وخاصة تلك التي تتطلب اتجاها صحيحا في كتابتها مثل رقم 3 ورقم 4 ورقم 2 وهكذا والعكس صحيح، كما يتطلب الرقم 10 هكذا 1، كما يصعب التمييز بين الأشكال الهندسية كالمثلث والمربع ويقوم بجمع العمليات الحسابية بطريقة خاطئة</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dirty="0" smtClean="0"/>
              <a:t>التمييز البصري</a:t>
            </a:r>
            <a:endParaRPr lang="ar-SA" dirty="0"/>
          </a:p>
        </p:txBody>
      </p:sp>
      <p:sp>
        <p:nvSpPr>
          <p:cNvPr id="3" name="عنصر نائب للمحتوى 2"/>
          <p:cNvSpPr>
            <a:spLocks noGrp="1"/>
          </p:cNvSpPr>
          <p:nvPr>
            <p:ph idx="1"/>
          </p:nvPr>
        </p:nvSpPr>
        <p:spPr/>
        <p:txBody>
          <a:bodyPr/>
          <a:lstStyle/>
          <a:p>
            <a:pPr algn="justLow" rtl="1"/>
            <a:r>
              <a:rPr lang="ar-EG" sz="1800" dirty="0" smtClean="0"/>
              <a:t>ويشير التمييز البصري إلى القدرة على التمييز بين الأشكال وإدراك أوجه الشبة وأوجه الاختلاف بينهما، من حيث اللون والشكل والحجم والنمط والوضع والوضوح والعمق والكثافة وغيرها، وهذه القدرة ضرورية لتعلم الطفل القراءة والكتابة والرياضيات والرسم.</a:t>
            </a:r>
            <a:endParaRPr lang="en-US" sz="1800" dirty="0" smtClean="0"/>
          </a:p>
          <a:p>
            <a:pPr algn="justLow" rtl="1"/>
            <a:r>
              <a:rPr lang="ar-EG" sz="1800" dirty="0" smtClean="0"/>
              <a:t>وترتبط هذه القدرة بسرعة الإدراك والقدرة على إدراك التفاصيل الدقيقة، وتقاس هذه القدرة باختبارات إدراك الشكل المختلف من بين مجموعة من الأشكال المتماثلة، كأن يطلب من الطفل أن </a:t>
            </a:r>
            <a:r>
              <a:rPr lang="ar-IQ" sz="1800" dirty="0" smtClean="0"/>
              <a:t>يستخرج</a:t>
            </a:r>
            <a:r>
              <a:rPr lang="ar-EG" sz="1800" dirty="0" smtClean="0"/>
              <a:t> حرف </a:t>
            </a:r>
            <a:r>
              <a:rPr lang="ar-EG" sz="1800" dirty="0" err="1" smtClean="0"/>
              <a:t>ال</a:t>
            </a:r>
            <a:r>
              <a:rPr lang="ar-EG" sz="1800" dirty="0" smtClean="0"/>
              <a:t> ص من بين مجموعة من الحروف، والأرنب ذوى الأذن الواحدة بين مجموعة من الأرانب ذات الآذنين وهكذا، والمزاوجة بين الكلمات والحروف والأشكال والصور والأعداد المتماثلة.</a:t>
            </a:r>
            <a:endParaRPr lang="en-US" sz="1800" dirty="0" smtClean="0"/>
          </a:p>
          <a:p>
            <a:pPr algn="justLow"/>
            <a:r>
              <a:rPr lang="ar-EG" sz="1800" dirty="0" smtClean="0"/>
              <a:t>ولذا يكون الطفل الذي يعانى من صعوبة التمييز البصري هو الطفل الذي لا يستطيع إدراك الفرق بين مثيرين أو أكثر بصرياً، أو يعانى من قصور في هذا الجانب وذلك فيما يخص الحجم والشكل والمسافة واللون. كذلك توجد حقيقة واقعة في الإدراك والتمييز البصري، مؤداها:  أنه توجد فروق بين </a:t>
            </a:r>
            <a:r>
              <a:rPr lang="ar-IQ" sz="1800" dirty="0" smtClean="0"/>
              <a:t>إدراك</a:t>
            </a:r>
            <a:r>
              <a:rPr lang="ar-EG" sz="1800" dirty="0" smtClean="0"/>
              <a:t> الأشكال وإدراك الحروف والكلمات بصرياً، فالأشياء عند إدراكها بصرياً لا تتأثر بانعكاس وضعها في الفراغ أو اتجاهها، فالكرسي يظل كرسياً مهما كان وضعه في الفراغ سواء نظر إليه الطفل مائلاً أو مستوياً، صغيراً أو كبيراً، والحيوان يظل عند إدراكه بصرياً حيواناً سواء كبر أو صغر، أو نٌظر إليه من الأمام أو الخلف أو نائماً أو واقفاً على جنبه، أما إدراك الحروف والكلمات فيتغير إدراكها بصرياً باختلاف وضعها في الفراغ أو زاوية الرؤية، كذلك بتغير نهاياتها </a:t>
            </a:r>
            <a:r>
              <a:rPr lang="ar-EG" sz="1800" dirty="0" err="1" smtClean="0"/>
              <a:t>و</a:t>
            </a:r>
            <a:r>
              <a:rPr lang="ar-EG" sz="1800" dirty="0" smtClean="0"/>
              <a:t> اتجاهاتها، فهناك فروق كبيرة بين إدراك الرقمين (7- 8) </a:t>
            </a:r>
            <a:r>
              <a:rPr lang="ar-EG" sz="1800" dirty="0" err="1" smtClean="0"/>
              <a:t>و</a:t>
            </a:r>
            <a:r>
              <a:rPr lang="ar-EG" sz="1800" dirty="0" smtClean="0"/>
              <a:t> (</a:t>
            </a:r>
            <a:r>
              <a:rPr lang="en-US" sz="1800" dirty="0" smtClean="0"/>
              <a:t>d-b</a:t>
            </a:r>
            <a:r>
              <a:rPr lang="ar-EG" sz="1800" dirty="0" smtClean="0"/>
              <a:t>)، (6-2) بصريا بتغير وضعهما، إذ يؤدى هذا التغير على تغير المعنى، ومن ثم القدرة على التمييز البصري متطلب سابق وأساسي لتعلم القراءة والكتابة والرياضيات</a:t>
            </a:r>
            <a:endParaRPr lang="ar-SA"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b="1" dirty="0" smtClean="0"/>
              <a:t>صعوبات الإغلاق البصري</a:t>
            </a:r>
            <a:endParaRPr lang="ar-SA" dirty="0"/>
          </a:p>
        </p:txBody>
      </p:sp>
      <p:sp>
        <p:nvSpPr>
          <p:cNvPr id="3" name="عنصر نائب للمحتوى 2"/>
          <p:cNvSpPr>
            <a:spLocks noGrp="1"/>
          </p:cNvSpPr>
          <p:nvPr>
            <p:ph idx="1"/>
          </p:nvPr>
        </p:nvSpPr>
        <p:spPr/>
        <p:txBody>
          <a:bodyPr/>
          <a:lstStyle/>
          <a:p>
            <a:pPr rtl="1"/>
            <a:r>
              <a:rPr lang="ar-EG" sz="2000" dirty="0" smtClean="0"/>
              <a:t>ترتبط هذه العملية بقدرة الفرد على إدراك الشكل الكلى عندما تظهر أجزاء من الشكل فقط واستكمال الأجزاء الناقصة في كلمة من الكلمات أو صورة من الصور، وهذه العملية لها علاقة واضحة بعملية </a:t>
            </a:r>
            <a:r>
              <a:rPr lang="ar-IQ" sz="2000" dirty="0" smtClean="0"/>
              <a:t>القراءة</a:t>
            </a:r>
            <a:r>
              <a:rPr lang="ar-EG" sz="2000" dirty="0" smtClean="0"/>
              <a:t> بصفة عامة؛ فالأطفال الذين يمتازون بقدرة عالية على قراءة الجمل قد حصلوا على درجات مرتفعة في اختبار الإغلاق البصري أكثر من الأطفال الذين يتصفون بضعف في عملية القراءة.</a:t>
            </a:r>
            <a:endParaRPr lang="en-US" sz="2000" dirty="0" smtClean="0"/>
          </a:p>
          <a:p>
            <a:pPr rtl="1"/>
            <a:r>
              <a:rPr lang="ar-EG" sz="2000" dirty="0" smtClean="0"/>
              <a:t>والإغلاق البصري مكون إدراكي يشير إلى قدرة الطفل على </a:t>
            </a:r>
            <a:r>
              <a:rPr lang="ar-SA" sz="2000" dirty="0" smtClean="0"/>
              <a:t>معرفة </a:t>
            </a:r>
            <a:r>
              <a:rPr lang="ar-EG" sz="2000" dirty="0" smtClean="0"/>
              <a:t>الصيغة </a:t>
            </a:r>
            <a:r>
              <a:rPr lang="ar-EG" sz="2000" dirty="0" smtClean="0"/>
              <a:t>الكلية من خلال صيغة جزئية، أو معرفة الكل حين يفقد جزء أو أكثر من هذا الكل، ومن أمثلة ذلك قدرة الفرد على قراءة سطور بعض </a:t>
            </a:r>
            <a:r>
              <a:rPr lang="ar-IQ" sz="2000" dirty="0" smtClean="0"/>
              <a:t>النصوص</a:t>
            </a:r>
            <a:r>
              <a:rPr lang="ar-EG" sz="2000" dirty="0" smtClean="0"/>
              <a:t> القرائية عند تغطية النصف الأعلى المطبوع من هذه السطور والكشف عن النصف الأدنى منها، بحيث يمكن الاستدلال على التلميحات أو الدلالات المتعلقة بحروف هذه السطور، ويمكن للطفل العادي القيام بإغلاق بصري لها اعتمادا على قدرته </a:t>
            </a:r>
            <a:r>
              <a:rPr lang="ar-EG" sz="2000" dirty="0" smtClean="0"/>
              <a:t>الإدراكية</a:t>
            </a:r>
            <a:r>
              <a:rPr lang="ar-SA" sz="2000" dirty="0" smtClean="0"/>
              <a:t>.</a:t>
            </a:r>
            <a:endParaRPr lang="en-US" sz="2000" dirty="0" smtClean="0"/>
          </a:p>
          <a:p>
            <a:pPr rtl="1"/>
            <a:r>
              <a:rPr lang="ar-EG" sz="2000" dirty="0" smtClean="0"/>
              <a:t>وتشير الدراسات والبحوث إلى افتقار ذوى صعوبات التعلم وخاصة الأطفال الذين يعانون من اضطراب الإدراك أو الوظائف الإدراكية إلى القدرة على الإغلاق البصري الجشتطلتى سواء أكان إغلاقاً سمعيا أو بصرياً حيث يصعب عليهم </a:t>
            </a:r>
            <a:r>
              <a:rPr lang="ar-EG" sz="2000" dirty="0" err="1" smtClean="0"/>
              <a:t>بأورة</a:t>
            </a:r>
            <a:r>
              <a:rPr lang="ar-EG" sz="2000" dirty="0" smtClean="0"/>
              <a:t> أو تركيز الانتباه على الشكل فيبدو الشكل بالنسبة لهم نهائياً أو ذاتياً أو غير مستقل عن الأرضية أو الخلفية التي ترتكز عليها.</a:t>
            </a:r>
            <a:endParaRPr lang="en-US" sz="2000" dirty="0" smtClean="0"/>
          </a:p>
          <a:p>
            <a:endParaRPr lang="ar-SA"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b="1" dirty="0" smtClean="0"/>
              <a:t>صعوبات الذاكرة البصرية</a:t>
            </a:r>
            <a:endParaRPr lang="ar-SA" dirty="0"/>
          </a:p>
        </p:txBody>
      </p:sp>
      <p:sp>
        <p:nvSpPr>
          <p:cNvPr id="3" name="عنصر نائب للمحتوى 2"/>
          <p:cNvSpPr>
            <a:spLocks noGrp="1"/>
          </p:cNvSpPr>
          <p:nvPr>
            <p:ph idx="1"/>
          </p:nvPr>
        </p:nvSpPr>
        <p:spPr/>
        <p:txBody>
          <a:bodyPr/>
          <a:lstStyle/>
          <a:p>
            <a:pPr rtl="1"/>
            <a:r>
              <a:rPr lang="ar-EG" sz="1800" dirty="0" smtClean="0"/>
              <a:t>الذاكرة البصرية تعرف بأنها القدرة على استرجاع الخبرات البصرية الحديثة وتعد هذه القدرة الهامة في معرفة </a:t>
            </a:r>
            <a:r>
              <a:rPr lang="ar-IQ" sz="1800" dirty="0" smtClean="0"/>
              <a:t>واستدعاء</a:t>
            </a:r>
            <a:r>
              <a:rPr lang="ar-EG" sz="1800" dirty="0" smtClean="0"/>
              <a:t> الحروف الهجائية والأعداد والمفردات المطبوعة وكذلك في اللغة المكتوبة والتهجي.</a:t>
            </a:r>
            <a:endParaRPr lang="en-US" sz="1800" dirty="0" smtClean="0"/>
          </a:p>
          <a:p>
            <a:pPr rtl="1"/>
            <a:r>
              <a:rPr lang="ar-EG" sz="1800" dirty="0" smtClean="0"/>
              <a:t>ويشير عبد الرقيب بحيرى (1995) إلى أن الذاكرة البصرية تعرف على أنها تلك العملية التي يتم من خلالها استرجاع الخبرات البصرية الحديثة، وتعد هذه العملية مهمة في معرفة واستدعاء الحروف الهجائية والأعداد والمفردات المطبوعة وكذلك في مهارات اللغة المكتوبة والتهجي.</a:t>
            </a:r>
            <a:endParaRPr lang="en-US" sz="1800" dirty="0" smtClean="0"/>
          </a:p>
          <a:p>
            <a:pPr rtl="1"/>
            <a:r>
              <a:rPr lang="ar-SA" sz="1800" b="1" dirty="0" smtClean="0"/>
              <a:t>و</a:t>
            </a:r>
            <a:r>
              <a:rPr lang="ar-EG" sz="1800" b="1" dirty="0" smtClean="0"/>
              <a:t>عند </a:t>
            </a:r>
            <a:r>
              <a:rPr lang="ar-EG" sz="1800" b="1" dirty="0" smtClean="0"/>
              <a:t>القيام بتحسين الذاكرة البصرية يجب إتباع الإجراءات التالية:</a:t>
            </a:r>
            <a:endParaRPr lang="en-US" sz="1800" b="1" dirty="0" smtClean="0"/>
          </a:p>
          <a:p>
            <a:pPr rtl="1"/>
            <a:r>
              <a:rPr lang="ar-EG" sz="1800" dirty="0" smtClean="0"/>
              <a:t>- يطلب من الطفل أن يرى شكلاً أو حرفاً أو رقماً ثم يغلق عينية ويعيد تصوره أو تخيله ثم يفتح عينية للتأكد من إلمامة به.</a:t>
            </a:r>
            <a:endParaRPr lang="en-US" sz="1800" dirty="0" smtClean="0"/>
          </a:p>
          <a:p>
            <a:pPr rtl="1"/>
            <a:r>
              <a:rPr lang="en-US" sz="1800" dirty="0" smtClean="0"/>
              <a:t> - </a:t>
            </a:r>
            <a:r>
              <a:rPr lang="ar-EG" sz="1800" dirty="0" smtClean="0"/>
              <a:t>يعرض سلسلة من الحروف على بطاقات ثم إخفائها عن الطفل ويطلب منه إعادة كتابتها.</a:t>
            </a:r>
            <a:endParaRPr lang="en-US" sz="1800" dirty="0" smtClean="0"/>
          </a:p>
          <a:p>
            <a:pPr rtl="1"/>
            <a:r>
              <a:rPr lang="ar-EG" sz="1800" dirty="0" smtClean="0"/>
              <a:t>- يطلب من الطفل أن ينظر إلى الحروف أو الكلمة أو الشكل أو العدد ثم ينطق كلا منهما.</a:t>
            </a:r>
            <a:endParaRPr lang="en-US" sz="1800" dirty="0" smtClean="0"/>
          </a:p>
          <a:p>
            <a:pPr rtl="1"/>
            <a:r>
              <a:rPr lang="ar-EG" sz="1800" dirty="0" smtClean="0"/>
              <a:t>- يطلب من الطفل أن يعيد تتبع الحروف أو الكلمات أو الأعداد أو الأشكال حتى يلم بها ثم تبعد عنه ليعيد كتابتها من الذاكرة.</a:t>
            </a:r>
            <a:endParaRPr lang="en-US" sz="1800" dirty="0" smtClean="0"/>
          </a:p>
          <a:p>
            <a:pPr rtl="1"/>
            <a:r>
              <a:rPr lang="ar-EG" sz="1800" dirty="0" smtClean="0"/>
              <a:t>والذاكرة البصرية تتضمن القدرة على استدعاء الصور البصرية، وإن كان بعض الأطفال  لديهم القدرة على استرجاع الصور الذهنية للمثيرات البصرية (الكلمات- الحروف- الأشكال) إلا أنهم يجدون صعوبة في </a:t>
            </a:r>
            <a:r>
              <a:rPr lang="ar-IQ" sz="1800" dirty="0" smtClean="0"/>
              <a:t>تذكر</a:t>
            </a:r>
            <a:r>
              <a:rPr lang="ar-EG" sz="1800" dirty="0" smtClean="0"/>
              <a:t> المثيرات البصرية في ترتيبها الصحيح.</a:t>
            </a:r>
            <a:endParaRPr lang="en-US" sz="1800" dirty="0" smtClean="0"/>
          </a:p>
          <a:p>
            <a:endParaRPr lang="ar-SA"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b="1" dirty="0" smtClean="0"/>
              <a:t>صعوبات إدراك العلاقات المكانية</a:t>
            </a:r>
            <a:endParaRPr lang="ar-SA" dirty="0"/>
          </a:p>
        </p:txBody>
      </p:sp>
      <p:sp>
        <p:nvSpPr>
          <p:cNvPr id="3" name="عنصر نائب للمحتوى 2"/>
          <p:cNvSpPr>
            <a:spLocks noGrp="1"/>
          </p:cNvSpPr>
          <p:nvPr>
            <p:ph idx="1"/>
          </p:nvPr>
        </p:nvSpPr>
        <p:spPr/>
        <p:txBody>
          <a:bodyPr/>
          <a:lstStyle/>
          <a:p>
            <a:pPr rtl="1"/>
            <a:r>
              <a:rPr lang="ar-EG" sz="1800" dirty="0" smtClean="0"/>
              <a:t>يشير هذا المفهوم إلى قدرة الطفل على وضع الأشياء في الفراغ،ويتعلق هذا الجانب من جوانب الإدراك </a:t>
            </a:r>
            <a:r>
              <a:rPr lang="ar-IQ" sz="1800" dirty="0" smtClean="0"/>
              <a:t>البصري</a:t>
            </a:r>
            <a:r>
              <a:rPr lang="ar-EG" sz="1800" dirty="0" smtClean="0"/>
              <a:t> بالقدرة على إدراك العلاقات المكانية في الفراغ حيث تبدو هذه المشكلات كما لو كانت قراءة الكلمات من خلال المرآة (قراءة وكتابة كلمات بطريقة من اليسار إلى اليمين )، فيرى الفرد كلمه (ل </a:t>
            </a:r>
            <a:r>
              <a:rPr lang="ar-EG" sz="1800" dirty="0" err="1" smtClean="0"/>
              <a:t>م</a:t>
            </a:r>
            <a:r>
              <a:rPr lang="ar-EG" sz="1800" dirty="0" smtClean="0"/>
              <a:t> ع) بدلاً من كلمة (ع </a:t>
            </a:r>
            <a:r>
              <a:rPr lang="ar-EG" sz="1800" dirty="0" err="1" smtClean="0"/>
              <a:t>م</a:t>
            </a:r>
            <a:r>
              <a:rPr lang="ar-EG" sz="1800" dirty="0" smtClean="0"/>
              <a:t> ل) ومثل هذه المشكلات تقع في نطاق المشكلات المرتبطة بتكامل الإدراك المكاني.</a:t>
            </a:r>
            <a:endParaRPr lang="en-US" sz="1800" dirty="0" smtClean="0"/>
          </a:p>
          <a:p>
            <a:pPr rtl="1"/>
            <a:r>
              <a:rPr lang="ar-EG" sz="1800" dirty="0" smtClean="0"/>
              <a:t>كما يتعين على الطفل أن يتعرف على إمكانية تسكين شيء ما  أو رمز أو شكل (حروف- أعداد- صور- أشكال) في علاقة مكانية لهذا الشيء مع الأشياء الأخرى المحيطة ففي القراءة على سبيل المثال: يجب أن تستقبل الكلمات كوحدات أو </a:t>
            </a:r>
            <a:r>
              <a:rPr lang="ar-EG" sz="1800" dirty="0" err="1" smtClean="0"/>
              <a:t>جشتلط</a:t>
            </a:r>
            <a:r>
              <a:rPr lang="ar-EG" sz="1800" dirty="0" smtClean="0"/>
              <a:t> أو </a:t>
            </a:r>
            <a:r>
              <a:rPr lang="ar-EG" sz="1800" dirty="0" err="1" smtClean="0"/>
              <a:t>كينونات</a:t>
            </a:r>
            <a:r>
              <a:rPr lang="ar-EG" sz="1800" dirty="0" smtClean="0"/>
              <a:t> كلية محاطة بالفراغ، وتمثل القدرة على إدراك العلاقات المكانية أساسا هاماً من الأسس التي يقوم عليها التعلم وخاصة تعلم الرياضيات والتصميمات الهندسية </a:t>
            </a:r>
            <a:r>
              <a:rPr lang="ar-EG" sz="1800" dirty="0" err="1" smtClean="0"/>
              <a:t>والبيولوجى</a:t>
            </a:r>
            <a:r>
              <a:rPr lang="ar-EG" sz="1800" dirty="0" smtClean="0"/>
              <a:t> </a:t>
            </a:r>
            <a:r>
              <a:rPr lang="ar-EG" sz="1800" dirty="0" smtClean="0"/>
              <a:t>والرسم</a:t>
            </a:r>
            <a:r>
              <a:rPr lang="ar-SA" sz="1800" dirty="0" smtClean="0"/>
              <a:t>.</a:t>
            </a:r>
            <a:endParaRPr lang="en-US" sz="1800" dirty="0" smtClean="0"/>
          </a:p>
          <a:p>
            <a:pPr rtl="1"/>
            <a:r>
              <a:rPr lang="ar-EG" sz="1800" dirty="0" smtClean="0"/>
              <a:t>العلاقة بين قدرات الإدراك البصري، وبخاصة إدراك العلاقات المكانية، والتعلم المدرسي قد حظيت باهتمام العديد من التربويين والعديد منهم ينظر إلى صعوبات الإدراك البصري وصعوبات إدراك العلاقات المكانية على أنها السبب أو على الأقل تسهم بنسبة كبيرة في الفشل الأكاديمي، وأنها السبب الرئيس لمشكلات التعلم التي يعانى منها الأطفال.</a:t>
            </a:r>
            <a:endParaRPr lang="en-US" sz="1800" dirty="0" smtClean="0"/>
          </a:p>
          <a:p>
            <a:pPr rtl="1"/>
            <a:r>
              <a:rPr lang="ar-SA" sz="1800" dirty="0" smtClean="0"/>
              <a:t>وتشير</a:t>
            </a:r>
            <a:r>
              <a:rPr lang="ar-EG" sz="1800" dirty="0" smtClean="0"/>
              <a:t> </a:t>
            </a:r>
            <a:r>
              <a:rPr lang="ar-EG" sz="1800" dirty="0" smtClean="0"/>
              <a:t>نتائج الدراسات في هذا المجال أشارت إلى وجود فروق داله إحصائياً بين الأطفال ذوى صعوبات التعلم ممن لديهم اضطرابات في الوظائف الإدراكية والعاديين في القدرة على إدراك العلاقات المكانية وذلك لصالح العاديين.   </a:t>
            </a:r>
            <a:endParaRPr lang="en-US" sz="1800" dirty="0" smtClean="0"/>
          </a:p>
          <a:p>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b="1" dirty="0" smtClean="0"/>
              <a:t>صعوبات تمييز الشكل والأرضية</a:t>
            </a:r>
            <a:endParaRPr lang="ar-SA" dirty="0"/>
          </a:p>
        </p:txBody>
      </p:sp>
      <p:sp>
        <p:nvSpPr>
          <p:cNvPr id="3" name="عنصر نائب للمحتوى 2"/>
          <p:cNvSpPr>
            <a:spLocks noGrp="1"/>
          </p:cNvSpPr>
          <p:nvPr>
            <p:ph idx="1"/>
          </p:nvPr>
        </p:nvSpPr>
        <p:spPr/>
        <p:txBody>
          <a:bodyPr/>
          <a:lstStyle/>
          <a:p>
            <a:pPr rtl="1"/>
            <a:r>
              <a:rPr lang="ar-EG" sz="2000" dirty="0" smtClean="0"/>
              <a:t>يقصد بالتمييز بين </a:t>
            </a:r>
            <a:r>
              <a:rPr lang="ar-IQ" sz="2000" dirty="0" smtClean="0"/>
              <a:t>الشكل</a:t>
            </a:r>
            <a:r>
              <a:rPr lang="ar-EG" sz="2000" dirty="0" smtClean="0"/>
              <a:t> والأرضية القدرة على الفصل أو التمييز بين الشكل من الأرضية أو الخلفية المحيطة به، والأطفال في هذا المجال لا يستطيعون التركيز على فقرة السؤال أو الشكل مستقلاً عن الخلفية البصرية المحيطة به، ويترتب على ذلك أن ينشغل الطفل بمثير غير المثير المستهدف، ومن ثم يتشتت انتباهه، ويتذبذب إدراكه ويخطئ في مدركاته البصرية.</a:t>
            </a:r>
            <a:endParaRPr lang="en-US" sz="2000" dirty="0" smtClean="0"/>
          </a:p>
          <a:p>
            <a:pPr rtl="1"/>
            <a:r>
              <a:rPr lang="ar-EG" sz="2000" dirty="0" smtClean="0"/>
              <a:t>وترتبط هذه الصعوبة بالانتقائية في الانتباه وسرعه الإدراك، وقد أجريت العديد من الدراسات تناولت مشكلة الشكل والأرضية لدى صعوبات التعلم، وتوصلت تلك الدراسات إلى أن الأطفال ذوى صعوبات التعلم يصعب عليهم التمييز بين المثير الهدف (الشكل)، والمثيرات المنافسة (الأرضية أو الخلفية) ويؤدى هذا إلى صعوبات في تعلم هؤلاء الأطفال.</a:t>
            </a:r>
            <a:endParaRPr lang="en-US" sz="2000" dirty="0" smtClean="0"/>
          </a:p>
          <a:p>
            <a:pPr rtl="1"/>
            <a:r>
              <a:rPr lang="ar-EG" sz="2000" dirty="0" smtClean="0"/>
              <a:t>تتمثل سلوكيات الطفل الذي يعاني من مشاكل في التمييز السمعي بين الشكل والخلفية بواحدة أو أكثر من أنماط السلوك الآتية:</a:t>
            </a:r>
            <a:endParaRPr lang="en-US" sz="2000" dirty="0" smtClean="0"/>
          </a:p>
          <a:p>
            <a:pPr rtl="1"/>
            <a:r>
              <a:rPr lang="ar-EG" sz="2000" dirty="0" smtClean="0"/>
              <a:t>- عدم الانتباه للمدرس.</a:t>
            </a:r>
            <a:endParaRPr lang="en-US" sz="2000" dirty="0" smtClean="0"/>
          </a:p>
          <a:p>
            <a:pPr rtl="1"/>
            <a:r>
              <a:rPr lang="ar-EG" sz="2000" dirty="0" smtClean="0"/>
              <a:t>- من السهل إثارة انتباهه بالأصوات.</a:t>
            </a:r>
            <a:endParaRPr lang="en-US" sz="2000" dirty="0" smtClean="0"/>
          </a:p>
          <a:p>
            <a:r>
              <a:rPr lang="ar-SA" sz="2000" dirty="0" smtClean="0"/>
              <a:t>- يفقد القدرة على الفهم إذا سمع </a:t>
            </a:r>
            <a:r>
              <a:rPr lang="ar-SA" sz="2000" dirty="0" err="1" smtClean="0"/>
              <a:t>اصواتا</a:t>
            </a:r>
            <a:r>
              <a:rPr lang="ar-SA" sz="2000" dirty="0" smtClean="0"/>
              <a:t> خارجية</a:t>
            </a:r>
            <a:endParaRPr lang="ar-SA"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t>صعوبات التعرف على الشيء والحرف</a:t>
            </a:r>
            <a:endParaRPr lang="ar-SA" dirty="0"/>
          </a:p>
        </p:txBody>
      </p:sp>
      <p:sp>
        <p:nvSpPr>
          <p:cNvPr id="3" name="عنصر نائب للمحتوى 2"/>
          <p:cNvSpPr>
            <a:spLocks noGrp="1"/>
          </p:cNvSpPr>
          <p:nvPr>
            <p:ph idx="1"/>
          </p:nvPr>
        </p:nvSpPr>
        <p:spPr/>
        <p:txBody>
          <a:bodyPr/>
          <a:lstStyle/>
          <a:p>
            <a:pPr rtl="1"/>
            <a:r>
              <a:rPr lang="ar-EG" sz="2000" dirty="0" smtClean="0"/>
              <a:t>تشير هذه الصعوبات إلى ضعف القدرة على التعرف على طبيعة الأشياء عند رؤيتها أو تخيلها. وهذه تشمل صعوبات التعرف على الحروف الهجائية والأعداد والكلمات والأشكال الهندسية مثل: المربع والمثلث والدائرة والأشياء مثل الكرسي، والزهرية </a:t>
            </a:r>
            <a:r>
              <a:rPr lang="ar-EG" sz="2000" dirty="0" err="1" smtClean="0"/>
              <a:t>والأباجوره</a:t>
            </a:r>
            <a:r>
              <a:rPr lang="ar-EG" sz="2000" dirty="0" smtClean="0"/>
              <a:t>، وقد وجد بعض الباحثين أمثال </a:t>
            </a:r>
            <a:r>
              <a:rPr lang="ar-EG" sz="2000" dirty="0" err="1" smtClean="0"/>
              <a:t>رايتشك</a:t>
            </a:r>
            <a:r>
              <a:rPr lang="ar-EG" sz="2000" dirty="0" smtClean="0"/>
              <a:t> وآخرون </a:t>
            </a:r>
            <a:r>
              <a:rPr lang="en-US" sz="2000" dirty="0" smtClean="0"/>
              <a:t>(Richek.et al.,1996)</a:t>
            </a:r>
            <a:r>
              <a:rPr lang="ar-EG" sz="2000" dirty="0" smtClean="0"/>
              <a:t> أن التعرف على الأشياء والحروف والكلمات والأشكال منبئ جيد تابع للتحصيل القرائي. </a:t>
            </a:r>
            <a:endParaRPr lang="en-US" sz="2000" dirty="0" smtClean="0"/>
          </a:p>
          <a:p>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sz="3200" b="1" dirty="0" smtClean="0"/>
              <a:t>صعوبات التمييز بين الأشكال أو الرموز ومعكوسها</a:t>
            </a:r>
            <a:endParaRPr lang="ar-SA" sz="3200" dirty="0"/>
          </a:p>
        </p:txBody>
      </p:sp>
      <p:sp>
        <p:nvSpPr>
          <p:cNvPr id="3" name="عنصر نائب للمحتوى 2"/>
          <p:cNvSpPr>
            <a:spLocks noGrp="1"/>
          </p:cNvSpPr>
          <p:nvPr>
            <p:ph idx="1"/>
          </p:nvPr>
        </p:nvSpPr>
        <p:spPr/>
        <p:txBody>
          <a:bodyPr/>
          <a:lstStyle/>
          <a:p>
            <a:pPr rtl="1"/>
            <a:r>
              <a:rPr lang="ar-EG" sz="2000" dirty="0" smtClean="0"/>
              <a:t>يصعب على بعض الأطفال التمييز بين الأشكال أو الرموز ومعكوسها وترتيب حروفها مثل: </a:t>
            </a:r>
            <a:endParaRPr lang="en-US" sz="2000" dirty="0" smtClean="0"/>
          </a:p>
          <a:p>
            <a:pPr rtl="1"/>
            <a:r>
              <a:rPr lang="ar-EG" sz="2000" dirty="0" smtClean="0"/>
              <a:t>- الأرقام (2،6)، (7،8)، </a:t>
            </a:r>
            <a:endParaRPr lang="en-US" sz="2000" dirty="0" smtClean="0"/>
          </a:p>
          <a:p>
            <a:pPr rtl="1"/>
            <a:r>
              <a:rPr lang="ar-EG" sz="2000" dirty="0" smtClean="0"/>
              <a:t>- في اللغة الإنجليزية </a:t>
            </a:r>
            <a:r>
              <a:rPr lang="en-US" sz="2000" dirty="0" smtClean="0"/>
              <a:t>(top- pot),(</a:t>
            </a:r>
            <a:r>
              <a:rPr lang="en-US" sz="2000" dirty="0" err="1" smtClean="0"/>
              <a:t>no,on</a:t>
            </a:r>
            <a:r>
              <a:rPr lang="en-US" sz="2000" dirty="0" smtClean="0"/>
              <a:t>),(</a:t>
            </a:r>
            <a:r>
              <a:rPr lang="en-US" sz="2000" dirty="0" err="1" smtClean="0"/>
              <a:t>p,q</a:t>
            </a:r>
            <a:r>
              <a:rPr lang="en-US" sz="2000" dirty="0" smtClean="0"/>
              <a:t>),(</a:t>
            </a:r>
            <a:r>
              <a:rPr lang="en-US" sz="2000" dirty="0" err="1" smtClean="0"/>
              <a:t>b,d</a:t>
            </a:r>
            <a:r>
              <a:rPr lang="en-US" sz="2000" dirty="0" smtClean="0"/>
              <a:t>)</a:t>
            </a:r>
          </a:p>
          <a:p>
            <a:pPr rtl="1"/>
            <a:r>
              <a:rPr lang="ar-EG" sz="2000" dirty="0" smtClean="0"/>
              <a:t>- في اللغة العربية (عمل – علم) (قلب – لقب) (أمنية – أمينة)           (حلم – حمل).</a:t>
            </a:r>
            <a:endParaRPr lang="en-US" sz="2000" dirty="0" smtClean="0"/>
          </a:p>
          <a:p>
            <a:pPr rtl="1"/>
            <a:r>
              <a:rPr lang="ar-EG" sz="2000" dirty="0" smtClean="0"/>
              <a:t>وقد وجد أن بعض الأطفال ذوي صعوبات التعلم يفشلون في عمل التحسينات أو التعديلات الضرورية للتعميمات الإدراكية التي تم تعلمها أو اكتسابها مبكراً. </a:t>
            </a:r>
            <a:endParaRPr lang="en-US" sz="2000" dirty="0" smtClean="0"/>
          </a:p>
          <a:p>
            <a:r>
              <a:rPr lang="ar-EG" sz="2000" dirty="0" smtClean="0"/>
              <a:t>هؤلاء لا يستطيعون التمييز بين العديد من المفاهيم السابق تعلمها أو اكتسابها، فيظلون يستخدمون هذه المفاهيم في غير موضعها أو ضمن سياقات لا تتطلب ذلك. أو على الأقل تتطلب تطويراً في استخدام هذه المفاهيم على نحو ما يقتضيه السياق</a:t>
            </a:r>
            <a:endParaRPr lang="ar-SA"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sz="3600" b="1" dirty="0" smtClean="0"/>
              <a:t>صعوبات إدراك الكل من خلال الجزء</a:t>
            </a:r>
            <a:endParaRPr lang="ar-SA" sz="3600" dirty="0"/>
          </a:p>
        </p:txBody>
      </p:sp>
      <p:sp>
        <p:nvSpPr>
          <p:cNvPr id="3" name="عنصر نائب للمحتوى 2"/>
          <p:cNvSpPr>
            <a:spLocks noGrp="1"/>
          </p:cNvSpPr>
          <p:nvPr>
            <p:ph idx="1"/>
          </p:nvPr>
        </p:nvSpPr>
        <p:spPr/>
        <p:txBody>
          <a:bodyPr/>
          <a:lstStyle/>
          <a:p>
            <a:pPr rtl="1"/>
            <a:r>
              <a:rPr lang="ar-EG" sz="2000" dirty="0" smtClean="0"/>
              <a:t>من الصعوبات الأخرى الأكثر أهمية ما يتعلق بصعوبات إدراك الكل من خلال الجزء. أو ما يسمي بذوي إدراك الكل </a:t>
            </a:r>
            <a:r>
              <a:rPr lang="en-US" sz="2000" dirty="0" smtClean="0"/>
              <a:t>"Whole Perceivers"</a:t>
            </a:r>
            <a:r>
              <a:rPr lang="ar-EG" sz="2000" dirty="0" smtClean="0"/>
              <a:t>. ومدركو الكل هم أولئك الذين يرون أو يدركون الشيء في صيغته الكلية أو التامة أو في شكل </a:t>
            </a:r>
            <a:r>
              <a:rPr lang="ar-EG" sz="2000" dirty="0" err="1" smtClean="0"/>
              <a:t>جشتلطات</a:t>
            </a:r>
            <a:r>
              <a:rPr lang="ar-EG" sz="2000" dirty="0" smtClean="0"/>
              <a:t>. بينما مدركو الجزء هم الذين يميلون إلى التركيز على التفاصيل الدقيقة أو الأجزاء، ويفتقرون إلى إدراك الكليات أو </a:t>
            </a:r>
            <a:r>
              <a:rPr lang="ar-EG" sz="2000" dirty="0" err="1" smtClean="0"/>
              <a:t>الجشتلطات</a:t>
            </a:r>
            <a:r>
              <a:rPr lang="ar-EG" sz="2000" dirty="0" smtClean="0"/>
              <a:t>. </a:t>
            </a:r>
            <a:endParaRPr lang="en-US" sz="2000" dirty="0" smtClean="0"/>
          </a:p>
          <a:p>
            <a:pPr rtl="1"/>
            <a:r>
              <a:rPr lang="ar-EG" sz="2000" dirty="0" smtClean="0"/>
              <a:t>والجمع بين إدراك الكل وإدراك الجزء يعد مطلباً أساسياً للتعلم الفعال، ففي مهام القراءة مثلاً يجب أن يكون المتعلمون قادرون على التحرك بمرونة وفاعلية من الكل إلى الأجزاء أو العناصر المكونة له، حيث يحتاج هؤلاء إلى إدراك الكلمات ككليات أو </a:t>
            </a:r>
            <a:r>
              <a:rPr lang="ar-EG" sz="2000" dirty="0" err="1" smtClean="0"/>
              <a:t>جشتالطات</a:t>
            </a:r>
            <a:r>
              <a:rPr lang="ar-EG" sz="2000" dirty="0" smtClean="0"/>
              <a:t> أحياناً، كما يحتاجون إلى إدراك التفاصيل أو الحروف التي تميز هذه الكلمات عن غيرها من الكلمات الأخرى. ومن أمثلة ذلك </a:t>
            </a:r>
            <a:r>
              <a:rPr lang="en-US" sz="2000" dirty="0" smtClean="0"/>
              <a:t>(</a:t>
            </a:r>
            <a:r>
              <a:rPr lang="en-US" sz="2000" dirty="0" err="1" smtClean="0"/>
              <a:t>house,horse</a:t>
            </a:r>
            <a:r>
              <a:rPr lang="en-US" sz="2000" dirty="0" smtClean="0"/>
              <a:t>) </a:t>
            </a:r>
            <a:r>
              <a:rPr lang="ar-EG" sz="2000" dirty="0" smtClean="0"/>
              <a:t>وعربياً (أمنية ،أمينة، التجارب (العملية – العلمية )، تجارب، تجاوب..الخ.</a:t>
            </a:r>
            <a:endParaRPr lang="en-US" sz="2000" dirty="0" smtClean="0"/>
          </a:p>
          <a:p>
            <a:pPr rtl="1"/>
            <a:r>
              <a:rPr lang="ar-EG" sz="2000" dirty="0" smtClean="0"/>
              <a:t>وتشير الدراسات والبحوث التي أجريت على هذه الخاصية إن الأطفال ذوي صعوبات التعلم، وخاصة الذين يعانون من اضطرابات الإدراك أو الوظائف الإدراكية أي </a:t>
            </a:r>
            <a:r>
              <a:rPr lang="ar-EG" sz="2000" dirty="0" err="1" smtClean="0"/>
              <a:t>الجزئيون</a:t>
            </a:r>
            <a:r>
              <a:rPr lang="ar-EG" sz="2000" dirty="0" smtClean="0"/>
              <a:t> أو مدركو الجزء، وكذا </a:t>
            </a:r>
            <a:r>
              <a:rPr lang="ar-EG" sz="2000" dirty="0" err="1" smtClean="0"/>
              <a:t>الكليون</a:t>
            </a:r>
            <a:r>
              <a:rPr lang="ar-EG" sz="2000" dirty="0" smtClean="0"/>
              <a:t> أو مدركو الكل – هؤلاء الأطفال يجدون صعوبات ملموسة في القراءة والكتابة وإدراك الرسوم والرموز والحروف</a:t>
            </a:r>
            <a:r>
              <a:rPr lang="ar-EG" dirty="0" smtClean="0"/>
              <a:t>.</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EG" sz="2000" dirty="0" smtClean="0"/>
              <a:t>وفي إحدى التجارب البحثية التي أجريت على الأطفال ذوي صعوبات التعلم الإدراكية حيث طلب من هؤلاء الأطفال تلوين بعض الرسومات والأشكال. وقد كانت الخصائص السائدة لدي هؤلاء الأطفال عند إجاباتهم أنهم يرون الجزء لا الكل – وقد أطلق الباحثون على هؤلاء الأطفال مدركو الجزء.</a:t>
            </a:r>
            <a:endParaRPr lang="en-US" sz="2000" dirty="0" smtClean="0"/>
          </a:p>
          <a:p>
            <a:pPr rtl="1"/>
            <a:r>
              <a:rPr lang="ar-EG" sz="2000" dirty="0" smtClean="0"/>
              <a:t>ويمكن أن تندرج مثل هذه الصعوبات تحت ما يسمي </a:t>
            </a:r>
            <a:r>
              <a:rPr lang="ar-EG" sz="2000" dirty="0" err="1" smtClean="0"/>
              <a:t>النمذجة</a:t>
            </a:r>
            <a:r>
              <a:rPr lang="ar-EG" sz="2000" dirty="0" smtClean="0"/>
              <a:t> الإدراكية والتي تشير إلى الأسلوب أو النموذج الإدراكي المفضل: السمعي - البصري - السمعي البصري- الحركي - والذي يميل الطفل إلى استخدامه. </a:t>
            </a:r>
            <a:endParaRPr lang="en-US" sz="2000" dirty="0" smtClean="0"/>
          </a:p>
          <a:p>
            <a:r>
              <a:rPr lang="ar-EG" sz="2000" dirty="0" smtClean="0"/>
              <a:t>وتشير بعض الدراسات إلى حالة الطفلة التي تعاني من مشكلة التعرف على زميلاتها في الفصل اعتماداً على الإدراك البصري لهن. وأنها تفشل في التعرف عليهن ما لم تسمع أصوات كل منهن. ومن ثم فهي تعتمد كلية على حاستها السمعية في التعلم على الرغم من أن حاسة البصر لديها عادية تماماً. وعلى ذلك يعتمد إدراكها للمثيرات أو المعلومات على الوسيط الإدراكي السمعي والذي يمثل النموذج الإدراكي المفضل لديها</a:t>
            </a:r>
            <a:endParaRPr lang="ar-SA" sz="2000" dirty="0" smtClean="0"/>
          </a:p>
          <a:p>
            <a:endParaRPr lang="ar-SA"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4294967295"/>
          </p:nvPr>
        </p:nvSpPr>
        <p:spPr bwMode="auto">
          <a:xfrm>
            <a:off x="2105025" y="6376988"/>
            <a:ext cx="571500" cy="365125"/>
          </a:xfrm>
          <a:noFill/>
          <a:ln>
            <a:miter lim="800000"/>
            <a:headEnd/>
            <a:tailEnd/>
          </a:ln>
        </p:spPr>
        <p:txBody>
          <a:bodyPr/>
          <a:lstStyle/>
          <a:p>
            <a:fld id="{E594DD8D-454F-492A-87A9-933E0A1B95AE}" type="slidenum">
              <a:rPr lang="ar-SA" smtClean="0">
                <a:cs typeface="Arial" pitchFamily="34" charset="0"/>
              </a:rPr>
              <a:pPr/>
              <a:t>19</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412"/>
                                        </p:tgtEl>
                                        <p:attrNameLst>
                                          <p:attrName>style.visibility</p:attrName>
                                        </p:attrNameLst>
                                      </p:cBhvr>
                                      <p:to>
                                        <p:strVal val="visible"/>
                                      </p:to>
                                    </p:set>
                                    <p:anim calcmode="lin" valueType="num">
                                      <p:cBhvr additive="base">
                                        <p:cTn id="7" dur="500" fill="hold"/>
                                        <p:tgtEl>
                                          <p:spTgt spid="17412"/>
                                        </p:tgtEl>
                                        <p:attrNameLst>
                                          <p:attrName>ppt_x</p:attrName>
                                        </p:attrNameLst>
                                      </p:cBhvr>
                                      <p:tavLst>
                                        <p:tav tm="0">
                                          <p:val>
                                            <p:strVal val="#ppt_x"/>
                                          </p:val>
                                        </p:tav>
                                        <p:tav tm="100000">
                                          <p:val>
                                            <p:strVal val="#ppt_x"/>
                                          </p:val>
                                        </p:tav>
                                      </p:tavLst>
                                    </p:anim>
                                    <p:anim calcmode="lin" valueType="num">
                                      <p:cBhvr additive="base">
                                        <p:cTn id="8" dur="500" fill="hold"/>
                                        <p:tgtEl>
                                          <p:spTgt spid="174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414"/>
                                        </p:tgtEl>
                                        <p:attrNameLst>
                                          <p:attrName>style.visibility</p:attrName>
                                        </p:attrNameLst>
                                      </p:cBhvr>
                                      <p:to>
                                        <p:strVal val="visible"/>
                                      </p:to>
                                    </p:set>
                                    <p:anim calcmode="lin" valueType="num">
                                      <p:cBhvr additive="base">
                                        <p:cTn id="19" dur="500" fill="hold"/>
                                        <p:tgtEl>
                                          <p:spTgt spid="17414"/>
                                        </p:tgtEl>
                                        <p:attrNameLst>
                                          <p:attrName>ppt_x</p:attrName>
                                        </p:attrNameLst>
                                      </p:cBhvr>
                                      <p:tavLst>
                                        <p:tav tm="0">
                                          <p:val>
                                            <p:strVal val="#ppt_x"/>
                                          </p:val>
                                        </p:tav>
                                        <p:tav tm="100000">
                                          <p:val>
                                            <p:strVal val="#ppt_x"/>
                                          </p:val>
                                        </p:tav>
                                      </p:tavLst>
                                    </p:anim>
                                    <p:anim calcmode="lin" valueType="num">
                                      <p:cBhvr additive="base">
                                        <p:cTn id="20" dur="500" fill="hold"/>
                                        <p:tgtEl>
                                          <p:spTgt spid="174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413">
                                            <p:txEl>
                                              <p:pRg st="0" end="0"/>
                                            </p:txEl>
                                          </p:spTgt>
                                        </p:tgtEl>
                                        <p:attrNameLst>
                                          <p:attrName>style.visibility</p:attrName>
                                        </p:attrNameLst>
                                      </p:cBhvr>
                                      <p:to>
                                        <p:strVal val="visible"/>
                                      </p:to>
                                    </p:set>
                                    <p:anim calcmode="lin" valueType="num">
                                      <p:cBhvr additive="base">
                                        <p:cTn id="25" dur="500" fill="hold"/>
                                        <p:tgtEl>
                                          <p:spTgt spid="1741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41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build="p"/>
      <p:bldP spid="1741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1702</TotalTime>
  <Words>2621</Words>
  <Application>Microsoft Office PowerPoint</Application>
  <PresentationFormat>A4 Paper (210x297 mm)‎</PresentationFormat>
  <Paragraphs>91</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المحاضرة السابعة</vt:lpstr>
      <vt:lpstr>الوسيط الشكلي الإدراكي: </vt:lpstr>
      <vt:lpstr>الإدراك السمعي: </vt:lpstr>
      <vt:lpstr>تكامل النظم الإدراكية:  </vt:lpstr>
      <vt:lpstr>الشريحة 6</vt:lpstr>
      <vt:lpstr>الإدراك البصري  </vt:lpstr>
      <vt:lpstr>صعوبات التمييز البصري</vt:lpstr>
      <vt:lpstr>التمييز البصري</vt:lpstr>
      <vt:lpstr>صعوبات الإغلاق البصري</vt:lpstr>
      <vt:lpstr>صعوبات الذاكرة البصرية</vt:lpstr>
      <vt:lpstr>صعوبات إدراك العلاقات المكانية</vt:lpstr>
      <vt:lpstr>صعوبات تمييز الشكل والأرضية</vt:lpstr>
      <vt:lpstr>صعوبات التعرف على الشيء والحرف</vt:lpstr>
      <vt:lpstr>صعوبات التمييز بين الأشكال أو الرموز ومعكوسها</vt:lpstr>
      <vt:lpstr>صعوبات إدراك الكل من خلال الجزء</vt:lpstr>
      <vt:lpstr>الشريحة 17</vt:lpstr>
      <vt:lpstr>الشريحة 18</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224</cp:revision>
  <dcterms:created xsi:type="dcterms:W3CDTF">2009-10-14T19:14:34Z</dcterms:created>
  <dcterms:modified xsi:type="dcterms:W3CDTF">2011-10-11T16:33:19Z</dcterms:modified>
</cp:coreProperties>
</file>