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8" r:id="rId2"/>
    <p:sldId id="374" r:id="rId3"/>
    <p:sldId id="375" r:id="rId4"/>
    <p:sldId id="376" r:id="rId5"/>
    <p:sldId id="377" r:id="rId6"/>
    <p:sldId id="378" r:id="rId7"/>
    <p:sldId id="379" r:id="rId8"/>
    <p:sldId id="380" r:id="rId9"/>
    <p:sldId id="381" r:id="rId10"/>
    <p:sldId id="382" r:id="rId11"/>
    <p:sldId id="383" r:id="rId12"/>
    <p:sldId id="384" r:id="rId13"/>
    <p:sldId id="362" r:id="rId14"/>
    <p:sldId id="363" r:id="rId15"/>
    <p:sldId id="324"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FF0066"/>
    <a:srgbClr val="009900"/>
    <a:srgbClr val="FF3300"/>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80" d="100"/>
          <a:sy n="80" d="100"/>
        </p:scale>
        <p:origin x="-672" y="-60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smtClean="0">
                <a:solidFill>
                  <a:schemeClr val="bg1"/>
                </a:solidFill>
                <a:latin typeface="+mn-lt"/>
                <a:cs typeface="+mn-cs"/>
              </a:rPr>
              <a:t>التعلم</a:t>
            </a:r>
            <a:r>
              <a:rPr lang="ar-SA" sz="1600" b="1" baseline="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30480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lnSpc>
                <a:spcPct val="80000"/>
              </a:lnSpc>
            </a:pPr>
            <a:r>
              <a:rPr lang="ar-SA" sz="3200" dirty="0" smtClean="0">
                <a:solidFill>
                  <a:srgbClr val="FF0000"/>
                </a:solidFill>
                <a:latin typeface="Monotype Koufi" pitchFamily="2" charset="-78"/>
                <a:cs typeface="Monotype Koufi" pitchFamily="2" charset="-78"/>
              </a:rPr>
              <a:t>صعوبات التعلم الأكاديمية</a:t>
            </a:r>
            <a:endParaRPr lang="ar-SA" sz="3200" b="1" dirty="0" smtClean="0">
              <a:solidFill>
                <a:srgbClr val="FF0000"/>
              </a:solidFill>
              <a:latin typeface="AYM Wadiy S_U normal."/>
              <a:cs typeface="Times New Roman" pitchFamily="18" charset="0"/>
            </a:endParaRPr>
          </a:p>
          <a:p>
            <a:pPr algn="ctr"/>
            <a:r>
              <a:rPr lang="ar-SA" sz="4000" b="1" dirty="0" smtClean="0">
                <a:solidFill>
                  <a:srgbClr val="002060"/>
                </a:solidFill>
                <a:cs typeface="Akhbar MT" pitchFamily="2" charset="-78"/>
              </a:rPr>
              <a:t>د. مجدى الشحات</a:t>
            </a:r>
            <a:endParaRPr lang="en-US" sz="3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xEl>
                                              <p:pRg st="0" end="0"/>
                                            </p:txEl>
                                          </p:spTgt>
                                        </p:tgtEl>
                                        <p:attrNameLst>
                                          <p:attrName>style.visibility</p:attrName>
                                        </p:attrNameLst>
                                      </p:cBhvr>
                                      <p:to>
                                        <p:strVal val="visible"/>
                                      </p:to>
                                    </p:set>
                                    <p:anim calcmode="lin" valueType="num">
                                      <p:cBhvr additive="base">
                                        <p:cTn id="19"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1" end="1"/>
                                            </p:txEl>
                                          </p:spTgt>
                                        </p:tgtEl>
                                        <p:attrNameLst>
                                          <p:attrName>style.visibility</p:attrName>
                                        </p:attrNameLst>
                                      </p:cBhvr>
                                      <p:to>
                                        <p:strVal val="visible"/>
                                      </p:to>
                                    </p:set>
                                    <p:anim calcmode="lin" valueType="num">
                                      <p:cBhvr additive="base">
                                        <p:cTn id="25"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2" end="2"/>
                                            </p:txEl>
                                          </p:spTgt>
                                        </p:tgtEl>
                                        <p:attrNameLst>
                                          <p:attrName>style.visibility</p:attrName>
                                        </p:attrNameLst>
                                      </p:cBhvr>
                                      <p:to>
                                        <p:strVal val="visible"/>
                                      </p:to>
                                    </p:set>
                                    <p:anim calcmode="lin" valueType="num">
                                      <p:cBhvr additive="base">
                                        <p:cTn id="31"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30">
                                            <p:txEl>
                                              <p:pRg st="0" end="0"/>
                                            </p:txEl>
                                          </p:spTgt>
                                        </p:tgtEl>
                                        <p:attrNameLst>
                                          <p:attrName>style.visibility</p:attrName>
                                        </p:attrNameLst>
                                      </p:cBhvr>
                                      <p:to>
                                        <p:strVal val="visible"/>
                                      </p:to>
                                    </p:set>
                                    <p:anim calcmode="lin" valueType="num">
                                      <p:cBhvr additive="base">
                                        <p:cTn id="37"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1" end="1"/>
                                            </p:txEl>
                                          </p:spTgt>
                                        </p:tgtEl>
                                        <p:attrNameLst>
                                          <p:attrName>style.visibility</p:attrName>
                                        </p:attrNameLst>
                                      </p:cBhvr>
                                      <p:to>
                                        <p:strVal val="visible"/>
                                      </p:to>
                                    </p:set>
                                    <p:anim calcmode="lin" valueType="num">
                                      <p:cBhvr additive="base">
                                        <p:cTn id="43" dur="500" fill="hold"/>
                                        <p:tgtEl>
                                          <p:spTgt spid="5130">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2" end="2"/>
                                            </p:txEl>
                                          </p:spTgt>
                                        </p:tgtEl>
                                        <p:attrNameLst>
                                          <p:attrName>style.visibility</p:attrName>
                                        </p:attrNameLst>
                                      </p:cBhvr>
                                      <p:to>
                                        <p:strVal val="visible"/>
                                      </p:to>
                                    </p:set>
                                    <p:anim calcmode="lin" valueType="num">
                                      <p:cBhvr additive="base">
                                        <p:cTn id="49"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endParaRPr lang="en-US" b="1" dirty="0" smtClean="0">
              <a:solidFill>
                <a:srgbClr val="FF0000"/>
              </a:solidFill>
            </a:endParaRPr>
          </a:p>
          <a:p>
            <a:pPr algn="ctr"/>
            <a:endParaRPr lang="en-US" b="1" dirty="0" smtClean="0">
              <a:solidFill>
                <a:srgbClr val="FF0000"/>
              </a:solidFill>
            </a:endParaRPr>
          </a:p>
          <a:p>
            <a:pPr algn="ctr"/>
            <a:r>
              <a:rPr lang="ar-SA" sz="4000" b="1" dirty="0" smtClean="0">
                <a:solidFill>
                  <a:srgbClr val="FF0000"/>
                </a:solidFill>
              </a:rPr>
              <a:t>المحاضرة الحادية عشر</a:t>
            </a:r>
            <a:endParaRPr lang="ar-SA" b="1" dirty="0" smtClean="0">
              <a:solidFill>
                <a:srgbClr val="FF0000"/>
              </a:solidFill>
            </a:endParaRPr>
          </a:p>
          <a:p>
            <a:pPr algn="ct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28600"/>
            <a:ext cx="8915400" cy="1143000"/>
          </a:xfrm>
        </p:spPr>
        <p:txBody>
          <a:bodyPr/>
          <a:lstStyle/>
          <a:p>
            <a:pPr algn="ctr"/>
            <a:r>
              <a:rPr lang="ar-SA" sz="3200" b="1" dirty="0" smtClean="0"/>
              <a:t/>
            </a:r>
            <a:br>
              <a:rPr lang="ar-SA" sz="3200" b="1" dirty="0" smtClean="0"/>
            </a:br>
            <a:r>
              <a:rPr lang="ar-SA" sz="3200" b="1" dirty="0" smtClean="0"/>
              <a:t>تعديل التدريس بما يتلاءم مع جوانب القوة والضعف لدى الطفل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000" dirty="0" smtClean="0"/>
              <a:t>يعتبر تنظيم البرامج الهجائية بشكل يتلاءم مع جوانب القوة والضعف لدى الطفل مطلباً رئيسياً في برامج معالجة </a:t>
            </a:r>
            <a:r>
              <a:rPr lang="ar-SA" sz="2000" dirty="0" err="1" smtClean="0"/>
              <a:t>التهجئة</a:t>
            </a:r>
            <a:r>
              <a:rPr lang="ar-SA" sz="2000" dirty="0" smtClean="0"/>
              <a:t> . فإذا كان الطفل يعاني من مشكلة في استخدام التلميحات الصوتية في </a:t>
            </a:r>
            <a:r>
              <a:rPr lang="ar-SA" sz="2000" dirty="0" err="1" smtClean="0"/>
              <a:t>التهجئة</a:t>
            </a:r>
            <a:r>
              <a:rPr lang="ar-SA" sz="2000" dirty="0" smtClean="0"/>
              <a:t> فعلى المدرس إما أن يدرب الطفل على العلاقة بين الصوت والرمز أو يستخدم </a:t>
            </a:r>
            <a:r>
              <a:rPr lang="ar-SA" sz="2000" dirty="0" err="1" smtClean="0"/>
              <a:t>الاسلوب</a:t>
            </a:r>
            <a:r>
              <a:rPr lang="ar-SA" sz="2000" dirty="0" smtClean="0"/>
              <a:t> التحليلي بحيث يطلب من الطفل لفظ كلمة </a:t>
            </a:r>
            <a:r>
              <a:rPr lang="en-US" sz="2000" dirty="0" smtClean="0"/>
              <a:t>( Cat )</a:t>
            </a:r>
            <a:r>
              <a:rPr lang="ar-SA" sz="2000" dirty="0" smtClean="0"/>
              <a:t> ٍوكتابة </a:t>
            </a:r>
            <a:r>
              <a:rPr lang="en-US" sz="2000" dirty="0" smtClean="0"/>
              <a:t>C – a – t </a:t>
            </a:r>
            <a:r>
              <a:rPr lang="ar-SA" sz="2000" dirty="0" smtClean="0"/>
              <a:t> فإذا كانت مشكلة الطفل الهجائية تعود إلى خطأ في اللفظ فعل المدرس أن يلفظ تلك الكلمات والجمل بشكل واضح ويطلب من الطفل تقليده . وإذا كان الطفل يعاني من مشكلة في التمييز البصري فعلى المدرس تدريس التمييز البصري في دروس </a:t>
            </a:r>
            <a:r>
              <a:rPr lang="ar-SA" sz="2000" dirty="0" err="1" smtClean="0"/>
              <a:t>التهجئة</a:t>
            </a:r>
            <a:r>
              <a:rPr lang="ar-SA" sz="2000" dirty="0" smtClean="0"/>
              <a:t> . وإذا كان الطفل يعاني من مشكلة في الذاكرة فعلى المدرس أن يحاول تطوير عادات تصور الكلمة خلال قراءته لها وتذكر الصورة البصرية لها ويسمى هذا </a:t>
            </a:r>
            <a:r>
              <a:rPr lang="ar-SA" sz="2000" dirty="0" err="1" smtClean="0"/>
              <a:t>الاسلوب</a:t>
            </a:r>
            <a:r>
              <a:rPr lang="ar-SA" sz="2000" dirty="0" smtClean="0"/>
              <a:t> </a:t>
            </a:r>
            <a:r>
              <a:rPr lang="ar-SA" sz="2000" dirty="0" err="1" smtClean="0"/>
              <a:t>اسلوب</a:t>
            </a:r>
            <a:r>
              <a:rPr lang="ar-SA" sz="2000" dirty="0" smtClean="0"/>
              <a:t> التدريب القائم على تحليل المهمة والعمليات النفسية .</a:t>
            </a:r>
            <a:endParaRPr lang="en-US" sz="2000" dirty="0" smtClean="0"/>
          </a:p>
          <a:p>
            <a:pPr rtl="1"/>
            <a:r>
              <a:rPr lang="ar-SA" sz="2000" b="1" dirty="0" smtClean="0"/>
              <a:t>توفير التدريس الذي يساعد في عملية التعميم : </a:t>
            </a:r>
            <a:endParaRPr lang="en-US" sz="2000" dirty="0" smtClean="0"/>
          </a:p>
          <a:p>
            <a:r>
              <a:rPr lang="ar-SA" sz="2000" dirty="0" smtClean="0"/>
              <a:t>كما تمت الإشارة سابقاً يعتبر التعميم أحد </a:t>
            </a:r>
            <a:r>
              <a:rPr lang="ar-SA" sz="2000" dirty="0" err="1" smtClean="0"/>
              <a:t>الاساليب</a:t>
            </a:r>
            <a:r>
              <a:rPr lang="ar-SA" sz="2000" dirty="0" smtClean="0"/>
              <a:t> التي يستخدمها الأطفال في عملية </a:t>
            </a:r>
            <a:r>
              <a:rPr lang="ar-SA" sz="2000" dirty="0" err="1" smtClean="0"/>
              <a:t>التهجئة</a:t>
            </a:r>
            <a:r>
              <a:rPr lang="ar-SA" sz="2000" dirty="0" smtClean="0"/>
              <a:t> . فبالنسبة للأطفال الذين يعانون من صعوبات شديدة في </a:t>
            </a:r>
            <a:r>
              <a:rPr lang="ar-SA" sz="2000" dirty="0" err="1" smtClean="0"/>
              <a:t>التهجئة</a:t>
            </a:r>
            <a:r>
              <a:rPr lang="ar-SA" sz="2000" dirty="0" smtClean="0"/>
              <a:t> فعلى المدرسين المعالجين التركيز على تدريس عملية </a:t>
            </a:r>
            <a:r>
              <a:rPr lang="ar-SA" sz="2000" dirty="0" err="1" smtClean="0"/>
              <a:t>التهجئة</a:t>
            </a:r>
            <a:r>
              <a:rPr lang="ar-SA" sz="2000" dirty="0" smtClean="0"/>
              <a:t> تلك . فبدلاً من عرض القوانين يمكن للمدرس ترتيب المادة التعليمية بطريقة تسهل على الطفل استخدام التعميم فيها وبعد </a:t>
            </a:r>
            <a:r>
              <a:rPr lang="ar-SA" sz="2000" dirty="0" err="1" smtClean="0"/>
              <a:t>اتقان</a:t>
            </a:r>
            <a:r>
              <a:rPr lang="ar-SA" sz="2000" dirty="0" smtClean="0"/>
              <a:t> عملية التعميم من قبل الطفل يمكن للمدرس عرض وتقديم القوانين التي يكون قد اكتشفها الطفل بنفسه </a:t>
            </a:r>
            <a:endParaRPr lang="en-US" sz="2000" dirty="0" smtClean="0"/>
          </a:p>
          <a:p>
            <a:endParaRPr lang="ar-SA"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smtClean="0"/>
              <a:t/>
            </a:r>
            <a:br>
              <a:rPr lang="ar-SA" sz="3200" b="1" dirty="0" smtClean="0"/>
            </a:br>
            <a:r>
              <a:rPr lang="ar-SA" sz="3200" b="1" dirty="0" smtClean="0"/>
              <a:t>استخدام الأسلوب المتعدد الحواس في دروس </a:t>
            </a:r>
            <a:r>
              <a:rPr lang="ar-SA" sz="3200" b="1" dirty="0" err="1" smtClean="0"/>
              <a:t>التهجئة</a:t>
            </a:r>
            <a:r>
              <a:rPr lang="ar-SA" sz="3200" b="1" dirty="0" smtClean="0"/>
              <a:t> </a:t>
            </a:r>
            <a:r>
              <a:rPr lang="ar-SA" b="1" dirty="0" smtClean="0"/>
              <a:t>:</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000" dirty="0" smtClean="0"/>
              <a:t>لقد تمت الإشارة سابقاً إلى أن استخدام الأسلوب المتعدد الحواس في تدريس </a:t>
            </a:r>
            <a:r>
              <a:rPr lang="ar-SA" sz="2000" dirty="0" err="1" smtClean="0"/>
              <a:t>التهجئة</a:t>
            </a:r>
            <a:r>
              <a:rPr lang="ar-SA" sz="2000" dirty="0" smtClean="0"/>
              <a:t> ينزع إلى إعطاء أفضل النتائج حيث أنه يمكن الطفل من النظر والاستماع </a:t>
            </a:r>
            <a:r>
              <a:rPr lang="ar-SA" sz="2000" dirty="0" err="1" smtClean="0"/>
              <a:t>والاحساس</a:t>
            </a:r>
            <a:r>
              <a:rPr lang="ar-SA" sz="2000" dirty="0" smtClean="0"/>
              <a:t> . وقد أرجعت </a:t>
            </a:r>
            <a:r>
              <a:rPr lang="ar-SA" sz="2000" dirty="0" err="1" smtClean="0"/>
              <a:t>لوريا</a:t>
            </a:r>
            <a:r>
              <a:rPr lang="ar-SA" sz="2000" dirty="0" smtClean="0"/>
              <a:t> </a:t>
            </a:r>
            <a:r>
              <a:rPr lang="en-US" sz="2000" dirty="0" smtClean="0"/>
              <a:t>Luria </a:t>
            </a:r>
            <a:r>
              <a:rPr lang="ar-SA" sz="2000" dirty="0" smtClean="0"/>
              <a:t> ( 1966 ) هذه النماذج الحسية على أنها تحليل بصري وتحليل سمعي وتحليل حس – حركي . وفي هذا </a:t>
            </a:r>
            <a:r>
              <a:rPr lang="ar-SA" sz="2000" dirty="0" err="1" smtClean="0"/>
              <a:t>الاسلوب</a:t>
            </a:r>
            <a:r>
              <a:rPr lang="ar-SA" sz="2000" dirty="0" smtClean="0"/>
              <a:t> يتم تدريس الكمية حيث يقوم الطفل بتحليلها بصرياً ( محلل بصري ) ومن ثم تحليلها سمعياً وسماعها ( محلل سمعي ) ومن ثم كتابتها من الذاكرة ( محلل حس – حركي ) . فعندما يتعلم الأطفال كيفية تهجئة الكلمة فإنهم يحللونها بصرياً ويلفظونها ويكتبونها من الذاكرة .</a:t>
            </a:r>
            <a:endParaRPr lang="en-US" sz="2000" dirty="0" smtClean="0"/>
          </a:p>
          <a:p>
            <a:pPr rtl="1"/>
            <a:r>
              <a:rPr lang="ar-SA" sz="2000" dirty="0" smtClean="0"/>
              <a:t>ويعتبر </a:t>
            </a:r>
            <a:r>
              <a:rPr lang="ar-SA" sz="2000" dirty="0" err="1" smtClean="0"/>
              <a:t>اسلوب</a:t>
            </a:r>
            <a:r>
              <a:rPr lang="ar-SA" sz="2000" dirty="0" smtClean="0"/>
              <a:t> </a:t>
            </a:r>
            <a:r>
              <a:rPr lang="ar-SA" sz="2000" dirty="0" err="1" smtClean="0"/>
              <a:t>فيرنالد</a:t>
            </a:r>
            <a:r>
              <a:rPr lang="ar-SA" sz="2000" dirty="0" smtClean="0"/>
              <a:t> البصري والسمعي والحس – حركي واللمس الخاص بالقراءة </a:t>
            </a:r>
            <a:r>
              <a:rPr lang="ar-SA" sz="2000" dirty="0" err="1" smtClean="0"/>
              <a:t>والتهجئة</a:t>
            </a:r>
            <a:r>
              <a:rPr lang="ar-SA" sz="2000" dirty="0" smtClean="0"/>
              <a:t> مثالاً على </a:t>
            </a:r>
            <a:r>
              <a:rPr lang="ar-SA" sz="2000" dirty="0" err="1" smtClean="0"/>
              <a:t>الاسلوب</a:t>
            </a:r>
            <a:r>
              <a:rPr lang="ar-SA" sz="2000" dirty="0" smtClean="0"/>
              <a:t> متعدد الحواس . ويتضمن </a:t>
            </a:r>
            <a:r>
              <a:rPr lang="ar-SA" sz="2000" dirty="0" err="1" smtClean="0"/>
              <a:t>اسلوب</a:t>
            </a:r>
            <a:r>
              <a:rPr lang="ar-SA" sz="2000" dirty="0" smtClean="0"/>
              <a:t> </a:t>
            </a:r>
            <a:r>
              <a:rPr lang="ar-SA" sz="2000" dirty="0" err="1" smtClean="0"/>
              <a:t>فيرنالد</a:t>
            </a:r>
            <a:r>
              <a:rPr lang="ar-SA" sz="2000" dirty="0" smtClean="0"/>
              <a:t> ثمان خطوات : </a:t>
            </a:r>
            <a:endParaRPr lang="en-US" sz="2000" dirty="0" smtClean="0"/>
          </a:p>
          <a:p>
            <a:pPr lvl="0" rtl="1"/>
            <a:r>
              <a:rPr lang="ar-SA" sz="2000" dirty="0" smtClean="0"/>
              <a:t>يكتب المدرس الكلمة وينطق بها .</a:t>
            </a:r>
            <a:endParaRPr lang="en-US" sz="2000" dirty="0" smtClean="0"/>
          </a:p>
          <a:p>
            <a:pPr lvl="0" rtl="1"/>
            <a:r>
              <a:rPr lang="ar-SA" sz="2000" dirty="0" smtClean="0"/>
              <a:t>يعيد الطالب الكلمة ( لفظي وسمعي ).</a:t>
            </a:r>
            <a:endParaRPr lang="en-US" sz="2000" dirty="0" smtClean="0"/>
          </a:p>
          <a:p>
            <a:pPr lvl="0" rtl="1"/>
            <a:r>
              <a:rPr lang="ar-SA" sz="2000" dirty="0" smtClean="0"/>
              <a:t>بينما يقرأ الطفل الكلمة يقوم بتتبع حروفها بإصبعه .</a:t>
            </a:r>
            <a:endParaRPr lang="en-US" sz="2000" dirty="0" smtClean="0"/>
          </a:p>
          <a:p>
            <a:pPr lvl="0" rtl="1"/>
            <a:r>
              <a:rPr lang="ar-SA" sz="2000" dirty="0" smtClean="0"/>
              <a:t>تمسح الكلمة من أمام الطفل ويطلب منه كتابتها من الذاكرة .</a:t>
            </a:r>
            <a:endParaRPr lang="en-US" sz="2000" dirty="0" smtClean="0"/>
          </a:p>
          <a:p>
            <a:pPr lvl="0" rtl="1"/>
            <a:r>
              <a:rPr lang="ar-SA" sz="2000" dirty="0" smtClean="0"/>
              <a:t>يكتب الطفل الكلمة مرة أخرى على صفحة أخرى .</a:t>
            </a:r>
            <a:endParaRPr lang="en-US" sz="2000" dirty="0" smtClean="0"/>
          </a:p>
          <a:p>
            <a:pPr lvl="0" rtl="1"/>
            <a:r>
              <a:rPr lang="ar-SA" sz="2000" dirty="0" smtClean="0"/>
              <a:t>يوفر المدرس للطفل فرصة متكررة لاستخدام تلك الكلمة .</a:t>
            </a:r>
            <a:endParaRPr lang="en-US" sz="2000" dirty="0" smtClean="0"/>
          </a:p>
          <a:p>
            <a:pPr lvl="0" rtl="1"/>
            <a:r>
              <a:rPr lang="ar-SA" sz="2000" dirty="0" smtClean="0"/>
              <a:t>يشجع المدرس الطفل على استخدام الكتب والقواميس لإيجاد </a:t>
            </a:r>
            <a:r>
              <a:rPr lang="ar-SA" sz="2000" dirty="0" err="1" smtClean="0"/>
              <a:t>التهجئة</a:t>
            </a:r>
            <a:r>
              <a:rPr lang="ar-SA" sz="2000" dirty="0" smtClean="0"/>
              <a:t> الصحيحة للكلمة ينظم المدرس دروساً في المطابقة الهجائية التي تتطلب الكتابة بدلاً من الاستجابة اللفظية .</a:t>
            </a:r>
            <a:endParaRPr lang="en-US" sz="2000" dirty="0" smtClean="0"/>
          </a:p>
          <a:p>
            <a:endParaRPr lang="ar-S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000" b="1" dirty="0" smtClean="0"/>
              <a:t>توفير التعزيز :</a:t>
            </a:r>
            <a:endParaRPr lang="en-US" sz="2000" dirty="0" smtClean="0"/>
          </a:p>
          <a:p>
            <a:pPr rtl="1"/>
            <a:r>
              <a:rPr lang="ar-SA" sz="2000" b="1" dirty="0" smtClean="0"/>
              <a:t> </a:t>
            </a:r>
            <a:r>
              <a:rPr lang="ar-SA" sz="2000" dirty="0" smtClean="0"/>
              <a:t>يعتبر توفير المديح والتشجيع أثناء دروس المعالجة أمراً ضرورياً . ويعتبر استخدام المديح    أو التعزيز الاجتماعي كافياً لمعظم الأطفال بينما يعتبر توفير التعزيز المادي للبعض الآخر    من الأطفال أمراً ضرورياً . وحيثما أمكن فعلى المدرس توفير أشكال مختلفة من التعزيز        في البيت .</a:t>
            </a:r>
            <a:endParaRPr lang="en-US" sz="2000" dirty="0" smtClean="0"/>
          </a:p>
          <a:p>
            <a:pPr rtl="1"/>
            <a:r>
              <a:rPr lang="ar-SA" sz="2000" b="1" dirty="0" smtClean="0"/>
              <a:t>استخدام كلمات لفظية : </a:t>
            </a:r>
            <a:endParaRPr lang="en-US" sz="2000" dirty="0" smtClean="0"/>
          </a:p>
          <a:p>
            <a:pPr rtl="1"/>
            <a:r>
              <a:rPr lang="ar-SA" sz="2000" dirty="0" smtClean="0"/>
              <a:t>من المعروف أن الأطفال يتعلمون ويحتفظون بالمواد التعليمية التي لها معنى بالنسبة لهم , وهم في نفس الوقت ينسون الكلمات والمواد التعليمية غير المألوفة . ويجب استخدام الكلمات ذات المعنى في الجمل حيثما كان ذلك ممكناً .</a:t>
            </a:r>
          </a:p>
          <a:p>
            <a:pPr rtl="1"/>
            <a:r>
              <a:rPr lang="ar-SA" sz="2000" b="1" dirty="0" smtClean="0"/>
              <a:t>تطوير مهارات التصور في عملية </a:t>
            </a:r>
            <a:r>
              <a:rPr lang="ar-SA" sz="2000" b="1" dirty="0" err="1" smtClean="0"/>
              <a:t>التهجئة</a:t>
            </a:r>
            <a:r>
              <a:rPr lang="ar-SA" sz="2000" b="1" dirty="0" smtClean="0"/>
              <a:t> </a:t>
            </a:r>
            <a:endParaRPr lang="en-US" sz="2000" dirty="0" smtClean="0"/>
          </a:p>
          <a:p>
            <a:pPr rtl="1"/>
            <a:r>
              <a:rPr lang="ar-SA" sz="2000" dirty="0" smtClean="0"/>
              <a:t>تعتبر الذاكرة البصرية إحدى أكثر العوامل ارتباطاً بالقدرة على </a:t>
            </a:r>
            <a:r>
              <a:rPr lang="ar-SA" sz="2000" dirty="0" err="1" smtClean="0"/>
              <a:t>التهجئة</a:t>
            </a:r>
            <a:r>
              <a:rPr lang="ar-SA" sz="2000" dirty="0" smtClean="0"/>
              <a:t> والتي تعنى القدرة على التصور أو التخيل أو القدرة على تخيل تسلسل الحروف في الكلمة . فالأطفال الذين يعانون من صعوبات شديدة في </a:t>
            </a:r>
            <a:r>
              <a:rPr lang="ar-SA" sz="2000" dirty="0" err="1" smtClean="0"/>
              <a:t>التهجئة</a:t>
            </a:r>
            <a:r>
              <a:rPr lang="ar-SA" sz="2000" dirty="0" smtClean="0"/>
              <a:t> والقراءة يواجهون صعوبات بالغة في تذكر شكل الكلمة . وباستخدام التمرين والتدريب يتمكن هؤلاء الأطفال من تحسين تذكرهم للكلمات . أما بالنسبة للأطفال الذين يعانون من صعوبات شديدة في </a:t>
            </a:r>
            <a:r>
              <a:rPr lang="ar-SA" sz="2000" dirty="0" err="1" smtClean="0"/>
              <a:t>التهجئة</a:t>
            </a:r>
            <a:r>
              <a:rPr lang="ar-SA" sz="2000" dirty="0" smtClean="0"/>
              <a:t> . فقد استخدمت معهم الإجراءات العلاجية التالية بشكل واضح :</a:t>
            </a:r>
            <a:endParaRPr lang="en-US" sz="2000" dirty="0" smtClean="0"/>
          </a:p>
          <a:p>
            <a:pPr lvl="0" rtl="1"/>
            <a:r>
              <a:rPr lang="ar-SA" sz="2000" dirty="0" smtClean="0"/>
              <a:t>أكتب كلمة غير معروفة للطفل على اللوح أو على ورقة ومن ثم الفظها .</a:t>
            </a:r>
            <a:endParaRPr lang="en-US" sz="2000" dirty="0" smtClean="0"/>
          </a:p>
          <a:p>
            <a:pPr lvl="0" rtl="1"/>
            <a:r>
              <a:rPr lang="ar-SA" sz="2000" dirty="0" smtClean="0"/>
              <a:t>أطلب إلى الطفل أن ينظر إليها ويسميها .</a:t>
            </a:r>
            <a:endParaRPr lang="en-US" sz="2000" dirty="0" smtClean="0"/>
          </a:p>
          <a:p>
            <a:pPr rtl="1"/>
            <a:endParaRPr lang="en-US" sz="2000" dirty="0" smtClean="0"/>
          </a:p>
          <a:p>
            <a:endParaRPr lang="ar-SA"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spcBef>
                <a:spcPts val="0"/>
              </a:spcBef>
            </a:pPr>
            <a:r>
              <a:rPr lang="ar-SA" sz="2000" dirty="0" smtClean="0"/>
              <a:t>أطلب منه أن يتتبع أحرف الكلمة ويرسمها في الهواء بينما هو ينظر إليها , اسمح للطفل أن يسمي كل حرف من حروفها . ويسمح هذا الإجراء للطفل تصور الكلمة بشكل أكثر دقة .</a:t>
            </a:r>
            <a:endParaRPr lang="en-US" sz="2000" dirty="0" smtClean="0"/>
          </a:p>
          <a:p>
            <a:pPr lvl="0" rtl="1">
              <a:spcBef>
                <a:spcPts val="0"/>
              </a:spcBef>
            </a:pPr>
            <a:r>
              <a:rPr lang="ar-SA" sz="2000" dirty="0" smtClean="0"/>
              <a:t>امسح الكلمة أو قم بتغطيتها واطلب منها أن يرسمها في الهواء ويقرأها في نفس الوقت .</a:t>
            </a:r>
            <a:endParaRPr lang="en-US" sz="2000" dirty="0" smtClean="0"/>
          </a:p>
          <a:p>
            <a:pPr lvl="0" rtl="1"/>
            <a:r>
              <a:rPr lang="ar-SA" sz="2000" dirty="0" smtClean="0"/>
              <a:t>اعد الخطوة الثالثة إذا كان ذلك ضرورياً .</a:t>
            </a:r>
            <a:endParaRPr lang="en-US" sz="2000" dirty="0" smtClean="0"/>
          </a:p>
          <a:p>
            <a:pPr lvl="0" rtl="1"/>
            <a:r>
              <a:rPr lang="ar-SA" sz="2000" dirty="0" smtClean="0"/>
              <a:t>اجعل الطفل يتتبع الكلمة ويرسمها في الهواء ويلفظها في نفس الوقت إلى الحد الذي يشعر فيه الطفل بأنه قادر على تذكرها بشكل صحيح .</a:t>
            </a:r>
            <a:endParaRPr lang="en-US" sz="2000" dirty="0" smtClean="0"/>
          </a:p>
          <a:p>
            <a:pPr lvl="0" rtl="1"/>
            <a:r>
              <a:rPr lang="ar-SA" sz="2000" dirty="0" smtClean="0"/>
              <a:t>اطلب من الطفل أن يكتب الكلمة من الذاكرة وينطق بها ، اعد هذا الإجراء عند الضرورة .</a:t>
            </a:r>
            <a:endParaRPr lang="en-US" sz="2000" dirty="0" smtClean="0"/>
          </a:p>
          <a:p>
            <a:pPr lvl="0" rtl="1"/>
            <a:r>
              <a:rPr lang="ar-SA" sz="2000" dirty="0" smtClean="0"/>
              <a:t>درس كلمة أخرى بنفس الطريقة .</a:t>
            </a:r>
            <a:endParaRPr lang="en-US" sz="2000" dirty="0" smtClean="0"/>
          </a:p>
          <a:p>
            <a:pPr lvl="0" rtl="1"/>
            <a:r>
              <a:rPr lang="ar-SA" sz="2000" dirty="0" smtClean="0"/>
              <a:t>اطلب من الطفل أن يرسم الكلمة الأولى في الهواء ومن ثم يكتبها من الذاكرة . إذا فشل الطفل اعد الخطوات 2 إلى 7 .</a:t>
            </a:r>
            <a:endParaRPr lang="en-US" sz="2000" dirty="0" smtClean="0"/>
          </a:p>
          <a:p>
            <a:pPr rtl="1"/>
            <a:r>
              <a:rPr lang="ar-SA" sz="2000" dirty="0" smtClean="0"/>
              <a:t>-عندما يكون الطفل قد تعلم تهجئة الكلمة الأولى وكلمة أخرى من الذاكرة , اكتب الكلمة في الدفتر الخاص بتقدم الطفل ، ويعتبر هذا الدفتر سجلاً خاصاً للطفل وكذلك برنامجاً للمراجعة , ويمكن استخدامه أيضاً لتسجيل عدد الكلمات التي تعلمها الطفل كل يوم .</a:t>
            </a:r>
            <a:endParaRPr lang="en-US" sz="2000" dirty="0" smtClean="0"/>
          </a:p>
          <a:p>
            <a:pPr rtl="1"/>
            <a:r>
              <a:rPr lang="ar-SA" sz="2000" dirty="0" smtClean="0"/>
              <a:t>11-استخدم الكلمات المتعلمة في الجمل والواجبات المدرسية حيثما كان ذلك ممكناً </a:t>
            </a:r>
            <a:endParaRPr lang="en-US" sz="2000" dirty="0" smtClean="0"/>
          </a:p>
          <a:p>
            <a:pPr rtl="1"/>
            <a:r>
              <a:rPr lang="ar-SA" sz="2000" b="1" dirty="0" smtClean="0"/>
              <a:t> </a:t>
            </a:r>
            <a:endParaRPr lang="en-US" sz="2000" dirty="0" smtClean="0"/>
          </a:p>
          <a:p>
            <a:pPr rtl="1"/>
            <a:r>
              <a:rPr lang="ar-SA" sz="2000" b="1" dirty="0" smtClean="0"/>
              <a:t> </a:t>
            </a:r>
            <a:endParaRPr lang="en-US" sz="2000" dirty="0" smtClean="0"/>
          </a:p>
          <a:p>
            <a:endParaRPr lang="ar-SA"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smtClean="0"/>
              <a:t/>
            </a:r>
            <a:br>
              <a:rPr lang="ar-SA" sz="3200" b="1" dirty="0" smtClean="0"/>
            </a:br>
            <a:r>
              <a:rPr lang="ar-SA" sz="3200" b="1" dirty="0" smtClean="0"/>
              <a:t>الوسيط اللفظي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000" dirty="0" smtClean="0"/>
              <a:t>لقد أظهرت الدراسات التي قام بها </a:t>
            </a:r>
            <a:r>
              <a:rPr lang="ar-SA" sz="2000" dirty="0" err="1" smtClean="0"/>
              <a:t>فالنتينو</a:t>
            </a:r>
            <a:r>
              <a:rPr lang="ar-SA" sz="2000" dirty="0" smtClean="0"/>
              <a:t> </a:t>
            </a:r>
            <a:r>
              <a:rPr lang="en-US" sz="2000" dirty="0" err="1" smtClean="0"/>
              <a:t>Vellantino</a:t>
            </a:r>
            <a:r>
              <a:rPr lang="en-US" sz="2000" dirty="0" smtClean="0"/>
              <a:t> </a:t>
            </a:r>
            <a:r>
              <a:rPr lang="ar-SA" sz="2000" dirty="0" smtClean="0"/>
              <a:t> ( 1978 ) وغيره من الباحثين بأن لفظ الكلمة يساعد الذاكرة البصرية . ولقد عرضت الدراسات النفسية المبكرة بأن الفرد يمكن أن يتعلم الكلمات بشكل أسرع إذا تلفظ بها . ويعتبر التلفظ أيضاً عملية حس – حركية وبناء عليه فإن الذاكرة البصرية يمكن أن تدعم عن طريق المحلل الحس – حركي . ويعتبر النظر إلى الكلمة والنطق بها وكذلك كتابتها والنطق بها وكذلك تتبع الكلمة ورسمها في الهواء </a:t>
            </a:r>
            <a:r>
              <a:rPr lang="ar-SA" sz="2000" dirty="0" err="1" smtClean="0"/>
              <a:t>اساليب</a:t>
            </a:r>
            <a:r>
              <a:rPr lang="ar-SA" sz="2000" dirty="0" smtClean="0"/>
              <a:t> ناجحة في عملية </a:t>
            </a:r>
            <a:r>
              <a:rPr lang="ar-SA" sz="2000" dirty="0" err="1" smtClean="0"/>
              <a:t>التهجئة</a:t>
            </a:r>
            <a:r>
              <a:rPr lang="ar-SA" sz="2000" dirty="0" smtClean="0"/>
              <a:t> التي تستخدم المحلل الحس – حركي .</a:t>
            </a:r>
            <a:endParaRPr lang="en-US" sz="2000" dirty="0" smtClean="0"/>
          </a:p>
          <a:p>
            <a:pPr rtl="1"/>
            <a:r>
              <a:rPr lang="ar-SA" sz="2000" b="1" dirty="0" smtClean="0"/>
              <a:t>درس الأطفال على استخدام القاموس :</a:t>
            </a:r>
            <a:endParaRPr lang="en-US" sz="2000" dirty="0" smtClean="0"/>
          </a:p>
          <a:p>
            <a:r>
              <a:rPr lang="ar-SA" sz="2000" b="1" dirty="0" smtClean="0"/>
              <a:t> </a:t>
            </a:r>
            <a:r>
              <a:rPr lang="ar-SA" sz="2000" dirty="0" smtClean="0"/>
              <a:t>تستخدم القواميس بشكل عام للمساعدة في تحديد وتعريف الكلمات وتستخدم أيضاً في تهجئة الكلمات . وفي المستويات الصفية الأولى فإن استخدام القاموس يعتبر ذا فائدة محدودة حيث أن الأطفال في تلك المراحل لم يتعلموا الحروف الهجائية بعد . وعلى أية حال فكلما تقدم الطفل في المراحل الدراسية يجب أن يدرب على استخدام القاموس . ومن الواضح أن استخدام القاموس يحتاج إلى تعلم الحروف الهجائية وغيرها من المهارات </a:t>
            </a: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smtClean="0"/>
              <a:t>التعبير الكتابي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000" dirty="0" smtClean="0"/>
              <a:t>يعتبر </a:t>
            </a:r>
            <a:r>
              <a:rPr lang="ar-SA" sz="2000" dirty="0" smtClean="0"/>
              <a:t>العجز في التعبير الكتابي أحد أشكال صعوبات التعلم وفقاً للقانون الأمريكي رقم 94 – 142 . ويشتمل مصطلح التعبير الكتابي على </a:t>
            </a:r>
            <a:r>
              <a:rPr lang="ar-SA" sz="2000" dirty="0" err="1" smtClean="0"/>
              <a:t>التهجئة</a:t>
            </a:r>
            <a:r>
              <a:rPr lang="ar-SA" sz="2000" dirty="0" smtClean="0"/>
              <a:t> وجميع أشكال الاتصال المكتوبة ويهدف هذا القسم إلى توضيح الصعوبات </a:t>
            </a:r>
            <a:r>
              <a:rPr lang="ar-SA" sz="2000" dirty="0" err="1" smtClean="0"/>
              <a:t>الاساسية</a:t>
            </a:r>
            <a:r>
              <a:rPr lang="ar-SA" sz="2000" dirty="0" smtClean="0"/>
              <a:t> التي يواجهها الأطفال في التواصل الكتابي وكذلك تقديم بعض الطرق العلاجية بشكل مختصر .</a:t>
            </a:r>
            <a:endParaRPr lang="en-US" sz="2000" dirty="0" smtClean="0"/>
          </a:p>
          <a:p>
            <a:pPr rtl="1"/>
            <a:r>
              <a:rPr lang="ar-SA" sz="2000" dirty="0" smtClean="0"/>
              <a:t>يعود التعبير الكتابي إلى توصيل الأفكار </a:t>
            </a:r>
            <a:r>
              <a:rPr lang="ar-SA" sz="2000" dirty="0" smtClean="0"/>
              <a:t>للآخرين </a:t>
            </a:r>
            <a:r>
              <a:rPr lang="ar-SA" sz="2000" dirty="0" smtClean="0"/>
              <a:t>من خلال استخدام الرموز الكتابية , وتتضمن عملية التواصل هذه وجود أفكار وامتلاك لغة سليمة للتعبير عن هذه الأفكار وكذلك القدرة على ترجمة اللغة الشفهية إلى رموز كتابية ومن ثم القدرة على كتابة هذه الرموز حيث يتمكن الشخص الآخر من فهم الأفكار . وبالإضافة إلى الكتابة والتعبير كمتطلبات سابقة للتعبير الكتابي فإن تطور اللغة يعتبر متطلب سابقاً أكثر أهمية . ولقد أشار آلي </a:t>
            </a:r>
            <a:r>
              <a:rPr lang="ar-SA" sz="2000" dirty="0" err="1" smtClean="0"/>
              <a:t>ودشلر</a:t>
            </a:r>
            <a:r>
              <a:rPr lang="ar-SA" sz="2000" dirty="0" smtClean="0"/>
              <a:t> ( 1979 ) إلى أن المراهقين ممن لديهم صعوبات في التعلم غالباً ما يعانون من صعوبة في الأعمار المبكرة في مهارات الاستماع , والكلام , والكتابة . وقد أكد كلاً من جونسون </a:t>
            </a:r>
            <a:r>
              <a:rPr lang="ar-SA" sz="2000" dirty="0" err="1" smtClean="0"/>
              <a:t>ومايكلبست</a:t>
            </a:r>
            <a:r>
              <a:rPr lang="ar-SA" sz="2000" dirty="0" smtClean="0"/>
              <a:t> ( 1967 ) أيضاً على أهمية الفهم القائم على مهارة الاستماع , والتعبير الشفهي والقراءة لتطوير اللغة المكتوبة . ولقد ذكر فلبس </a:t>
            </a:r>
            <a:r>
              <a:rPr lang="ar-SA" sz="2000" dirty="0" err="1" smtClean="0"/>
              <a:t>وفلبس</a:t>
            </a:r>
            <a:r>
              <a:rPr lang="ar-SA" sz="2000" dirty="0" smtClean="0"/>
              <a:t> </a:t>
            </a:r>
            <a:r>
              <a:rPr lang="en-US" sz="2000" dirty="0" smtClean="0"/>
              <a:t>Phelps and Phelps</a:t>
            </a:r>
            <a:r>
              <a:rPr lang="ar-SA" sz="2000" dirty="0" smtClean="0"/>
              <a:t>  ( 1982 ) أنه بالإضافة إلى تطور اللغة فإن العمل الكتابي يتطلب دمج وتناسق القدرات البصرية المتنوعة مع المهارات الحركية الدقيقة .</a:t>
            </a:r>
            <a:endParaRPr lang="en-US" sz="2000" dirty="0" smtClean="0"/>
          </a:p>
          <a:p>
            <a:endParaRPr lang="ar-SA"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التعبير الكتابي</a:t>
            </a:r>
            <a:endParaRPr lang="ar-SA" dirty="0"/>
          </a:p>
        </p:txBody>
      </p:sp>
      <p:sp>
        <p:nvSpPr>
          <p:cNvPr id="3" name="عنصر نائب للمحتوى 2"/>
          <p:cNvSpPr>
            <a:spLocks noGrp="1"/>
          </p:cNvSpPr>
          <p:nvPr>
            <p:ph idx="1"/>
          </p:nvPr>
        </p:nvSpPr>
        <p:spPr/>
        <p:txBody>
          <a:bodyPr/>
          <a:lstStyle/>
          <a:p>
            <a:pPr rtl="1"/>
            <a:r>
              <a:rPr lang="ar-SA" sz="2000" dirty="0" smtClean="0"/>
              <a:t>فالأطفال الذين يمتلكون مفردات محددة وممن يتصفون بالضعف في القراءة وفي استخدام القواعد النحوية وتركيب الجمل </a:t>
            </a:r>
            <a:r>
              <a:rPr lang="en-US" sz="2000" dirty="0" smtClean="0"/>
              <a:t>Syntax </a:t>
            </a:r>
            <a:r>
              <a:rPr lang="ar-SA" sz="2000" dirty="0" smtClean="0"/>
              <a:t> فإنهم يواجهون صعوبة في تنظيم وتشكيل أفكارهم بالشكل المناسب عند التعبير الكتابي . فمواضيعهم الإنشائية تنزع إلى أن تكون قصيرة ويتجنبون الأفكار المعقدة . ولقد وجد </a:t>
            </a:r>
            <a:r>
              <a:rPr lang="ar-SA" sz="2000" dirty="0" err="1" smtClean="0"/>
              <a:t>بلش</a:t>
            </a:r>
            <a:r>
              <a:rPr lang="ar-SA" sz="2000" dirty="0" smtClean="0"/>
              <a:t> ( 1975 ) بأن صعوبات الكتابة التعبيرية تتضمن أخطاء نحوية , وأخطاء في </a:t>
            </a:r>
            <a:r>
              <a:rPr lang="ar-SA" sz="2000" dirty="0" err="1" smtClean="0"/>
              <a:t>التهجئة</a:t>
            </a:r>
            <a:r>
              <a:rPr lang="ar-SA" sz="2000" dirty="0" smtClean="0"/>
              <a:t> , وأخطاء في الترقيم . ولقد وجد </a:t>
            </a:r>
            <a:r>
              <a:rPr lang="ar-SA" sz="2000" dirty="0" err="1" smtClean="0"/>
              <a:t>دشلر</a:t>
            </a:r>
            <a:r>
              <a:rPr lang="ar-SA" sz="2000" dirty="0" smtClean="0"/>
              <a:t> وآخرون ( 1978 ) بأن الطلاب ذوي صعوبات التعلم يكتشفون من خلال مراقبتهم لعملهم الأكاديمي فقط ثلث الأخطاء التي يرتكبونها . وبالتالي لم تكن لديهم القدرة على المراجعة السليمة لكتابتهم أو الإشراف الذاتي   على أعمالهم .</a:t>
            </a:r>
            <a:endParaRPr lang="en-US" sz="2000" dirty="0" smtClean="0"/>
          </a:p>
          <a:p>
            <a:r>
              <a:rPr lang="ar-SA" sz="2000" dirty="0" smtClean="0"/>
              <a:t>وكنتيجة لأنواع المشكلات هذه والمتعلقة بالتعبير الكتابي يعوض أو يتجنب الأطفال تلك المشكلات بطرق مختلفة فنجدهم مثلاً قد يتجنبون الكتابة أو يستخدمون الملاحظات التي يسجلها الطلبة الآخرون , أو يكتبوا فقط الأفكار العريضة , أو يستخدمون التسجيل ويفضلون الاختبارات الشفهية على الكتابة ( آلي </a:t>
            </a:r>
            <a:r>
              <a:rPr lang="ar-SA" sz="2000" dirty="0" err="1" smtClean="0"/>
              <a:t>ودشلر</a:t>
            </a:r>
            <a:r>
              <a:rPr lang="ar-SA" sz="2000" dirty="0" smtClean="0"/>
              <a:t> 1979 ) . إلا أن هذه الأنواع من الاستراتيجيات التعويضية تعتبر ذات فائدة محدودة حيث أنها لا تعتبر كافية لتلبية المهمات اليومية الكثيرة التي تتطلب تعبيراً كتابياً </a:t>
            </a:r>
            <a:endParaRPr lang="ar-SA"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smtClean="0"/>
              <a:t>العوامل المساهمة في الصعوبات اللغة المكتوبة</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000" dirty="0" smtClean="0"/>
              <a:t>عند </a:t>
            </a:r>
            <a:r>
              <a:rPr lang="ar-SA" sz="2000" dirty="0" smtClean="0"/>
              <a:t>الأخذ بالاعتبار العوامل المرتبطة بالتعبير الكتابي فمن الضروري أن نفهم بأن التعبير الكتابي يمثل أرقى درجات التحصيل الإنساني ويتم تحقيقه فقط حين تتحقق جميع المتطلبات السابقة , </a:t>
            </a:r>
            <a:r>
              <a:rPr lang="ar-SA" sz="2000" dirty="0" err="1" smtClean="0"/>
              <a:t>مايكلبست</a:t>
            </a:r>
            <a:r>
              <a:rPr lang="ar-SA" sz="2000" dirty="0" smtClean="0"/>
              <a:t> </a:t>
            </a:r>
            <a:r>
              <a:rPr lang="en-US" sz="2000" dirty="0" err="1" smtClean="0"/>
              <a:t>Myklebust</a:t>
            </a:r>
            <a:r>
              <a:rPr lang="en-US" sz="2000" dirty="0" smtClean="0"/>
              <a:t> </a:t>
            </a:r>
            <a:r>
              <a:rPr lang="ar-SA" sz="2000" dirty="0" smtClean="0"/>
              <a:t> (1965 ) . ويشتمل التسلسل الهرمي لعناصر اللغة الذي افتراضه من قبل </a:t>
            </a:r>
            <a:r>
              <a:rPr lang="ar-SA" sz="2000" dirty="0" err="1" smtClean="0"/>
              <a:t>كيلوج</a:t>
            </a:r>
            <a:r>
              <a:rPr lang="ar-SA" sz="2000" dirty="0" smtClean="0"/>
              <a:t> </a:t>
            </a:r>
            <a:r>
              <a:rPr lang="en-US" sz="2000" dirty="0" err="1" smtClean="0"/>
              <a:t>Kellog</a:t>
            </a:r>
            <a:r>
              <a:rPr lang="en-US" sz="2000" dirty="0" smtClean="0"/>
              <a:t> </a:t>
            </a:r>
            <a:r>
              <a:rPr lang="ar-SA" sz="2000" dirty="0" smtClean="0"/>
              <a:t> ( 1971 ) على الخبرة , والاستماع , والكلام , والقراءة والكتابة وبسبب أن هناك كثيراً من القدرات النمائية والمهارات الأكاديمية التي تعتبر ضرورة لتسهيل اللغة المكتوبة فإنه سوف يتم مناقشة أربعة عوامل </a:t>
            </a:r>
            <a:r>
              <a:rPr lang="ar-SA" sz="2000" dirty="0" err="1" smtClean="0"/>
              <a:t>اساسية</a:t>
            </a:r>
            <a:r>
              <a:rPr lang="ar-SA" sz="2000" dirty="0" smtClean="0"/>
              <a:t> يبدو أنها مرتبطة بالتعبير الكتابي ارتباطاً وثيقاً :</a:t>
            </a:r>
            <a:endParaRPr lang="en-US" sz="2000" dirty="0" smtClean="0"/>
          </a:p>
          <a:p>
            <a:pPr lvl="0" rtl="1"/>
            <a:r>
              <a:rPr lang="ar-SA" sz="2000" dirty="0" smtClean="0"/>
              <a:t>اللغة الشفهية الاستقبالية .</a:t>
            </a:r>
            <a:endParaRPr lang="en-US" sz="2000" dirty="0" smtClean="0"/>
          </a:p>
          <a:p>
            <a:pPr lvl="0" rtl="1"/>
            <a:r>
              <a:rPr lang="ar-SA" sz="2000" dirty="0" smtClean="0"/>
              <a:t>اللغة الشفهية التعبيرية .</a:t>
            </a:r>
            <a:endParaRPr lang="en-US" sz="2000" dirty="0" smtClean="0"/>
          </a:p>
          <a:p>
            <a:pPr lvl="0" rtl="1"/>
            <a:r>
              <a:rPr lang="ar-SA" sz="2000" dirty="0" smtClean="0"/>
              <a:t>القراءة .</a:t>
            </a:r>
            <a:endParaRPr lang="en-US" sz="2000" dirty="0" smtClean="0"/>
          </a:p>
          <a:p>
            <a:r>
              <a:rPr lang="ar-SA" sz="2000" dirty="0" smtClean="0"/>
              <a:t>الدافعية</a:t>
            </a:r>
            <a:endParaRPr lang="ar-S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200" b="1" dirty="0" smtClean="0"/>
              <a:t/>
            </a:r>
            <a:br>
              <a:rPr lang="ar-SA" sz="3200" b="1" dirty="0" smtClean="0"/>
            </a:br>
            <a:r>
              <a:rPr lang="ar-SA" sz="3200" b="1" dirty="0" smtClean="0"/>
              <a:t>ا</a:t>
            </a:r>
            <a:r>
              <a:rPr lang="ar-SA" sz="3200" b="1" dirty="0" smtClean="0"/>
              <a:t>للغة </a:t>
            </a:r>
            <a:r>
              <a:rPr lang="ar-SA" sz="3200" b="1" dirty="0" smtClean="0"/>
              <a:t>الشفهية الاستقبالية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000" dirty="0" smtClean="0"/>
              <a:t>إن </a:t>
            </a:r>
            <a:r>
              <a:rPr lang="ar-SA" sz="2000" dirty="0" smtClean="0"/>
              <a:t>الأطفال الذين يعانون من اضطرابات في فهم ما يسمونه غالباً ما تكون لديهم صعوبة في تطوير لغة تعبيرية وكتابية , فهم سيواجهون صعوبات في الفهم لأسباب متعلقة في محدودية </a:t>
            </a:r>
            <a:r>
              <a:rPr lang="ar-SA" sz="2000" dirty="0" err="1" smtClean="0"/>
              <a:t>مفرداتهم</a:t>
            </a:r>
            <a:r>
              <a:rPr lang="ar-SA" sz="2000" dirty="0" smtClean="0"/>
              <a:t> وكذلك فإنهم يميلون إلى البقاء في مستوى التفكير المحسوس بدلاً من المستوى المجرد ( جونسون </a:t>
            </a:r>
            <a:r>
              <a:rPr lang="ar-SA" sz="2000" dirty="0" err="1" smtClean="0"/>
              <a:t>ومايكلبست</a:t>
            </a:r>
            <a:r>
              <a:rPr lang="ar-SA" sz="2000" dirty="0" smtClean="0"/>
              <a:t> 1967 ) . </a:t>
            </a:r>
            <a:endParaRPr lang="en-US" sz="2000" dirty="0" smtClean="0"/>
          </a:p>
          <a:p>
            <a:pPr rtl="1"/>
            <a:r>
              <a:rPr lang="ar-SA" sz="2000" dirty="0" smtClean="0"/>
              <a:t>وتسبب الصعوبات النمائية في حدوث مشكلات تتعلق باستقبال اللغة الشفهية وتؤثر أيضاً على اللغة الكتابية .</a:t>
            </a:r>
            <a:endParaRPr lang="en-US" sz="2000" dirty="0" smtClean="0"/>
          </a:p>
          <a:p>
            <a:pPr rtl="1"/>
            <a:r>
              <a:rPr lang="ar-SA" sz="2000" b="1" dirty="0" smtClean="0"/>
              <a:t>اللغة الشفهية التعبيرية :</a:t>
            </a:r>
            <a:r>
              <a:rPr lang="ar-SA" sz="2000" dirty="0" smtClean="0"/>
              <a:t> </a:t>
            </a:r>
            <a:endParaRPr lang="en-US" sz="2000" dirty="0" smtClean="0"/>
          </a:p>
          <a:p>
            <a:pPr rtl="1"/>
            <a:r>
              <a:rPr lang="ar-SA" sz="2000" dirty="0" smtClean="0"/>
              <a:t>تظهر الاضطرابات في اللغة التعبيرية عادة في اللغة المكتوبة على شكل صعوبات في بناء وتركيب الجمل ، وتوظيف القواعد اللغوية ، تنظيم الكلمات في الجمل حذف الكلمات ونهاياتها ، عدم الاستخدام السليم للأفعال والضمائر ، وعدم ترتيب حرف الكلمة ، قلة المفردات لديهم ، وصعوبة في استعادة الكلمات . وتؤثر الصعوبات النمائية على اللغة التعبيرية الشفهية وكذلك على اللغة المكتوبة.</a:t>
            </a:r>
            <a:endParaRPr lang="en-US" sz="2000" dirty="0" smtClean="0"/>
          </a:p>
          <a:p>
            <a:pPr rtl="1"/>
            <a:r>
              <a:rPr lang="ar-SA" sz="2000" b="1" dirty="0" smtClean="0"/>
              <a:t> القراءة : </a:t>
            </a:r>
            <a:endParaRPr lang="en-US" sz="2000" dirty="0" smtClean="0"/>
          </a:p>
          <a:p>
            <a:pPr rtl="1"/>
            <a:r>
              <a:rPr lang="ar-SA" sz="2000" dirty="0" smtClean="0"/>
              <a:t>إن الطلاب الذين يعانون من مشكلات تعليمية في القراءة يواجهون في العادة صعوبة في التعبير الكتابي . فمن الضروري تفسير رموز الكلمات الكتابية في قبل أن يتعلم الفرد عملية التحويل  إلي رموز واستخدام الرموز الكتابية في التعبير عن الحقائق </a:t>
            </a:r>
            <a:r>
              <a:rPr lang="ar-SA" sz="2000" dirty="0" err="1" smtClean="0"/>
              <a:t>والافكار</a:t>
            </a:r>
            <a:r>
              <a:rPr lang="ar-SA" sz="2000" dirty="0" smtClean="0"/>
              <a:t> والاتجاهات . وكما أن صعوبات التعلم النمائية تسهم في صعوبات القراءة فإنها </a:t>
            </a:r>
            <a:r>
              <a:rPr lang="ar-SA" sz="2000" dirty="0" err="1" smtClean="0"/>
              <a:t>ايضاً</a:t>
            </a:r>
            <a:r>
              <a:rPr lang="ar-SA" sz="2000" dirty="0" smtClean="0"/>
              <a:t> تسهم في صعوبات اللغة المكتوبة </a:t>
            </a:r>
            <a:endParaRPr lang="en-US" sz="2000" dirty="0" smtClean="0"/>
          </a:p>
          <a:p>
            <a:endParaRPr lang="ar-SA"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28600"/>
            <a:ext cx="8915400" cy="1189038"/>
          </a:xfrm>
        </p:spPr>
        <p:txBody>
          <a:bodyPr/>
          <a:lstStyle/>
          <a:p>
            <a:pPr algn="ctr"/>
            <a:r>
              <a:rPr lang="ar-SA" sz="3200" b="1" dirty="0" smtClean="0"/>
              <a:t/>
            </a:r>
            <a:br>
              <a:rPr lang="ar-SA" sz="3200" b="1" dirty="0" smtClean="0"/>
            </a:br>
            <a:r>
              <a:rPr lang="ar-SA" sz="3200" b="1" dirty="0" smtClean="0"/>
              <a:t>ا</a:t>
            </a:r>
            <a:r>
              <a:rPr lang="ar-SA" sz="3200" b="1" dirty="0" smtClean="0"/>
              <a:t>لدافعية</a:t>
            </a:r>
            <a:r>
              <a:rPr lang="ar-SA" sz="3200" b="1" dirty="0" smtClean="0"/>
              <a:t>:</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000" dirty="0" smtClean="0"/>
              <a:t>غالباً </a:t>
            </a:r>
            <a:r>
              <a:rPr lang="ar-SA" sz="2000" dirty="0" smtClean="0"/>
              <a:t>ما يتم وصف الأطفال الذين يمرون بخبرات الفشل عند محاولتهم التعبير عن </a:t>
            </a:r>
            <a:r>
              <a:rPr lang="ar-SA" sz="2000" dirty="0" err="1" smtClean="0"/>
              <a:t>انفسهم</a:t>
            </a:r>
            <a:r>
              <a:rPr lang="ar-SA" sz="2000" dirty="0" smtClean="0"/>
              <a:t> </a:t>
            </a:r>
            <a:r>
              <a:rPr lang="ar-SA" sz="2000" dirty="0" err="1" smtClean="0"/>
              <a:t>بانهم</a:t>
            </a:r>
            <a:r>
              <a:rPr lang="ar-SA" sz="2000" dirty="0" smtClean="0"/>
              <a:t> يفتقرون </a:t>
            </a:r>
            <a:r>
              <a:rPr lang="ar-SA" sz="2000" dirty="0" err="1" smtClean="0"/>
              <a:t>الى</a:t>
            </a:r>
            <a:r>
              <a:rPr lang="ar-SA" sz="2000" dirty="0" smtClean="0"/>
              <a:t> الدافعية اللازمة . فهم إما أن يترفعون عن المشكلة أو يتجنبونها أو يصبحوا قلقين ، أو خائفين أو محيطين . وبالتالي </a:t>
            </a:r>
            <a:r>
              <a:rPr lang="ar-SA" sz="2000" dirty="0" err="1" smtClean="0"/>
              <a:t>فانهم</a:t>
            </a:r>
            <a:r>
              <a:rPr lang="ar-SA" sz="2000" dirty="0" smtClean="0"/>
              <a:t> يطورون مشاعر اليأس وعدم الكفاية فيما يتعلق بالمهارات الكتابية . وليس من المستبعد أن تشل جهودهم في المهمات الكتابية حتى </a:t>
            </a:r>
            <a:r>
              <a:rPr lang="ar-SA" sz="2000" dirty="0" err="1" smtClean="0"/>
              <a:t>انهم</a:t>
            </a:r>
            <a:r>
              <a:rPr lang="ar-SA" sz="2000" dirty="0" smtClean="0"/>
              <a:t> لا يقووا على التعبير الكتابي عن </a:t>
            </a:r>
            <a:r>
              <a:rPr lang="ar-SA" sz="2000" dirty="0" err="1" smtClean="0"/>
              <a:t>افكارهم</a:t>
            </a:r>
            <a:r>
              <a:rPr lang="ar-SA" sz="2000" dirty="0" smtClean="0"/>
              <a:t> التي يستطيعون التعبير عنها لفظياً(</a:t>
            </a:r>
            <a:r>
              <a:rPr lang="ar-SA" sz="2000" dirty="0" err="1" smtClean="0"/>
              <a:t>دريك</a:t>
            </a:r>
            <a:r>
              <a:rPr lang="ar-SA" sz="2000" dirty="0" smtClean="0"/>
              <a:t> وآخرون </a:t>
            </a:r>
            <a:r>
              <a:rPr lang="en-US" sz="2000" dirty="0" smtClean="0"/>
              <a:t>Drake et.al</a:t>
            </a:r>
            <a:r>
              <a:rPr lang="ar-SA" sz="2000" dirty="0" smtClean="0"/>
              <a:t> (1970).</a:t>
            </a:r>
            <a:endParaRPr lang="en-US" sz="2000" dirty="0" smtClean="0"/>
          </a:p>
          <a:p>
            <a:pPr rtl="1"/>
            <a:r>
              <a:rPr lang="ar-SA" sz="2000" b="1" dirty="0" smtClean="0"/>
              <a:t>تقييم اللغة الكتابية:</a:t>
            </a:r>
            <a:r>
              <a:rPr lang="ar-SA" sz="2000" dirty="0" smtClean="0"/>
              <a:t> </a:t>
            </a:r>
            <a:endParaRPr lang="en-US" sz="2000" dirty="0" smtClean="0"/>
          </a:p>
          <a:p>
            <a:pPr rtl="1"/>
            <a:r>
              <a:rPr lang="ar-SA" sz="2000" dirty="0" smtClean="0"/>
              <a:t>عندما يدخل الطلاب الذين يعانون من صعوبات تعلم المرحلة الثانوية فان المتطلبات الكتابية تزداد مما يؤدي </a:t>
            </a:r>
            <a:r>
              <a:rPr lang="ar-SA" sz="2000" dirty="0" err="1" smtClean="0"/>
              <a:t>الى</a:t>
            </a:r>
            <a:r>
              <a:rPr lang="ar-SA" sz="2000" dirty="0" smtClean="0"/>
              <a:t> زيادة المشكلة واليأس لديهم . وبالتالي يحاولون التغلب على مشكلتهم تلك بأشكال مختلفة مثل السلبية والانسحاب والسلوكيات غير المقبولة ، وبناء عليه فانه من الهام جدا اكتشاف مثل هذه الحالات في سن مبكرة  والعمل على تقديم العلاج اللازم لهم بأقصى سرعة ممكنه ، وفى معظم الحالات فانه يصعب التعرف على الأطفال الذين يعانون من صعوبات تعليمية إلا عندما يدخلون الصف الثالث أو الرابع وذلك عندما تظهر الصعوبات القرائية والكتابة لديهم بشكل واضح ويمكن التعرف على مثل هذه الحالات من خلال الخطوات التالية:</a:t>
            </a:r>
            <a:endParaRPr lang="en-US" sz="2000" dirty="0" smtClean="0"/>
          </a:p>
          <a:p>
            <a:endParaRPr lang="ar-SA"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
            </a:r>
            <a:br>
              <a:rPr lang="ar-SA" b="1" dirty="0" smtClean="0"/>
            </a:br>
            <a:r>
              <a:rPr lang="ar-SA" b="1" dirty="0" smtClean="0"/>
              <a:t/>
            </a:r>
            <a:br>
              <a:rPr lang="ar-SA" b="1" dirty="0" smtClean="0"/>
            </a:br>
            <a:r>
              <a:rPr lang="ar-SA" b="1" dirty="0" smtClean="0"/>
              <a:t>اجمع </a:t>
            </a:r>
            <a:r>
              <a:rPr lang="ar-SA" b="1" dirty="0" smtClean="0"/>
              <a:t>عينات كتابية</a:t>
            </a:r>
            <a:r>
              <a:rPr lang="ar-SA" b="1" dirty="0" smtClean="0"/>
              <a:t>:</a:t>
            </a:r>
            <a:r>
              <a:rPr lang="en-US" b="1" dirty="0" smtClean="0"/>
              <a:t/>
            </a:r>
            <a:br>
              <a:rPr lang="en-US" b="1" dirty="0" smtClean="0"/>
            </a:b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000" dirty="0" smtClean="0"/>
              <a:t>تتمثل </a:t>
            </a:r>
            <a:r>
              <a:rPr lang="ar-SA" sz="2000" dirty="0" smtClean="0"/>
              <a:t>الخطوة </a:t>
            </a:r>
            <a:r>
              <a:rPr lang="ar-SA" sz="2000" dirty="0" err="1" smtClean="0"/>
              <a:t>الاولى</a:t>
            </a:r>
            <a:r>
              <a:rPr lang="ar-SA" sz="2000" dirty="0" smtClean="0"/>
              <a:t> في تقييم اللغة المكتوبة في جمع عينات من التعبير الكتابي .       ويمكن </a:t>
            </a:r>
            <a:r>
              <a:rPr lang="ar-SA" sz="2000" dirty="0" err="1" smtClean="0"/>
              <a:t>ان</a:t>
            </a:r>
            <a:r>
              <a:rPr lang="ar-SA" sz="2000" dirty="0" smtClean="0"/>
              <a:t> يتم ذلك من خلال جمع عينات من عمل الطفل اليومي ، </a:t>
            </a:r>
            <a:r>
              <a:rPr lang="ar-SA" sz="2000" dirty="0" err="1" smtClean="0"/>
              <a:t>واعطائه</a:t>
            </a:r>
            <a:r>
              <a:rPr lang="ar-SA" sz="2000" dirty="0" smtClean="0"/>
              <a:t> موضوعا ما والطلب منه كتابة قصة أو استخدام اختبار قصة. فاختبار القصة اللغوية المصورة المقدم من قبل </a:t>
            </a:r>
            <a:r>
              <a:rPr lang="ar-SA" sz="2000" dirty="0" err="1" smtClean="0"/>
              <a:t>مايكلبست</a:t>
            </a:r>
            <a:r>
              <a:rPr lang="ar-SA" sz="2000" dirty="0" smtClean="0"/>
              <a:t> (1965 ، 1973) يطلب من الطفل النظر </a:t>
            </a:r>
            <a:r>
              <a:rPr lang="ar-SA" sz="2000" dirty="0" err="1" smtClean="0"/>
              <a:t>الى</a:t>
            </a:r>
            <a:r>
              <a:rPr lang="ar-SA" sz="2000" dirty="0" smtClean="0"/>
              <a:t> صورة وان يكتب قصة حولها ويتم من خلال ذلك تقييم نوعية الكلمات والجمل والتراكيب والمفاهيم المجردة والمحسوسة التي يستخدمها الطفل في القصة.</a:t>
            </a:r>
            <a:endParaRPr lang="en-US" sz="2000" dirty="0" smtClean="0"/>
          </a:p>
          <a:p>
            <a:pPr rtl="1"/>
            <a:r>
              <a:rPr lang="ar-SA" sz="2000" b="1" dirty="0" smtClean="0"/>
              <a:t>حلل اللغة المكتوبة:</a:t>
            </a:r>
            <a:endParaRPr lang="en-US" sz="2000" dirty="0" smtClean="0"/>
          </a:p>
          <a:p>
            <a:pPr rtl="1"/>
            <a:r>
              <a:rPr lang="ar-SA" sz="2000" dirty="0" smtClean="0"/>
              <a:t> </a:t>
            </a:r>
            <a:r>
              <a:rPr lang="ar-SA" sz="2000" dirty="0" err="1" smtClean="0"/>
              <a:t>ان</a:t>
            </a:r>
            <a:r>
              <a:rPr lang="ar-SA" sz="2000" dirty="0" smtClean="0"/>
              <a:t> تقويم التعبير </a:t>
            </a:r>
            <a:r>
              <a:rPr lang="ar-SA" sz="2000" dirty="0" err="1" smtClean="0"/>
              <a:t>او</a:t>
            </a:r>
            <a:r>
              <a:rPr lang="ar-SA" sz="2000" dirty="0" smtClean="0"/>
              <a:t> الكتابة </a:t>
            </a:r>
            <a:r>
              <a:rPr lang="ar-SA" sz="2000" dirty="0" err="1" smtClean="0"/>
              <a:t>الابداعية</a:t>
            </a:r>
            <a:r>
              <a:rPr lang="ar-SA" sz="2000" dirty="0" smtClean="0"/>
              <a:t> غالبا ما تركز على </a:t>
            </a:r>
            <a:r>
              <a:rPr lang="ar-SA" sz="2000" dirty="0" err="1" smtClean="0"/>
              <a:t>الاسئلة</a:t>
            </a:r>
            <a:r>
              <a:rPr lang="ar-SA" sz="2000" dirty="0" smtClean="0"/>
              <a:t> التالية:</a:t>
            </a:r>
            <a:endParaRPr lang="en-US" sz="2000" dirty="0" smtClean="0"/>
          </a:p>
          <a:p>
            <a:pPr rtl="1"/>
            <a:r>
              <a:rPr lang="ar-SA" sz="2000" dirty="0" smtClean="0"/>
              <a:t>1-ما عدد الكلمات المستخدمة ؟ واختلافها؟ وحداثتها؟ ومناسبتها ؟ وعدد الكلمات التي ينتجها الطفل خلال دقيقة واحدة ؟ </a:t>
            </a:r>
            <a:r>
              <a:rPr lang="ar-SA" sz="2000" dirty="0" err="1" smtClean="0"/>
              <a:t>والافعال</a:t>
            </a:r>
            <a:r>
              <a:rPr lang="ar-SA" sz="2000" dirty="0" smtClean="0"/>
              <a:t> ؟ والصفات ؟ </a:t>
            </a:r>
            <a:r>
              <a:rPr lang="ar-SA" sz="2000" dirty="0" err="1" smtClean="0"/>
              <a:t>والاسماء</a:t>
            </a:r>
            <a:r>
              <a:rPr lang="ar-SA" sz="2000" dirty="0" smtClean="0"/>
              <a:t> والضمائر؟</a:t>
            </a:r>
            <a:endParaRPr lang="en-US" sz="2000" dirty="0" smtClean="0"/>
          </a:p>
          <a:p>
            <a:pPr rtl="1"/>
            <a:r>
              <a:rPr lang="ar-SA" sz="2000" dirty="0" smtClean="0"/>
              <a:t>2-ما أنواع </a:t>
            </a:r>
            <a:r>
              <a:rPr lang="ar-SA" sz="2000" dirty="0" err="1" smtClean="0"/>
              <a:t>الاخطاء</a:t>
            </a:r>
            <a:r>
              <a:rPr lang="ar-SA" sz="2000" dirty="0" smtClean="0"/>
              <a:t> النحوية التي تصدر عن </a:t>
            </a:r>
            <a:r>
              <a:rPr lang="ar-SA" sz="2000" dirty="0" smtClean="0"/>
              <a:t>الطفل؟</a:t>
            </a:r>
            <a:r>
              <a:rPr lang="ar-SA" sz="2000" dirty="0" smtClean="0"/>
              <a:t> </a:t>
            </a:r>
            <a:r>
              <a:rPr lang="ar-SA" sz="2000" dirty="0" smtClean="0"/>
              <a:t>        3-ما </a:t>
            </a:r>
            <a:r>
              <a:rPr lang="ar-SA" sz="2000" dirty="0" err="1" smtClean="0"/>
              <a:t>الانواع</a:t>
            </a:r>
            <a:r>
              <a:rPr lang="ar-SA" sz="2000" dirty="0" smtClean="0"/>
              <a:t> </a:t>
            </a:r>
            <a:r>
              <a:rPr lang="ar-SA" sz="2000" dirty="0" err="1" smtClean="0"/>
              <a:t>اخطاء</a:t>
            </a:r>
            <a:r>
              <a:rPr lang="ar-SA" sz="2000" dirty="0" smtClean="0"/>
              <a:t> الترقيم؟</a:t>
            </a:r>
            <a:endParaRPr lang="en-US" sz="2000" dirty="0" smtClean="0"/>
          </a:p>
          <a:p>
            <a:pPr rtl="1"/>
            <a:r>
              <a:rPr lang="ar-SA" sz="2000" dirty="0" smtClean="0"/>
              <a:t>4-ما </a:t>
            </a:r>
            <a:r>
              <a:rPr lang="ar-SA" sz="2000" dirty="0" smtClean="0"/>
              <a:t>عدد ومعدل طول الكلمات </a:t>
            </a:r>
            <a:r>
              <a:rPr lang="ar-SA" sz="2000" dirty="0" smtClean="0"/>
              <a:t>والجمل؟        5-هل </a:t>
            </a:r>
            <a:r>
              <a:rPr lang="ar-SA" sz="2000" dirty="0" smtClean="0"/>
              <a:t>أن الفقرات ملائمة من حيث تنظيمها ومحتواها ؟</a:t>
            </a:r>
            <a:endParaRPr lang="en-US" sz="2000" dirty="0" smtClean="0"/>
          </a:p>
          <a:p>
            <a:pPr rtl="1"/>
            <a:r>
              <a:rPr lang="ar-SA" sz="2000" dirty="0" smtClean="0"/>
              <a:t>6-هل تم اختيار وتنظيم المحتوى بشكل جيد </a:t>
            </a:r>
            <a:r>
              <a:rPr lang="ar-SA" sz="2000" dirty="0" smtClean="0"/>
              <a:t>؟      7-كم </a:t>
            </a:r>
            <a:r>
              <a:rPr lang="ar-SA" sz="2000" dirty="0" smtClean="0"/>
              <a:t>عدد الأمثلة والتوضيحات المستخدمة ؟</a:t>
            </a:r>
            <a:endParaRPr lang="en-US" sz="2000" dirty="0" smtClean="0"/>
          </a:p>
          <a:p>
            <a:pPr rtl="1"/>
            <a:r>
              <a:rPr lang="ar-SA" sz="2000" dirty="0" smtClean="0"/>
              <a:t>8-هل الغرض من التعبير الكتابي واضح </a:t>
            </a:r>
            <a:r>
              <a:rPr lang="ar-SA" sz="2000" dirty="0" smtClean="0"/>
              <a:t>؟9-هل </a:t>
            </a:r>
            <a:r>
              <a:rPr lang="ar-SA" sz="2000" dirty="0" smtClean="0"/>
              <a:t>يراقب الطالب عمله من أجل </a:t>
            </a:r>
            <a:r>
              <a:rPr lang="ar-SA" sz="2000" smtClean="0"/>
              <a:t>معرفة </a:t>
            </a:r>
            <a:r>
              <a:rPr lang="ar-SA" sz="2000" smtClean="0"/>
              <a:t>الأخطاء؟</a:t>
            </a:r>
            <a:endParaRPr lang="ar-SA"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4294967295"/>
          </p:nvPr>
        </p:nvSpPr>
        <p:spPr bwMode="auto">
          <a:xfrm>
            <a:off x="2105025" y="6376988"/>
            <a:ext cx="571500" cy="365125"/>
          </a:xfrm>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1760</TotalTime>
  <Words>2014</Words>
  <Application>Microsoft Office PowerPoint</Application>
  <PresentationFormat>A4 Paper (210x297 mm)‎</PresentationFormat>
  <Paragraphs>82</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الشريحة 2</vt:lpstr>
      <vt:lpstr> تعديل التدريس بما يتلاءم مع جوانب القوة والضعف لدى الطفل : </vt:lpstr>
      <vt:lpstr> استخدام الأسلوب المتعدد الحواس في دروس التهجئة : </vt:lpstr>
      <vt:lpstr>الشريحة 5</vt:lpstr>
      <vt:lpstr>الشريحة 6</vt:lpstr>
      <vt:lpstr> الوسيط اللفظي : </vt:lpstr>
      <vt:lpstr>التعبير الكتابي  </vt:lpstr>
      <vt:lpstr>التعبير الكتابي</vt:lpstr>
      <vt:lpstr>العوامل المساهمة في الصعوبات اللغة المكتوبة </vt:lpstr>
      <vt:lpstr> اللغة الشفهية الاستقبالية : </vt:lpstr>
      <vt:lpstr> الدافعية: </vt:lpstr>
      <vt:lpstr>  اجمع عينات كتابية:  </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malshahat</cp:lastModifiedBy>
  <cp:revision>225</cp:revision>
  <dcterms:created xsi:type="dcterms:W3CDTF">2009-10-14T19:14:34Z</dcterms:created>
  <dcterms:modified xsi:type="dcterms:W3CDTF">2012-09-18T08:21:07Z</dcterms:modified>
</cp:coreProperties>
</file>