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sldIdLst>
    <p:sldId id="293" r:id="rId2"/>
    <p:sldId id="305" r:id="rId3"/>
    <p:sldId id="294" r:id="rId4"/>
    <p:sldId id="316" r:id="rId5"/>
    <p:sldId id="317" r:id="rId6"/>
    <p:sldId id="318" r:id="rId7"/>
    <p:sldId id="319" r:id="rId8"/>
    <p:sldId id="320" r:id="rId9"/>
    <p:sldId id="321" r:id="rId10"/>
    <p:sldId id="322" r:id="rId11"/>
    <p:sldId id="323" r:id="rId12"/>
    <p:sldId id="324" r:id="rId13"/>
    <p:sldId id="325" r:id="rId14"/>
    <p:sldId id="326" r:id="rId15"/>
    <p:sldId id="275" r:id="rId16"/>
    <p:sldId id="299" r:id="rId17"/>
    <p:sldId id="277" r:id="rId18"/>
    <p:sldId id="270" r:id="rId19"/>
    <p:sldId id="261" r:id="rId20"/>
    <p:sldId id="271" r:id="rId21"/>
    <p:sldId id="272" r:id="rId22"/>
    <p:sldId id="273" r:id="rId23"/>
    <p:sldId id="282" r:id="rId24"/>
    <p:sldId id="283" r:id="rId25"/>
    <p:sldId id="309" r:id="rId26"/>
    <p:sldId id="262" r:id="rId27"/>
    <p:sldId id="312" r:id="rId28"/>
    <p:sldId id="311" r:id="rId29"/>
    <p:sldId id="303" r:id="rId30"/>
    <p:sldId id="280" r:id="rId31"/>
    <p:sldId id="307" r:id="rId32"/>
    <p:sldId id="263" r:id="rId33"/>
    <p:sldId id="264" r:id="rId34"/>
    <p:sldId id="285" r:id="rId35"/>
    <p:sldId id="313" r:id="rId36"/>
    <p:sldId id="286" r:id="rId37"/>
    <p:sldId id="287" r:id="rId38"/>
    <p:sldId id="314" r:id="rId39"/>
    <p:sldId id="308" r:id="rId40"/>
    <p:sldId id="306" r:id="rId41"/>
  </p:sldIdLst>
  <p:sldSz cx="9144000" cy="6858000" type="screen4x3"/>
  <p:notesSz cx="6858000" cy="9144000"/>
  <p:defaultTextStyle>
    <a:defPPr>
      <a:defRPr lang="ar-SA"/>
    </a:defPPr>
    <a:lvl1pPr algn="r" rtl="1" fontAlgn="base">
      <a:spcBef>
        <a:spcPct val="0"/>
      </a:spcBef>
      <a:spcAft>
        <a:spcPct val="0"/>
      </a:spcAft>
      <a:defRPr kern="1200">
        <a:solidFill>
          <a:schemeClr val="tx1"/>
        </a:solidFill>
        <a:latin typeface="Arial" charset="0"/>
        <a:ea typeface="+mn-ea"/>
        <a:cs typeface="Arial" charset="0"/>
      </a:defRPr>
    </a:lvl1pPr>
    <a:lvl2pPr marL="457200" algn="r" rtl="1" fontAlgn="base">
      <a:spcBef>
        <a:spcPct val="0"/>
      </a:spcBef>
      <a:spcAft>
        <a:spcPct val="0"/>
      </a:spcAft>
      <a:defRPr kern="1200">
        <a:solidFill>
          <a:schemeClr val="tx1"/>
        </a:solidFill>
        <a:latin typeface="Arial" charset="0"/>
        <a:ea typeface="+mn-ea"/>
        <a:cs typeface="Arial" charset="0"/>
      </a:defRPr>
    </a:lvl2pPr>
    <a:lvl3pPr marL="914400" algn="r" rtl="1" fontAlgn="base">
      <a:spcBef>
        <a:spcPct val="0"/>
      </a:spcBef>
      <a:spcAft>
        <a:spcPct val="0"/>
      </a:spcAft>
      <a:defRPr kern="1200">
        <a:solidFill>
          <a:schemeClr val="tx1"/>
        </a:solidFill>
        <a:latin typeface="Arial" charset="0"/>
        <a:ea typeface="+mn-ea"/>
        <a:cs typeface="Arial" charset="0"/>
      </a:defRPr>
    </a:lvl3pPr>
    <a:lvl4pPr marL="1371600" algn="r" rtl="1" fontAlgn="base">
      <a:spcBef>
        <a:spcPct val="0"/>
      </a:spcBef>
      <a:spcAft>
        <a:spcPct val="0"/>
      </a:spcAft>
      <a:defRPr kern="1200">
        <a:solidFill>
          <a:schemeClr val="tx1"/>
        </a:solidFill>
        <a:latin typeface="Arial" charset="0"/>
        <a:ea typeface="+mn-ea"/>
        <a:cs typeface="Arial" charset="0"/>
      </a:defRPr>
    </a:lvl4pPr>
    <a:lvl5pPr marL="1828800" algn="r" rtl="1"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CC"/>
    <a:srgbClr val="FF99FF"/>
    <a:srgbClr val="FF3399"/>
    <a:srgbClr val="003366"/>
    <a:srgbClr val="FF9999"/>
    <a:srgbClr val="993300"/>
    <a:srgbClr val="663300"/>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6237" autoAdjust="0"/>
  </p:normalViewPr>
  <p:slideViewPr>
    <p:cSldViewPr>
      <p:cViewPr>
        <p:scale>
          <a:sx n="66" d="100"/>
          <a:sy n="66" d="100"/>
        </p:scale>
        <p:origin x="-1506" y="-21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smtClean="0"/>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smtClean="0"/>
            </a:lvl1pPr>
          </a:lstStyle>
          <a:p>
            <a:pPr>
              <a:defRPr/>
            </a:pPr>
            <a:fld id="{8862F61B-07C1-465E-A66B-503EC0124871}" type="datetimeFigureOut">
              <a:rPr lang="en-US"/>
              <a:pPr>
                <a:defRPr/>
              </a:pPr>
              <a:t>2/2/2013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smtClean="0"/>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smtClean="0"/>
            </a:lvl1pPr>
          </a:lstStyle>
          <a:p>
            <a:pPr>
              <a:defRPr/>
            </a:pPr>
            <a:fld id="{63330DAC-0EA6-4D47-9716-5D34B2C28CE7}" type="slidenum">
              <a:rPr lang="en-US"/>
              <a:pPr>
                <a:defRPr/>
              </a:pPr>
              <a:t>‹#›</a:t>
            </a:fld>
            <a:endParaRPr lang="en-US"/>
          </a:p>
        </p:txBody>
      </p:sp>
    </p:spTree>
    <p:extLst>
      <p:ext uri="{BB962C8B-B14F-4D97-AF65-F5344CB8AC3E}">
        <p14:creationId xmlns:p14="http://schemas.microsoft.com/office/powerpoint/2010/main" val="3237505035"/>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cs typeface="Arial" charset="0"/>
            </a:endParaRPr>
          </a:p>
        </p:txBody>
      </p:sp>
      <p:sp>
        <p:nvSpPr>
          <p:cNvPr id="358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eaLnBrk="1" hangingPunct="1"/>
            <a:fld id="{FE0112AE-ACA0-4418-B5B9-AE437857A7D2}" type="slidenum">
              <a:rPr lang="en-US"/>
              <a:pPr eaLnBrk="1" hangingPunct="1"/>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cs typeface="Arial" charset="0"/>
            </a:endParaRPr>
          </a:p>
        </p:txBody>
      </p:sp>
      <p:sp>
        <p:nvSpPr>
          <p:cNvPr id="368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eaLnBrk="1" hangingPunct="1"/>
            <a:fld id="{640C1BBB-3C2F-4BFB-B99A-B052479DCD33}" type="slidenum">
              <a:rPr lang="en-US"/>
              <a:pPr eaLnBrk="1" hangingPunct="1"/>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cs typeface="Arial" charset="0"/>
            </a:endParaRPr>
          </a:p>
        </p:txBody>
      </p:sp>
      <p:sp>
        <p:nvSpPr>
          <p:cNvPr id="378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eaLnBrk="1" hangingPunct="1"/>
            <a:fld id="{E254BFBD-4C38-44B6-89A3-ABE18BD11C37}" type="slidenum">
              <a:rPr lang="en-US"/>
              <a:pPr eaLnBrk="1" hangingPunct="1"/>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63330DAC-0EA6-4D47-9716-5D34B2C28CE7}" type="slidenum">
              <a:rPr lang="en-US" smtClean="0"/>
              <a:pPr>
                <a:defRPr/>
              </a:pPr>
              <a:t>4</a:t>
            </a:fld>
            <a:endParaRPr lang="en-US"/>
          </a:p>
        </p:txBody>
      </p:sp>
    </p:spTree>
    <p:extLst>
      <p:ext uri="{BB962C8B-B14F-4D97-AF65-F5344CB8AC3E}">
        <p14:creationId xmlns:p14="http://schemas.microsoft.com/office/powerpoint/2010/main" val="8340596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63330DAC-0EA6-4D47-9716-5D34B2C28CE7}" type="slidenum">
              <a:rPr lang="en-US" smtClean="0"/>
              <a:pPr>
                <a:defRPr/>
              </a:pPr>
              <a:t>5</a:t>
            </a:fld>
            <a:endParaRPr lang="en-US"/>
          </a:p>
        </p:txBody>
      </p:sp>
    </p:spTree>
    <p:extLst>
      <p:ext uri="{BB962C8B-B14F-4D97-AF65-F5344CB8AC3E}">
        <p14:creationId xmlns:p14="http://schemas.microsoft.com/office/powerpoint/2010/main" val="7135783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63330DAC-0EA6-4D47-9716-5D34B2C28CE7}" type="slidenum">
              <a:rPr lang="en-US" smtClean="0"/>
              <a:pPr>
                <a:defRPr/>
              </a:pPr>
              <a:t>6</a:t>
            </a:fld>
            <a:endParaRPr lang="en-US"/>
          </a:p>
        </p:txBody>
      </p:sp>
    </p:spTree>
    <p:extLst>
      <p:ext uri="{BB962C8B-B14F-4D97-AF65-F5344CB8AC3E}">
        <p14:creationId xmlns:p14="http://schemas.microsoft.com/office/powerpoint/2010/main" val="922129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63330DAC-0EA6-4D47-9716-5D34B2C28CE7}" type="slidenum">
              <a:rPr lang="en-US" smtClean="0"/>
              <a:pPr>
                <a:defRPr/>
              </a:pPr>
              <a:t>7</a:t>
            </a:fld>
            <a:endParaRPr lang="en-US"/>
          </a:p>
        </p:txBody>
      </p:sp>
    </p:spTree>
    <p:extLst>
      <p:ext uri="{BB962C8B-B14F-4D97-AF65-F5344CB8AC3E}">
        <p14:creationId xmlns:p14="http://schemas.microsoft.com/office/powerpoint/2010/main" val="5559334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63330DAC-0EA6-4D47-9716-5D34B2C28CE7}" type="slidenum">
              <a:rPr lang="en-US" smtClean="0"/>
              <a:pPr>
                <a:defRPr/>
              </a:pPr>
              <a:t>8</a:t>
            </a:fld>
            <a:endParaRPr lang="en-US"/>
          </a:p>
        </p:txBody>
      </p:sp>
    </p:spTree>
    <p:extLst>
      <p:ext uri="{BB962C8B-B14F-4D97-AF65-F5344CB8AC3E}">
        <p14:creationId xmlns:p14="http://schemas.microsoft.com/office/powerpoint/2010/main" val="33782084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63330DAC-0EA6-4D47-9716-5D34B2C28CE7}" type="slidenum">
              <a:rPr lang="en-US" smtClean="0"/>
              <a:pPr>
                <a:defRPr/>
              </a:pPr>
              <a:t>9</a:t>
            </a:fld>
            <a:endParaRPr lang="en-US"/>
          </a:p>
        </p:txBody>
      </p:sp>
    </p:spTree>
    <p:extLst>
      <p:ext uri="{BB962C8B-B14F-4D97-AF65-F5344CB8AC3E}">
        <p14:creationId xmlns:p14="http://schemas.microsoft.com/office/powerpoint/2010/main" val="16920935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63330DAC-0EA6-4D47-9716-5D34B2C28CE7}" type="slidenum">
              <a:rPr lang="en-US" smtClean="0"/>
              <a:pPr>
                <a:defRPr/>
              </a:pPr>
              <a:t>10</a:t>
            </a:fld>
            <a:endParaRPr lang="en-US"/>
          </a:p>
        </p:txBody>
      </p:sp>
    </p:spTree>
    <p:extLst>
      <p:ext uri="{BB962C8B-B14F-4D97-AF65-F5344CB8AC3E}">
        <p14:creationId xmlns:p14="http://schemas.microsoft.com/office/powerpoint/2010/main" val="3311431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63330DAC-0EA6-4D47-9716-5D34B2C28CE7}" type="slidenum">
              <a:rPr lang="en-US" smtClean="0"/>
              <a:pPr>
                <a:defRPr/>
              </a:pPr>
              <a:t>11</a:t>
            </a:fld>
            <a:endParaRPr lang="en-US"/>
          </a:p>
        </p:txBody>
      </p:sp>
    </p:spTree>
    <p:extLst>
      <p:ext uri="{BB962C8B-B14F-4D97-AF65-F5344CB8AC3E}">
        <p14:creationId xmlns:p14="http://schemas.microsoft.com/office/powerpoint/2010/main" val="3186719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63330DAC-0EA6-4D47-9716-5D34B2C28CE7}" type="slidenum">
              <a:rPr lang="en-US" smtClean="0"/>
              <a:pPr>
                <a:defRPr/>
              </a:pPr>
              <a:t>12</a:t>
            </a:fld>
            <a:endParaRPr lang="en-US"/>
          </a:p>
        </p:txBody>
      </p:sp>
    </p:spTree>
    <p:extLst>
      <p:ext uri="{BB962C8B-B14F-4D97-AF65-F5344CB8AC3E}">
        <p14:creationId xmlns:p14="http://schemas.microsoft.com/office/powerpoint/2010/main" val="29502921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63330DAC-0EA6-4D47-9716-5D34B2C28CE7}" type="slidenum">
              <a:rPr lang="en-US" smtClean="0"/>
              <a:pPr>
                <a:defRPr/>
              </a:pPr>
              <a:t>13</a:t>
            </a:fld>
            <a:endParaRPr lang="en-US"/>
          </a:p>
        </p:txBody>
      </p:sp>
    </p:spTree>
    <p:extLst>
      <p:ext uri="{BB962C8B-B14F-4D97-AF65-F5344CB8AC3E}">
        <p14:creationId xmlns:p14="http://schemas.microsoft.com/office/powerpoint/2010/main" val="17464175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63330DAC-0EA6-4D47-9716-5D34B2C28CE7}" type="slidenum">
              <a:rPr lang="en-US" smtClean="0"/>
              <a:pPr>
                <a:defRPr/>
              </a:pPr>
              <a:t>14</a:t>
            </a:fld>
            <a:endParaRPr lang="en-US"/>
          </a:p>
        </p:txBody>
      </p:sp>
    </p:spTree>
    <p:extLst>
      <p:ext uri="{BB962C8B-B14F-4D97-AF65-F5344CB8AC3E}">
        <p14:creationId xmlns:p14="http://schemas.microsoft.com/office/powerpoint/2010/main" val="28611662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cs typeface="Arial" charset="0"/>
            </a:endParaRPr>
          </a:p>
        </p:txBody>
      </p:sp>
      <p:sp>
        <p:nvSpPr>
          <p:cNvPr id="419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eaLnBrk="1" hangingPunct="1"/>
            <a:fld id="{AD531010-4518-451C-B09B-EA6764CE64A3}" type="slidenum">
              <a:rPr lang="en-US"/>
              <a:pPr eaLnBrk="1" hangingPunct="1"/>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cs typeface="Arial" charset="0"/>
            </a:endParaRPr>
          </a:p>
        </p:txBody>
      </p:sp>
      <p:sp>
        <p:nvSpPr>
          <p:cNvPr id="430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eaLnBrk="1" hangingPunct="1"/>
            <a:fld id="{00316B0F-43B7-409C-842B-BA0562AEF2BC}" type="slidenum">
              <a:rPr lang="en-US"/>
              <a:pPr eaLnBrk="1" hangingPunct="1"/>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cs typeface="Arial" charset="0"/>
            </a:endParaRPr>
          </a:p>
        </p:txBody>
      </p:sp>
      <p:sp>
        <p:nvSpPr>
          <p:cNvPr id="440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eaLnBrk="1" hangingPunct="1"/>
            <a:fld id="{81327A99-EB2C-407A-B6E0-00B70D4F827E}" type="slidenum">
              <a:rPr lang="en-US"/>
              <a:pPr eaLnBrk="1" hangingPunct="1"/>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cs typeface="Arial" charset="0"/>
            </a:endParaRPr>
          </a:p>
        </p:txBody>
      </p:sp>
      <p:sp>
        <p:nvSpPr>
          <p:cNvPr id="450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eaLnBrk="1" hangingPunct="1"/>
            <a:fld id="{2D1710D9-A8D8-4B68-B0AC-699BC952F4B5}" type="slidenum">
              <a:rPr lang="en-US"/>
              <a:pPr eaLnBrk="1" hangingPunct="1"/>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cs typeface="Arial" charset="0"/>
            </a:endParaRPr>
          </a:p>
        </p:txBody>
      </p:sp>
      <p:sp>
        <p:nvSpPr>
          <p:cNvPr id="460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eaLnBrk="1" hangingPunct="1"/>
            <a:fld id="{C50E5720-860C-4073-9663-1C81CDB31A81}" type="slidenum">
              <a:rPr lang="en-US"/>
              <a:pPr eaLnBrk="1" hangingPunct="1"/>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cs typeface="Arial" charset="0"/>
            </a:endParaRPr>
          </a:p>
        </p:txBody>
      </p:sp>
      <p:sp>
        <p:nvSpPr>
          <p:cNvPr id="471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eaLnBrk="1" hangingPunct="1"/>
            <a:fld id="{DEACF9F9-B7BC-4018-8EFD-7D136557A7F3}" type="slidenum">
              <a:rPr lang="en-US"/>
              <a:pPr eaLnBrk="1" hangingPunct="1"/>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cs typeface="Arial" charset="0"/>
            </a:endParaRPr>
          </a:p>
        </p:txBody>
      </p:sp>
      <p:sp>
        <p:nvSpPr>
          <p:cNvPr id="481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eaLnBrk="1" hangingPunct="1"/>
            <a:fld id="{CF60C0D3-C17A-4A50-8FD4-C71BC55F1020}" type="slidenum">
              <a:rPr lang="en-US"/>
              <a:pPr eaLnBrk="1" hangingPunct="1"/>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cs typeface="Arial" charset="0"/>
            </a:endParaRPr>
          </a:p>
        </p:txBody>
      </p:sp>
      <p:sp>
        <p:nvSpPr>
          <p:cNvPr id="491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eaLnBrk="1" hangingPunct="1"/>
            <a:fld id="{6F1692A8-4715-445C-8698-30BCA2A73EFE}" type="slidenum">
              <a:rPr lang="en-US"/>
              <a:pPr eaLnBrk="1" hangingPunct="1"/>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cs typeface="Arial" charset="0"/>
            </a:endParaRPr>
          </a:p>
        </p:txBody>
      </p:sp>
      <p:sp>
        <p:nvSpPr>
          <p:cNvPr id="501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eaLnBrk="1" hangingPunct="1"/>
            <a:fld id="{975B70C0-75E6-4B54-A643-FA7352665682}" type="slidenum">
              <a:rPr lang="en-US"/>
              <a:pPr eaLnBrk="1" hangingPunct="1"/>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63330DAC-0EA6-4D47-9716-5D34B2C28CE7}" type="slidenum">
              <a:rPr lang="en-US" smtClean="0"/>
              <a:pPr>
                <a:defRPr/>
              </a:pPr>
              <a:t>24</a:t>
            </a:fld>
            <a:endParaRPr lang="en-US"/>
          </a:p>
        </p:txBody>
      </p:sp>
    </p:spTree>
    <p:extLst>
      <p:ext uri="{BB962C8B-B14F-4D97-AF65-F5344CB8AC3E}">
        <p14:creationId xmlns:p14="http://schemas.microsoft.com/office/powerpoint/2010/main" val="19784934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ar-SA" smtClean="0"/>
              <a:t>انقر لتحرير نمط العنوان الثانوي الرئيسي</a:t>
            </a:r>
            <a:endParaRPr lang="ar-SA"/>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2D15D8D-9F12-4A1B-8291-EE4FA505FE00}" type="slidenum">
              <a:rPr lang="ar-SA"/>
              <a:pPr>
                <a:defRPr/>
              </a:pPr>
              <a:t>‹#›</a:t>
            </a:fld>
            <a:endParaRPr lang="en-US"/>
          </a:p>
        </p:txBody>
      </p:sp>
    </p:spTree>
    <p:extLst>
      <p:ext uri="{BB962C8B-B14F-4D97-AF65-F5344CB8AC3E}">
        <p14:creationId xmlns:p14="http://schemas.microsoft.com/office/powerpoint/2010/main" val="1688879643"/>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04E7382-0373-4513-889E-11F5AC46B041}" type="slidenum">
              <a:rPr lang="ar-SA"/>
              <a:pPr>
                <a:defRPr/>
              </a:pPr>
              <a:t>‹#›</a:t>
            </a:fld>
            <a:endParaRPr lang="en-US"/>
          </a:p>
        </p:txBody>
      </p:sp>
    </p:spTree>
    <p:extLst>
      <p:ext uri="{BB962C8B-B14F-4D97-AF65-F5344CB8AC3E}">
        <p14:creationId xmlns:p14="http://schemas.microsoft.com/office/powerpoint/2010/main" val="4053655505"/>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ar-SA" smtClean="0"/>
              <a:t>انقر لتحرير أنماط النص الرئيسي</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924353A-5EAD-402F-A807-3B78F7F1118C}" type="slidenum">
              <a:rPr lang="ar-SA"/>
              <a:pPr>
                <a:defRPr/>
              </a:pPr>
              <a:t>‹#›</a:t>
            </a:fld>
            <a:endParaRPr lang="en-US"/>
          </a:p>
        </p:txBody>
      </p:sp>
    </p:spTree>
    <p:extLst>
      <p:ext uri="{BB962C8B-B14F-4D97-AF65-F5344CB8AC3E}">
        <p14:creationId xmlns:p14="http://schemas.microsoft.com/office/powerpoint/2010/main" val="422793844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7E84C8F9-0FED-429F-8865-65920C0ACC1D}" type="slidenum">
              <a:rPr lang="ar-SA"/>
              <a:pPr>
                <a:defRPr/>
              </a:pPr>
              <a:t>‹#›</a:t>
            </a:fld>
            <a:endParaRPr lang="en-US"/>
          </a:p>
        </p:txBody>
      </p:sp>
    </p:spTree>
    <p:extLst>
      <p:ext uri="{BB962C8B-B14F-4D97-AF65-F5344CB8AC3E}">
        <p14:creationId xmlns:p14="http://schemas.microsoft.com/office/powerpoint/2010/main" val="1984965024"/>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EC426447-296C-464B-9EDB-6F6306D462B7}" type="slidenum">
              <a:rPr lang="ar-SA"/>
              <a:pPr>
                <a:defRPr/>
              </a:pPr>
              <a:t>‹#›</a:t>
            </a:fld>
            <a:endParaRPr lang="en-US"/>
          </a:p>
        </p:txBody>
      </p:sp>
    </p:spTree>
    <p:extLst>
      <p:ext uri="{BB962C8B-B14F-4D97-AF65-F5344CB8AC3E}">
        <p14:creationId xmlns:p14="http://schemas.microsoft.com/office/powerpoint/2010/main" val="2882447516"/>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00825A05-5963-4653-94E7-517FCD217565}" type="slidenum">
              <a:rPr lang="ar-SA"/>
              <a:pPr>
                <a:defRPr/>
              </a:pPr>
              <a:t>‹#›</a:t>
            </a:fld>
            <a:endParaRPr lang="en-US"/>
          </a:p>
        </p:txBody>
      </p:sp>
    </p:spTree>
    <p:extLst>
      <p:ext uri="{BB962C8B-B14F-4D97-AF65-F5344CB8AC3E}">
        <p14:creationId xmlns:p14="http://schemas.microsoft.com/office/powerpoint/2010/main" val="3541380624"/>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E5502046-95B1-49C4-BF62-7E6C6FB2E892}" type="slidenum">
              <a:rPr lang="ar-SA"/>
              <a:pPr>
                <a:defRPr/>
              </a:pPr>
              <a:t>‹#›</a:t>
            </a:fld>
            <a:endParaRPr lang="en-US"/>
          </a:p>
        </p:txBody>
      </p:sp>
    </p:spTree>
    <p:extLst>
      <p:ext uri="{BB962C8B-B14F-4D97-AF65-F5344CB8AC3E}">
        <p14:creationId xmlns:p14="http://schemas.microsoft.com/office/powerpoint/2010/main" val="133802914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3D2ECA86-61EF-4ECC-8661-F4815BCE9E05}" type="slidenum">
              <a:rPr lang="ar-SA"/>
              <a:pPr>
                <a:defRPr/>
              </a:pPr>
              <a:t>‹#›</a:t>
            </a:fld>
            <a:endParaRPr lang="en-US"/>
          </a:p>
        </p:txBody>
      </p:sp>
    </p:spTree>
    <p:extLst>
      <p:ext uri="{BB962C8B-B14F-4D97-AF65-F5344CB8AC3E}">
        <p14:creationId xmlns:p14="http://schemas.microsoft.com/office/powerpoint/2010/main" val="2008155305"/>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ar-SA" noProof="0" smtClean="0"/>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539D9B7-B450-4706-B9F6-FD37D5120976}" type="slidenum">
              <a:rPr lang="ar-SA"/>
              <a:pPr>
                <a:defRPr/>
              </a:pPr>
              <a:t>‹#›</a:t>
            </a:fld>
            <a:endParaRPr lang="en-US"/>
          </a:p>
        </p:txBody>
      </p:sp>
    </p:spTree>
    <p:extLst>
      <p:ext uri="{BB962C8B-B14F-4D97-AF65-F5344CB8AC3E}">
        <p14:creationId xmlns:p14="http://schemas.microsoft.com/office/powerpoint/2010/main" val="2710400747"/>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7995BF9-648B-483C-BACC-B1F7B5281A26}" type="slidenum">
              <a:rPr lang="ar-SA"/>
              <a:pPr>
                <a:defRPr/>
              </a:pPr>
              <a:t>‹#›</a:t>
            </a:fld>
            <a:endParaRPr lang="en-US"/>
          </a:p>
        </p:txBody>
      </p:sp>
    </p:spTree>
    <p:extLst>
      <p:ext uri="{BB962C8B-B14F-4D97-AF65-F5344CB8AC3E}">
        <p14:creationId xmlns:p14="http://schemas.microsoft.com/office/powerpoint/2010/main" val="2342514968"/>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BB3EA9A-21C3-44A0-8DD7-B685E84812C7}" type="slidenum">
              <a:rPr lang="ar-SA"/>
              <a:pPr>
                <a:defRPr/>
              </a:pPr>
              <a:t>‹#›</a:t>
            </a:fld>
            <a:endParaRPr lang="en-US"/>
          </a:p>
        </p:txBody>
      </p:sp>
    </p:spTree>
    <p:extLst>
      <p:ext uri="{BB962C8B-B14F-4D97-AF65-F5344CB8AC3E}">
        <p14:creationId xmlns:p14="http://schemas.microsoft.com/office/powerpoint/2010/main" val="3719994530"/>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x" preserve="1">
  <p:cSld name="عنوان، ومحتوى، ونص">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1143000"/>
          </a:xfrm>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648200" y="1600200"/>
            <a:ext cx="4038600" cy="4525963"/>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1B3B5EF-48D8-4B53-A9F7-52CCF9B33F4E}" type="slidenum">
              <a:rPr lang="ar-SA"/>
              <a:pPr>
                <a:defRPr/>
              </a:pPr>
              <a:t>‹#›</a:t>
            </a:fld>
            <a:endParaRPr lang="en-US"/>
          </a:p>
        </p:txBody>
      </p:sp>
    </p:spTree>
    <p:extLst>
      <p:ext uri="{BB962C8B-B14F-4D97-AF65-F5344CB8AC3E}">
        <p14:creationId xmlns:p14="http://schemas.microsoft.com/office/powerpoint/2010/main" val="3595577226"/>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AndTx" preserve="1">
  <p:cSld name="عنوان، واثنان من المحتوى والنص">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1143000"/>
          </a:xfrm>
        </p:spPr>
        <p:txBody>
          <a:bodyPr/>
          <a:lstStyle/>
          <a:p>
            <a:r>
              <a:rPr lang="ar-SA" smtClean="0"/>
              <a:t>انقر لتحرير نمط العنوان الرئيسي</a:t>
            </a:r>
            <a:endParaRPr lang="ar-SA"/>
          </a:p>
        </p:txBody>
      </p:sp>
      <p:sp>
        <p:nvSpPr>
          <p:cNvPr id="3" name="عنصر نائب للمحتوى 2"/>
          <p:cNvSpPr>
            <a:spLocks noGrp="1"/>
          </p:cNvSpPr>
          <p:nvPr>
            <p:ph sz="quarter" idx="1"/>
          </p:nvPr>
        </p:nvSpPr>
        <p:spPr>
          <a:xfrm>
            <a:off x="457200" y="1600200"/>
            <a:ext cx="4038600" cy="2185988"/>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quarter" idx="2"/>
          </p:nvPr>
        </p:nvSpPr>
        <p:spPr>
          <a:xfrm>
            <a:off x="457200" y="3938588"/>
            <a:ext cx="4038600" cy="2187575"/>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half" idx="3"/>
          </p:nvPr>
        </p:nvSpPr>
        <p:spPr>
          <a:xfrm>
            <a:off x="4648200" y="1600200"/>
            <a:ext cx="4038600" cy="4525963"/>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Rectangle 4"/>
          <p:cNvSpPr>
            <a:spLocks noGrp="1" noChangeArrowheads="1"/>
          </p:cNvSpPr>
          <p:nvPr>
            <p:ph type="dt" sz="half" idx="10"/>
          </p:nvPr>
        </p:nvSpPr>
        <p:spPr>
          <a:ln/>
        </p:spPr>
        <p:txBody>
          <a:bodyPr/>
          <a:lstStyle>
            <a:lvl1pPr>
              <a:defRPr/>
            </a:lvl1pPr>
          </a:lstStyle>
          <a:p>
            <a:pPr>
              <a:defRPr/>
            </a:pPr>
            <a:endParaRPr lang="en-US"/>
          </a:p>
        </p:txBody>
      </p:sp>
      <p:sp>
        <p:nvSpPr>
          <p:cNvPr id="7" name="Rectangle 5"/>
          <p:cNvSpPr>
            <a:spLocks noGrp="1" noChangeArrowheads="1"/>
          </p:cNvSpPr>
          <p:nvPr>
            <p:ph type="ftr" sz="quarter" idx="11"/>
          </p:nvPr>
        </p:nvSpPr>
        <p:spPr>
          <a:ln/>
        </p:spPr>
        <p:txBody>
          <a:bodyPr/>
          <a:lstStyle>
            <a:lvl1pPr>
              <a:defRPr/>
            </a:lvl1pPr>
          </a:lstStyle>
          <a:p>
            <a:pPr>
              <a:defRPr/>
            </a:pPr>
            <a:endParaRPr lang="en-US"/>
          </a:p>
        </p:txBody>
      </p:sp>
      <p:sp>
        <p:nvSpPr>
          <p:cNvPr id="8" name="Rectangle 6"/>
          <p:cNvSpPr>
            <a:spLocks noGrp="1" noChangeArrowheads="1"/>
          </p:cNvSpPr>
          <p:nvPr>
            <p:ph type="sldNum" sz="quarter" idx="12"/>
          </p:nvPr>
        </p:nvSpPr>
        <p:spPr>
          <a:ln/>
        </p:spPr>
        <p:txBody>
          <a:bodyPr/>
          <a:lstStyle>
            <a:lvl1pPr>
              <a:defRPr/>
            </a:lvl1pPr>
          </a:lstStyle>
          <a:p>
            <a:pPr>
              <a:defRPr/>
            </a:pPr>
            <a:fld id="{2B4BF25C-3AFE-4851-89C6-8B0AD14177E4}" type="slidenum">
              <a:rPr lang="ar-SA"/>
              <a:pPr>
                <a:defRPr/>
              </a:pPr>
              <a:t>‹#›</a:t>
            </a:fld>
            <a:endParaRPr lang="en-US"/>
          </a:p>
        </p:txBody>
      </p:sp>
    </p:spTree>
    <p:extLst>
      <p:ext uri="{BB962C8B-B14F-4D97-AF65-F5344CB8AC3E}">
        <p14:creationId xmlns:p14="http://schemas.microsoft.com/office/powerpoint/2010/main" val="1614826550"/>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5"/>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ar-SA" smtClean="0"/>
              <a:t>انقر لتحرير نمط العنوان الرئيسي</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rtl="0">
              <a:defRPr sz="1400">
                <a:latin typeface="Arial" pitchFamily="34" charset="0"/>
                <a:cs typeface="Arial" pitchFamily="34" charset="0"/>
              </a:defRPr>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rtl="0">
              <a:defRPr sz="1400">
                <a:latin typeface="Arial" pitchFamily="34" charset="0"/>
                <a:cs typeface="Arial" pitchFamily="34" charset="0"/>
              </a:defRPr>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rtl="0">
              <a:defRPr sz="1400">
                <a:latin typeface="Arial" pitchFamily="34" charset="0"/>
                <a:cs typeface="Arial" pitchFamily="34" charset="0"/>
              </a:defRPr>
            </a:lvl1pPr>
          </a:lstStyle>
          <a:p>
            <a:pPr>
              <a:defRPr/>
            </a:pPr>
            <a:fld id="{56C1F5B0-C869-4D5D-8EC5-447EC210F77C}"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ransition/>
  <p:txStyles>
    <p:titleStyle>
      <a:lvl1pPr algn="ctr" rtl="1" eaLnBrk="0" fontAlgn="base" hangingPunct="0">
        <a:spcBef>
          <a:spcPct val="0"/>
        </a:spcBef>
        <a:spcAft>
          <a:spcPct val="0"/>
        </a:spcAft>
        <a:defRPr sz="4400">
          <a:solidFill>
            <a:schemeClr val="tx2"/>
          </a:solidFill>
          <a:latin typeface="+mj-lt"/>
          <a:ea typeface="+mj-ea"/>
          <a:cs typeface="+mj-cs"/>
        </a:defRPr>
      </a:lvl1pPr>
      <a:lvl2pPr algn="ctr" rtl="1" eaLnBrk="0" fontAlgn="base" hangingPunct="0">
        <a:spcBef>
          <a:spcPct val="0"/>
        </a:spcBef>
        <a:spcAft>
          <a:spcPct val="0"/>
        </a:spcAft>
        <a:defRPr sz="4400">
          <a:solidFill>
            <a:schemeClr val="tx2"/>
          </a:solidFill>
          <a:latin typeface="Arial" pitchFamily="34" charset="0"/>
          <a:cs typeface="Arial" pitchFamily="34" charset="0"/>
        </a:defRPr>
      </a:lvl2pPr>
      <a:lvl3pPr algn="ctr" rtl="1" eaLnBrk="0" fontAlgn="base" hangingPunct="0">
        <a:spcBef>
          <a:spcPct val="0"/>
        </a:spcBef>
        <a:spcAft>
          <a:spcPct val="0"/>
        </a:spcAft>
        <a:defRPr sz="4400">
          <a:solidFill>
            <a:schemeClr val="tx2"/>
          </a:solidFill>
          <a:latin typeface="Arial" pitchFamily="34" charset="0"/>
          <a:cs typeface="Arial" pitchFamily="34" charset="0"/>
        </a:defRPr>
      </a:lvl3pPr>
      <a:lvl4pPr algn="ctr" rtl="1" eaLnBrk="0" fontAlgn="base" hangingPunct="0">
        <a:spcBef>
          <a:spcPct val="0"/>
        </a:spcBef>
        <a:spcAft>
          <a:spcPct val="0"/>
        </a:spcAft>
        <a:defRPr sz="4400">
          <a:solidFill>
            <a:schemeClr val="tx2"/>
          </a:solidFill>
          <a:latin typeface="Arial" pitchFamily="34" charset="0"/>
          <a:cs typeface="Arial" pitchFamily="34" charset="0"/>
        </a:defRPr>
      </a:lvl4pPr>
      <a:lvl5pPr algn="ctr" rtl="1" eaLnBrk="0" fontAlgn="base" hangingPunct="0">
        <a:spcBef>
          <a:spcPct val="0"/>
        </a:spcBef>
        <a:spcAft>
          <a:spcPct val="0"/>
        </a:spcAft>
        <a:defRPr sz="4400">
          <a:solidFill>
            <a:schemeClr val="tx2"/>
          </a:solidFill>
          <a:latin typeface="Arial" pitchFamily="34" charset="0"/>
          <a:cs typeface="Arial" pitchFamily="34" charset="0"/>
        </a:defRPr>
      </a:lvl5pPr>
      <a:lvl6pPr marL="457200" algn="ctr" rtl="1" fontAlgn="base">
        <a:spcBef>
          <a:spcPct val="0"/>
        </a:spcBef>
        <a:spcAft>
          <a:spcPct val="0"/>
        </a:spcAft>
        <a:defRPr sz="4400">
          <a:solidFill>
            <a:schemeClr val="tx2"/>
          </a:solidFill>
          <a:latin typeface="Arial" pitchFamily="34" charset="0"/>
          <a:cs typeface="Arial" pitchFamily="34" charset="0"/>
        </a:defRPr>
      </a:lvl6pPr>
      <a:lvl7pPr marL="914400" algn="ctr" rtl="1" fontAlgn="base">
        <a:spcBef>
          <a:spcPct val="0"/>
        </a:spcBef>
        <a:spcAft>
          <a:spcPct val="0"/>
        </a:spcAft>
        <a:defRPr sz="4400">
          <a:solidFill>
            <a:schemeClr val="tx2"/>
          </a:solidFill>
          <a:latin typeface="Arial" pitchFamily="34" charset="0"/>
          <a:cs typeface="Arial" pitchFamily="34" charset="0"/>
        </a:defRPr>
      </a:lvl7pPr>
      <a:lvl8pPr marL="1371600" algn="ctr" rtl="1" fontAlgn="base">
        <a:spcBef>
          <a:spcPct val="0"/>
        </a:spcBef>
        <a:spcAft>
          <a:spcPct val="0"/>
        </a:spcAft>
        <a:defRPr sz="4400">
          <a:solidFill>
            <a:schemeClr val="tx2"/>
          </a:solidFill>
          <a:latin typeface="Arial" pitchFamily="34" charset="0"/>
          <a:cs typeface="Arial" pitchFamily="34" charset="0"/>
        </a:defRPr>
      </a:lvl8pPr>
      <a:lvl9pPr marL="1828800" algn="ctr" rtl="1" fontAlgn="base">
        <a:spcBef>
          <a:spcPct val="0"/>
        </a:spcBef>
        <a:spcAft>
          <a:spcPct val="0"/>
        </a:spcAft>
        <a:defRPr sz="4400">
          <a:solidFill>
            <a:schemeClr val="tx2"/>
          </a:solidFill>
          <a:latin typeface="Arial" pitchFamily="34" charset="0"/>
          <a:cs typeface="Arial" pitchFamily="34" charset="0"/>
        </a:defRPr>
      </a:lvl9pPr>
    </p:titleStyle>
    <p:bodyStyle>
      <a:lvl1pPr marL="342900" indent="-342900" algn="r" rtl="1" eaLnBrk="0" fontAlgn="base" hangingPunct="0">
        <a:spcBef>
          <a:spcPct val="20000"/>
        </a:spcBef>
        <a:spcAft>
          <a:spcPct val="0"/>
        </a:spcAft>
        <a:buChar char="•"/>
        <a:defRPr sz="3200">
          <a:solidFill>
            <a:schemeClr val="tx1"/>
          </a:solidFill>
          <a:latin typeface="+mn-lt"/>
          <a:ea typeface="+mn-ea"/>
          <a:cs typeface="+mn-cs"/>
        </a:defRPr>
      </a:lvl1pPr>
      <a:lvl2pPr marL="742950" indent="-285750" algn="r" rtl="1" eaLnBrk="0" fontAlgn="base" hangingPunct="0">
        <a:spcBef>
          <a:spcPct val="20000"/>
        </a:spcBef>
        <a:spcAft>
          <a:spcPct val="0"/>
        </a:spcAft>
        <a:buChar char="–"/>
        <a:defRPr sz="2800">
          <a:solidFill>
            <a:schemeClr val="tx1"/>
          </a:solidFill>
          <a:latin typeface="+mn-lt"/>
          <a:cs typeface="+mn-cs"/>
        </a:defRPr>
      </a:lvl2pPr>
      <a:lvl3pPr marL="1143000" indent="-228600" algn="r" rtl="1" eaLnBrk="0" fontAlgn="base" hangingPunct="0">
        <a:spcBef>
          <a:spcPct val="20000"/>
        </a:spcBef>
        <a:spcAft>
          <a:spcPct val="0"/>
        </a:spcAft>
        <a:buChar char="•"/>
        <a:defRPr sz="2400">
          <a:solidFill>
            <a:schemeClr val="tx1"/>
          </a:solidFill>
          <a:latin typeface="+mn-lt"/>
          <a:cs typeface="+mn-cs"/>
        </a:defRPr>
      </a:lvl3pPr>
      <a:lvl4pPr marL="1600200" indent="-228600" algn="r" rtl="1" eaLnBrk="0" fontAlgn="base" hangingPunct="0">
        <a:spcBef>
          <a:spcPct val="20000"/>
        </a:spcBef>
        <a:spcAft>
          <a:spcPct val="0"/>
        </a:spcAft>
        <a:buChar char="–"/>
        <a:defRPr sz="2000">
          <a:solidFill>
            <a:schemeClr val="tx1"/>
          </a:solidFill>
          <a:latin typeface="+mn-lt"/>
          <a:cs typeface="+mn-cs"/>
        </a:defRPr>
      </a:lvl4pPr>
      <a:lvl5pPr marL="2057400" indent="-228600" algn="r" rtl="1" eaLnBrk="0" fontAlgn="base" hangingPunct="0">
        <a:spcBef>
          <a:spcPct val="20000"/>
        </a:spcBef>
        <a:spcAft>
          <a:spcPct val="0"/>
        </a:spcAft>
        <a:buChar char="»"/>
        <a:defRPr sz="2000">
          <a:solidFill>
            <a:schemeClr val="tx1"/>
          </a:solidFill>
          <a:latin typeface="+mn-lt"/>
          <a:cs typeface="+mn-cs"/>
        </a:defRPr>
      </a:lvl5pPr>
      <a:lvl6pPr marL="2514600" indent="-228600" algn="r" rtl="1" fontAlgn="base">
        <a:spcBef>
          <a:spcPct val="20000"/>
        </a:spcBef>
        <a:spcAft>
          <a:spcPct val="0"/>
        </a:spcAft>
        <a:buChar char="»"/>
        <a:defRPr sz="2000">
          <a:solidFill>
            <a:schemeClr val="tx1"/>
          </a:solidFill>
          <a:latin typeface="+mn-lt"/>
          <a:cs typeface="+mn-cs"/>
        </a:defRPr>
      </a:lvl6pPr>
      <a:lvl7pPr marL="2971800" indent="-228600" algn="r" rtl="1" fontAlgn="base">
        <a:spcBef>
          <a:spcPct val="20000"/>
        </a:spcBef>
        <a:spcAft>
          <a:spcPct val="0"/>
        </a:spcAft>
        <a:buChar char="»"/>
        <a:defRPr sz="2000">
          <a:solidFill>
            <a:schemeClr val="tx1"/>
          </a:solidFill>
          <a:latin typeface="+mn-lt"/>
          <a:cs typeface="+mn-cs"/>
        </a:defRPr>
      </a:lvl7pPr>
      <a:lvl8pPr marL="3429000" indent="-228600" algn="r" rtl="1" fontAlgn="base">
        <a:spcBef>
          <a:spcPct val="20000"/>
        </a:spcBef>
        <a:spcAft>
          <a:spcPct val="0"/>
        </a:spcAft>
        <a:buChar char="»"/>
        <a:defRPr sz="2000">
          <a:solidFill>
            <a:schemeClr val="tx1"/>
          </a:solidFill>
          <a:latin typeface="+mn-lt"/>
          <a:cs typeface="+mn-cs"/>
        </a:defRPr>
      </a:lvl8pPr>
      <a:lvl9pPr marL="3886200" indent="-228600" algn="r" rtl="1" fontAlgn="base">
        <a:spcBef>
          <a:spcPct val="20000"/>
        </a:spcBef>
        <a:spcAft>
          <a:spcPct val="0"/>
        </a:spcAft>
        <a:buChar char="»"/>
        <a:defRPr sz="2000">
          <a:solidFill>
            <a:schemeClr val="tx1"/>
          </a:solidFill>
          <a:latin typeface="+mn-lt"/>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gif"/></Relationships>
</file>

<file path=ppt/slides/_rels/slide2.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5.gif"/></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hyperlink" Target="mailto:mtmahrous@ud.edu.sa" TargetMode="External"/><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8.gif"/></Relationships>
</file>

<file path=ppt/slides/_rels/slide9.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gif"/></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gif"/></Relationships>
</file>

<file path=ppt/slides/_rels/slide1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5.gi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hyperlink" Target="http://www.arabiclub.net/arabi/member.php?u=15873" TargetMode="External"/><Relationship Id="rId1" Type="http://schemas.openxmlformats.org/officeDocument/2006/relationships/slideLayout" Target="../slideLayouts/slideLayout6.xml"/><Relationship Id="rId5" Type="http://schemas.openxmlformats.org/officeDocument/2006/relationships/image" Target="../media/image17.gif"/><Relationship Id="rId4" Type="http://schemas.openxmlformats.org/officeDocument/2006/relationships/hyperlink" Target="http://www.moveed.com/details.php?image_id=8707"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5" descr="7"/>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304800" y="4724400"/>
            <a:ext cx="48577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1" name="Picture 6" descr="7"/>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6019800"/>
            <a:ext cx="48577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2" name="Picture 7" descr="7"/>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3276600" y="5943600"/>
            <a:ext cx="48577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3" name="Picture 8" descr="7"/>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5486400" y="6019800"/>
            <a:ext cx="48577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4" name="Picture 9" descr="7"/>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7315200" y="5943600"/>
            <a:ext cx="48577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5" name="Picture 10" descr="7"/>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8305800" y="5105400"/>
            <a:ext cx="48577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6" name="WordArt 4"/>
          <p:cNvSpPr>
            <a:spLocks noChangeArrowheads="1" noChangeShapeType="1" noTextEdit="1"/>
          </p:cNvSpPr>
          <p:nvPr/>
        </p:nvSpPr>
        <p:spPr bwMode="auto">
          <a:xfrm>
            <a:off x="2971800" y="381000"/>
            <a:ext cx="4391025" cy="2759075"/>
          </a:xfrm>
          <a:prstGeom prst="rect">
            <a:avLst/>
          </a:prstGeom>
        </p:spPr>
        <p:txBody>
          <a:bodyPr wrap="none" fromWordArt="1">
            <a:prstTxWarp prst="textPlain">
              <a:avLst>
                <a:gd name="adj" fmla="val 50000"/>
              </a:avLst>
            </a:prstTxWarp>
          </a:bodyPr>
          <a:lstStyle/>
          <a:p>
            <a:r>
              <a:rPr lang="ar-SA" sz="3600" kern="10">
                <a:ln w="12700" cap="rnd">
                  <a:solidFill>
                    <a:schemeClr val="tx1"/>
                  </a:solidFill>
                  <a:prstDash val="sysDot"/>
                  <a:round/>
                  <a:headEnd/>
                  <a:tailEnd/>
                </a:ln>
                <a:solidFill>
                  <a:srgbClr val="FF0000"/>
                </a:solidFill>
                <a:effectLst>
                  <a:outerShdw dist="45791" dir="2021404" algn="ctr" rotWithShape="0">
                    <a:srgbClr val="9999FF"/>
                  </a:outerShdw>
                </a:effectLst>
                <a:latin typeface="Arial"/>
                <a:cs typeface="Arial"/>
              </a:rPr>
              <a:t>بسم الله الرحمن الرحيم</a:t>
            </a:r>
            <a:endParaRPr lang="en-US" sz="3600" kern="10">
              <a:ln w="12700" cap="rnd">
                <a:solidFill>
                  <a:schemeClr val="tx1"/>
                </a:solidFill>
                <a:prstDash val="sysDot"/>
                <a:round/>
                <a:headEnd/>
                <a:tailEnd/>
              </a:ln>
              <a:solidFill>
                <a:srgbClr val="FF0000"/>
              </a:solidFill>
              <a:effectLst>
                <a:outerShdw dist="45791" dir="2021404" algn="ctr" rotWithShape="0">
                  <a:srgbClr val="9999FF"/>
                </a:outerShdw>
              </a:effectLst>
              <a:latin typeface="Arial"/>
              <a:cs typeface="Arial"/>
            </a:endParaRPr>
          </a:p>
        </p:txBody>
      </p:sp>
      <p:pic>
        <p:nvPicPr>
          <p:cNvPr id="2057" name="Picture 5" descr="10919[1]"/>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3352800" y="3962400"/>
            <a:ext cx="3097213" cy="1835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j02819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5" name="WordArt 3" descr="Narrow vertical"/>
          <p:cNvSpPr>
            <a:spLocks noChangeArrowheads="1" noChangeShapeType="1" noTextEdit="1"/>
          </p:cNvSpPr>
          <p:nvPr/>
        </p:nvSpPr>
        <p:spPr bwMode="auto">
          <a:xfrm rot="244670">
            <a:off x="228600" y="158750"/>
            <a:ext cx="4570413" cy="2133600"/>
          </a:xfrm>
          <a:prstGeom prst="rect">
            <a:avLst/>
          </a:prstGeom>
        </p:spPr>
        <p:txBody>
          <a:bodyPr wrap="none" fromWordArt="1">
            <a:prstTxWarp prst="textCurveUp">
              <a:avLst>
                <a:gd name="adj" fmla="val 35894"/>
              </a:avLst>
            </a:prstTxWarp>
          </a:bodyPr>
          <a:lstStyle/>
          <a:p>
            <a:pPr algn="ctr"/>
            <a:r>
              <a:rPr lang="ar-SA" sz="3600" kern="10">
                <a:ln w="12700">
                  <a:solidFill>
                    <a:srgbClr val="000000"/>
                  </a:solidFill>
                  <a:round/>
                  <a:headEnd/>
                  <a:tailEnd/>
                </a:ln>
                <a:pattFill prst="dashHorz">
                  <a:fgClr>
                    <a:srgbClr val="808080"/>
                  </a:fgClr>
                  <a:bgClr>
                    <a:srgbClr val="FFFF00"/>
                  </a:bgClr>
                </a:pattFill>
                <a:effectLst>
                  <a:outerShdw dist="45791" dir="2021404" algn="ctr" rotWithShape="0">
                    <a:srgbClr val="808080">
                      <a:alpha val="79999"/>
                    </a:srgbClr>
                  </a:outerShdw>
                </a:effectLst>
                <a:latin typeface="+mn-cs"/>
                <a:ea typeface="+mn-cs"/>
                <a:cs typeface="+mn-cs"/>
              </a:rPr>
              <a:t>أهلا ومرحبا بكم</a:t>
            </a:r>
            <a:endParaRPr lang="en-US" sz="3600" kern="10">
              <a:ln w="12700">
                <a:solidFill>
                  <a:srgbClr val="000000"/>
                </a:solidFill>
                <a:round/>
                <a:headEnd/>
                <a:tailEnd/>
              </a:ln>
              <a:pattFill prst="dashHorz">
                <a:fgClr>
                  <a:srgbClr val="808080"/>
                </a:fgClr>
                <a:bgClr>
                  <a:srgbClr val="FFFF00"/>
                </a:bgClr>
              </a:pattFill>
              <a:effectLst>
                <a:outerShdw dist="45791" dir="2021404" algn="ctr" rotWithShape="0">
                  <a:srgbClr val="808080">
                    <a:alpha val="79999"/>
                  </a:srgbClr>
                </a:outerShdw>
              </a:effectLst>
              <a:latin typeface="+mn-cs"/>
              <a:ea typeface="+mn-cs"/>
              <a:cs typeface="+mn-cs"/>
            </a:endParaRPr>
          </a:p>
        </p:txBody>
      </p:sp>
      <p:pic>
        <p:nvPicPr>
          <p:cNvPr id="3076" name="Picture 4" descr="alam%2028"/>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6172200" y="0"/>
            <a:ext cx="29718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8"/>
          <p:cNvSpPr>
            <a:spLocks noChangeArrowheads="1"/>
          </p:cNvSpPr>
          <p:nvPr/>
        </p:nvSpPr>
        <p:spPr bwMode="auto">
          <a:xfrm>
            <a:off x="914400" y="1447800"/>
            <a:ext cx="7010400" cy="3200400"/>
          </a:xfrm>
          <a:prstGeom prst="rect">
            <a:avLst/>
          </a:prstGeom>
          <a:solidFill>
            <a:schemeClr val="bg1">
              <a:alpha val="45097"/>
            </a:schemeClr>
          </a:solidFill>
          <a:ln w="9525">
            <a:solidFill>
              <a:srgbClr val="663300"/>
            </a:solidFill>
            <a:miter lim="800000"/>
            <a:headEnd/>
            <a:tailEnd/>
          </a:ln>
        </p:spPr>
        <p:txBody>
          <a:bodyPr wrap="none" anchor="ctr"/>
          <a:lstStyle/>
          <a:p>
            <a:endParaRPr lang="ar-EG"/>
          </a:p>
        </p:txBody>
      </p:sp>
      <p:sp>
        <p:nvSpPr>
          <p:cNvPr id="5125" name="Rectangle 5"/>
          <p:cNvSpPr>
            <a:spLocks noGrp="1" noChangeArrowheads="1"/>
          </p:cNvSpPr>
          <p:nvPr>
            <p:ph type="ctrTitle" idx="4294967295"/>
          </p:nvPr>
        </p:nvSpPr>
        <p:spPr>
          <a:xfrm>
            <a:off x="914400" y="1828800"/>
            <a:ext cx="7239000" cy="2438400"/>
          </a:xfrm>
        </p:spPr>
        <p:txBody>
          <a:bodyPr/>
          <a:lstStyle/>
          <a:p>
            <a:pPr eaLnBrk="1" hangingPunct="1"/>
            <a:r>
              <a:rPr lang="ar-SA" sz="4800" b="1" dirty="0" smtClean="0"/>
              <a:t>يطي</a:t>
            </a:r>
            <a:r>
              <a:rPr lang="ar-EG" sz="4800" b="1" dirty="0" smtClean="0"/>
              <a:t>ب</a:t>
            </a:r>
            <a:r>
              <a:rPr lang="ar-SA" sz="4800" b="1" dirty="0" smtClean="0"/>
              <a:t> لي تهنئتكم بالع</a:t>
            </a:r>
            <a:r>
              <a:rPr lang="ar-EG" sz="4800" b="1" dirty="0" smtClean="0"/>
              <a:t>ــ</a:t>
            </a:r>
            <a:r>
              <a:rPr lang="ar-SA" sz="4800" b="1" dirty="0" smtClean="0"/>
              <a:t>ام الدراسي الجديد جعله الله عام نجاح</a:t>
            </a:r>
          </a:p>
        </p:txBody>
      </p:sp>
      <p:sp>
        <p:nvSpPr>
          <p:cNvPr id="4100" name="Rectangle 9"/>
          <p:cNvSpPr>
            <a:spLocks noChangeArrowheads="1"/>
          </p:cNvSpPr>
          <p:nvPr/>
        </p:nvSpPr>
        <p:spPr bwMode="auto">
          <a:xfrm>
            <a:off x="5029200" y="0"/>
            <a:ext cx="3886200" cy="1295400"/>
          </a:xfrm>
          <a:prstGeom prst="rect">
            <a:avLst/>
          </a:prstGeom>
          <a:solidFill>
            <a:schemeClr val="bg1"/>
          </a:solidFill>
          <a:ln w="9525">
            <a:solidFill>
              <a:srgbClr val="663300"/>
            </a:solidFill>
            <a:miter lim="800000"/>
            <a:headEnd/>
            <a:tailEnd/>
          </a:ln>
        </p:spPr>
        <p:txBody>
          <a:bodyPr wrap="none" anchor="ctr"/>
          <a:lstStyle/>
          <a:p>
            <a:pPr algn="ctr"/>
            <a:r>
              <a:rPr lang="ar-EG" sz="3200" b="1"/>
              <a:t>جامعة الدمام ترحب بكم </a:t>
            </a:r>
          </a:p>
          <a:p>
            <a:pPr algn="ctr"/>
            <a:r>
              <a:rPr lang="ar-EG" sz="3200" b="1"/>
              <a:t>وكل عام و</a:t>
            </a:r>
            <a:r>
              <a:rPr lang="ar-SA" sz="3200" b="1"/>
              <a:t>أ</a:t>
            </a:r>
            <a:r>
              <a:rPr lang="ar-EG" sz="3200" b="1"/>
              <a:t>نتم بخير</a:t>
            </a:r>
            <a:endParaRPr lang="en-US" sz="3200" b="1"/>
          </a:p>
        </p:txBody>
      </p:sp>
      <p:sp>
        <p:nvSpPr>
          <p:cNvPr id="4101" name="Rectangle 10"/>
          <p:cNvSpPr>
            <a:spLocks noChangeArrowheads="1"/>
          </p:cNvSpPr>
          <p:nvPr/>
        </p:nvSpPr>
        <p:spPr bwMode="auto">
          <a:xfrm>
            <a:off x="228600" y="4953000"/>
            <a:ext cx="4267200" cy="1905000"/>
          </a:xfrm>
          <a:prstGeom prst="rect">
            <a:avLst/>
          </a:prstGeom>
          <a:solidFill>
            <a:srgbClr val="FFFFFF"/>
          </a:solidFill>
          <a:ln w="9525">
            <a:solidFill>
              <a:schemeClr val="tx1"/>
            </a:solidFill>
            <a:miter lim="800000"/>
            <a:headEnd/>
            <a:tailEnd/>
          </a:ln>
        </p:spPr>
        <p:txBody>
          <a:bodyPr wrap="none" anchor="ctr"/>
          <a:lstStyle/>
          <a:p>
            <a:pPr algn="ctr"/>
            <a:r>
              <a:rPr lang="ar-SA" sz="3200" b="1">
                <a:cs typeface="Monotype Koufi" pitchFamily="2" charset="-78"/>
              </a:rPr>
              <a:t>إعداد</a:t>
            </a:r>
            <a:endParaRPr lang="ar-EG" sz="3200" b="1">
              <a:cs typeface="Monotype Koufi" pitchFamily="2" charset="-78"/>
            </a:endParaRPr>
          </a:p>
          <a:p>
            <a:pPr algn="ctr"/>
            <a:r>
              <a:rPr lang="ar-EG" sz="3200" b="1">
                <a:cs typeface="Monotype Koufi" pitchFamily="2" charset="-78"/>
              </a:rPr>
              <a:t>د . منى طه محروس</a:t>
            </a:r>
          </a:p>
          <a:p>
            <a:pPr algn="ctr"/>
            <a:r>
              <a:rPr lang="ar-EG" sz="3200" b="1">
                <a:cs typeface="Monotype Koufi" pitchFamily="2" charset="-78"/>
              </a:rPr>
              <a:t>أستاذ مساعـــد بقسم علـــم</a:t>
            </a:r>
          </a:p>
          <a:p>
            <a:pPr algn="ctr"/>
            <a:r>
              <a:rPr lang="ar-EG" sz="3200" b="1">
                <a:cs typeface="Monotype Koufi" pitchFamily="2" charset="-78"/>
              </a:rPr>
              <a:t>الاجتماع والخدمة الاجتماعية </a:t>
            </a:r>
          </a:p>
        </p:txBody>
      </p:sp>
      <p:pic>
        <p:nvPicPr>
          <p:cNvPr id="6" name="صورة 5" descr="C:\Users\عادل\Desktop\1.bmp"/>
          <p:cNvPicPr/>
          <p:nvPr/>
        </p:nvPicPr>
        <p:blipFill>
          <a:blip r:embed="rId3" cstate="print"/>
          <a:srcRect/>
          <a:stretch>
            <a:fillRect/>
          </a:stretch>
        </p:blipFill>
        <p:spPr bwMode="auto">
          <a:xfrm>
            <a:off x="0" y="0"/>
            <a:ext cx="1728192" cy="1584176"/>
          </a:xfrm>
          <a:prstGeom prst="ellipse">
            <a:avLst/>
          </a:prstGeom>
          <a:ln w="63500" cap="rnd">
            <a:solidFill>
              <a:schemeClr val="bg2">
                <a:lumMod val="50000"/>
              </a:schemeClr>
            </a:solidFill>
          </a:ln>
          <a:effectLst>
            <a:outerShdw blurRad="381000" dist="292100" dir="5400000" sx="-80000" sy="-18000" rotWithShape="0">
              <a:srgbClr val="000000">
                <a:alpha val="22000"/>
              </a:srgbClr>
            </a:outerShdw>
            <a:reflection blurRad="6350" stA="52000" endA="300" endPos="35000" dir="5400000" sy="-100000" algn="bl" rotWithShape="0"/>
          </a:effectLst>
          <a:scene3d>
            <a:camera prst="isometricRightUp"/>
            <a:lightRig rig="contrasting" dir="t">
              <a:rot lat="0" lon="0" rev="3000000"/>
            </a:lightRig>
          </a:scene3d>
          <a:sp3d contourW="7620">
            <a:bevelT w="95250" h="31750" prst="hardEdge"/>
            <a:contourClr>
              <a:srgbClr val="333333"/>
            </a:contourClr>
          </a:sp3d>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4" presetClass="emph" presetSubtype="0" fill="hold" grpId="0" nodeType="withEffect">
                                  <p:stCondLst>
                                    <p:cond delay="0"/>
                                  </p:stCondLst>
                                  <p:iterate type="lt">
                                    <p:tmPct val="10000"/>
                                  </p:iterate>
                                  <p:childTnLst>
                                    <p:animMotion origin="layout" path="M 0.0 0.0 L 0.0 -0.07213" pathEditMode="relative" ptsTypes="">
                                      <p:cBhvr>
                                        <p:cTn id="6" dur="250" accel="50000" decel="50000" autoRev="1" fill="hold">
                                          <p:stCondLst>
                                            <p:cond delay="0"/>
                                          </p:stCondLst>
                                        </p:cTn>
                                        <p:tgtEl>
                                          <p:spTgt spid="4100"/>
                                        </p:tgtEl>
                                        <p:attrNameLst>
                                          <p:attrName>ppt_x</p:attrName>
                                          <p:attrName>ppt_y</p:attrName>
                                        </p:attrNameLst>
                                      </p:cBhvr>
                                    </p:animMotion>
                                    <p:animRot by="1500000">
                                      <p:cBhvr>
                                        <p:cTn id="7" dur="125" fill="hold">
                                          <p:stCondLst>
                                            <p:cond delay="0"/>
                                          </p:stCondLst>
                                        </p:cTn>
                                        <p:tgtEl>
                                          <p:spTgt spid="4100"/>
                                        </p:tgtEl>
                                        <p:attrNameLst>
                                          <p:attrName>r</p:attrName>
                                        </p:attrNameLst>
                                      </p:cBhvr>
                                    </p:animRot>
                                    <p:animRot by="-1500000">
                                      <p:cBhvr>
                                        <p:cTn id="8" dur="125" fill="hold">
                                          <p:stCondLst>
                                            <p:cond delay="125"/>
                                          </p:stCondLst>
                                        </p:cTn>
                                        <p:tgtEl>
                                          <p:spTgt spid="4100"/>
                                        </p:tgtEl>
                                        <p:attrNameLst>
                                          <p:attrName>r</p:attrName>
                                        </p:attrNameLst>
                                      </p:cBhvr>
                                    </p:animRot>
                                    <p:animRot by="-1500000">
                                      <p:cBhvr>
                                        <p:cTn id="9" dur="125" fill="hold">
                                          <p:stCondLst>
                                            <p:cond delay="250"/>
                                          </p:stCondLst>
                                        </p:cTn>
                                        <p:tgtEl>
                                          <p:spTgt spid="4100"/>
                                        </p:tgtEl>
                                        <p:attrNameLst>
                                          <p:attrName>r</p:attrName>
                                        </p:attrNameLst>
                                      </p:cBhvr>
                                    </p:animRot>
                                    <p:animRot by="1500000">
                                      <p:cBhvr>
                                        <p:cTn id="10" dur="125" fill="hold">
                                          <p:stCondLst>
                                            <p:cond delay="375"/>
                                          </p:stCondLst>
                                        </p:cTn>
                                        <p:tgtEl>
                                          <p:spTgt spid="4100"/>
                                        </p:tgtEl>
                                        <p:attrNameLst>
                                          <p:attrName>r</p:attrName>
                                        </p:attrNameLst>
                                      </p:cBhvr>
                                    </p:animRot>
                                  </p:childTnLst>
                                </p:cTn>
                              </p:par>
                              <p:par>
                                <p:cTn id="11" presetID="5" presetClass="entr" presetSubtype="1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checkerboard(across)">
                                      <p:cBhvr>
                                        <p:cTn id="13" dur="500"/>
                                        <p:tgtEl>
                                          <p:spTgt spid="6"/>
                                        </p:tgtEl>
                                      </p:cBhvr>
                                    </p:animEffect>
                                  </p:childTnLst>
                                </p:cTn>
                              </p:par>
                              <p:par>
                                <p:cTn id="14" presetID="2" presetClass="entr" presetSubtype="4" fill="hold" grpId="0" nodeType="withEffect">
                                  <p:stCondLst>
                                    <p:cond delay="0"/>
                                  </p:stCondLst>
                                  <p:childTnLst>
                                    <p:set>
                                      <p:cBhvr>
                                        <p:cTn id="15" dur="1" fill="hold">
                                          <p:stCondLst>
                                            <p:cond delay="0"/>
                                          </p:stCondLst>
                                        </p:cTn>
                                        <p:tgtEl>
                                          <p:spTgt spid="5125"/>
                                        </p:tgtEl>
                                        <p:attrNameLst>
                                          <p:attrName>style.visibility</p:attrName>
                                        </p:attrNameLst>
                                      </p:cBhvr>
                                      <p:to>
                                        <p:strVal val="visible"/>
                                      </p:to>
                                    </p:set>
                                    <p:anim calcmode="lin" valueType="num">
                                      <p:cBhvr additive="base">
                                        <p:cTn id="16" dur="500" fill="hold"/>
                                        <p:tgtEl>
                                          <p:spTgt spid="5125"/>
                                        </p:tgtEl>
                                        <p:attrNameLst>
                                          <p:attrName>ppt_x</p:attrName>
                                        </p:attrNameLst>
                                      </p:cBhvr>
                                      <p:tavLst>
                                        <p:tav tm="0">
                                          <p:val>
                                            <p:strVal val="#ppt_x"/>
                                          </p:val>
                                        </p:tav>
                                        <p:tav tm="100000">
                                          <p:val>
                                            <p:strVal val="#ppt_x"/>
                                          </p:val>
                                        </p:tav>
                                      </p:tavLst>
                                    </p:anim>
                                    <p:anim calcmode="lin" valueType="num">
                                      <p:cBhvr additive="base">
                                        <p:cTn id="17" dur="500" fill="hold"/>
                                        <p:tgtEl>
                                          <p:spTgt spid="5125"/>
                                        </p:tgtEl>
                                        <p:attrNameLst>
                                          <p:attrName>ppt_y</p:attrName>
                                        </p:attrNameLst>
                                      </p:cBhvr>
                                      <p:tavLst>
                                        <p:tav tm="0">
                                          <p:val>
                                            <p:strVal val="1+#ppt_h/2"/>
                                          </p:val>
                                        </p:tav>
                                        <p:tav tm="100000">
                                          <p:val>
                                            <p:strVal val="#ppt_y"/>
                                          </p:val>
                                        </p:tav>
                                      </p:tavLst>
                                    </p:anim>
                                  </p:childTnLst>
                                </p:cTn>
                              </p:par>
                              <p:par>
                                <p:cTn id="18" presetID="3" presetClass="entr" presetSubtype="10" fill="hold" grpId="0" nodeType="withEffect">
                                  <p:stCondLst>
                                    <p:cond delay="0"/>
                                  </p:stCondLst>
                                  <p:childTnLst>
                                    <p:set>
                                      <p:cBhvr>
                                        <p:cTn id="19" dur="1" fill="hold">
                                          <p:stCondLst>
                                            <p:cond delay="0"/>
                                          </p:stCondLst>
                                        </p:cTn>
                                        <p:tgtEl>
                                          <p:spTgt spid="4101"/>
                                        </p:tgtEl>
                                        <p:attrNameLst>
                                          <p:attrName>style.visibility</p:attrName>
                                        </p:attrNameLst>
                                      </p:cBhvr>
                                      <p:to>
                                        <p:strVal val="visible"/>
                                      </p:to>
                                    </p:set>
                                    <p:animEffect transition="in" filter="blinds(horizontal)">
                                      <p:cBhvr>
                                        <p:cTn id="20" dur="500"/>
                                        <p:tgtEl>
                                          <p:spTgt spid="4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5" grpId="0"/>
      <p:bldP spid="4100" grpId="0" animBg="1"/>
      <p:bldP spid="4101"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8"/>
          <p:cNvSpPr>
            <a:spLocks noChangeArrowheads="1"/>
          </p:cNvSpPr>
          <p:nvPr/>
        </p:nvSpPr>
        <p:spPr bwMode="auto">
          <a:xfrm>
            <a:off x="914400" y="1447800"/>
            <a:ext cx="7010400" cy="3886200"/>
          </a:xfrm>
          <a:prstGeom prst="rect">
            <a:avLst/>
          </a:prstGeom>
          <a:solidFill>
            <a:schemeClr val="bg1">
              <a:alpha val="45097"/>
            </a:schemeClr>
          </a:solidFill>
          <a:ln w="9525">
            <a:solidFill>
              <a:srgbClr val="663300"/>
            </a:solidFill>
            <a:miter lim="800000"/>
            <a:headEnd/>
            <a:tailEnd/>
          </a:ln>
        </p:spPr>
        <p:txBody>
          <a:bodyPr wrap="none" anchor="ctr"/>
          <a:lstStyle/>
          <a:p>
            <a:endParaRPr lang="ar-EG"/>
          </a:p>
        </p:txBody>
      </p:sp>
      <p:sp>
        <p:nvSpPr>
          <p:cNvPr id="5125" name="Rectangle 5"/>
          <p:cNvSpPr>
            <a:spLocks noGrp="1" noChangeArrowheads="1"/>
          </p:cNvSpPr>
          <p:nvPr>
            <p:ph type="ctrTitle" idx="4294967295"/>
          </p:nvPr>
        </p:nvSpPr>
        <p:spPr>
          <a:xfrm>
            <a:off x="914400" y="1828800"/>
            <a:ext cx="7239000" cy="2743200"/>
          </a:xfrm>
          <a:ln>
            <a:miter lim="800000"/>
            <a:headEnd/>
            <a:tailEnd/>
          </a:ln>
        </p:spPr>
        <p:txBody>
          <a:bodyPr/>
          <a:lstStyle/>
          <a:p>
            <a:pPr>
              <a:defRPr/>
            </a:pPr>
            <a:r>
              <a:rPr lang="ar-SA" sz="5400" b="1" dirty="0" smtClean="0">
                <a:ln w="1905"/>
                <a:solidFill>
                  <a:srgbClr val="C00000"/>
                </a:solidFill>
                <a:effectLst>
                  <a:innerShdw blurRad="69850" dist="43180" dir="5400000">
                    <a:srgbClr val="000000">
                      <a:alpha val="65000"/>
                    </a:srgbClr>
                  </a:innerShdw>
                </a:effectLst>
              </a:rPr>
              <a:t>المحاضرة الأولى </a:t>
            </a:r>
            <a:br>
              <a:rPr lang="ar-SA" sz="5400" b="1" dirty="0" smtClean="0">
                <a:ln w="1905"/>
                <a:solidFill>
                  <a:srgbClr val="C00000"/>
                </a:solidFill>
                <a:effectLst>
                  <a:innerShdw blurRad="69850" dist="43180" dir="5400000">
                    <a:srgbClr val="000000">
                      <a:alpha val="65000"/>
                    </a:srgbClr>
                  </a:innerShdw>
                </a:effectLst>
              </a:rPr>
            </a:br>
            <a:r>
              <a:rPr lang="ar-SA" sz="5400" b="1" dirty="0" smtClean="0">
                <a:ln w="1905"/>
                <a:solidFill>
                  <a:srgbClr val="C00000"/>
                </a:solidFill>
                <a:effectLst>
                  <a:innerShdw blurRad="69850" dist="43180" dir="5400000">
                    <a:srgbClr val="000000">
                      <a:alpha val="65000"/>
                    </a:srgbClr>
                  </a:innerShdw>
                </a:effectLst>
              </a:rPr>
              <a:t> التطور التاريخي لخدمة الفرد </a:t>
            </a:r>
            <a:endParaRPr lang="ar-SA" sz="5400" b="1" dirty="0">
              <a:ln w="1905"/>
              <a:solidFill>
                <a:srgbClr val="C00000"/>
              </a:solidFill>
              <a:effectLst>
                <a:innerShdw blurRad="69850" dist="43180" dir="5400000">
                  <a:srgbClr val="000000">
                    <a:alpha val="65000"/>
                  </a:srgbClr>
                </a:innerShdw>
              </a:effectLst>
            </a:endParaRPr>
          </a:p>
        </p:txBody>
      </p:sp>
      <p:sp>
        <p:nvSpPr>
          <p:cNvPr id="7172" name="Rectangle 9"/>
          <p:cNvSpPr>
            <a:spLocks noChangeArrowheads="1"/>
          </p:cNvSpPr>
          <p:nvPr/>
        </p:nvSpPr>
        <p:spPr bwMode="auto">
          <a:xfrm>
            <a:off x="5029200" y="0"/>
            <a:ext cx="3886200" cy="1295400"/>
          </a:xfrm>
          <a:prstGeom prst="rect">
            <a:avLst/>
          </a:prstGeom>
          <a:gradFill rotWithShape="0">
            <a:gsLst>
              <a:gs pos="0">
                <a:srgbClr val="03D4A8"/>
              </a:gs>
              <a:gs pos="25000">
                <a:srgbClr val="21D6E0"/>
              </a:gs>
              <a:gs pos="75000">
                <a:srgbClr val="0087E6"/>
              </a:gs>
              <a:gs pos="100000">
                <a:srgbClr val="005CBF"/>
              </a:gs>
            </a:gsLst>
            <a:lin ang="5400000"/>
          </a:gradFill>
          <a:ln w="9525">
            <a:solidFill>
              <a:srgbClr val="663300"/>
            </a:solidFill>
            <a:miter lim="800000"/>
            <a:headEnd/>
            <a:tailEnd/>
          </a:ln>
        </p:spPr>
        <p:txBody>
          <a:bodyPr wrap="none" anchor="ctr"/>
          <a:lstStyle/>
          <a:p>
            <a:pPr algn="ctr"/>
            <a:r>
              <a:rPr lang="ar-EG" sz="3200" b="1"/>
              <a:t>مقرر خدمة الفرد والجماعة</a:t>
            </a:r>
            <a:endParaRPr lang="en-US" sz="3200" b="1"/>
          </a:p>
        </p:txBody>
      </p:sp>
    </p:spTree>
    <p:extLst>
      <p:ext uri="{BB962C8B-B14F-4D97-AF65-F5344CB8AC3E}">
        <p14:creationId xmlns:p14="http://schemas.microsoft.com/office/powerpoint/2010/main" val="12976735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8" presetClass="entr" presetSubtype="16" fill="hold" grpId="0" nodeType="afterEffect">
                                  <p:stCondLst>
                                    <p:cond delay="0"/>
                                  </p:stCondLst>
                                  <p:childTnLst>
                                    <p:set>
                                      <p:cBhvr>
                                        <p:cTn id="6" dur="1" fill="hold">
                                          <p:stCondLst>
                                            <p:cond delay="0"/>
                                          </p:stCondLst>
                                        </p:cTn>
                                        <p:tgtEl>
                                          <p:spTgt spid="7172"/>
                                        </p:tgtEl>
                                        <p:attrNameLst>
                                          <p:attrName>style.visibility</p:attrName>
                                        </p:attrNameLst>
                                      </p:cBhvr>
                                      <p:to>
                                        <p:strVal val="visible"/>
                                      </p:to>
                                    </p:set>
                                    <p:animEffect transition="in" filter="diamond(in)">
                                      <p:cBhvr>
                                        <p:cTn id="7" dur="1000"/>
                                        <p:tgtEl>
                                          <p:spTgt spid="7172"/>
                                        </p:tgtEl>
                                      </p:cBhvr>
                                    </p:animEffect>
                                  </p:childTnLst>
                                </p:cTn>
                              </p:par>
                            </p:childTnLst>
                          </p:cTn>
                        </p:par>
                        <p:par>
                          <p:cTn id="8" fill="hold" nodeType="afterGroup">
                            <p:stCondLst>
                              <p:cond delay="1000"/>
                            </p:stCondLst>
                            <p:childTnLst>
                              <p:par>
                                <p:cTn id="9" presetID="8" presetClass="entr" presetSubtype="16" fill="hold" grpId="0" nodeType="afterEffect">
                                  <p:stCondLst>
                                    <p:cond delay="0"/>
                                  </p:stCondLst>
                                  <p:childTnLst>
                                    <p:set>
                                      <p:cBhvr>
                                        <p:cTn id="10" dur="1" fill="hold">
                                          <p:stCondLst>
                                            <p:cond delay="0"/>
                                          </p:stCondLst>
                                        </p:cTn>
                                        <p:tgtEl>
                                          <p:spTgt spid="7170"/>
                                        </p:tgtEl>
                                        <p:attrNameLst>
                                          <p:attrName>style.visibility</p:attrName>
                                        </p:attrNameLst>
                                      </p:cBhvr>
                                      <p:to>
                                        <p:strVal val="visible"/>
                                      </p:to>
                                    </p:set>
                                    <p:animEffect transition="in" filter="diamond(in)">
                                      <p:cBhvr>
                                        <p:cTn id="11" dur="1000"/>
                                        <p:tgtEl>
                                          <p:spTgt spid="7170"/>
                                        </p:tgtEl>
                                      </p:cBhvr>
                                    </p:animEffect>
                                  </p:childTnLst>
                                </p:cTn>
                              </p:par>
                            </p:childTnLst>
                          </p:cTn>
                        </p:par>
                        <p:par>
                          <p:cTn id="12" fill="hold" nodeType="afterGroup">
                            <p:stCondLst>
                              <p:cond delay="2000"/>
                            </p:stCondLst>
                            <p:childTnLst>
                              <p:par>
                                <p:cTn id="13" presetID="8" presetClass="entr" presetSubtype="16" fill="hold" nodeType="afterEffect">
                                  <p:stCondLst>
                                    <p:cond delay="0"/>
                                  </p:stCondLst>
                                  <p:childTnLst>
                                    <p:set>
                                      <p:cBhvr>
                                        <p:cTn id="14" dur="1" fill="hold">
                                          <p:stCondLst>
                                            <p:cond delay="0"/>
                                          </p:stCondLst>
                                        </p:cTn>
                                        <p:tgtEl>
                                          <p:spTgt spid="5125"/>
                                        </p:tgtEl>
                                        <p:attrNameLst>
                                          <p:attrName>style.visibility</p:attrName>
                                        </p:attrNameLst>
                                      </p:cBhvr>
                                      <p:to>
                                        <p:strVal val="visible"/>
                                      </p:to>
                                    </p:set>
                                    <p:animEffect transition="in" filter="diamond(in)">
                                      <p:cBhvr>
                                        <p:cTn id="15" dur="1000"/>
                                        <p:tgtEl>
                                          <p:spTgt spid="51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0" grpId="0" animBg="1"/>
      <p:bldP spid="717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وسيلة شرح بيضاوية 2"/>
          <p:cNvSpPr/>
          <p:nvPr/>
        </p:nvSpPr>
        <p:spPr>
          <a:xfrm>
            <a:off x="3657600" y="304800"/>
            <a:ext cx="5029200" cy="1066800"/>
          </a:xfrm>
          <a:prstGeom prst="wedgeEllipseCallout">
            <a:avLst>
              <a:gd name="adj1" fmla="val -19135"/>
              <a:gd name="adj2" fmla="val 88934"/>
            </a:avLst>
          </a:prstGeom>
        </p:spPr>
        <p:style>
          <a:lnRef idx="2">
            <a:schemeClr val="accent6"/>
          </a:lnRef>
          <a:fillRef idx="1">
            <a:schemeClr val="lt1"/>
          </a:fillRef>
          <a:effectRef idx="0">
            <a:schemeClr val="accent6"/>
          </a:effectRef>
          <a:fontRef idx="minor">
            <a:schemeClr val="dk1"/>
          </a:fontRef>
        </p:style>
        <p:txBody>
          <a:bodyPr rtlCol="1" anchor="ctr"/>
          <a:lstStyle/>
          <a:p>
            <a:pPr algn="ctr">
              <a:defRPr/>
            </a:pPr>
            <a:r>
              <a:rPr lang="ar-SA" sz="4000" b="1" dirty="0">
                <a:latin typeface="Arial Unicode MS" pitchFamily="34" charset="-128"/>
                <a:ea typeface="Arial Unicode MS" pitchFamily="34" charset="-128"/>
                <a:cs typeface="Arial Unicode MS" pitchFamily="34" charset="-128"/>
              </a:rPr>
              <a:t>عناصر المحاضرة</a:t>
            </a:r>
          </a:p>
        </p:txBody>
      </p:sp>
      <p:sp>
        <p:nvSpPr>
          <p:cNvPr id="18435" name="مربع نص 4"/>
          <p:cNvSpPr txBox="1">
            <a:spLocks noChangeArrowheads="1"/>
          </p:cNvSpPr>
          <p:nvPr/>
        </p:nvSpPr>
        <p:spPr bwMode="auto">
          <a:xfrm>
            <a:off x="228600" y="1828801"/>
            <a:ext cx="8382000" cy="4832092"/>
          </a:xfrm>
          <a:prstGeom prst="rect">
            <a:avLst/>
          </a:prstGeom>
          <a:solidFill>
            <a:srgbClr val="00B0F0"/>
          </a:solidFill>
          <a:ln w="9525" cmpd="sng">
            <a:solidFill>
              <a:srgbClr val="FFFF00"/>
            </a:solidFill>
            <a:prstDash val="dash"/>
            <a:miter lim="800000"/>
            <a:headEnd/>
            <a:tailEnd/>
          </a:ln>
          <a:effectLst>
            <a:outerShdw blurRad="457200" dist="508000" dir="6180000" algn="ctr" rotWithShape="0">
              <a:srgbClr val="FFFF00">
                <a:alpha val="58000"/>
              </a:srgbClr>
            </a:outerShdw>
          </a:effectLst>
          <a:scene3d>
            <a:camera prst="orthographicFront"/>
            <a:lightRig rig="threePt" dir="t"/>
          </a:scene3d>
          <a:sp3d>
            <a:bevelB prst="angle"/>
          </a:sp3d>
        </p:spPr>
        <p:txBody>
          <a:bodyPr>
            <a:spAutoFit/>
          </a:bodyPr>
          <a:lstStyle/>
          <a:p>
            <a:pPr marL="742950" indent="-742950" algn="just">
              <a:buFont typeface="+mj-lt"/>
              <a:buAutoNum type="arabicPeriod"/>
              <a:defRPr/>
            </a:pPr>
            <a:r>
              <a:rPr lang="ar-SA" sz="4400" dirty="0" smtClean="0">
                <a:latin typeface="Arial Unicode MS" pitchFamily="34" charset="-128"/>
                <a:ea typeface="Arial Unicode MS" pitchFamily="34" charset="-128"/>
                <a:cs typeface="PT Bold Heading" pitchFamily="2" charset="-78"/>
              </a:rPr>
              <a:t>أهداف المحاضرة.</a:t>
            </a:r>
          </a:p>
          <a:p>
            <a:pPr marL="742950" indent="-742950" algn="just">
              <a:buFont typeface="+mj-lt"/>
              <a:buAutoNum type="arabicPeriod"/>
              <a:defRPr/>
            </a:pPr>
            <a:r>
              <a:rPr lang="ar-SA" sz="4400" dirty="0" smtClean="0">
                <a:latin typeface="Arial Unicode MS" pitchFamily="34" charset="-128"/>
                <a:ea typeface="Arial Unicode MS" pitchFamily="34" charset="-128"/>
                <a:cs typeface="PT Bold Heading" pitchFamily="2" charset="-78"/>
              </a:rPr>
              <a:t>الخطة </a:t>
            </a:r>
            <a:r>
              <a:rPr lang="ar-SA" sz="4400" dirty="0">
                <a:latin typeface="Arial Unicode MS" pitchFamily="34" charset="-128"/>
                <a:ea typeface="Arial Unicode MS" pitchFamily="34" charset="-128"/>
                <a:cs typeface="PT Bold Heading" pitchFamily="2" charset="-78"/>
              </a:rPr>
              <a:t>التنفيذية لمقرر خدمة الفرد والجماعة </a:t>
            </a:r>
            <a:r>
              <a:rPr lang="ar-SA" sz="4400" dirty="0" smtClean="0">
                <a:latin typeface="Arial Unicode MS" pitchFamily="34" charset="-128"/>
                <a:ea typeface="Arial Unicode MS" pitchFamily="34" charset="-128"/>
                <a:cs typeface="PT Bold Heading" pitchFamily="2" charset="-78"/>
              </a:rPr>
              <a:t>. </a:t>
            </a:r>
            <a:endParaRPr lang="ar-SA" sz="4400" dirty="0">
              <a:latin typeface="Arial Unicode MS" pitchFamily="34" charset="-128"/>
              <a:ea typeface="Arial Unicode MS" pitchFamily="34" charset="-128"/>
              <a:cs typeface="PT Bold Heading" pitchFamily="2" charset="-78"/>
            </a:endParaRPr>
          </a:p>
          <a:p>
            <a:pPr marL="742950" indent="-742950" algn="just">
              <a:buFont typeface="+mj-lt"/>
              <a:buAutoNum type="arabicPeriod"/>
              <a:defRPr/>
            </a:pPr>
            <a:r>
              <a:rPr lang="ar-SA" sz="4400" dirty="0">
                <a:latin typeface="Arial Unicode MS" pitchFamily="34" charset="-128"/>
                <a:ea typeface="Arial Unicode MS" pitchFamily="34" charset="-128"/>
                <a:cs typeface="PT Bold Heading" pitchFamily="2" charset="-78"/>
              </a:rPr>
              <a:t>مراحل تطور خدمة الفرد. </a:t>
            </a:r>
          </a:p>
          <a:p>
            <a:pPr marL="742950" indent="-742950" algn="just">
              <a:buFont typeface="+mj-lt"/>
              <a:buAutoNum type="arabicPeriod"/>
              <a:defRPr/>
            </a:pPr>
            <a:r>
              <a:rPr lang="ar-SA" sz="4400" dirty="0">
                <a:latin typeface="Arial Unicode MS" pitchFamily="34" charset="-128"/>
                <a:ea typeface="Arial Unicode MS" pitchFamily="34" charset="-128"/>
                <a:cs typeface="PT Bold Heading" pitchFamily="2" charset="-78"/>
              </a:rPr>
              <a:t>مفهوم خدمة الفرد (تعريف </a:t>
            </a:r>
            <a:r>
              <a:rPr lang="ar-SA" sz="4400" dirty="0" smtClean="0">
                <a:latin typeface="Arial Unicode MS" pitchFamily="34" charset="-128"/>
                <a:ea typeface="Arial Unicode MS" pitchFamily="34" charset="-128"/>
                <a:cs typeface="PT Bold Heading" pitchFamily="2" charset="-78"/>
              </a:rPr>
              <a:t>هيلين </a:t>
            </a:r>
            <a:r>
              <a:rPr lang="ar-SA" sz="4400" dirty="0">
                <a:latin typeface="Arial Unicode MS" pitchFamily="34" charset="-128"/>
                <a:ea typeface="Arial Unicode MS" pitchFamily="34" charset="-128"/>
                <a:cs typeface="PT Bold Heading" pitchFamily="2" charset="-78"/>
              </a:rPr>
              <a:t>برلمان- تعريف </a:t>
            </a:r>
            <a:r>
              <a:rPr lang="ar-SA" sz="4400" dirty="0" smtClean="0">
                <a:latin typeface="Arial Unicode MS" pitchFamily="34" charset="-128"/>
                <a:ea typeface="Arial Unicode MS" pitchFamily="34" charset="-128"/>
                <a:cs typeface="PT Bold Heading" pitchFamily="2" charset="-78"/>
              </a:rPr>
              <a:t>بياستوك</a:t>
            </a:r>
            <a:r>
              <a:rPr lang="ar-SA" sz="4400" dirty="0">
                <a:latin typeface="Arial Unicode MS" pitchFamily="34" charset="-128"/>
                <a:ea typeface="Arial Unicode MS" pitchFamily="34" charset="-128"/>
                <a:cs typeface="PT Bold Heading" pitchFamily="2" charset="-78"/>
              </a:rPr>
              <a:t>).  </a:t>
            </a:r>
          </a:p>
          <a:p>
            <a:pPr marL="742950" indent="-742950" algn="just">
              <a:buFont typeface="+mj-lt"/>
              <a:buAutoNum type="arabicPeriod"/>
              <a:defRPr/>
            </a:pPr>
            <a:r>
              <a:rPr lang="ar-SA" sz="4400" dirty="0">
                <a:latin typeface="Arial Unicode MS" pitchFamily="34" charset="-128"/>
                <a:ea typeface="Arial Unicode MS" pitchFamily="34" charset="-128"/>
                <a:cs typeface="PT Bold Heading" pitchFamily="2" charset="-78"/>
              </a:rPr>
              <a:t>أهداف خدمة الفرد.  </a:t>
            </a:r>
          </a:p>
          <a:p>
            <a:pPr marL="742950" indent="-742950" algn="just">
              <a:buFont typeface="+mj-lt"/>
              <a:buAutoNum type="arabicPeriod"/>
              <a:defRPr/>
            </a:pPr>
            <a:r>
              <a:rPr lang="ar-SA" sz="4400" dirty="0">
                <a:latin typeface="Arial Unicode MS" pitchFamily="34" charset="-128"/>
                <a:ea typeface="Arial Unicode MS" pitchFamily="34" charset="-128"/>
                <a:cs typeface="PT Bold Heading" pitchFamily="2" charset="-78"/>
              </a:rPr>
              <a:t>أسئلة عامة عن المحاضرة.</a:t>
            </a:r>
          </a:p>
        </p:txBody>
      </p:sp>
    </p:spTree>
    <p:extLst>
      <p:ext uri="{BB962C8B-B14F-4D97-AF65-F5344CB8AC3E}">
        <p14:creationId xmlns:p14="http://schemas.microsoft.com/office/powerpoint/2010/main" val="265365786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1"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8)">
                                      <p:cBhvr>
                                        <p:cTn id="7" dur="1000"/>
                                        <p:tgtEl>
                                          <p:spTgt spid="3"/>
                                        </p:tgtEl>
                                      </p:cBhvr>
                                    </p:animEffect>
                                  </p:childTnLst>
                                </p:cTn>
                              </p:par>
                            </p:childTnLst>
                          </p:cTn>
                        </p:par>
                        <p:par>
                          <p:cTn id="8" fill="hold" nodeType="afterGroup">
                            <p:stCondLst>
                              <p:cond delay="1000"/>
                            </p:stCondLst>
                            <p:childTnLst>
                              <p:par>
                                <p:cTn id="9" presetID="21" presetClass="entr" presetSubtype="8" fill="hold" nodeType="afterEffect">
                                  <p:stCondLst>
                                    <p:cond delay="0"/>
                                  </p:stCondLst>
                                  <p:childTnLst>
                                    <p:set>
                                      <p:cBhvr>
                                        <p:cTn id="10" dur="1" fill="hold">
                                          <p:stCondLst>
                                            <p:cond delay="0"/>
                                          </p:stCondLst>
                                        </p:cTn>
                                        <p:tgtEl>
                                          <p:spTgt spid="18435"/>
                                        </p:tgtEl>
                                        <p:attrNameLst>
                                          <p:attrName>style.visibility</p:attrName>
                                        </p:attrNameLst>
                                      </p:cBhvr>
                                      <p:to>
                                        <p:strVal val="visible"/>
                                      </p:to>
                                    </p:set>
                                    <p:animEffect transition="in" filter="wheel(8)">
                                      <p:cBhvr>
                                        <p:cTn id="11" dur="1000"/>
                                        <p:tgtEl>
                                          <p:spTgt spid="184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مربع نص 3"/>
          <p:cNvSpPr txBox="1">
            <a:spLocks noChangeArrowheads="1"/>
          </p:cNvSpPr>
          <p:nvPr/>
        </p:nvSpPr>
        <p:spPr bwMode="auto">
          <a:xfrm>
            <a:off x="228600" y="2246313"/>
            <a:ext cx="8534400" cy="3046988"/>
          </a:xfrm>
          <a:prstGeom prst="rect">
            <a:avLst/>
          </a:prstGeom>
          <a:blipFill dpi="0" rotWithShape="1">
            <a:blip r:embed="rId3"/>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eaLnBrk="1" hangingPunct="1"/>
            <a:r>
              <a:rPr lang="ar-SA" sz="4800" b="1" dirty="0"/>
              <a:t>1- التعرف على الخطة التنفيذية للمقرر.</a:t>
            </a:r>
          </a:p>
          <a:p>
            <a:pPr eaLnBrk="1" hangingPunct="1"/>
            <a:r>
              <a:rPr lang="ar-SA" sz="4800" b="1" dirty="0"/>
              <a:t>2- تتبع التطور التاريخــي لخدمة الفرد.</a:t>
            </a:r>
          </a:p>
          <a:p>
            <a:pPr eaLnBrk="1" hangingPunct="1"/>
            <a:r>
              <a:rPr lang="ar-SA" sz="4800" b="1" dirty="0"/>
              <a:t>3- تفسير وشرح مفهـــوم خـدمة الفرد.</a:t>
            </a:r>
          </a:p>
          <a:p>
            <a:pPr eaLnBrk="1" hangingPunct="1"/>
            <a:r>
              <a:rPr lang="ar-SA" sz="4800" b="1" dirty="0"/>
              <a:t>4- تحليل أهداف خدمة الفرد.</a:t>
            </a:r>
          </a:p>
        </p:txBody>
      </p:sp>
      <p:sp>
        <p:nvSpPr>
          <p:cNvPr id="5" name="مخطط انسيابي: شريط مثقب 4"/>
          <p:cNvSpPr/>
          <p:nvPr/>
        </p:nvSpPr>
        <p:spPr>
          <a:xfrm>
            <a:off x="2133600" y="381000"/>
            <a:ext cx="4572000" cy="1524000"/>
          </a:xfrm>
          <a:prstGeom prst="flowChartPunchedTap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ar-SA" sz="4400" b="1" dirty="0">
                <a:solidFill>
                  <a:srgbClr val="FF0000"/>
                </a:solidFill>
              </a:rPr>
              <a:t>أهداف المحاضرة </a:t>
            </a:r>
            <a:endParaRPr lang="ar-SA" sz="4400" dirty="0">
              <a:solidFill>
                <a:srgbClr val="FF0000"/>
              </a:solidFill>
            </a:endParaRPr>
          </a:p>
        </p:txBody>
      </p:sp>
    </p:spTree>
    <p:extLst>
      <p:ext uri="{BB962C8B-B14F-4D97-AF65-F5344CB8AC3E}">
        <p14:creationId xmlns:p14="http://schemas.microsoft.com/office/powerpoint/2010/main" val="3172717505"/>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مربع نص 1"/>
          <p:cNvSpPr txBox="1">
            <a:spLocks noChangeArrowheads="1"/>
          </p:cNvSpPr>
          <p:nvPr/>
        </p:nvSpPr>
        <p:spPr bwMode="auto">
          <a:xfrm>
            <a:off x="304800" y="1676400"/>
            <a:ext cx="8305800" cy="5140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just" eaLnBrk="1" hangingPunct="1"/>
            <a:r>
              <a:rPr lang="ar-SA" sz="3200" b="1" dirty="0">
                <a:solidFill>
                  <a:srgbClr val="FF0000"/>
                </a:solidFill>
              </a:rPr>
              <a:t>أولاً: رؤية </a:t>
            </a:r>
            <a:r>
              <a:rPr lang="ar-SA" sz="3200" b="1" dirty="0" smtClean="0">
                <a:solidFill>
                  <a:srgbClr val="FF0000"/>
                </a:solidFill>
              </a:rPr>
              <a:t>القسم.</a:t>
            </a:r>
            <a:endParaRPr lang="ar-SA" sz="2400" b="1" dirty="0">
              <a:solidFill>
                <a:srgbClr val="FF0000"/>
              </a:solidFill>
            </a:endParaRPr>
          </a:p>
          <a:p>
            <a:pPr algn="just" eaLnBrk="1" hangingPunct="1"/>
            <a:r>
              <a:rPr lang="ar-SA" sz="2400" b="1" dirty="0">
                <a:solidFill>
                  <a:schemeClr val="tx2"/>
                </a:solidFill>
              </a:rPr>
              <a:t>تحقيق التميز  لكي يكون إحدى صروح التعليم الجامعي المميز في مجال علم الاجتماع والخدمة الاجتماعية ويهدف القسم برؤيته التطلعية إلى استخدام المهارات المعلوماتية وتطبيق أفضل.الوسائل التكنولوجية في المهارات البحثية والتفكير في صور نقدية وموضوعية لمواكبة متطلبات الاعتماد الأكاديمي من قبل المؤسسات العلمية.</a:t>
            </a:r>
          </a:p>
          <a:p>
            <a:pPr algn="just" eaLnBrk="1" hangingPunct="1"/>
            <a:r>
              <a:rPr lang="ar-SA" sz="3200" b="1" dirty="0">
                <a:solidFill>
                  <a:srgbClr val="FF0000"/>
                </a:solidFill>
              </a:rPr>
              <a:t>ثانياً: رسالة </a:t>
            </a:r>
            <a:r>
              <a:rPr lang="ar-SA" sz="3200" b="1" dirty="0" smtClean="0">
                <a:solidFill>
                  <a:srgbClr val="FF0000"/>
                </a:solidFill>
              </a:rPr>
              <a:t>القسم.</a:t>
            </a:r>
            <a:endParaRPr lang="ar-SA" sz="3200" b="1" dirty="0">
              <a:solidFill>
                <a:srgbClr val="FF0000"/>
              </a:solidFill>
            </a:endParaRPr>
          </a:p>
          <a:p>
            <a:pPr algn="just" eaLnBrk="1" hangingPunct="1"/>
            <a:r>
              <a:rPr lang="ar-SA" sz="2400" b="1" dirty="0">
                <a:solidFill>
                  <a:schemeClr val="tx2"/>
                </a:solidFill>
              </a:rPr>
              <a:t>إعداد المتخصصين المؤهلين في مجال علم الاجتماع والخدمة الاجتماعية مزودين بالمعارف والمهارات والخبرات المهنية الحديثة المتمثلة في المهارات المعلوماتية والتفكير النقدي ومهارات البحث والاتصال وتطبيقاتها في مجال علم الاجتماع والخدمة الاجتماعية، كما يعمل القسم على التطوير والمساهمة في نشر المعرفة الاجتماعية وتقديم الاستشارات والتدريب والخدمات الاجتماعية للمجتمع السعودي ومؤسساته. </a:t>
            </a:r>
          </a:p>
        </p:txBody>
      </p:sp>
      <p:sp>
        <p:nvSpPr>
          <p:cNvPr id="3" name="وسيلة شرح بيضاوية 2"/>
          <p:cNvSpPr/>
          <p:nvPr/>
        </p:nvSpPr>
        <p:spPr>
          <a:xfrm>
            <a:off x="4648200" y="0"/>
            <a:ext cx="4495800" cy="1447800"/>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ar-SA"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التعرف على الخطة التنفيذية للمقرر</a:t>
            </a:r>
          </a:p>
        </p:txBody>
      </p:sp>
      <p:pic>
        <p:nvPicPr>
          <p:cNvPr id="8196" name="Picture 4" descr="0565"/>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8412163" y="3962400"/>
            <a:ext cx="731837" cy="73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7" name="Picture 4" descr="0565"/>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8412163" y="1676400"/>
            <a:ext cx="731837" cy="73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03602074"/>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مربع نص 1"/>
          <p:cNvSpPr txBox="1">
            <a:spLocks noChangeArrowheads="1"/>
          </p:cNvSpPr>
          <p:nvPr/>
        </p:nvSpPr>
        <p:spPr bwMode="auto">
          <a:xfrm>
            <a:off x="228600" y="0"/>
            <a:ext cx="8305800" cy="6494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just" eaLnBrk="1" hangingPunct="1"/>
            <a:r>
              <a:rPr lang="ar-EG" sz="3200" b="1" dirty="0">
                <a:solidFill>
                  <a:srgbClr val="FF0000"/>
                </a:solidFill>
              </a:rPr>
              <a:t>ثالثاً: أهداف المقرر</a:t>
            </a:r>
          </a:p>
          <a:p>
            <a:pPr algn="just" eaLnBrk="1" hangingPunct="1"/>
            <a:r>
              <a:rPr lang="ar-EG" sz="3200" b="1" dirty="0">
                <a:solidFill>
                  <a:schemeClr val="tx2"/>
                </a:solidFill>
              </a:rPr>
              <a:t>1. تعرف الطالبات والطلاب على المفاهيم والاتجاهات النظرية الخاصة بخدمة الفرد والجماعة</a:t>
            </a:r>
            <a:r>
              <a:rPr lang="ar-EG" sz="3200" b="1" dirty="0" smtClean="0">
                <a:solidFill>
                  <a:schemeClr val="tx2"/>
                </a:solidFill>
              </a:rPr>
              <a:t>.</a:t>
            </a:r>
            <a:endParaRPr lang="ar-EG" sz="3200" b="1" dirty="0">
              <a:solidFill>
                <a:schemeClr val="tx2"/>
              </a:solidFill>
            </a:endParaRPr>
          </a:p>
          <a:p>
            <a:pPr algn="just" eaLnBrk="1" hangingPunct="1"/>
            <a:r>
              <a:rPr lang="ar-EG" sz="3200" b="1" dirty="0">
                <a:solidFill>
                  <a:schemeClr val="tx2"/>
                </a:solidFill>
              </a:rPr>
              <a:t>2. </a:t>
            </a:r>
            <a:r>
              <a:rPr lang="ar-SA" sz="3200" b="1" dirty="0">
                <a:solidFill>
                  <a:schemeClr val="tx2"/>
                </a:solidFill>
              </a:rPr>
              <a:t>اكتساب</a:t>
            </a:r>
            <a:r>
              <a:rPr lang="ar-EG" sz="3200" b="1" dirty="0">
                <a:solidFill>
                  <a:schemeClr val="tx2"/>
                </a:solidFill>
              </a:rPr>
              <a:t> الطالبات والطلاب المهارات الخاصة بدراسة المشكلات الفردية وتشخيصها وعلاجها.</a:t>
            </a:r>
          </a:p>
          <a:p>
            <a:pPr algn="just" eaLnBrk="1" hangingPunct="1"/>
            <a:r>
              <a:rPr lang="ar-EG" sz="3200" b="1" dirty="0">
                <a:solidFill>
                  <a:schemeClr val="tx2"/>
                </a:solidFill>
              </a:rPr>
              <a:t>3. تعرف الطالبات والطلاب على أنواع الجماعات وتأثيرها في سلوك الأفراد .</a:t>
            </a:r>
          </a:p>
          <a:p>
            <a:pPr algn="just" eaLnBrk="1" hangingPunct="1"/>
            <a:r>
              <a:rPr lang="ar-EG" sz="3200" b="1" dirty="0">
                <a:solidFill>
                  <a:schemeClr val="tx2"/>
                </a:solidFill>
              </a:rPr>
              <a:t>4. </a:t>
            </a:r>
            <a:r>
              <a:rPr lang="ar-SA" sz="3200" b="1" dirty="0">
                <a:solidFill>
                  <a:schemeClr val="tx2"/>
                </a:solidFill>
              </a:rPr>
              <a:t>اكتساب</a:t>
            </a:r>
            <a:r>
              <a:rPr lang="ar-EG" sz="3200" b="1" dirty="0">
                <a:solidFill>
                  <a:schemeClr val="tx2"/>
                </a:solidFill>
              </a:rPr>
              <a:t> الطالبات والطلاب مهارات التسجيل والممارسة العامة مع الأفراد والجماعات.</a:t>
            </a:r>
          </a:p>
          <a:p>
            <a:pPr algn="just" eaLnBrk="1" hangingPunct="1"/>
            <a:r>
              <a:rPr lang="ar-EG" sz="3200" b="1" dirty="0">
                <a:solidFill>
                  <a:srgbClr val="FF0000"/>
                </a:solidFill>
              </a:rPr>
              <a:t>رابعاً: التواصل مع أستاذة المقرر: </a:t>
            </a:r>
          </a:p>
          <a:p>
            <a:pPr algn="just" eaLnBrk="1" hangingPunct="1"/>
            <a:r>
              <a:rPr lang="ar-EG" sz="3200" b="1" dirty="0">
                <a:solidFill>
                  <a:schemeClr val="tx2"/>
                </a:solidFill>
              </a:rPr>
              <a:t>1- عبر الاتصال التليفوني  </a:t>
            </a:r>
            <a:r>
              <a:rPr lang="ar-EG" sz="3200" b="1" dirty="0" smtClean="0">
                <a:solidFill>
                  <a:schemeClr val="tx2"/>
                </a:solidFill>
              </a:rPr>
              <a:t>:</a:t>
            </a:r>
            <a:r>
              <a:rPr lang="ar-SA" sz="3200" b="1" dirty="0">
                <a:solidFill>
                  <a:schemeClr val="tx2"/>
                </a:solidFill>
              </a:rPr>
              <a:t>وسوف يعرض لاحقاً</a:t>
            </a:r>
            <a:endParaRPr lang="ar-EG" sz="3200" b="1" dirty="0">
              <a:solidFill>
                <a:schemeClr val="tx2"/>
              </a:solidFill>
            </a:endParaRPr>
          </a:p>
          <a:p>
            <a:pPr algn="just" eaLnBrk="1" hangingPunct="1"/>
            <a:r>
              <a:rPr lang="ar-EG" sz="3200" b="1" dirty="0" smtClean="0">
                <a:solidFill>
                  <a:schemeClr val="tx2"/>
                </a:solidFill>
              </a:rPr>
              <a:t>2- </a:t>
            </a:r>
            <a:r>
              <a:rPr lang="ar-EG" sz="3200" b="1" dirty="0">
                <a:solidFill>
                  <a:schemeClr val="tx2"/>
                </a:solidFill>
              </a:rPr>
              <a:t>البريد الالكتروني لأستاذة </a:t>
            </a:r>
            <a:r>
              <a:rPr lang="ar-EG" sz="3200" b="1" dirty="0" smtClean="0">
                <a:solidFill>
                  <a:schemeClr val="tx2"/>
                </a:solidFill>
              </a:rPr>
              <a:t>المقرر</a:t>
            </a:r>
            <a:r>
              <a:rPr lang="ar-SA" sz="3200" b="1" dirty="0" smtClean="0">
                <a:solidFill>
                  <a:schemeClr val="tx2"/>
                </a:solidFill>
              </a:rPr>
              <a:t>: </a:t>
            </a:r>
            <a:endParaRPr lang="en-US" sz="3200" b="1" dirty="0" smtClean="0">
              <a:solidFill>
                <a:schemeClr val="tx2"/>
              </a:solidFill>
            </a:endParaRPr>
          </a:p>
          <a:p>
            <a:pPr algn="just" eaLnBrk="1" hangingPunct="1"/>
            <a:r>
              <a:rPr lang="ar-EG" sz="3200" b="1" dirty="0" smtClean="0">
                <a:solidFill>
                  <a:schemeClr val="tx2"/>
                </a:solidFill>
              </a:rPr>
              <a:t>د </a:t>
            </a:r>
            <a:r>
              <a:rPr lang="ar-EG" sz="3200" b="1" dirty="0">
                <a:solidFill>
                  <a:schemeClr val="tx2"/>
                </a:solidFill>
              </a:rPr>
              <a:t>. منى محروس    </a:t>
            </a:r>
            <a:r>
              <a:rPr lang="en-US" sz="3200" b="1" dirty="0">
                <a:solidFill>
                  <a:schemeClr val="tx2"/>
                </a:solidFill>
                <a:hlinkClick r:id="rId3"/>
              </a:rPr>
              <a:t>mtmahrous@ud.edu.sa</a:t>
            </a:r>
            <a:r>
              <a:rPr lang="en-US" sz="3200" b="1" dirty="0">
                <a:solidFill>
                  <a:schemeClr val="tx2"/>
                </a:solidFill>
              </a:rPr>
              <a:t> </a:t>
            </a:r>
            <a:endParaRPr lang="ar-SA" sz="3200" b="1" dirty="0">
              <a:solidFill>
                <a:schemeClr val="tx2"/>
              </a:solidFill>
            </a:endParaRPr>
          </a:p>
        </p:txBody>
      </p:sp>
      <p:pic>
        <p:nvPicPr>
          <p:cNvPr id="9219" name="Picture 4" descr="0565"/>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8412163" y="0"/>
            <a:ext cx="731837" cy="73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0" name="Picture 4" descr="0565"/>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8412163" y="4343400"/>
            <a:ext cx="731837" cy="73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6891235"/>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مربع نص 1"/>
          <p:cNvSpPr txBox="1">
            <a:spLocks noChangeArrowheads="1"/>
          </p:cNvSpPr>
          <p:nvPr/>
        </p:nvSpPr>
        <p:spPr bwMode="auto">
          <a:xfrm>
            <a:off x="-152400" y="304800"/>
            <a:ext cx="8458200" cy="6001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eaLnBrk="1" hangingPunct="1"/>
            <a:r>
              <a:rPr lang="ar-EG" sz="4800" b="1" dirty="0">
                <a:solidFill>
                  <a:srgbClr val="FF0000"/>
                </a:solidFill>
                <a:cs typeface="PT Bold Heading" pitchFamily="2" charset="-78"/>
              </a:rPr>
              <a:t>خامساً: آلية تقييم الطالبات والطلاب </a:t>
            </a:r>
          </a:p>
          <a:p>
            <a:pPr eaLnBrk="1" hangingPunct="1"/>
            <a:r>
              <a:rPr lang="ar-EG" sz="4800" b="1" dirty="0">
                <a:cs typeface="PT Bold Heading" pitchFamily="2" charset="-78"/>
              </a:rPr>
              <a:t>يتم توزيع الدرجات على النحو التالي:-</a:t>
            </a:r>
          </a:p>
          <a:p>
            <a:pPr eaLnBrk="1" hangingPunct="1"/>
            <a:r>
              <a:rPr lang="ar-EG" sz="4800" b="1" dirty="0">
                <a:cs typeface="PT Bold Heading" pitchFamily="2" charset="-78"/>
              </a:rPr>
              <a:t>1- الاختبار النهائي : 50 درجة </a:t>
            </a:r>
          </a:p>
          <a:p>
            <a:pPr eaLnBrk="1" hangingPunct="1"/>
            <a:r>
              <a:rPr lang="ar-EG" sz="4800" b="1" dirty="0">
                <a:cs typeface="PT Bold Heading" pitchFamily="2" charset="-78"/>
              </a:rPr>
              <a:t>2- الأعمال الفصلية (50 درجة ) وتتضمن ما يلي:</a:t>
            </a:r>
          </a:p>
          <a:p>
            <a:pPr eaLnBrk="1" hangingPunct="1"/>
            <a:r>
              <a:rPr lang="ar-EG" sz="4800" b="1" dirty="0">
                <a:cs typeface="PT Bold Heading" pitchFamily="2" charset="-78"/>
              </a:rPr>
              <a:t>أ- الاختبارات القصيرة الدورية عدد( 2) (30 درجة)</a:t>
            </a:r>
          </a:p>
          <a:p>
            <a:pPr eaLnBrk="1" hangingPunct="1"/>
            <a:r>
              <a:rPr lang="ar-EG" sz="4800" b="1" dirty="0">
                <a:cs typeface="PT Bold Heading" pitchFamily="2" charset="-78"/>
              </a:rPr>
              <a:t>ب- الواجبات عدد (2) ( </a:t>
            </a:r>
            <a:r>
              <a:rPr lang="en-US" sz="3200" b="1" dirty="0" smtClean="0">
                <a:cs typeface="PT Bold Heading" pitchFamily="2" charset="-78"/>
              </a:rPr>
              <a:t>8</a:t>
            </a:r>
            <a:r>
              <a:rPr lang="ar-EG" sz="4800" b="1" dirty="0" smtClean="0">
                <a:cs typeface="PT Bold Heading" pitchFamily="2" charset="-78"/>
              </a:rPr>
              <a:t> </a:t>
            </a:r>
            <a:r>
              <a:rPr lang="ar-EG" sz="4800" b="1" dirty="0">
                <a:cs typeface="PT Bold Heading" pitchFamily="2" charset="-78"/>
              </a:rPr>
              <a:t>درجات)</a:t>
            </a:r>
          </a:p>
          <a:p>
            <a:pPr eaLnBrk="1" hangingPunct="1"/>
            <a:r>
              <a:rPr lang="ar-EG" sz="4800" b="1" dirty="0">
                <a:cs typeface="PT Bold Heading" pitchFamily="2" charset="-78"/>
              </a:rPr>
              <a:t>ج- ورقة عمل (عدد 1) (  6 درجات)</a:t>
            </a:r>
          </a:p>
          <a:p>
            <a:pPr eaLnBrk="1" hangingPunct="1"/>
            <a:r>
              <a:rPr lang="ar-EG" sz="4800" b="1" dirty="0" smtClean="0">
                <a:cs typeface="PT Bold Heading" pitchFamily="2" charset="-78"/>
              </a:rPr>
              <a:t>د- </a:t>
            </a:r>
            <a:r>
              <a:rPr lang="ar-EG" sz="4800" b="1" dirty="0">
                <a:cs typeface="PT Bold Heading" pitchFamily="2" charset="-78"/>
              </a:rPr>
              <a:t>المشاركة في لوحة المناقشــــــات عـــــدد (2) ( </a:t>
            </a:r>
            <a:r>
              <a:rPr lang="en-US" sz="3600" b="1" dirty="0" smtClean="0">
                <a:cs typeface="PT Bold Heading" pitchFamily="2" charset="-78"/>
              </a:rPr>
              <a:t>6</a:t>
            </a:r>
            <a:r>
              <a:rPr lang="ar-EG" sz="4800" b="1" dirty="0" smtClean="0">
                <a:cs typeface="PT Bold Heading" pitchFamily="2" charset="-78"/>
              </a:rPr>
              <a:t> </a:t>
            </a:r>
            <a:r>
              <a:rPr lang="ar-EG" sz="4800" b="1" dirty="0">
                <a:cs typeface="PT Bold Heading" pitchFamily="2" charset="-78"/>
              </a:rPr>
              <a:t>درجات)</a:t>
            </a:r>
          </a:p>
        </p:txBody>
      </p:sp>
      <p:pic>
        <p:nvPicPr>
          <p:cNvPr id="10243" name="Picture 4" descr="0565"/>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8412163" y="304800"/>
            <a:ext cx="731837" cy="73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85492714"/>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304800" y="228600"/>
            <a:ext cx="8686800" cy="6186309"/>
          </a:xfrm>
          <a:prstGeom prst="rect">
            <a:avLst/>
          </a:prstGeom>
          <a:solidFill>
            <a:schemeClr val="accent5">
              <a:lumMod val="90000"/>
            </a:schemeClr>
          </a:solidFill>
        </p:spPr>
        <p:txBody>
          <a:bodyPr rtlCol="1">
            <a:spAutoFit/>
          </a:bodyPr>
          <a:lstStyle/>
          <a:p>
            <a:pPr algn="just">
              <a:defRPr/>
            </a:pPr>
            <a:r>
              <a:rPr lang="ar-SA" sz="3600" b="1" dirty="0">
                <a:solidFill>
                  <a:srgbClr val="FF0000"/>
                </a:solidFill>
                <a:latin typeface="Arial" pitchFamily="34" charset="0"/>
                <a:cs typeface="PT Bold Heading" pitchFamily="2" charset="-78"/>
              </a:rPr>
              <a:t>     </a:t>
            </a:r>
            <a:r>
              <a:rPr lang="ar-EG" sz="3600" b="1" dirty="0">
                <a:solidFill>
                  <a:srgbClr val="FF0000"/>
                </a:solidFill>
                <a:latin typeface="Arial" pitchFamily="34" charset="0"/>
                <a:cs typeface="PT Bold Heading" pitchFamily="2" charset="-78"/>
              </a:rPr>
              <a:t>سادساً: المراجع المقررة على الطالبات والطلاب في مقرر خدمة </a:t>
            </a:r>
            <a:r>
              <a:rPr lang="ar-SA" sz="3600" b="1" dirty="0">
                <a:solidFill>
                  <a:srgbClr val="FF0000"/>
                </a:solidFill>
                <a:latin typeface="Arial" pitchFamily="34" charset="0"/>
                <a:cs typeface="PT Bold Heading" pitchFamily="2" charset="-78"/>
              </a:rPr>
              <a:t> </a:t>
            </a:r>
            <a:r>
              <a:rPr lang="ar-EG" sz="3600" b="1" dirty="0" smtClean="0">
                <a:solidFill>
                  <a:srgbClr val="FF0000"/>
                </a:solidFill>
                <a:latin typeface="Arial" pitchFamily="34" charset="0"/>
                <a:cs typeface="PT Bold Heading" pitchFamily="2" charset="-78"/>
              </a:rPr>
              <a:t>الفرد </a:t>
            </a:r>
            <a:r>
              <a:rPr lang="ar-EG" sz="3600" b="1" dirty="0">
                <a:solidFill>
                  <a:srgbClr val="FF0000"/>
                </a:solidFill>
                <a:latin typeface="Arial" pitchFamily="34" charset="0"/>
                <a:cs typeface="PT Bold Heading" pitchFamily="2" charset="-78"/>
              </a:rPr>
              <a:t>والجماعة:</a:t>
            </a:r>
          </a:p>
          <a:p>
            <a:pPr algn="just">
              <a:defRPr/>
            </a:pPr>
            <a:r>
              <a:rPr lang="ar-EG" sz="3600" b="1" dirty="0">
                <a:latin typeface="Arial" pitchFamily="34" charset="0"/>
                <a:cs typeface="PT Bold Heading" pitchFamily="2" charset="-78"/>
              </a:rPr>
              <a:t> أ- المراجع الرئيسية:</a:t>
            </a:r>
          </a:p>
          <a:p>
            <a:pPr algn="just">
              <a:defRPr/>
            </a:pPr>
            <a:r>
              <a:rPr lang="ar-EG" sz="3600" b="1" dirty="0">
                <a:latin typeface="Arial" pitchFamily="34" charset="0"/>
                <a:cs typeface="PT Bold Heading" pitchFamily="2" charset="-78"/>
              </a:rPr>
              <a:t>1- عبد الفتاح عثمان: خدمة الفرد في المجتمع النامي ( القاهرة: مكتبة </a:t>
            </a:r>
            <a:r>
              <a:rPr lang="ar-EG" sz="3600" b="1" dirty="0" err="1">
                <a:latin typeface="Arial" pitchFamily="34" charset="0"/>
                <a:cs typeface="PT Bold Heading" pitchFamily="2" charset="-78"/>
              </a:rPr>
              <a:t>الانجلو</a:t>
            </a:r>
            <a:r>
              <a:rPr lang="ar-EG" sz="3600" b="1" dirty="0">
                <a:latin typeface="Arial" pitchFamily="34" charset="0"/>
                <a:cs typeface="PT Bold Heading" pitchFamily="2" charset="-78"/>
              </a:rPr>
              <a:t> المصرية ، 2010).</a:t>
            </a:r>
          </a:p>
          <a:p>
            <a:pPr algn="just">
              <a:defRPr/>
            </a:pPr>
            <a:r>
              <a:rPr lang="ar-EG" sz="3600" b="1" dirty="0">
                <a:latin typeface="Arial" pitchFamily="34" charset="0"/>
                <a:cs typeface="PT Bold Heading" pitchFamily="2" charset="-78"/>
              </a:rPr>
              <a:t>2- محمد السيد </a:t>
            </a:r>
            <a:r>
              <a:rPr lang="ar-EG" sz="3600" b="1" dirty="0" err="1">
                <a:latin typeface="Arial" pitchFamily="34" charset="0"/>
                <a:cs typeface="PT Bold Heading" pitchFamily="2" charset="-78"/>
              </a:rPr>
              <a:t>فهمى</a:t>
            </a:r>
            <a:r>
              <a:rPr lang="ar-EG" sz="3600" b="1" dirty="0">
                <a:latin typeface="Arial" pitchFamily="34" charset="0"/>
                <a:cs typeface="PT Bold Heading" pitchFamily="2" charset="-78"/>
              </a:rPr>
              <a:t>: طريقة العمل مع الجماعات بين النظرية والتطبيق (الإسكندرية: دار المعرفة الجامعية، الجزء الأول، 1996).</a:t>
            </a:r>
          </a:p>
          <a:p>
            <a:pPr algn="just">
              <a:defRPr/>
            </a:pPr>
            <a:r>
              <a:rPr lang="ar-EG" sz="3600" b="1" dirty="0">
                <a:latin typeface="Arial" pitchFamily="34" charset="0"/>
                <a:cs typeface="PT Bold Heading" pitchFamily="2" charset="-78"/>
              </a:rPr>
              <a:t>ب- المراجع المساعدة: </a:t>
            </a:r>
          </a:p>
          <a:p>
            <a:pPr algn="just">
              <a:defRPr/>
            </a:pPr>
            <a:r>
              <a:rPr lang="ar-EG" sz="3600" b="1" dirty="0">
                <a:latin typeface="Arial" pitchFamily="34" charset="0"/>
                <a:cs typeface="PT Bold Heading" pitchFamily="2" charset="-78"/>
              </a:rPr>
              <a:t>1- سلمى محمود جمعة : مدخل إلى نظرية العمل مع الجماعات ، 1990.</a:t>
            </a:r>
          </a:p>
          <a:p>
            <a:pPr algn="just">
              <a:defRPr/>
            </a:pPr>
            <a:r>
              <a:rPr lang="ar-EG" sz="3600" b="1" dirty="0">
                <a:latin typeface="Arial" pitchFamily="34" charset="0"/>
                <a:cs typeface="PT Bold Heading" pitchFamily="2" charset="-78"/>
              </a:rPr>
              <a:t>2- السيد رمضان : ممارسة خدمة الفرد ، أسس عملية المساعدة، 2000.</a:t>
            </a:r>
          </a:p>
          <a:p>
            <a:pPr algn="just">
              <a:defRPr/>
            </a:pPr>
            <a:r>
              <a:rPr lang="ar-EG" sz="3600" b="1" dirty="0">
                <a:latin typeface="Arial" pitchFamily="34" charset="0"/>
                <a:cs typeface="PT Bold Heading" pitchFamily="2" charset="-78"/>
              </a:rPr>
              <a:t>3- محمد </a:t>
            </a:r>
            <a:r>
              <a:rPr lang="ar-EG" sz="3600" b="1" dirty="0" err="1">
                <a:latin typeface="Arial" pitchFamily="34" charset="0"/>
                <a:cs typeface="PT Bold Heading" pitchFamily="2" charset="-78"/>
              </a:rPr>
              <a:t>صبرى</a:t>
            </a:r>
            <a:r>
              <a:rPr lang="ar-EG" sz="3600" b="1" dirty="0">
                <a:latin typeface="Arial" pitchFamily="34" charset="0"/>
                <a:cs typeface="PT Bold Heading" pitchFamily="2" charset="-78"/>
              </a:rPr>
              <a:t> : طريقة العمل مع الأفراد ، "العمليات والمجالات ، 1999".     </a:t>
            </a:r>
            <a:r>
              <a:rPr lang="en-US" sz="3600" b="1" dirty="0">
                <a:latin typeface="Arial" pitchFamily="34" charset="0"/>
                <a:cs typeface="PT Bold Heading" pitchFamily="2" charset="-78"/>
              </a:rPr>
              <a:t> </a:t>
            </a:r>
            <a:endParaRPr lang="ar-SA" sz="3600" dirty="0">
              <a:latin typeface="Arial" pitchFamily="34" charset="0"/>
              <a:cs typeface="Arial" pitchFamily="34" charset="0"/>
            </a:endParaRPr>
          </a:p>
        </p:txBody>
      </p:sp>
      <p:pic>
        <p:nvPicPr>
          <p:cNvPr id="11267" name="Picture 4" descr="0565"/>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8412163" y="304800"/>
            <a:ext cx="731837" cy="73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21024829"/>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مربع نص 1"/>
          <p:cNvSpPr txBox="1">
            <a:spLocks noChangeArrowheads="1"/>
          </p:cNvSpPr>
          <p:nvPr/>
        </p:nvSpPr>
        <p:spPr bwMode="auto">
          <a:xfrm>
            <a:off x="533400" y="0"/>
            <a:ext cx="8229600" cy="1262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eaLnBrk="1" hangingPunct="1"/>
            <a:r>
              <a:rPr lang="ar-SA" sz="3600" b="1">
                <a:solidFill>
                  <a:srgbClr val="FF0000"/>
                </a:solidFill>
              </a:rPr>
              <a:t>  </a:t>
            </a:r>
            <a:r>
              <a:rPr lang="ar-EG" sz="3600" b="1">
                <a:solidFill>
                  <a:srgbClr val="FF0000"/>
                </a:solidFill>
              </a:rPr>
              <a:t>سابعاً: توزيع محاضرات مقرر خدمة الفرد والجماعة </a:t>
            </a:r>
          </a:p>
          <a:p>
            <a:pPr eaLnBrk="1" hangingPunct="1"/>
            <a:r>
              <a:rPr lang="ar-EG" sz="2000">
                <a:solidFill>
                  <a:srgbClr val="FF0000"/>
                </a:solidFill>
              </a:rPr>
              <a:t> </a:t>
            </a:r>
          </a:p>
          <a:p>
            <a:pPr eaLnBrk="1" hangingPunct="1"/>
            <a:endParaRPr lang="ar-SA" sz="2000">
              <a:solidFill>
                <a:srgbClr val="FF0000"/>
              </a:solidFill>
            </a:endParaRPr>
          </a:p>
        </p:txBody>
      </p:sp>
      <p:graphicFrame>
        <p:nvGraphicFramePr>
          <p:cNvPr id="3" name="جدول 2"/>
          <p:cNvGraphicFramePr>
            <a:graphicFrameLocks noGrp="1"/>
          </p:cNvGraphicFramePr>
          <p:nvPr/>
        </p:nvGraphicFramePr>
        <p:xfrm>
          <a:off x="228600" y="638175"/>
          <a:ext cx="8610600" cy="5722938"/>
        </p:xfrm>
        <a:graphic>
          <a:graphicData uri="http://schemas.openxmlformats.org/drawingml/2006/table">
            <a:tbl>
              <a:tblPr rtl="1" firstRow="1" bandRow="1">
                <a:tableStyleId>{5C22544A-7EE6-4342-B048-85BDC9FD1C3A}</a:tableStyleId>
              </a:tblPr>
              <a:tblGrid>
                <a:gridCol w="1324428"/>
                <a:gridCol w="5446486"/>
                <a:gridCol w="1839686"/>
              </a:tblGrid>
              <a:tr h="568484">
                <a:tc>
                  <a:txBody>
                    <a:bodyPr/>
                    <a:lstStyle/>
                    <a:p>
                      <a:pPr marR="0" indent="0" algn="ctr" rtl="1">
                        <a:lnSpc>
                          <a:spcPct val="75000"/>
                        </a:lnSpc>
                        <a:spcBef>
                          <a:spcPts val="0"/>
                        </a:spcBef>
                        <a:spcAft>
                          <a:spcPts val="298"/>
                        </a:spcAft>
                      </a:pPr>
                      <a:r>
                        <a:rPr lang="ar-EG" sz="2000" b="1" kern="1400" dirty="0">
                          <a:solidFill>
                            <a:srgbClr val="000000"/>
                          </a:solidFill>
                          <a:latin typeface="Simplified Arabic"/>
                          <a:cs typeface="Simplified Arabic"/>
                        </a:rPr>
                        <a:t>الأسبوع والتاريخ</a:t>
                      </a:r>
                      <a:endParaRPr lang="ar-EG" sz="3200" b="1" kern="1400" dirty="0">
                        <a:solidFill>
                          <a:srgbClr val="000000"/>
                        </a:solidFill>
                        <a:latin typeface="Goudy Old Style"/>
                      </a:endParaRPr>
                    </a:p>
                  </a:txBody>
                  <a:tcPr marL="36576" marR="36576" marT="36578" marB="36578"/>
                </a:tc>
                <a:tc>
                  <a:txBody>
                    <a:bodyPr/>
                    <a:lstStyle/>
                    <a:p>
                      <a:pPr marR="0" indent="0" algn="ctr" rtl="1">
                        <a:lnSpc>
                          <a:spcPct val="75000"/>
                        </a:lnSpc>
                        <a:spcBef>
                          <a:spcPts val="0"/>
                        </a:spcBef>
                        <a:spcAft>
                          <a:spcPts val="298"/>
                        </a:spcAft>
                      </a:pPr>
                      <a:r>
                        <a:rPr lang="ar-EG" sz="2000" b="1" kern="1400" dirty="0">
                          <a:solidFill>
                            <a:srgbClr val="000000"/>
                          </a:solidFill>
                          <a:latin typeface="Simplified Arabic"/>
                          <a:cs typeface="Simplified Arabic"/>
                        </a:rPr>
                        <a:t>الموضوع </a:t>
                      </a:r>
                      <a:endParaRPr lang="ar-EG" sz="3200" b="1" kern="1400" dirty="0">
                        <a:solidFill>
                          <a:srgbClr val="000000"/>
                        </a:solidFill>
                        <a:latin typeface="Goudy Old Style"/>
                      </a:endParaRPr>
                    </a:p>
                  </a:txBody>
                  <a:tcPr marL="36576" marR="36576" marT="36578" marB="36578"/>
                </a:tc>
                <a:tc>
                  <a:txBody>
                    <a:bodyPr/>
                    <a:lstStyle/>
                    <a:p>
                      <a:pPr marR="0" indent="0" algn="ctr" rtl="1">
                        <a:lnSpc>
                          <a:spcPct val="75000"/>
                        </a:lnSpc>
                        <a:spcBef>
                          <a:spcPts val="0"/>
                        </a:spcBef>
                        <a:spcAft>
                          <a:spcPts val="298"/>
                        </a:spcAft>
                      </a:pPr>
                      <a:r>
                        <a:rPr lang="ar-EG" sz="2000" b="1" kern="1400" dirty="0">
                          <a:solidFill>
                            <a:srgbClr val="000000"/>
                          </a:solidFill>
                          <a:latin typeface="Simplified Arabic"/>
                          <a:cs typeface="Simplified Arabic"/>
                        </a:rPr>
                        <a:t>رقم الفصل</a:t>
                      </a:r>
                      <a:endParaRPr lang="ar-EG" sz="3200" b="1" kern="1400" dirty="0">
                        <a:solidFill>
                          <a:srgbClr val="000000"/>
                        </a:solidFill>
                        <a:latin typeface="Goudy Old Style"/>
                      </a:endParaRPr>
                    </a:p>
                    <a:p>
                      <a:pPr marR="0" indent="0" algn="ctr" rtl="1">
                        <a:lnSpc>
                          <a:spcPct val="75000"/>
                        </a:lnSpc>
                        <a:spcBef>
                          <a:spcPts val="0"/>
                        </a:spcBef>
                        <a:spcAft>
                          <a:spcPts val="298"/>
                        </a:spcAft>
                      </a:pPr>
                      <a:r>
                        <a:rPr lang="ar-EG" sz="2000" b="1" kern="1400" dirty="0">
                          <a:solidFill>
                            <a:srgbClr val="000000"/>
                          </a:solidFill>
                          <a:latin typeface="Simplified Arabic"/>
                          <a:cs typeface="Simplified Arabic"/>
                        </a:rPr>
                        <a:t> واسم الكتاب</a:t>
                      </a:r>
                      <a:endParaRPr lang="ar-EG" sz="3200" b="1" kern="1400" dirty="0">
                        <a:solidFill>
                          <a:srgbClr val="000000"/>
                        </a:solidFill>
                        <a:latin typeface="Goudy Old Style"/>
                      </a:endParaRPr>
                    </a:p>
                  </a:txBody>
                  <a:tcPr marL="36576" marR="36576" marT="36578" marB="36578"/>
                </a:tc>
              </a:tr>
              <a:tr h="1124774">
                <a:tc>
                  <a:txBody>
                    <a:bodyPr/>
                    <a:lstStyle/>
                    <a:p>
                      <a:pPr marR="0" indent="0" algn="ctr" rtl="1">
                        <a:lnSpc>
                          <a:spcPct val="225000"/>
                        </a:lnSpc>
                        <a:spcBef>
                          <a:spcPts val="0"/>
                        </a:spcBef>
                        <a:spcAft>
                          <a:spcPts val="598"/>
                        </a:spcAft>
                      </a:pPr>
                      <a:r>
                        <a:rPr lang="ar-EG" sz="1200" b="1" kern="1400" dirty="0" smtClean="0">
                          <a:solidFill>
                            <a:srgbClr val="000000"/>
                          </a:solidFill>
                          <a:latin typeface="Simplified Arabic"/>
                          <a:cs typeface="Simplified Arabic"/>
                        </a:rPr>
                        <a:t>الأسبوع</a:t>
                      </a:r>
                      <a:r>
                        <a:rPr lang="ar-SA" sz="1200" b="1" kern="1400" dirty="0" smtClean="0">
                          <a:solidFill>
                            <a:srgbClr val="000000"/>
                          </a:solidFill>
                          <a:latin typeface="Simplified Arabic"/>
                          <a:cs typeface="Simplified Arabic"/>
                        </a:rPr>
                        <a:t> </a:t>
                      </a:r>
                      <a:r>
                        <a:rPr lang="ar-EG" sz="1200" b="1" kern="1400" dirty="0" smtClean="0">
                          <a:solidFill>
                            <a:srgbClr val="000000"/>
                          </a:solidFill>
                          <a:latin typeface="Simplified Arabic"/>
                          <a:cs typeface="Simplified Arabic"/>
                        </a:rPr>
                        <a:t>الأول</a:t>
                      </a:r>
                      <a:endParaRPr lang="ar-EG" sz="2000" b="1" kern="1400" dirty="0">
                        <a:solidFill>
                          <a:srgbClr val="000000"/>
                        </a:solidFill>
                        <a:latin typeface="Goudy Old Style"/>
                      </a:endParaRPr>
                    </a:p>
                    <a:p>
                      <a:pPr marR="0" indent="0" algn="ctr" rtl="1">
                        <a:lnSpc>
                          <a:spcPct val="225000"/>
                        </a:lnSpc>
                        <a:spcBef>
                          <a:spcPts val="0"/>
                        </a:spcBef>
                        <a:spcAft>
                          <a:spcPts val="598"/>
                        </a:spcAft>
                      </a:pPr>
                      <a:r>
                        <a:rPr lang="ar-EG" sz="1200" b="1" kern="1400" dirty="0">
                          <a:solidFill>
                            <a:srgbClr val="000000"/>
                          </a:solidFill>
                          <a:latin typeface="Simplified Arabic"/>
                          <a:cs typeface="Simplified Arabic"/>
                        </a:rPr>
                        <a:t> 14/ 3</a:t>
                      </a:r>
                      <a:endParaRPr lang="ar-EG" sz="2000" b="1" kern="1400" dirty="0">
                        <a:solidFill>
                          <a:srgbClr val="000000"/>
                        </a:solidFill>
                        <a:latin typeface="Goudy Old Style"/>
                      </a:endParaRPr>
                    </a:p>
                  </a:txBody>
                  <a:tcPr marL="36576" marR="36576" marT="36578" marB="36578"/>
                </a:tc>
                <a:tc>
                  <a:txBody>
                    <a:bodyPr/>
                    <a:lstStyle/>
                    <a:p>
                      <a:pPr marR="0" indent="0" algn="just" rtl="1">
                        <a:lnSpc>
                          <a:spcPct val="75000"/>
                        </a:lnSpc>
                        <a:spcBef>
                          <a:spcPts val="0"/>
                        </a:spcBef>
                        <a:spcAft>
                          <a:spcPts val="0"/>
                        </a:spcAft>
                      </a:pPr>
                      <a:r>
                        <a:rPr lang="ar-SA" sz="1800" b="1" kern="1400" dirty="0">
                          <a:solidFill>
                            <a:srgbClr val="000000"/>
                          </a:solidFill>
                          <a:latin typeface="Arial"/>
                          <a:cs typeface="Times New Roman"/>
                        </a:rPr>
                        <a:t>مناقشة الخطة التنفيذية وتوزيعها على الطالبات والطلاب .</a:t>
                      </a:r>
                      <a:endParaRPr lang="ar-SA" sz="2000" b="1" kern="1400" dirty="0">
                        <a:solidFill>
                          <a:srgbClr val="000000"/>
                        </a:solidFill>
                        <a:latin typeface="Goudy Old Style"/>
                      </a:endParaRPr>
                    </a:p>
                    <a:p>
                      <a:pPr marR="0" indent="0" algn="r" rtl="1">
                        <a:lnSpc>
                          <a:spcPct val="75000"/>
                        </a:lnSpc>
                        <a:spcBef>
                          <a:spcPts val="0"/>
                        </a:spcBef>
                        <a:spcAft>
                          <a:spcPts val="0"/>
                        </a:spcAft>
                      </a:pPr>
                      <a:r>
                        <a:rPr lang="ar-SA" sz="2400" b="1" u="sng" kern="1400" dirty="0">
                          <a:solidFill>
                            <a:srgbClr val="000000"/>
                          </a:solidFill>
                          <a:latin typeface="Arial"/>
                          <a:cs typeface="Times New Roman"/>
                        </a:rPr>
                        <a:t>التطور التاريخي لخدمة الفرد ويتضمن :</a:t>
                      </a:r>
                      <a:endParaRPr lang="ar-SA" sz="2000" b="1" kern="1400" dirty="0">
                        <a:solidFill>
                          <a:srgbClr val="000000"/>
                        </a:solidFill>
                        <a:latin typeface="Goudy Old Style"/>
                      </a:endParaRPr>
                    </a:p>
                    <a:p>
                      <a:pPr marL="6350" marR="0" indent="0" algn="just" rtl="1">
                        <a:lnSpc>
                          <a:spcPct val="75000"/>
                        </a:lnSpc>
                        <a:spcBef>
                          <a:spcPts val="0"/>
                        </a:spcBef>
                        <a:spcAft>
                          <a:spcPts val="0"/>
                        </a:spcAft>
                      </a:pPr>
                      <a:r>
                        <a:rPr lang="ar-SA" sz="1800" b="1" kern="1400" dirty="0">
                          <a:solidFill>
                            <a:srgbClr val="000000"/>
                          </a:solidFill>
                          <a:latin typeface="Arial"/>
                          <a:cs typeface="Times New Roman"/>
                        </a:rPr>
                        <a:t>- مفهوم خدمة الفرد - تعريف </a:t>
                      </a:r>
                      <a:r>
                        <a:rPr lang="ar-SA" sz="1800" b="1" kern="1400" dirty="0" err="1" smtClean="0">
                          <a:solidFill>
                            <a:srgbClr val="000000"/>
                          </a:solidFill>
                          <a:latin typeface="Arial"/>
                          <a:cs typeface="Times New Roman"/>
                        </a:rPr>
                        <a:t>هيلين</a:t>
                      </a:r>
                      <a:r>
                        <a:rPr lang="ar-SA" sz="1800" b="1" kern="1400" dirty="0" smtClean="0">
                          <a:solidFill>
                            <a:srgbClr val="000000"/>
                          </a:solidFill>
                          <a:latin typeface="Arial"/>
                          <a:cs typeface="Times New Roman"/>
                        </a:rPr>
                        <a:t> </a:t>
                      </a:r>
                      <a:r>
                        <a:rPr lang="ar-SA" sz="1800" b="1" kern="1400" dirty="0">
                          <a:solidFill>
                            <a:srgbClr val="000000"/>
                          </a:solidFill>
                          <a:latin typeface="Arial"/>
                          <a:cs typeface="Times New Roman"/>
                        </a:rPr>
                        <a:t>برلمان- تعريف </a:t>
                      </a:r>
                      <a:r>
                        <a:rPr lang="ar-SA" sz="1800" b="1" kern="1400" dirty="0" err="1" smtClean="0">
                          <a:solidFill>
                            <a:srgbClr val="000000"/>
                          </a:solidFill>
                          <a:latin typeface="Arial"/>
                          <a:cs typeface="Times New Roman"/>
                        </a:rPr>
                        <a:t>بياستوك</a:t>
                      </a:r>
                      <a:r>
                        <a:rPr lang="ar-SA" sz="1800" b="1" kern="1400" dirty="0">
                          <a:solidFill>
                            <a:srgbClr val="000000"/>
                          </a:solidFill>
                          <a:latin typeface="Arial"/>
                          <a:cs typeface="Times New Roman"/>
                        </a:rPr>
                        <a:t>،  أهداف خدمة الفرد-مراحل تطور خدمة الفرد. </a:t>
                      </a:r>
                      <a:r>
                        <a:rPr lang="ar-SA" sz="3200" b="1" kern="1400" dirty="0">
                          <a:solidFill>
                            <a:srgbClr val="000000"/>
                          </a:solidFill>
                          <a:latin typeface="Times New Roman"/>
                          <a:cs typeface="Simplified Arabic"/>
                        </a:rPr>
                        <a:t> </a:t>
                      </a:r>
                      <a:endParaRPr lang="ar-SA" sz="2000" b="1" kern="1400" dirty="0">
                        <a:solidFill>
                          <a:srgbClr val="000000"/>
                        </a:solidFill>
                        <a:latin typeface="Goudy Old Style"/>
                      </a:endParaRPr>
                    </a:p>
                  </a:txBody>
                  <a:tcPr marL="36576" marR="36576" marT="36578" marB="36578"/>
                </a:tc>
                <a:tc>
                  <a:txBody>
                    <a:bodyPr/>
                    <a:lstStyle/>
                    <a:p>
                      <a:pPr marL="234950" marR="0" indent="-228600" algn="r" rtl="1">
                        <a:lnSpc>
                          <a:spcPct val="75000"/>
                        </a:lnSpc>
                        <a:spcBef>
                          <a:spcPts val="0"/>
                        </a:spcBef>
                        <a:spcAft>
                          <a:spcPts val="0"/>
                        </a:spcAft>
                      </a:pPr>
                      <a:r>
                        <a:rPr lang="ar-EG" sz="1800" b="1" kern="1400" dirty="0">
                          <a:solidFill>
                            <a:srgbClr val="000000"/>
                          </a:solidFill>
                          <a:latin typeface="Simplified Arabic"/>
                          <a:cs typeface="Simplified Arabic"/>
                        </a:rPr>
                        <a:t>د</a:t>
                      </a:r>
                      <a:r>
                        <a:rPr lang="ar-EG" sz="1400" b="1" kern="1400" dirty="0">
                          <a:solidFill>
                            <a:srgbClr val="000000"/>
                          </a:solidFill>
                          <a:latin typeface="Simplified Arabic"/>
                          <a:cs typeface="Simplified Arabic"/>
                        </a:rPr>
                        <a:t>. </a:t>
                      </a:r>
                      <a:r>
                        <a:rPr lang="ar-EG" sz="1200" b="1" kern="1400" dirty="0">
                          <a:solidFill>
                            <a:srgbClr val="000000"/>
                          </a:solidFill>
                          <a:latin typeface="Simplified Arabic"/>
                          <a:cs typeface="Simplified Arabic"/>
                        </a:rPr>
                        <a:t>عبد </a:t>
                      </a:r>
                      <a:r>
                        <a:rPr lang="ar-EG" sz="1800" b="1" kern="1400" dirty="0">
                          <a:solidFill>
                            <a:srgbClr val="000000"/>
                          </a:solidFill>
                          <a:latin typeface="Simplified Arabic"/>
                          <a:cs typeface="Simplified Arabic"/>
                        </a:rPr>
                        <a:t>الفتاح عثمان </a:t>
                      </a:r>
                      <a:endParaRPr lang="ar-EG" sz="1600" b="1" kern="1400" dirty="0">
                        <a:solidFill>
                          <a:srgbClr val="000000"/>
                        </a:solidFill>
                        <a:latin typeface="Goudy Old Style"/>
                      </a:endParaRPr>
                    </a:p>
                    <a:p>
                      <a:pPr marL="234950" marR="0" indent="-228600" algn="just" rtl="1">
                        <a:lnSpc>
                          <a:spcPct val="75000"/>
                        </a:lnSpc>
                        <a:spcBef>
                          <a:spcPts val="0"/>
                        </a:spcBef>
                        <a:spcAft>
                          <a:spcPts val="0"/>
                        </a:spcAft>
                      </a:pPr>
                      <a:r>
                        <a:rPr lang="ar-EG" sz="1800" b="1" kern="1400" dirty="0">
                          <a:solidFill>
                            <a:srgbClr val="000000"/>
                          </a:solidFill>
                          <a:latin typeface="Simplified Arabic"/>
                          <a:cs typeface="Simplified Arabic"/>
                        </a:rPr>
                        <a:t>خدمة الفرد في المجتمع النامي</a:t>
                      </a:r>
                      <a:endParaRPr lang="ar-EG" sz="1600" b="1" kern="1400" dirty="0">
                        <a:solidFill>
                          <a:srgbClr val="000000"/>
                        </a:solidFill>
                        <a:latin typeface="Goudy Old Style"/>
                      </a:endParaRPr>
                    </a:p>
                    <a:p>
                      <a:pPr marL="234950" marR="0" indent="-228600" algn="just" rtl="1">
                        <a:lnSpc>
                          <a:spcPct val="75000"/>
                        </a:lnSpc>
                        <a:spcBef>
                          <a:spcPts val="0"/>
                        </a:spcBef>
                        <a:spcAft>
                          <a:spcPts val="0"/>
                        </a:spcAft>
                      </a:pPr>
                      <a:r>
                        <a:rPr lang="ar-EG" sz="1400" b="1" kern="1400" dirty="0">
                          <a:solidFill>
                            <a:srgbClr val="000000"/>
                          </a:solidFill>
                          <a:latin typeface="Arial"/>
                          <a:cs typeface="Times New Roman"/>
                        </a:rPr>
                        <a:t>       ص </a:t>
                      </a:r>
                      <a:r>
                        <a:rPr lang="ar-EG" sz="1800" b="1" kern="1400" dirty="0">
                          <a:solidFill>
                            <a:srgbClr val="000000"/>
                          </a:solidFill>
                          <a:latin typeface="Simplified Arabic"/>
                          <a:cs typeface="Simplified Arabic"/>
                        </a:rPr>
                        <a:t>35</a:t>
                      </a:r>
                      <a:r>
                        <a:rPr lang="ar-EG" sz="1100" b="1" kern="1400" dirty="0">
                          <a:solidFill>
                            <a:srgbClr val="000000"/>
                          </a:solidFill>
                          <a:latin typeface="Simplified Arabic"/>
                          <a:cs typeface="Simplified Arabic"/>
                        </a:rPr>
                        <a:t>– </a:t>
                      </a:r>
                      <a:r>
                        <a:rPr lang="ar-EG" sz="1800" b="1" kern="1400" dirty="0">
                          <a:solidFill>
                            <a:srgbClr val="000000"/>
                          </a:solidFill>
                          <a:latin typeface="Simplified Arabic"/>
                          <a:cs typeface="Simplified Arabic"/>
                        </a:rPr>
                        <a:t>48</a:t>
                      </a:r>
                      <a:r>
                        <a:rPr lang="ar-EG" sz="1400" b="1" kern="1400" dirty="0">
                          <a:solidFill>
                            <a:srgbClr val="000000"/>
                          </a:solidFill>
                          <a:latin typeface="Simplified Arabic"/>
                          <a:cs typeface="Simplified Arabic"/>
                        </a:rPr>
                        <a:t> </a:t>
                      </a:r>
                      <a:endParaRPr lang="ar-EG" sz="1600" b="1" kern="1400" dirty="0">
                        <a:solidFill>
                          <a:srgbClr val="000000"/>
                        </a:solidFill>
                        <a:latin typeface="Goudy Old Style"/>
                      </a:endParaRPr>
                    </a:p>
                  </a:txBody>
                  <a:tcPr marL="36576" marR="36576" marT="36578" marB="36578"/>
                </a:tc>
              </a:tr>
              <a:tr h="1787751">
                <a:tc>
                  <a:txBody>
                    <a:bodyPr/>
                    <a:lstStyle/>
                    <a:p>
                      <a:pPr marR="0" indent="0" algn="ctr" rtl="1">
                        <a:lnSpc>
                          <a:spcPct val="75000"/>
                        </a:lnSpc>
                        <a:spcBef>
                          <a:spcPts val="100"/>
                        </a:spcBef>
                        <a:spcAft>
                          <a:spcPts val="100"/>
                        </a:spcAft>
                      </a:pPr>
                      <a:r>
                        <a:rPr lang="ar-EG" sz="1400" b="1" kern="1400" dirty="0">
                          <a:solidFill>
                            <a:srgbClr val="000000"/>
                          </a:solidFill>
                          <a:latin typeface="Simplified Arabic"/>
                          <a:cs typeface="Simplified Arabic"/>
                        </a:rPr>
                        <a:t> </a:t>
                      </a:r>
                      <a:endParaRPr lang="ar-EG" sz="2000" b="1" kern="1400" dirty="0">
                        <a:solidFill>
                          <a:srgbClr val="000000"/>
                        </a:solidFill>
                        <a:latin typeface="Goudy Old Style"/>
                      </a:endParaRPr>
                    </a:p>
                    <a:p>
                      <a:pPr marR="0" indent="0" algn="ctr" rtl="1">
                        <a:lnSpc>
                          <a:spcPct val="75000"/>
                        </a:lnSpc>
                        <a:spcBef>
                          <a:spcPts val="100"/>
                        </a:spcBef>
                        <a:spcAft>
                          <a:spcPts val="100"/>
                        </a:spcAft>
                      </a:pPr>
                      <a:r>
                        <a:rPr lang="ar-EG" sz="1400" b="1" kern="1400" dirty="0">
                          <a:solidFill>
                            <a:srgbClr val="000000"/>
                          </a:solidFill>
                          <a:latin typeface="Simplified Arabic"/>
                          <a:cs typeface="Simplified Arabic"/>
                        </a:rPr>
                        <a:t>الأسبوع </a:t>
                      </a:r>
                      <a:endParaRPr lang="ar-EG" sz="2000" b="1" kern="1400" dirty="0">
                        <a:solidFill>
                          <a:srgbClr val="000000"/>
                        </a:solidFill>
                        <a:latin typeface="Goudy Old Style"/>
                      </a:endParaRPr>
                    </a:p>
                    <a:p>
                      <a:pPr marR="0" indent="0" algn="ctr" rtl="1">
                        <a:lnSpc>
                          <a:spcPct val="75000"/>
                        </a:lnSpc>
                        <a:spcBef>
                          <a:spcPts val="100"/>
                        </a:spcBef>
                        <a:spcAft>
                          <a:spcPts val="100"/>
                        </a:spcAft>
                      </a:pPr>
                      <a:r>
                        <a:rPr lang="ar-EG" sz="1400" b="1" kern="1400" dirty="0">
                          <a:solidFill>
                            <a:srgbClr val="000000"/>
                          </a:solidFill>
                          <a:latin typeface="Simplified Arabic"/>
                          <a:cs typeface="Simplified Arabic"/>
                        </a:rPr>
                        <a:t>الثاني</a:t>
                      </a:r>
                      <a:endParaRPr lang="ar-EG" sz="2000" b="1" kern="1400" dirty="0">
                        <a:solidFill>
                          <a:srgbClr val="000000"/>
                        </a:solidFill>
                        <a:latin typeface="Goudy Old Style"/>
                      </a:endParaRPr>
                    </a:p>
                    <a:p>
                      <a:pPr marR="0" indent="0" algn="ctr" rtl="1">
                        <a:lnSpc>
                          <a:spcPct val="75000"/>
                        </a:lnSpc>
                        <a:spcBef>
                          <a:spcPts val="100"/>
                        </a:spcBef>
                        <a:spcAft>
                          <a:spcPts val="100"/>
                        </a:spcAft>
                      </a:pPr>
                      <a:r>
                        <a:rPr lang="ar-EG" sz="1400" b="1" kern="1400" dirty="0">
                          <a:solidFill>
                            <a:srgbClr val="000000"/>
                          </a:solidFill>
                          <a:latin typeface="Simplified Arabic"/>
                          <a:cs typeface="Simplified Arabic"/>
                        </a:rPr>
                        <a:t>21/ 3</a:t>
                      </a:r>
                      <a:endParaRPr lang="ar-EG" sz="2000" b="1" kern="1400" dirty="0">
                        <a:solidFill>
                          <a:srgbClr val="000000"/>
                        </a:solidFill>
                        <a:latin typeface="Goudy Old Style"/>
                      </a:endParaRPr>
                    </a:p>
                  </a:txBody>
                  <a:tcPr marL="36576" marR="36576" marT="36578" marB="36578"/>
                </a:tc>
                <a:tc>
                  <a:txBody>
                    <a:bodyPr/>
                    <a:lstStyle/>
                    <a:p>
                      <a:pPr marR="0" indent="0" algn="r" rtl="1">
                        <a:lnSpc>
                          <a:spcPct val="75000"/>
                        </a:lnSpc>
                        <a:spcBef>
                          <a:spcPts val="0"/>
                        </a:spcBef>
                        <a:spcAft>
                          <a:spcPts val="0"/>
                        </a:spcAft>
                      </a:pPr>
                      <a:r>
                        <a:rPr lang="ar-SA" sz="2400" b="1" u="sng" kern="1400" dirty="0">
                          <a:solidFill>
                            <a:srgbClr val="000000"/>
                          </a:solidFill>
                          <a:latin typeface="Arial"/>
                          <a:cs typeface="Times New Roman"/>
                        </a:rPr>
                        <a:t>عناصر خدمة الفرد وتتضمن:</a:t>
                      </a:r>
                      <a:endParaRPr lang="ar-SA" sz="2000" b="1" kern="1400" dirty="0">
                        <a:solidFill>
                          <a:srgbClr val="000000"/>
                        </a:solidFill>
                        <a:latin typeface="Goudy Old Style"/>
                      </a:endParaRPr>
                    </a:p>
                    <a:p>
                      <a:pPr marR="0" indent="0" algn="r" rtl="1">
                        <a:lnSpc>
                          <a:spcPct val="75000"/>
                        </a:lnSpc>
                        <a:spcBef>
                          <a:spcPts val="0"/>
                        </a:spcBef>
                        <a:spcAft>
                          <a:spcPts val="0"/>
                        </a:spcAft>
                      </a:pPr>
                      <a:r>
                        <a:rPr lang="ar-SA" sz="1800" b="1" kern="1400" dirty="0">
                          <a:solidFill>
                            <a:srgbClr val="000000"/>
                          </a:solidFill>
                          <a:latin typeface="Arial"/>
                          <a:cs typeface="Times New Roman"/>
                        </a:rPr>
                        <a:t>العميل - تعريف عملاء الفرد - أنماط عملاء خدمه الفرد .</a:t>
                      </a:r>
                      <a:endParaRPr lang="ar-SA" sz="2000" b="1" kern="1400" dirty="0">
                        <a:solidFill>
                          <a:srgbClr val="000000"/>
                        </a:solidFill>
                        <a:latin typeface="Goudy Old Style"/>
                      </a:endParaRPr>
                    </a:p>
                    <a:p>
                      <a:pPr marL="6350" marR="0" indent="0" algn="r" rtl="1">
                        <a:lnSpc>
                          <a:spcPct val="75000"/>
                        </a:lnSpc>
                        <a:spcBef>
                          <a:spcPts val="0"/>
                        </a:spcBef>
                        <a:spcAft>
                          <a:spcPts val="0"/>
                        </a:spcAft>
                      </a:pPr>
                      <a:r>
                        <a:rPr lang="ar-SA" sz="1800" b="1" kern="1400" dirty="0">
                          <a:solidFill>
                            <a:srgbClr val="000000"/>
                          </a:solidFill>
                          <a:latin typeface="Arial"/>
                          <a:cs typeface="Times New Roman"/>
                        </a:rPr>
                        <a:t>المشكلة: تعريفها - تصنيف المشكلات - الخصائص العامة للمشكلة الفردية.</a:t>
                      </a:r>
                      <a:endParaRPr lang="ar-SA" sz="2000" b="1" kern="1400" dirty="0">
                        <a:solidFill>
                          <a:srgbClr val="000000"/>
                        </a:solidFill>
                        <a:latin typeface="Goudy Old Style"/>
                      </a:endParaRPr>
                    </a:p>
                    <a:p>
                      <a:pPr marR="0" indent="0" algn="just" rtl="1">
                        <a:lnSpc>
                          <a:spcPct val="75000"/>
                        </a:lnSpc>
                        <a:spcBef>
                          <a:spcPts val="0"/>
                        </a:spcBef>
                        <a:spcAft>
                          <a:spcPts val="0"/>
                        </a:spcAft>
                      </a:pPr>
                      <a:r>
                        <a:rPr lang="ar-SA" sz="1800" b="1" kern="1400" dirty="0">
                          <a:solidFill>
                            <a:srgbClr val="000000"/>
                          </a:solidFill>
                          <a:latin typeface="Arial"/>
                          <a:cs typeface="Times New Roman"/>
                        </a:rPr>
                        <a:t>المؤسسة الاجتماعية: تصنيفات المؤسسات- خصائص المؤسسات.</a:t>
                      </a:r>
                      <a:endParaRPr lang="ar-SA" sz="2000" b="1" kern="1400" dirty="0">
                        <a:solidFill>
                          <a:srgbClr val="000000"/>
                        </a:solidFill>
                        <a:latin typeface="Goudy Old Style"/>
                      </a:endParaRPr>
                    </a:p>
                    <a:p>
                      <a:pPr marR="0" indent="0" algn="just" rtl="1">
                        <a:lnSpc>
                          <a:spcPct val="75000"/>
                        </a:lnSpc>
                        <a:spcBef>
                          <a:spcPts val="0"/>
                        </a:spcBef>
                        <a:spcAft>
                          <a:spcPts val="0"/>
                        </a:spcAft>
                      </a:pPr>
                      <a:r>
                        <a:rPr lang="ar-SA" sz="1800" b="1" kern="1400" dirty="0">
                          <a:solidFill>
                            <a:srgbClr val="000000"/>
                          </a:solidFill>
                          <a:latin typeface="Arial"/>
                          <a:cs typeface="Times New Roman"/>
                        </a:rPr>
                        <a:t>الأخصائي الاجتماعي -  الإعداد المهني - الاستعداد الخاص. </a:t>
                      </a:r>
                      <a:endParaRPr lang="ar-SA" sz="2000" b="1" kern="1400" dirty="0">
                        <a:solidFill>
                          <a:srgbClr val="000000"/>
                        </a:solidFill>
                        <a:latin typeface="Goudy Old Style"/>
                      </a:endParaRPr>
                    </a:p>
                    <a:p>
                      <a:pPr marL="6350" marR="0" indent="0" algn="r" rtl="1">
                        <a:lnSpc>
                          <a:spcPct val="75000"/>
                        </a:lnSpc>
                        <a:spcBef>
                          <a:spcPts val="0"/>
                        </a:spcBef>
                        <a:spcAft>
                          <a:spcPts val="0"/>
                        </a:spcAft>
                      </a:pPr>
                      <a:r>
                        <a:rPr lang="ar-SA" sz="1800" b="1" kern="1400" dirty="0">
                          <a:solidFill>
                            <a:srgbClr val="000000"/>
                          </a:solidFill>
                          <a:latin typeface="Arial"/>
                          <a:cs typeface="Times New Roman"/>
                        </a:rPr>
                        <a:t>المساعدة أو الخدمة</a:t>
                      </a:r>
                      <a:r>
                        <a:rPr lang="ar-SA" sz="3600" b="1" kern="1400" dirty="0">
                          <a:solidFill>
                            <a:srgbClr val="000000"/>
                          </a:solidFill>
                          <a:latin typeface="Arial"/>
                          <a:cs typeface="Times New Roman"/>
                        </a:rPr>
                        <a:t>.</a:t>
                      </a:r>
                      <a:r>
                        <a:rPr lang="ar-SA" sz="3200" b="1" kern="1400" dirty="0">
                          <a:solidFill>
                            <a:srgbClr val="000000"/>
                          </a:solidFill>
                          <a:latin typeface="Times New Roman"/>
                          <a:cs typeface="Times New Roman"/>
                        </a:rPr>
                        <a:t> </a:t>
                      </a:r>
                      <a:endParaRPr lang="ar-SA" sz="2000" b="1" kern="1400" dirty="0">
                        <a:solidFill>
                          <a:srgbClr val="000000"/>
                        </a:solidFill>
                        <a:latin typeface="Goudy Old Style"/>
                      </a:endParaRPr>
                    </a:p>
                  </a:txBody>
                  <a:tcPr marL="36576" marR="36576" marT="36578" marB="36578"/>
                </a:tc>
                <a:tc>
                  <a:txBody>
                    <a:bodyPr/>
                    <a:lstStyle/>
                    <a:p>
                      <a:pPr marR="0" indent="0" algn="ctr" rtl="1">
                        <a:lnSpc>
                          <a:spcPct val="75000"/>
                        </a:lnSpc>
                        <a:spcBef>
                          <a:spcPts val="0"/>
                        </a:spcBef>
                        <a:spcAft>
                          <a:spcPts val="0"/>
                        </a:spcAft>
                      </a:pPr>
                      <a:r>
                        <a:rPr lang="ar-EG" sz="1200" b="1" kern="1400" dirty="0">
                          <a:solidFill>
                            <a:srgbClr val="000000"/>
                          </a:solidFill>
                          <a:latin typeface="Goudy Old Style"/>
                          <a:cs typeface="Times New Roman"/>
                        </a:rPr>
                        <a:t> </a:t>
                      </a:r>
                      <a:endParaRPr lang="ar-EG" sz="2000" b="1" kern="1400" dirty="0">
                        <a:solidFill>
                          <a:srgbClr val="000000"/>
                        </a:solidFill>
                        <a:latin typeface="Goudy Old Style"/>
                      </a:endParaRPr>
                    </a:p>
                    <a:p>
                      <a:pPr marR="0" indent="0" algn="ctr" rtl="1">
                        <a:lnSpc>
                          <a:spcPct val="75000"/>
                        </a:lnSpc>
                        <a:spcBef>
                          <a:spcPts val="0"/>
                        </a:spcBef>
                        <a:spcAft>
                          <a:spcPts val="0"/>
                        </a:spcAft>
                      </a:pPr>
                      <a:r>
                        <a:rPr lang="ar-EG" sz="1200" b="1" kern="1400" dirty="0">
                          <a:solidFill>
                            <a:srgbClr val="000000"/>
                          </a:solidFill>
                          <a:latin typeface="Goudy Old Style"/>
                          <a:cs typeface="Times New Roman"/>
                        </a:rPr>
                        <a:t> </a:t>
                      </a:r>
                      <a:endParaRPr lang="ar-EG" sz="2000" b="1" kern="1400" dirty="0">
                        <a:solidFill>
                          <a:srgbClr val="000000"/>
                        </a:solidFill>
                        <a:latin typeface="Goudy Old Style"/>
                      </a:endParaRPr>
                    </a:p>
                    <a:p>
                      <a:pPr marR="0" indent="0" algn="ctr" rtl="1">
                        <a:lnSpc>
                          <a:spcPct val="75000"/>
                        </a:lnSpc>
                        <a:spcBef>
                          <a:spcPts val="0"/>
                        </a:spcBef>
                        <a:spcAft>
                          <a:spcPts val="0"/>
                        </a:spcAft>
                      </a:pPr>
                      <a:r>
                        <a:rPr lang="ar-EG" sz="1200" b="1" kern="1400" dirty="0">
                          <a:solidFill>
                            <a:srgbClr val="000000"/>
                          </a:solidFill>
                          <a:latin typeface="Goudy Old Style"/>
                          <a:cs typeface="Times New Roman"/>
                        </a:rPr>
                        <a:t> </a:t>
                      </a:r>
                      <a:endParaRPr lang="ar-EG" sz="2000" b="1" kern="1400" dirty="0">
                        <a:solidFill>
                          <a:srgbClr val="000000"/>
                        </a:solidFill>
                        <a:latin typeface="Goudy Old Style"/>
                      </a:endParaRPr>
                    </a:p>
                    <a:p>
                      <a:pPr marR="0" indent="0" algn="ctr" rtl="1">
                        <a:lnSpc>
                          <a:spcPct val="75000"/>
                        </a:lnSpc>
                        <a:spcBef>
                          <a:spcPts val="0"/>
                        </a:spcBef>
                        <a:spcAft>
                          <a:spcPts val="0"/>
                        </a:spcAft>
                      </a:pPr>
                      <a:r>
                        <a:rPr lang="ar-EG" sz="1200" b="1" kern="1400" dirty="0">
                          <a:solidFill>
                            <a:srgbClr val="000000"/>
                          </a:solidFill>
                          <a:latin typeface="Goudy Old Style"/>
                          <a:cs typeface="Times New Roman"/>
                        </a:rPr>
                        <a:t> </a:t>
                      </a:r>
                      <a:endParaRPr lang="ar-EG" sz="2000" b="1" kern="1400" dirty="0">
                        <a:solidFill>
                          <a:srgbClr val="000000"/>
                        </a:solidFill>
                        <a:latin typeface="Goudy Old Style"/>
                      </a:endParaRPr>
                    </a:p>
                    <a:p>
                      <a:pPr marR="0" indent="0" algn="ctr" rtl="1">
                        <a:lnSpc>
                          <a:spcPct val="75000"/>
                        </a:lnSpc>
                        <a:spcBef>
                          <a:spcPts val="0"/>
                        </a:spcBef>
                        <a:spcAft>
                          <a:spcPts val="0"/>
                        </a:spcAft>
                      </a:pPr>
                      <a:r>
                        <a:rPr lang="ar-EG" sz="1200" b="1" kern="1400" dirty="0">
                          <a:solidFill>
                            <a:srgbClr val="000000"/>
                          </a:solidFill>
                          <a:latin typeface="Goudy Old Style"/>
                          <a:cs typeface="Times New Roman"/>
                        </a:rPr>
                        <a:t> </a:t>
                      </a:r>
                      <a:endParaRPr lang="ar-EG" sz="2000" b="1" kern="1400" dirty="0">
                        <a:solidFill>
                          <a:srgbClr val="000000"/>
                        </a:solidFill>
                        <a:latin typeface="Goudy Old Style"/>
                      </a:endParaRPr>
                    </a:p>
                    <a:p>
                      <a:pPr marR="0" indent="0" algn="ctr" rtl="1">
                        <a:lnSpc>
                          <a:spcPct val="75000"/>
                        </a:lnSpc>
                        <a:spcBef>
                          <a:spcPts val="0"/>
                        </a:spcBef>
                        <a:spcAft>
                          <a:spcPts val="0"/>
                        </a:spcAft>
                      </a:pPr>
                      <a:r>
                        <a:rPr lang="ar-EG" sz="1200" b="1" kern="1400" dirty="0">
                          <a:solidFill>
                            <a:srgbClr val="000000"/>
                          </a:solidFill>
                          <a:latin typeface="Goudy Old Style"/>
                          <a:cs typeface="Times New Roman"/>
                        </a:rPr>
                        <a:t> </a:t>
                      </a:r>
                      <a:endParaRPr lang="ar-EG" sz="2000" b="1" kern="1400" dirty="0">
                        <a:solidFill>
                          <a:srgbClr val="000000"/>
                        </a:solidFill>
                        <a:latin typeface="Goudy Old Style"/>
                      </a:endParaRPr>
                    </a:p>
                    <a:p>
                      <a:pPr marR="0" indent="0" algn="ctr" rtl="1">
                        <a:lnSpc>
                          <a:spcPct val="75000"/>
                        </a:lnSpc>
                        <a:spcBef>
                          <a:spcPts val="0"/>
                        </a:spcBef>
                        <a:spcAft>
                          <a:spcPts val="0"/>
                        </a:spcAft>
                      </a:pPr>
                      <a:r>
                        <a:rPr lang="ar-EG" sz="1200" b="1" kern="1400" dirty="0">
                          <a:solidFill>
                            <a:srgbClr val="000000"/>
                          </a:solidFill>
                          <a:latin typeface="Goudy Old Style"/>
                          <a:cs typeface="Times New Roman"/>
                        </a:rPr>
                        <a:t> </a:t>
                      </a:r>
                      <a:endParaRPr lang="ar-EG" sz="2000" b="1" kern="1400" dirty="0">
                        <a:solidFill>
                          <a:srgbClr val="000000"/>
                        </a:solidFill>
                        <a:latin typeface="Goudy Old Style"/>
                      </a:endParaRPr>
                    </a:p>
                    <a:p>
                      <a:pPr marR="0" indent="0" algn="ctr" rtl="1">
                        <a:lnSpc>
                          <a:spcPct val="75000"/>
                        </a:lnSpc>
                        <a:spcBef>
                          <a:spcPts val="0"/>
                        </a:spcBef>
                        <a:spcAft>
                          <a:spcPts val="0"/>
                        </a:spcAft>
                      </a:pPr>
                      <a:r>
                        <a:rPr lang="ar-EG" sz="2400" b="1" kern="1400" dirty="0">
                          <a:solidFill>
                            <a:srgbClr val="000000"/>
                          </a:solidFill>
                          <a:latin typeface="Goudy Old Style"/>
                          <a:cs typeface="Times New Roman"/>
                        </a:rPr>
                        <a:t>ص 63– 89 </a:t>
                      </a:r>
                      <a:endParaRPr lang="ar-EG" sz="2000" b="1" kern="1400" dirty="0">
                        <a:solidFill>
                          <a:srgbClr val="000000"/>
                        </a:solidFill>
                        <a:latin typeface="Goudy Old Style"/>
                      </a:endParaRPr>
                    </a:p>
                  </a:txBody>
                  <a:tcPr marL="36576" marR="36576" marT="36578" marB="36578"/>
                </a:tc>
              </a:tr>
              <a:tr h="1132395">
                <a:tc>
                  <a:txBody>
                    <a:bodyPr/>
                    <a:lstStyle/>
                    <a:p>
                      <a:pPr marR="0" indent="0" algn="ctr" rtl="1">
                        <a:lnSpc>
                          <a:spcPct val="225000"/>
                        </a:lnSpc>
                        <a:spcBef>
                          <a:spcPts val="0"/>
                        </a:spcBef>
                        <a:spcAft>
                          <a:spcPts val="598"/>
                        </a:spcAft>
                      </a:pPr>
                      <a:r>
                        <a:rPr lang="ar-EG" sz="1400" b="1" kern="1400" dirty="0" smtClean="0">
                          <a:solidFill>
                            <a:srgbClr val="000000"/>
                          </a:solidFill>
                          <a:latin typeface="Simplified Arabic"/>
                          <a:cs typeface="Simplified Arabic"/>
                        </a:rPr>
                        <a:t>الأسبوع</a:t>
                      </a:r>
                      <a:r>
                        <a:rPr lang="ar-SA" sz="1400" b="1" kern="1400" dirty="0" smtClean="0">
                          <a:solidFill>
                            <a:srgbClr val="000000"/>
                          </a:solidFill>
                          <a:latin typeface="Simplified Arabic"/>
                          <a:cs typeface="Simplified Arabic"/>
                        </a:rPr>
                        <a:t> </a:t>
                      </a:r>
                      <a:r>
                        <a:rPr lang="ar-EG" sz="1400" b="1" kern="1400" dirty="0" smtClean="0">
                          <a:solidFill>
                            <a:srgbClr val="000000"/>
                          </a:solidFill>
                          <a:latin typeface="Simplified Arabic"/>
                          <a:cs typeface="Simplified Arabic"/>
                        </a:rPr>
                        <a:t>الثالث</a:t>
                      </a:r>
                      <a:endParaRPr lang="ar-EG" sz="2000" b="1" kern="1400" dirty="0">
                        <a:solidFill>
                          <a:srgbClr val="000000"/>
                        </a:solidFill>
                        <a:latin typeface="Goudy Old Style"/>
                      </a:endParaRPr>
                    </a:p>
                    <a:p>
                      <a:pPr marR="0" indent="0" algn="ctr" rtl="1">
                        <a:lnSpc>
                          <a:spcPct val="225000"/>
                        </a:lnSpc>
                        <a:spcBef>
                          <a:spcPts val="0"/>
                        </a:spcBef>
                        <a:spcAft>
                          <a:spcPts val="598"/>
                        </a:spcAft>
                      </a:pPr>
                      <a:r>
                        <a:rPr lang="ar-EG" sz="1400" b="1" kern="1400" dirty="0">
                          <a:solidFill>
                            <a:srgbClr val="000000"/>
                          </a:solidFill>
                          <a:latin typeface="Simplified Arabic"/>
                          <a:cs typeface="Simplified Arabic"/>
                        </a:rPr>
                        <a:t> 28/ 3</a:t>
                      </a:r>
                      <a:endParaRPr lang="ar-EG" sz="2000" b="1" kern="1400" dirty="0">
                        <a:solidFill>
                          <a:srgbClr val="000000"/>
                        </a:solidFill>
                        <a:latin typeface="Goudy Old Style"/>
                      </a:endParaRPr>
                    </a:p>
                  </a:txBody>
                  <a:tcPr marL="36576" marR="36576" marT="36578" marB="36578"/>
                </a:tc>
                <a:tc>
                  <a:txBody>
                    <a:bodyPr/>
                    <a:lstStyle/>
                    <a:p>
                      <a:pPr marR="0" indent="0" algn="just" rtl="1">
                        <a:lnSpc>
                          <a:spcPct val="75000"/>
                        </a:lnSpc>
                        <a:spcBef>
                          <a:spcPts val="0"/>
                        </a:spcBef>
                        <a:spcAft>
                          <a:spcPts val="598"/>
                        </a:spcAft>
                      </a:pPr>
                      <a:r>
                        <a:rPr lang="ar-EG" sz="1800" b="1" kern="1400">
                          <a:solidFill>
                            <a:srgbClr val="000000"/>
                          </a:solidFill>
                          <a:latin typeface="Simplified Arabic"/>
                          <a:cs typeface="Simplified Arabic"/>
                        </a:rPr>
                        <a:t> </a:t>
                      </a:r>
                      <a:r>
                        <a:rPr lang="ar-EG" sz="1800" b="1" u="sng" kern="1400">
                          <a:solidFill>
                            <a:srgbClr val="000000"/>
                          </a:solidFill>
                          <a:latin typeface="Arial"/>
                          <a:cs typeface="Times New Roman"/>
                        </a:rPr>
                        <a:t>مبادئ خدمة الفرد ومفاهيم العلاقة المهنية وتتضمن:-</a:t>
                      </a:r>
                      <a:endParaRPr lang="ar-EG" sz="2000" b="1" kern="1400">
                        <a:solidFill>
                          <a:srgbClr val="000000"/>
                        </a:solidFill>
                        <a:latin typeface="Goudy Old Style"/>
                      </a:endParaRPr>
                    </a:p>
                    <a:p>
                      <a:pPr marR="0" indent="0" algn="just" rtl="1">
                        <a:lnSpc>
                          <a:spcPct val="75000"/>
                        </a:lnSpc>
                        <a:spcBef>
                          <a:spcPts val="0"/>
                        </a:spcBef>
                        <a:spcAft>
                          <a:spcPts val="598"/>
                        </a:spcAft>
                      </a:pPr>
                      <a:r>
                        <a:rPr lang="ar-EG" sz="1800" b="1" kern="1400">
                          <a:solidFill>
                            <a:srgbClr val="000000"/>
                          </a:solidFill>
                          <a:latin typeface="Arial"/>
                          <a:cs typeface="Times New Roman"/>
                        </a:rPr>
                        <a:t>تعريف المبدأ وخصائصه - المفاهيم الأساسية في خدمة الفرد - العلاقة المهنية- تعريف العلاقة المهنية - الخصائص الرئيسة للعلاقة المهنية- معوقات العلاقة المهنية.</a:t>
                      </a:r>
                      <a:r>
                        <a:rPr lang="ar-EG" sz="3200" b="1" kern="1400">
                          <a:solidFill>
                            <a:srgbClr val="000000"/>
                          </a:solidFill>
                          <a:latin typeface="Times New Roman"/>
                          <a:cs typeface="Times New Roman"/>
                        </a:rPr>
                        <a:t> </a:t>
                      </a:r>
                      <a:endParaRPr lang="ar-EG" sz="2000" b="1" kern="1400">
                        <a:solidFill>
                          <a:srgbClr val="000000"/>
                        </a:solidFill>
                        <a:latin typeface="Goudy Old Style"/>
                      </a:endParaRPr>
                    </a:p>
                  </a:txBody>
                  <a:tcPr marL="36576" marR="36576" marT="36578" marB="36578"/>
                </a:tc>
                <a:tc>
                  <a:txBody>
                    <a:bodyPr/>
                    <a:lstStyle/>
                    <a:p>
                      <a:pPr marR="0" indent="0" algn="ctr" rtl="1">
                        <a:lnSpc>
                          <a:spcPct val="225000"/>
                        </a:lnSpc>
                        <a:spcBef>
                          <a:spcPts val="0"/>
                        </a:spcBef>
                        <a:spcAft>
                          <a:spcPts val="598"/>
                        </a:spcAft>
                      </a:pPr>
                      <a:r>
                        <a:rPr lang="ar-EG" sz="1200" b="1" kern="1400" dirty="0">
                          <a:solidFill>
                            <a:srgbClr val="000000"/>
                          </a:solidFill>
                          <a:latin typeface="Goudy Old Style"/>
                          <a:cs typeface="Times New Roman"/>
                        </a:rPr>
                        <a:t> </a:t>
                      </a:r>
                      <a:endParaRPr lang="ar-EG" sz="2000" b="1" kern="1400" dirty="0">
                        <a:solidFill>
                          <a:srgbClr val="000000"/>
                        </a:solidFill>
                        <a:latin typeface="Goudy Old Style"/>
                      </a:endParaRPr>
                    </a:p>
                    <a:p>
                      <a:pPr marR="0" indent="0" algn="ctr" rtl="1">
                        <a:lnSpc>
                          <a:spcPct val="75000"/>
                        </a:lnSpc>
                        <a:spcBef>
                          <a:spcPts val="0"/>
                        </a:spcBef>
                        <a:spcAft>
                          <a:spcPts val="0"/>
                        </a:spcAft>
                      </a:pPr>
                      <a:r>
                        <a:rPr lang="ar-EG" sz="2400" b="1" kern="1400" dirty="0">
                          <a:solidFill>
                            <a:srgbClr val="000000"/>
                          </a:solidFill>
                          <a:latin typeface="Goudy Old Style"/>
                          <a:cs typeface="Times New Roman"/>
                        </a:rPr>
                        <a:t>ص 97– 117 </a:t>
                      </a:r>
                      <a:endParaRPr lang="ar-EG" sz="2000" b="1" kern="1400" dirty="0">
                        <a:solidFill>
                          <a:srgbClr val="000000"/>
                        </a:solidFill>
                        <a:latin typeface="Goudy Old Style"/>
                      </a:endParaRPr>
                    </a:p>
                  </a:txBody>
                  <a:tcPr marL="36576" marR="36576" marT="36578" marB="36578"/>
                </a:tc>
              </a:tr>
              <a:tr h="1109534">
                <a:tc>
                  <a:txBody>
                    <a:bodyPr/>
                    <a:lstStyle/>
                    <a:p>
                      <a:pPr marR="0" indent="0" algn="ctr" rtl="1">
                        <a:lnSpc>
                          <a:spcPct val="225000"/>
                        </a:lnSpc>
                        <a:spcBef>
                          <a:spcPts val="0"/>
                        </a:spcBef>
                        <a:spcAft>
                          <a:spcPts val="598"/>
                        </a:spcAft>
                      </a:pPr>
                      <a:r>
                        <a:rPr lang="ar-EG" sz="1400" b="1" kern="1400">
                          <a:solidFill>
                            <a:srgbClr val="000000"/>
                          </a:solidFill>
                          <a:latin typeface="Simplified Arabic"/>
                          <a:cs typeface="Simplified Arabic"/>
                        </a:rPr>
                        <a:t>الأسبوع  الرابع </a:t>
                      </a:r>
                      <a:endParaRPr lang="ar-EG" sz="2000" b="1" kern="1400">
                        <a:solidFill>
                          <a:srgbClr val="000000"/>
                        </a:solidFill>
                        <a:latin typeface="Goudy Old Style"/>
                      </a:endParaRPr>
                    </a:p>
                    <a:p>
                      <a:pPr marR="0" indent="0" algn="ctr" rtl="1">
                        <a:lnSpc>
                          <a:spcPct val="225000"/>
                        </a:lnSpc>
                        <a:spcBef>
                          <a:spcPts val="0"/>
                        </a:spcBef>
                        <a:spcAft>
                          <a:spcPts val="598"/>
                        </a:spcAft>
                      </a:pPr>
                      <a:r>
                        <a:rPr lang="ar-EG" sz="1400" b="1" kern="1400">
                          <a:solidFill>
                            <a:srgbClr val="000000"/>
                          </a:solidFill>
                          <a:latin typeface="Simplified Arabic"/>
                          <a:cs typeface="Simplified Arabic"/>
                        </a:rPr>
                        <a:t>6/ 4</a:t>
                      </a:r>
                      <a:endParaRPr lang="ar-EG" sz="2000" b="1" kern="1400">
                        <a:solidFill>
                          <a:srgbClr val="000000"/>
                        </a:solidFill>
                        <a:latin typeface="Goudy Old Style"/>
                      </a:endParaRPr>
                    </a:p>
                  </a:txBody>
                  <a:tcPr marL="36576" marR="36576" marT="36578" marB="36578"/>
                </a:tc>
                <a:tc>
                  <a:txBody>
                    <a:bodyPr/>
                    <a:lstStyle/>
                    <a:p>
                      <a:pPr marL="234950" marR="0" indent="-228600" algn="r" rtl="1">
                        <a:lnSpc>
                          <a:spcPct val="75000"/>
                        </a:lnSpc>
                        <a:spcBef>
                          <a:spcPts val="0"/>
                        </a:spcBef>
                        <a:spcAft>
                          <a:spcPts val="598"/>
                        </a:spcAft>
                      </a:pPr>
                      <a:r>
                        <a:rPr lang="ar-SA" sz="2400" b="1" u="sng" kern="1400">
                          <a:solidFill>
                            <a:srgbClr val="000000"/>
                          </a:solidFill>
                          <a:latin typeface="Arial"/>
                          <a:cs typeface="Times New Roman"/>
                        </a:rPr>
                        <a:t>مفاهيم العلاقة المهنية وتتضمن </a:t>
                      </a:r>
                      <a:r>
                        <a:rPr lang="ar-SA" sz="1800" b="1" kern="1400">
                          <a:solidFill>
                            <a:srgbClr val="000000"/>
                          </a:solidFill>
                          <a:latin typeface="Arial"/>
                          <a:cs typeface="Times New Roman"/>
                        </a:rPr>
                        <a:t>:</a:t>
                      </a:r>
                      <a:endParaRPr lang="ar-SA" sz="2000" b="1" kern="1400">
                        <a:solidFill>
                          <a:srgbClr val="000000"/>
                        </a:solidFill>
                        <a:latin typeface="Goudy Old Style"/>
                      </a:endParaRPr>
                    </a:p>
                    <a:p>
                      <a:pPr marR="0" indent="0" algn="just" rtl="1">
                        <a:lnSpc>
                          <a:spcPct val="75000"/>
                        </a:lnSpc>
                        <a:spcBef>
                          <a:spcPts val="0"/>
                        </a:spcBef>
                        <a:spcAft>
                          <a:spcPts val="598"/>
                        </a:spcAft>
                      </a:pPr>
                      <a:r>
                        <a:rPr lang="ar-SA" sz="1800" b="1" kern="1400">
                          <a:solidFill>
                            <a:srgbClr val="000000"/>
                          </a:solidFill>
                          <a:latin typeface="Arial"/>
                          <a:cs typeface="Times New Roman"/>
                        </a:rPr>
                        <a:t>التقبل - حق تقرير المصير- السرية - التعبير عن المشاعر- التفاعل الوجداني - الفردية -  تجنب الحكم على العميل .</a:t>
                      </a:r>
                      <a:r>
                        <a:rPr lang="ar-SA" sz="3200" b="1" kern="1400">
                          <a:solidFill>
                            <a:srgbClr val="000000"/>
                          </a:solidFill>
                          <a:latin typeface="Times New Roman"/>
                          <a:cs typeface="Times New Roman"/>
                        </a:rPr>
                        <a:t> </a:t>
                      </a:r>
                      <a:endParaRPr lang="ar-SA" sz="2000" b="1" kern="1400">
                        <a:solidFill>
                          <a:srgbClr val="000000"/>
                        </a:solidFill>
                        <a:latin typeface="Goudy Old Style"/>
                      </a:endParaRPr>
                    </a:p>
                  </a:txBody>
                  <a:tcPr marL="36576" marR="36576" marT="36578" marB="36578"/>
                </a:tc>
                <a:tc>
                  <a:txBody>
                    <a:bodyPr/>
                    <a:lstStyle/>
                    <a:p>
                      <a:pPr marR="0" indent="0" algn="just" rtl="1">
                        <a:lnSpc>
                          <a:spcPct val="75000"/>
                        </a:lnSpc>
                        <a:spcBef>
                          <a:spcPts val="0"/>
                        </a:spcBef>
                        <a:spcAft>
                          <a:spcPts val="0"/>
                        </a:spcAft>
                      </a:pPr>
                      <a:r>
                        <a:rPr lang="ar-SA" sz="1400" b="1" kern="1400" dirty="0">
                          <a:solidFill>
                            <a:srgbClr val="000000"/>
                          </a:solidFill>
                          <a:latin typeface="Simplified Arabic"/>
                          <a:cs typeface="Simplified Arabic"/>
                        </a:rPr>
                        <a:t> </a:t>
                      </a:r>
                      <a:endParaRPr lang="ar-SA" sz="2000" b="1" kern="1400" dirty="0">
                        <a:solidFill>
                          <a:srgbClr val="000000"/>
                        </a:solidFill>
                        <a:latin typeface="Goudy Old Style"/>
                      </a:endParaRPr>
                    </a:p>
                    <a:p>
                      <a:pPr marR="0" indent="0" algn="just" rtl="1">
                        <a:lnSpc>
                          <a:spcPct val="75000"/>
                        </a:lnSpc>
                        <a:spcBef>
                          <a:spcPts val="0"/>
                        </a:spcBef>
                        <a:spcAft>
                          <a:spcPts val="0"/>
                        </a:spcAft>
                      </a:pPr>
                      <a:r>
                        <a:rPr lang="ar-SA" sz="1400" b="1" kern="1400" dirty="0">
                          <a:solidFill>
                            <a:srgbClr val="000000"/>
                          </a:solidFill>
                          <a:latin typeface="Simplified Arabic"/>
                          <a:cs typeface="Simplified Arabic"/>
                        </a:rPr>
                        <a:t> </a:t>
                      </a:r>
                      <a:endParaRPr lang="ar-SA" sz="2000" b="1" kern="1400" dirty="0">
                        <a:solidFill>
                          <a:srgbClr val="000000"/>
                        </a:solidFill>
                        <a:latin typeface="Goudy Old Style"/>
                      </a:endParaRPr>
                    </a:p>
                    <a:p>
                      <a:pPr marR="0" indent="0" algn="ctr" rtl="1">
                        <a:lnSpc>
                          <a:spcPct val="75000"/>
                        </a:lnSpc>
                        <a:spcBef>
                          <a:spcPts val="0"/>
                        </a:spcBef>
                        <a:spcAft>
                          <a:spcPts val="0"/>
                        </a:spcAft>
                      </a:pPr>
                      <a:r>
                        <a:rPr lang="ar-SA" sz="2400" b="1" kern="1400" dirty="0">
                          <a:solidFill>
                            <a:srgbClr val="000000"/>
                          </a:solidFill>
                          <a:latin typeface="Goudy Old Style"/>
                          <a:cs typeface="Times New Roman"/>
                        </a:rPr>
                        <a:t>ص 117– 149 </a:t>
                      </a:r>
                      <a:endParaRPr lang="ar-SA" sz="2000" b="1" kern="1400" dirty="0">
                        <a:solidFill>
                          <a:srgbClr val="000000"/>
                        </a:solidFill>
                        <a:latin typeface="Goudy Old Style"/>
                      </a:endParaRPr>
                    </a:p>
                  </a:txBody>
                  <a:tcPr marL="36576" marR="36576" marT="36578" marB="36578"/>
                </a:tc>
              </a:tr>
            </a:tbl>
          </a:graphicData>
        </a:graphic>
      </p:graphicFrame>
      <p:pic>
        <p:nvPicPr>
          <p:cNvPr id="12317" name="Picture 4" descr="0565"/>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8412163" y="0"/>
            <a:ext cx="731837" cy="73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61440066"/>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جدول 2"/>
          <p:cNvGraphicFramePr>
            <a:graphicFrameLocks noGrp="1"/>
          </p:cNvGraphicFramePr>
          <p:nvPr/>
        </p:nvGraphicFramePr>
        <p:xfrm>
          <a:off x="0" y="152400"/>
          <a:ext cx="8839200" cy="6508750"/>
        </p:xfrm>
        <a:graphic>
          <a:graphicData uri="http://schemas.openxmlformats.org/drawingml/2006/table">
            <a:tbl>
              <a:tblPr rtl="1" firstRow="1" bandRow="1">
                <a:tableStyleId>{5C22544A-7EE6-4342-B048-85BDC9FD1C3A}</a:tableStyleId>
              </a:tblPr>
              <a:tblGrid>
                <a:gridCol w="1444172"/>
                <a:gridCol w="5950856"/>
                <a:gridCol w="1444172"/>
              </a:tblGrid>
              <a:tr h="1742118">
                <a:tc>
                  <a:txBody>
                    <a:bodyPr/>
                    <a:lstStyle/>
                    <a:p>
                      <a:pPr marR="0" indent="0" algn="ctr" rtl="1">
                        <a:lnSpc>
                          <a:spcPct val="225000"/>
                        </a:lnSpc>
                        <a:spcBef>
                          <a:spcPts val="0"/>
                        </a:spcBef>
                        <a:spcAft>
                          <a:spcPts val="598"/>
                        </a:spcAft>
                      </a:pPr>
                      <a:r>
                        <a:rPr lang="ar-EG" sz="1600" b="1" kern="1400" dirty="0">
                          <a:solidFill>
                            <a:srgbClr val="000000"/>
                          </a:solidFill>
                          <a:latin typeface="Simplified Arabic"/>
                          <a:cs typeface="Simplified Arabic"/>
                        </a:rPr>
                        <a:t>الأسبــوع الخامس</a:t>
                      </a:r>
                      <a:endParaRPr lang="ar-EG" sz="2400" kern="1400" dirty="0">
                        <a:solidFill>
                          <a:srgbClr val="000000"/>
                        </a:solidFill>
                        <a:latin typeface="Goudy Old Style"/>
                      </a:endParaRPr>
                    </a:p>
                    <a:p>
                      <a:pPr marR="0" indent="0" algn="ctr" rtl="1">
                        <a:lnSpc>
                          <a:spcPct val="225000"/>
                        </a:lnSpc>
                        <a:spcBef>
                          <a:spcPts val="0"/>
                        </a:spcBef>
                        <a:spcAft>
                          <a:spcPts val="598"/>
                        </a:spcAft>
                      </a:pPr>
                      <a:r>
                        <a:rPr lang="ar-EG" sz="1600" b="1" kern="1400" dirty="0">
                          <a:solidFill>
                            <a:srgbClr val="000000"/>
                          </a:solidFill>
                          <a:latin typeface="Simplified Arabic"/>
                          <a:cs typeface="Simplified Arabic"/>
                        </a:rPr>
                        <a:t>13/ 4 </a:t>
                      </a:r>
                      <a:endParaRPr lang="ar-EG" sz="2400" kern="1400" dirty="0">
                        <a:solidFill>
                          <a:srgbClr val="000000"/>
                        </a:solidFill>
                        <a:latin typeface="Goudy Old Style"/>
                      </a:endParaRPr>
                    </a:p>
                  </a:txBody>
                  <a:tcPr marL="36576" marR="36576" marT="36580" marB="36580"/>
                </a:tc>
                <a:tc>
                  <a:txBody>
                    <a:bodyPr/>
                    <a:lstStyle/>
                    <a:p>
                      <a:pPr marR="0" indent="0" algn="just" rtl="1">
                        <a:lnSpc>
                          <a:spcPct val="75000"/>
                        </a:lnSpc>
                        <a:spcBef>
                          <a:spcPts val="0"/>
                        </a:spcBef>
                        <a:spcAft>
                          <a:spcPts val="598"/>
                        </a:spcAft>
                      </a:pPr>
                      <a:r>
                        <a:rPr lang="ar-SA" sz="2000" b="1" u="sng" kern="1400" dirty="0">
                          <a:solidFill>
                            <a:srgbClr val="000000"/>
                          </a:solidFill>
                          <a:latin typeface="Arial"/>
                          <a:cs typeface="Times New Roman"/>
                        </a:rPr>
                        <a:t>الدراسة الاجتماعية والنفسية وتتضمن:</a:t>
                      </a:r>
                      <a:endParaRPr lang="ar-SA" sz="2400" kern="1400" dirty="0">
                        <a:solidFill>
                          <a:srgbClr val="000000"/>
                        </a:solidFill>
                        <a:latin typeface="Goudy Old Style"/>
                      </a:endParaRPr>
                    </a:p>
                    <a:p>
                      <a:pPr marR="0" indent="0" algn="just" rtl="1">
                        <a:lnSpc>
                          <a:spcPct val="75000"/>
                        </a:lnSpc>
                        <a:spcBef>
                          <a:spcPts val="0"/>
                        </a:spcBef>
                        <a:spcAft>
                          <a:spcPts val="598"/>
                        </a:spcAft>
                      </a:pPr>
                      <a:r>
                        <a:rPr lang="ar-SA" sz="1800" b="1" kern="1400" dirty="0">
                          <a:solidFill>
                            <a:srgbClr val="000000"/>
                          </a:solidFill>
                          <a:latin typeface="Arial"/>
                          <a:cs typeface="Times New Roman"/>
                        </a:rPr>
                        <a:t>التعريف- خصائص عملية الدراسة (الدراسة الاجتماعية عملية مشتركة - مناطق الدراسة محدودة بطبيعية المشكلة وإمكانيات المؤسسة - الدراسة لها جوانب علاجية- مصادر الدراسة - أساليب الدراسة). </a:t>
                      </a:r>
                      <a:endParaRPr lang="ar-SA" sz="2400" kern="1400" dirty="0">
                        <a:solidFill>
                          <a:srgbClr val="000000"/>
                        </a:solidFill>
                        <a:latin typeface="Goudy Old Style"/>
                      </a:endParaRPr>
                    </a:p>
                    <a:p>
                      <a:pPr marR="0" indent="0" algn="r" rtl="1">
                        <a:lnSpc>
                          <a:spcPct val="75000"/>
                        </a:lnSpc>
                        <a:spcBef>
                          <a:spcPts val="0"/>
                        </a:spcBef>
                        <a:spcAft>
                          <a:spcPts val="598"/>
                        </a:spcAft>
                      </a:pPr>
                      <a:r>
                        <a:rPr lang="ar-SA" sz="2000" b="1" u="sng" kern="1400" dirty="0">
                          <a:solidFill>
                            <a:srgbClr val="000000"/>
                          </a:solidFill>
                          <a:latin typeface="Arial"/>
                          <a:cs typeface="Times New Roman"/>
                        </a:rPr>
                        <a:t>المقابلة وتتضمن: </a:t>
                      </a:r>
                      <a:endParaRPr lang="ar-SA" sz="2400" kern="1400" dirty="0">
                        <a:solidFill>
                          <a:srgbClr val="000000"/>
                        </a:solidFill>
                        <a:latin typeface="Goudy Old Style"/>
                      </a:endParaRPr>
                    </a:p>
                    <a:p>
                      <a:pPr marR="0" indent="0" algn="just" rtl="1">
                        <a:lnSpc>
                          <a:spcPct val="75000"/>
                        </a:lnSpc>
                        <a:spcBef>
                          <a:spcPts val="0"/>
                        </a:spcBef>
                        <a:spcAft>
                          <a:spcPts val="598"/>
                        </a:spcAft>
                      </a:pPr>
                      <a:r>
                        <a:rPr lang="ar-SA" sz="1600" b="1" kern="1400" dirty="0">
                          <a:solidFill>
                            <a:srgbClr val="000000"/>
                          </a:solidFill>
                          <a:latin typeface="Arial"/>
                          <a:cs typeface="Times New Roman"/>
                        </a:rPr>
                        <a:t>التعريف- الخصائص الرئيسية للمقابلة (أهداف المقابلة- المقابلة تعتمد على المهارة والعلم والاستعداد - المقابلة ليست قالبا ثابتاً - أسس المقابلة والأساليب المهنية ) </a:t>
                      </a:r>
                      <a:endParaRPr lang="ar-SA" sz="2400" kern="1400" dirty="0">
                        <a:solidFill>
                          <a:srgbClr val="000000"/>
                        </a:solidFill>
                        <a:latin typeface="Goudy Old Style"/>
                      </a:endParaRPr>
                    </a:p>
                  </a:txBody>
                  <a:tcPr marL="36576" marR="36576" marT="36580" marB="36580"/>
                </a:tc>
                <a:tc>
                  <a:txBody>
                    <a:bodyPr/>
                    <a:lstStyle/>
                    <a:p>
                      <a:pPr marR="0" indent="0" algn="just" rtl="1">
                        <a:lnSpc>
                          <a:spcPct val="75000"/>
                        </a:lnSpc>
                        <a:spcBef>
                          <a:spcPts val="0"/>
                        </a:spcBef>
                        <a:spcAft>
                          <a:spcPts val="298"/>
                        </a:spcAft>
                      </a:pPr>
                      <a:r>
                        <a:rPr lang="ar-SA" sz="1400" b="1" kern="1400" dirty="0">
                          <a:solidFill>
                            <a:srgbClr val="000000"/>
                          </a:solidFill>
                          <a:latin typeface="Simplified Arabic"/>
                          <a:cs typeface="Simplified Arabic"/>
                        </a:rPr>
                        <a:t> </a:t>
                      </a:r>
                      <a:endParaRPr lang="ar-SA" sz="2400" kern="1400" dirty="0">
                        <a:solidFill>
                          <a:srgbClr val="000000"/>
                        </a:solidFill>
                        <a:latin typeface="Goudy Old Style"/>
                      </a:endParaRPr>
                    </a:p>
                    <a:p>
                      <a:pPr marR="0" indent="0" algn="just" rtl="1">
                        <a:lnSpc>
                          <a:spcPct val="75000"/>
                        </a:lnSpc>
                        <a:spcBef>
                          <a:spcPts val="0"/>
                        </a:spcBef>
                        <a:spcAft>
                          <a:spcPts val="298"/>
                        </a:spcAft>
                      </a:pPr>
                      <a:r>
                        <a:rPr lang="ar-SA" sz="1400" b="1" kern="1400" dirty="0">
                          <a:solidFill>
                            <a:srgbClr val="000000"/>
                          </a:solidFill>
                          <a:latin typeface="Simplified Arabic"/>
                          <a:cs typeface="Simplified Arabic"/>
                        </a:rPr>
                        <a:t> </a:t>
                      </a:r>
                      <a:endParaRPr lang="ar-SA" sz="2400" kern="1400" dirty="0">
                        <a:solidFill>
                          <a:srgbClr val="000000"/>
                        </a:solidFill>
                        <a:latin typeface="Goudy Old Style"/>
                      </a:endParaRPr>
                    </a:p>
                    <a:p>
                      <a:pPr marR="0" indent="0" algn="ctr" rtl="1">
                        <a:lnSpc>
                          <a:spcPct val="75000"/>
                        </a:lnSpc>
                        <a:spcBef>
                          <a:spcPts val="0"/>
                        </a:spcBef>
                        <a:spcAft>
                          <a:spcPts val="0"/>
                        </a:spcAft>
                      </a:pPr>
                      <a:r>
                        <a:rPr lang="ar-SA" sz="2400" kern="1400" dirty="0">
                          <a:solidFill>
                            <a:srgbClr val="000000"/>
                          </a:solidFill>
                          <a:latin typeface="Goudy Old Style"/>
                          <a:cs typeface="Times New Roman"/>
                        </a:rPr>
                        <a:t>ص 161– 184 </a:t>
                      </a:r>
                      <a:endParaRPr lang="ar-SA" sz="2400" kern="1400" dirty="0">
                        <a:solidFill>
                          <a:srgbClr val="000000"/>
                        </a:solidFill>
                        <a:latin typeface="Goudy Old Style"/>
                      </a:endParaRPr>
                    </a:p>
                  </a:txBody>
                  <a:tcPr marL="36576" marR="36576" marT="36580" marB="36580"/>
                </a:tc>
              </a:tr>
              <a:tr h="2168883">
                <a:tc>
                  <a:txBody>
                    <a:bodyPr/>
                    <a:lstStyle/>
                    <a:p>
                      <a:pPr marR="0" indent="0" algn="ctr" rtl="1">
                        <a:lnSpc>
                          <a:spcPct val="225000"/>
                        </a:lnSpc>
                        <a:spcBef>
                          <a:spcPts val="0"/>
                        </a:spcBef>
                        <a:spcAft>
                          <a:spcPts val="598"/>
                        </a:spcAft>
                      </a:pPr>
                      <a:r>
                        <a:rPr lang="ar-EG" sz="1600" b="1" kern="1400" dirty="0">
                          <a:solidFill>
                            <a:srgbClr val="000000"/>
                          </a:solidFill>
                          <a:latin typeface="Goudy Old Style"/>
                          <a:cs typeface="Times New Roman"/>
                        </a:rPr>
                        <a:t> </a:t>
                      </a:r>
                      <a:endParaRPr lang="ar-EG" sz="2400" kern="1400" dirty="0">
                        <a:solidFill>
                          <a:srgbClr val="000000"/>
                        </a:solidFill>
                        <a:latin typeface="Goudy Old Style"/>
                      </a:endParaRPr>
                    </a:p>
                    <a:p>
                      <a:pPr marR="0" indent="0" algn="ctr" rtl="1">
                        <a:lnSpc>
                          <a:spcPct val="225000"/>
                        </a:lnSpc>
                        <a:spcBef>
                          <a:spcPts val="0"/>
                        </a:spcBef>
                        <a:spcAft>
                          <a:spcPts val="598"/>
                        </a:spcAft>
                      </a:pPr>
                      <a:r>
                        <a:rPr lang="ar-EG" sz="1600" b="1" kern="1400" dirty="0">
                          <a:solidFill>
                            <a:srgbClr val="000000"/>
                          </a:solidFill>
                          <a:latin typeface="Goudy Old Style"/>
                          <a:cs typeface="Times New Roman"/>
                        </a:rPr>
                        <a:t> </a:t>
                      </a:r>
                      <a:r>
                        <a:rPr lang="ar-EG" sz="1600" b="1" kern="1400" dirty="0" smtClean="0">
                          <a:solidFill>
                            <a:srgbClr val="000000"/>
                          </a:solidFill>
                          <a:latin typeface="Goudy Old Style"/>
                          <a:cs typeface="Times New Roman"/>
                        </a:rPr>
                        <a:t>الأسبوع </a:t>
                      </a:r>
                      <a:r>
                        <a:rPr lang="ar-EG" sz="1600" b="1" kern="1400" dirty="0">
                          <a:solidFill>
                            <a:srgbClr val="000000"/>
                          </a:solidFill>
                          <a:latin typeface="Goudy Old Style"/>
                          <a:cs typeface="Times New Roman"/>
                        </a:rPr>
                        <a:t>السادس </a:t>
                      </a:r>
                      <a:endParaRPr lang="ar-EG" sz="2400" kern="1400" dirty="0">
                        <a:solidFill>
                          <a:srgbClr val="000000"/>
                        </a:solidFill>
                        <a:latin typeface="Goudy Old Style"/>
                      </a:endParaRPr>
                    </a:p>
                    <a:p>
                      <a:pPr marR="0" indent="0" algn="ctr" rtl="1">
                        <a:lnSpc>
                          <a:spcPct val="225000"/>
                        </a:lnSpc>
                        <a:spcBef>
                          <a:spcPts val="0"/>
                        </a:spcBef>
                        <a:spcAft>
                          <a:spcPts val="598"/>
                        </a:spcAft>
                      </a:pPr>
                      <a:r>
                        <a:rPr lang="ar-EG" sz="1600" b="1" kern="1400" dirty="0">
                          <a:solidFill>
                            <a:srgbClr val="000000"/>
                          </a:solidFill>
                          <a:latin typeface="Goudy Old Style"/>
                          <a:cs typeface="Times New Roman"/>
                        </a:rPr>
                        <a:t>20/ 4</a:t>
                      </a:r>
                      <a:endParaRPr lang="ar-EG" sz="2400" kern="1400" dirty="0">
                        <a:solidFill>
                          <a:srgbClr val="000000"/>
                        </a:solidFill>
                        <a:latin typeface="Goudy Old Style"/>
                      </a:endParaRPr>
                    </a:p>
                  </a:txBody>
                  <a:tcPr marL="36576" marR="36576" marT="36580" marB="36580"/>
                </a:tc>
                <a:tc>
                  <a:txBody>
                    <a:bodyPr/>
                    <a:lstStyle/>
                    <a:p>
                      <a:pPr marR="0" indent="0" algn="r" rtl="1">
                        <a:lnSpc>
                          <a:spcPct val="75000"/>
                        </a:lnSpc>
                        <a:spcBef>
                          <a:spcPts val="0"/>
                        </a:spcBef>
                        <a:spcAft>
                          <a:spcPts val="598"/>
                        </a:spcAft>
                      </a:pPr>
                      <a:r>
                        <a:rPr lang="ar-SA" sz="2800" b="1" u="sng" kern="1400" dirty="0">
                          <a:solidFill>
                            <a:srgbClr val="000000"/>
                          </a:solidFill>
                          <a:latin typeface="Arial"/>
                          <a:cs typeface="Times New Roman"/>
                        </a:rPr>
                        <a:t>تابع المقابلة وتتضمن: </a:t>
                      </a:r>
                      <a:endParaRPr lang="ar-SA" sz="2400" kern="1400" dirty="0">
                        <a:solidFill>
                          <a:srgbClr val="000000"/>
                        </a:solidFill>
                        <a:latin typeface="Goudy Old Style"/>
                      </a:endParaRPr>
                    </a:p>
                    <a:p>
                      <a:pPr marR="0" indent="0" algn="just" rtl="1">
                        <a:lnSpc>
                          <a:spcPct val="75000"/>
                        </a:lnSpc>
                        <a:spcBef>
                          <a:spcPts val="0"/>
                        </a:spcBef>
                        <a:spcAft>
                          <a:spcPts val="598"/>
                        </a:spcAft>
                      </a:pPr>
                      <a:r>
                        <a:rPr lang="ar-SA" sz="1600" b="1" kern="1400" dirty="0">
                          <a:solidFill>
                            <a:srgbClr val="000000"/>
                          </a:solidFill>
                          <a:latin typeface="Arial"/>
                          <a:cs typeface="Times New Roman"/>
                        </a:rPr>
                        <a:t>القواعد التنظيمية للمقابلة - المقابلة لها بداية ووسط ونهاية - أنواع المقابلة) </a:t>
                      </a:r>
                      <a:endParaRPr lang="ar-SA" sz="2000" kern="1400" dirty="0">
                        <a:solidFill>
                          <a:srgbClr val="000000"/>
                        </a:solidFill>
                        <a:latin typeface="Goudy Old Style"/>
                      </a:endParaRPr>
                    </a:p>
                    <a:p>
                      <a:pPr marR="0" indent="0" algn="r" rtl="1">
                        <a:lnSpc>
                          <a:spcPct val="75000"/>
                        </a:lnSpc>
                        <a:spcBef>
                          <a:spcPts val="0"/>
                        </a:spcBef>
                        <a:spcAft>
                          <a:spcPts val="598"/>
                        </a:spcAft>
                      </a:pPr>
                      <a:r>
                        <a:rPr lang="ar-SA" sz="2800" b="1" u="sng" kern="1400" dirty="0">
                          <a:solidFill>
                            <a:srgbClr val="000000"/>
                          </a:solidFill>
                          <a:latin typeface="Arial"/>
                          <a:cs typeface="Times New Roman"/>
                        </a:rPr>
                        <a:t>الزيارة المنزلية:</a:t>
                      </a:r>
                      <a:endParaRPr lang="ar-SA" sz="2400" kern="1400" dirty="0">
                        <a:solidFill>
                          <a:srgbClr val="000000"/>
                        </a:solidFill>
                        <a:latin typeface="Goudy Old Style"/>
                      </a:endParaRPr>
                    </a:p>
                    <a:p>
                      <a:pPr marR="0" indent="0" algn="just" rtl="1">
                        <a:lnSpc>
                          <a:spcPct val="75000"/>
                        </a:lnSpc>
                        <a:spcBef>
                          <a:spcPts val="0"/>
                        </a:spcBef>
                        <a:spcAft>
                          <a:spcPts val="598"/>
                        </a:spcAft>
                      </a:pPr>
                      <a:r>
                        <a:rPr lang="ar-SA" sz="1800" b="1" kern="1400" dirty="0">
                          <a:solidFill>
                            <a:srgbClr val="000000"/>
                          </a:solidFill>
                          <a:latin typeface="Arial"/>
                          <a:cs typeface="Times New Roman"/>
                        </a:rPr>
                        <a:t>التعريف</a:t>
                      </a:r>
                      <a:r>
                        <a:rPr lang="ar-SA" sz="1800" kern="1400" dirty="0">
                          <a:solidFill>
                            <a:srgbClr val="000000"/>
                          </a:solidFill>
                          <a:latin typeface="Arial"/>
                          <a:cs typeface="Times New Roman"/>
                        </a:rPr>
                        <a:t>- </a:t>
                      </a:r>
                      <a:r>
                        <a:rPr lang="ar-SA" sz="1800" b="1" kern="1400" dirty="0">
                          <a:solidFill>
                            <a:srgbClr val="000000"/>
                          </a:solidFill>
                          <a:latin typeface="Arial"/>
                          <a:cs typeface="Times New Roman"/>
                        </a:rPr>
                        <a:t>الجوانب الايجابية للزيارة المنزلية </a:t>
                      </a:r>
                      <a:r>
                        <a:rPr lang="ar-SA" sz="1800" kern="1400" dirty="0">
                          <a:solidFill>
                            <a:srgbClr val="000000"/>
                          </a:solidFill>
                          <a:latin typeface="Arial"/>
                          <a:cs typeface="Times New Roman"/>
                        </a:rPr>
                        <a:t>- </a:t>
                      </a:r>
                      <a:r>
                        <a:rPr lang="ar-SA" sz="1800" b="1" kern="1400" dirty="0">
                          <a:solidFill>
                            <a:srgbClr val="000000"/>
                          </a:solidFill>
                          <a:latin typeface="Arial"/>
                          <a:cs typeface="Times New Roman"/>
                        </a:rPr>
                        <a:t>الجوانب السلبية</a:t>
                      </a:r>
                      <a:r>
                        <a:rPr lang="ar-SA" sz="1800" kern="1400" dirty="0">
                          <a:solidFill>
                            <a:srgbClr val="000000"/>
                          </a:solidFill>
                          <a:latin typeface="Arial"/>
                          <a:cs typeface="Times New Roman"/>
                        </a:rPr>
                        <a:t>- </a:t>
                      </a:r>
                      <a:r>
                        <a:rPr lang="ar-SA" sz="1800" b="1" kern="1400" dirty="0">
                          <a:solidFill>
                            <a:srgbClr val="000000"/>
                          </a:solidFill>
                          <a:latin typeface="Arial"/>
                          <a:cs typeface="Times New Roman"/>
                        </a:rPr>
                        <a:t>خصائص وأسس الزيارة المنزلية </a:t>
                      </a:r>
                      <a:r>
                        <a:rPr lang="ar-SA" sz="1800" kern="1400" dirty="0">
                          <a:solidFill>
                            <a:srgbClr val="000000"/>
                          </a:solidFill>
                          <a:latin typeface="Arial"/>
                          <a:cs typeface="Times New Roman"/>
                        </a:rPr>
                        <a:t>.</a:t>
                      </a:r>
                      <a:endParaRPr lang="ar-SA" sz="2400" kern="1400" dirty="0">
                        <a:solidFill>
                          <a:srgbClr val="000000"/>
                        </a:solidFill>
                        <a:latin typeface="Goudy Old Style"/>
                      </a:endParaRPr>
                    </a:p>
                    <a:p>
                      <a:pPr marR="0" indent="0" algn="r" rtl="1">
                        <a:lnSpc>
                          <a:spcPct val="75000"/>
                        </a:lnSpc>
                        <a:spcBef>
                          <a:spcPts val="0"/>
                        </a:spcBef>
                        <a:spcAft>
                          <a:spcPts val="598"/>
                        </a:spcAft>
                      </a:pPr>
                      <a:r>
                        <a:rPr lang="ar-SA" sz="1800" b="1" u="sng" kern="1400" dirty="0">
                          <a:solidFill>
                            <a:srgbClr val="000000"/>
                          </a:solidFill>
                          <a:latin typeface="Arial"/>
                          <a:cs typeface="Times New Roman"/>
                        </a:rPr>
                        <a:t>وسائل أخرى للدراسة الاجتماعية</a:t>
                      </a:r>
                      <a:r>
                        <a:rPr lang="ar-SA" sz="1800" b="1" kern="1400" dirty="0">
                          <a:solidFill>
                            <a:srgbClr val="000000"/>
                          </a:solidFill>
                          <a:latin typeface="Arial"/>
                          <a:cs typeface="Times New Roman"/>
                        </a:rPr>
                        <a:t>: </a:t>
                      </a:r>
                      <a:endParaRPr lang="ar-SA" sz="2400" kern="1400" dirty="0">
                        <a:solidFill>
                          <a:srgbClr val="000000"/>
                        </a:solidFill>
                        <a:latin typeface="Goudy Old Style"/>
                      </a:endParaRPr>
                    </a:p>
                    <a:p>
                      <a:pPr marR="0" indent="0" algn="just" rtl="1">
                        <a:lnSpc>
                          <a:spcPct val="75000"/>
                        </a:lnSpc>
                        <a:spcBef>
                          <a:spcPts val="0"/>
                        </a:spcBef>
                        <a:spcAft>
                          <a:spcPts val="598"/>
                        </a:spcAft>
                      </a:pPr>
                      <a:r>
                        <a:rPr lang="ar-SA" sz="1600" b="1" kern="1400" dirty="0">
                          <a:solidFill>
                            <a:srgbClr val="000000"/>
                          </a:solidFill>
                          <a:latin typeface="Arial"/>
                          <a:cs typeface="Times New Roman"/>
                        </a:rPr>
                        <a:t>مقابلة الخبراء- الاطلاع على المستندات - المراسلات - المكالمات التليفونية.</a:t>
                      </a:r>
                      <a:r>
                        <a:rPr lang="ar-SA" sz="2400" kern="1400" dirty="0">
                          <a:solidFill>
                            <a:srgbClr val="000000"/>
                          </a:solidFill>
                          <a:latin typeface="Times New Roman"/>
                          <a:cs typeface="Times New Roman"/>
                        </a:rPr>
                        <a:t> </a:t>
                      </a:r>
                      <a:endParaRPr lang="ar-SA" sz="2000" kern="1400" dirty="0">
                        <a:solidFill>
                          <a:srgbClr val="000000"/>
                        </a:solidFill>
                        <a:latin typeface="Goudy Old Style"/>
                      </a:endParaRPr>
                    </a:p>
                  </a:txBody>
                  <a:tcPr marL="36576" marR="36576" marT="36580" marB="36580"/>
                </a:tc>
                <a:tc>
                  <a:txBody>
                    <a:bodyPr/>
                    <a:lstStyle/>
                    <a:p>
                      <a:pPr marR="0" indent="0" algn="ctr" rtl="1">
                        <a:lnSpc>
                          <a:spcPct val="225000"/>
                        </a:lnSpc>
                        <a:spcBef>
                          <a:spcPts val="0"/>
                        </a:spcBef>
                        <a:spcAft>
                          <a:spcPts val="598"/>
                        </a:spcAft>
                      </a:pPr>
                      <a:r>
                        <a:rPr lang="ar-EG" sz="1400" b="1" kern="1400" dirty="0">
                          <a:solidFill>
                            <a:srgbClr val="000000"/>
                          </a:solidFill>
                          <a:latin typeface="Goudy Old Style"/>
                          <a:cs typeface="Times New Roman"/>
                        </a:rPr>
                        <a:t> </a:t>
                      </a:r>
                      <a:endParaRPr lang="ar-EG" sz="2400" kern="1400" dirty="0">
                        <a:solidFill>
                          <a:srgbClr val="000000"/>
                        </a:solidFill>
                        <a:latin typeface="Goudy Old Style"/>
                      </a:endParaRPr>
                    </a:p>
                    <a:p>
                      <a:pPr marR="0" indent="0" algn="ctr" rtl="1">
                        <a:lnSpc>
                          <a:spcPct val="225000"/>
                        </a:lnSpc>
                        <a:spcBef>
                          <a:spcPts val="0"/>
                        </a:spcBef>
                        <a:spcAft>
                          <a:spcPts val="598"/>
                        </a:spcAft>
                      </a:pPr>
                      <a:r>
                        <a:rPr lang="ar-EG" sz="1400" b="1" kern="1400" dirty="0">
                          <a:solidFill>
                            <a:srgbClr val="000000"/>
                          </a:solidFill>
                          <a:latin typeface="Goudy Old Style"/>
                          <a:cs typeface="Times New Roman"/>
                        </a:rPr>
                        <a:t> </a:t>
                      </a:r>
                      <a:endParaRPr lang="ar-EG" sz="2400" kern="1400" dirty="0">
                        <a:solidFill>
                          <a:srgbClr val="000000"/>
                        </a:solidFill>
                        <a:latin typeface="Goudy Old Style"/>
                      </a:endParaRPr>
                    </a:p>
                    <a:p>
                      <a:pPr marR="0" indent="0" algn="ctr" rtl="1">
                        <a:lnSpc>
                          <a:spcPct val="75000"/>
                        </a:lnSpc>
                        <a:spcBef>
                          <a:spcPts val="0"/>
                        </a:spcBef>
                        <a:spcAft>
                          <a:spcPts val="0"/>
                        </a:spcAft>
                      </a:pPr>
                      <a:r>
                        <a:rPr lang="ar-EG" sz="2400" b="1" kern="1400" dirty="0">
                          <a:solidFill>
                            <a:srgbClr val="000000"/>
                          </a:solidFill>
                          <a:latin typeface="Goudy Old Style"/>
                          <a:ea typeface="+mn-ea"/>
                          <a:cs typeface="Times New Roman"/>
                        </a:rPr>
                        <a:t>ص 195– </a:t>
                      </a:r>
                      <a:r>
                        <a:rPr lang="ar-EG" sz="2800" kern="1400" dirty="0">
                          <a:solidFill>
                            <a:srgbClr val="000000"/>
                          </a:solidFill>
                          <a:latin typeface="Goudy Old Style"/>
                          <a:cs typeface="Times New Roman"/>
                        </a:rPr>
                        <a:t>220</a:t>
                      </a:r>
                      <a:endParaRPr lang="ar-EG" sz="2400" kern="1400" dirty="0">
                        <a:solidFill>
                          <a:srgbClr val="000000"/>
                        </a:solidFill>
                        <a:latin typeface="Goudy Old Style"/>
                      </a:endParaRPr>
                    </a:p>
                  </a:txBody>
                  <a:tcPr marL="36576" marR="36576" marT="36580" marB="36580"/>
                </a:tc>
              </a:tr>
              <a:tr h="2597749">
                <a:tc>
                  <a:txBody>
                    <a:bodyPr/>
                    <a:lstStyle/>
                    <a:p>
                      <a:pPr marR="0" indent="0" algn="ctr" rtl="1">
                        <a:lnSpc>
                          <a:spcPct val="225000"/>
                        </a:lnSpc>
                        <a:spcBef>
                          <a:spcPts val="0"/>
                        </a:spcBef>
                        <a:spcAft>
                          <a:spcPts val="598"/>
                        </a:spcAft>
                      </a:pPr>
                      <a:r>
                        <a:rPr lang="ar-EG" sz="1600" b="1" kern="1400" dirty="0">
                          <a:solidFill>
                            <a:srgbClr val="000000"/>
                          </a:solidFill>
                          <a:latin typeface="Goudy Old Style"/>
                          <a:cs typeface="Times New Roman"/>
                        </a:rPr>
                        <a:t> </a:t>
                      </a:r>
                      <a:endParaRPr lang="ar-EG" sz="2400" kern="1400" dirty="0">
                        <a:solidFill>
                          <a:srgbClr val="000000"/>
                        </a:solidFill>
                        <a:latin typeface="Goudy Old Style"/>
                      </a:endParaRPr>
                    </a:p>
                    <a:p>
                      <a:pPr marR="0" indent="0" algn="ctr" rtl="1">
                        <a:lnSpc>
                          <a:spcPct val="225000"/>
                        </a:lnSpc>
                        <a:spcBef>
                          <a:spcPts val="0"/>
                        </a:spcBef>
                        <a:spcAft>
                          <a:spcPts val="598"/>
                        </a:spcAft>
                      </a:pPr>
                      <a:r>
                        <a:rPr lang="ar-EG" sz="1600" b="1" kern="1400" dirty="0">
                          <a:solidFill>
                            <a:srgbClr val="000000"/>
                          </a:solidFill>
                          <a:latin typeface="Goudy Old Style"/>
                          <a:cs typeface="Times New Roman"/>
                        </a:rPr>
                        <a:t>الأسبوع  السابع</a:t>
                      </a:r>
                      <a:endParaRPr lang="ar-EG" sz="2400" kern="1400" dirty="0">
                        <a:solidFill>
                          <a:srgbClr val="000000"/>
                        </a:solidFill>
                        <a:latin typeface="Goudy Old Style"/>
                      </a:endParaRPr>
                    </a:p>
                    <a:p>
                      <a:pPr marR="0" indent="0" algn="ctr" rtl="1">
                        <a:lnSpc>
                          <a:spcPct val="225000"/>
                        </a:lnSpc>
                        <a:spcBef>
                          <a:spcPts val="0"/>
                        </a:spcBef>
                        <a:spcAft>
                          <a:spcPts val="598"/>
                        </a:spcAft>
                      </a:pPr>
                      <a:r>
                        <a:rPr lang="ar-EG" sz="1600" b="1" kern="1400" dirty="0">
                          <a:solidFill>
                            <a:srgbClr val="000000"/>
                          </a:solidFill>
                          <a:latin typeface="Goudy Old Style"/>
                          <a:cs typeface="Times New Roman"/>
                        </a:rPr>
                        <a:t>27/ 4 </a:t>
                      </a:r>
                      <a:endParaRPr lang="ar-EG" sz="2400" kern="1400" dirty="0">
                        <a:solidFill>
                          <a:srgbClr val="000000"/>
                        </a:solidFill>
                        <a:latin typeface="Goudy Old Style"/>
                      </a:endParaRPr>
                    </a:p>
                  </a:txBody>
                  <a:tcPr marL="36576" marR="36576" marT="36580" marB="36580"/>
                </a:tc>
                <a:tc>
                  <a:txBody>
                    <a:bodyPr/>
                    <a:lstStyle/>
                    <a:p>
                      <a:pPr marR="0" indent="0" algn="just" rtl="1">
                        <a:lnSpc>
                          <a:spcPct val="100000"/>
                        </a:lnSpc>
                        <a:spcBef>
                          <a:spcPts val="0"/>
                        </a:spcBef>
                        <a:spcAft>
                          <a:spcPts val="0"/>
                        </a:spcAft>
                      </a:pPr>
                      <a:r>
                        <a:rPr lang="ar-SA" sz="2400" b="1" u="sng" kern="1400" dirty="0">
                          <a:solidFill>
                            <a:srgbClr val="000000"/>
                          </a:solidFill>
                          <a:latin typeface="Arial"/>
                          <a:cs typeface="Times New Roman"/>
                        </a:rPr>
                        <a:t>التشخيص في خدمة الفرد ويتضمن:</a:t>
                      </a:r>
                      <a:endParaRPr lang="ar-SA" sz="2400" kern="1400" dirty="0">
                        <a:solidFill>
                          <a:srgbClr val="000000"/>
                        </a:solidFill>
                        <a:latin typeface="Goudy Old Style"/>
                      </a:endParaRPr>
                    </a:p>
                    <a:p>
                      <a:pPr marL="234950" marR="0" indent="-228600" algn="r" rtl="1">
                        <a:lnSpc>
                          <a:spcPct val="75000"/>
                        </a:lnSpc>
                        <a:spcBef>
                          <a:spcPts val="0"/>
                        </a:spcBef>
                        <a:spcAft>
                          <a:spcPts val="0"/>
                        </a:spcAft>
                      </a:pPr>
                      <a:r>
                        <a:rPr lang="ar-SA" sz="1800" b="1" kern="1400" dirty="0">
                          <a:solidFill>
                            <a:srgbClr val="000000"/>
                          </a:solidFill>
                          <a:latin typeface="Arial"/>
                          <a:cs typeface="Times New Roman"/>
                        </a:rPr>
                        <a:t> </a:t>
                      </a:r>
                      <a:endParaRPr lang="ar-SA" sz="2400" kern="1400" dirty="0">
                        <a:solidFill>
                          <a:srgbClr val="000000"/>
                        </a:solidFill>
                        <a:latin typeface="Goudy Old Style"/>
                      </a:endParaRPr>
                    </a:p>
                    <a:p>
                      <a:pPr marL="234950" marR="0" indent="-228600" algn="r" rtl="1">
                        <a:lnSpc>
                          <a:spcPct val="75000"/>
                        </a:lnSpc>
                        <a:spcBef>
                          <a:spcPts val="0"/>
                        </a:spcBef>
                        <a:spcAft>
                          <a:spcPts val="0"/>
                        </a:spcAft>
                      </a:pPr>
                      <a:r>
                        <a:rPr lang="ar-SA" sz="1800" b="1" kern="1400" dirty="0">
                          <a:solidFill>
                            <a:srgbClr val="000000"/>
                          </a:solidFill>
                          <a:latin typeface="Arial"/>
                          <a:cs typeface="Times New Roman"/>
                        </a:rPr>
                        <a:t>المفهوم .</a:t>
                      </a:r>
                      <a:endParaRPr lang="ar-SA" sz="2400" kern="1400" dirty="0">
                        <a:solidFill>
                          <a:srgbClr val="000000"/>
                        </a:solidFill>
                        <a:latin typeface="Goudy Old Style"/>
                      </a:endParaRPr>
                    </a:p>
                    <a:p>
                      <a:pPr marR="0" indent="0" algn="just" rtl="1">
                        <a:lnSpc>
                          <a:spcPct val="75000"/>
                        </a:lnSpc>
                        <a:spcBef>
                          <a:spcPts val="0"/>
                        </a:spcBef>
                        <a:spcAft>
                          <a:spcPts val="0"/>
                        </a:spcAft>
                      </a:pPr>
                      <a:r>
                        <a:rPr lang="ar-SA" sz="1800" b="1" kern="1400" dirty="0">
                          <a:solidFill>
                            <a:srgbClr val="000000"/>
                          </a:solidFill>
                          <a:latin typeface="Arial"/>
                          <a:cs typeface="Times New Roman"/>
                        </a:rPr>
                        <a:t>أنواع ومستويات التشخيص (الأفكار التشخيصية - التشخيص الإكلينيكي - التشخيص </a:t>
                      </a:r>
                      <a:r>
                        <a:rPr lang="ar-SA" sz="1800" b="1" kern="1400" dirty="0" err="1">
                          <a:solidFill>
                            <a:srgbClr val="000000"/>
                          </a:solidFill>
                          <a:latin typeface="Arial"/>
                          <a:cs typeface="Times New Roman"/>
                        </a:rPr>
                        <a:t>السببي</a:t>
                      </a:r>
                      <a:r>
                        <a:rPr lang="ar-SA" sz="1800" b="1" kern="1400" dirty="0">
                          <a:solidFill>
                            <a:srgbClr val="000000"/>
                          </a:solidFill>
                          <a:latin typeface="Arial"/>
                          <a:cs typeface="Times New Roman"/>
                        </a:rPr>
                        <a:t> - التشخيص </a:t>
                      </a:r>
                      <a:r>
                        <a:rPr lang="ar-SA" sz="1800" b="1" kern="1400" dirty="0" err="1">
                          <a:solidFill>
                            <a:srgbClr val="000000"/>
                          </a:solidFill>
                          <a:latin typeface="Arial"/>
                          <a:cs typeface="Times New Roman"/>
                        </a:rPr>
                        <a:t>الدينامي</a:t>
                      </a:r>
                      <a:r>
                        <a:rPr lang="ar-SA" sz="1800" b="1" kern="1400" dirty="0">
                          <a:solidFill>
                            <a:srgbClr val="000000"/>
                          </a:solidFill>
                          <a:latin typeface="Arial"/>
                          <a:cs typeface="Times New Roman"/>
                        </a:rPr>
                        <a:t> - التشخيص المتكامل) .</a:t>
                      </a:r>
                      <a:endParaRPr lang="ar-SA" sz="2400" kern="1400" dirty="0">
                        <a:solidFill>
                          <a:srgbClr val="000000"/>
                        </a:solidFill>
                        <a:latin typeface="Goudy Old Style"/>
                      </a:endParaRPr>
                    </a:p>
                    <a:p>
                      <a:pPr marR="0" indent="0" algn="just" rtl="1">
                        <a:lnSpc>
                          <a:spcPct val="75000"/>
                        </a:lnSpc>
                        <a:spcBef>
                          <a:spcPts val="0"/>
                        </a:spcBef>
                        <a:spcAft>
                          <a:spcPts val="0"/>
                        </a:spcAft>
                      </a:pPr>
                      <a:r>
                        <a:rPr lang="ar-SA" sz="1800" b="1" kern="1400" dirty="0">
                          <a:solidFill>
                            <a:srgbClr val="000000"/>
                          </a:solidFill>
                          <a:latin typeface="Arial"/>
                          <a:cs typeface="Times New Roman"/>
                        </a:rPr>
                        <a:t>مكونات التشخيص (التصنيف العام - الطائفي- النوعي- التفسيري الوصفي- تحديد مناطق العلاج).</a:t>
                      </a:r>
                      <a:endParaRPr lang="ar-SA" sz="2400" kern="1400" dirty="0">
                        <a:solidFill>
                          <a:srgbClr val="000000"/>
                        </a:solidFill>
                        <a:latin typeface="Goudy Old Style"/>
                      </a:endParaRPr>
                    </a:p>
                    <a:p>
                      <a:pPr marR="0" indent="0" algn="just" rtl="1">
                        <a:lnSpc>
                          <a:spcPct val="75000"/>
                        </a:lnSpc>
                        <a:spcBef>
                          <a:spcPts val="0"/>
                        </a:spcBef>
                        <a:spcAft>
                          <a:spcPts val="0"/>
                        </a:spcAft>
                      </a:pPr>
                      <a:r>
                        <a:rPr lang="ar-SA" sz="1800" b="1" kern="1400" dirty="0">
                          <a:solidFill>
                            <a:srgbClr val="000000"/>
                          </a:solidFill>
                          <a:latin typeface="Arial"/>
                          <a:cs typeface="Times New Roman"/>
                        </a:rPr>
                        <a:t>خطوات التشخيص (الإدراك المبدئي للمشكلة - حصر الحقائق- تقييم الحقائق- صياغة الحقائق- تحديد مناطق العلاج –الصياغة النهائية للتشخيص).</a:t>
                      </a:r>
                      <a:r>
                        <a:rPr lang="ar-SA" sz="2800" b="1" kern="1400" dirty="0">
                          <a:solidFill>
                            <a:srgbClr val="000000"/>
                          </a:solidFill>
                          <a:latin typeface="Times New Roman"/>
                          <a:cs typeface="Times New Roman"/>
                        </a:rPr>
                        <a:t> </a:t>
                      </a:r>
                      <a:endParaRPr lang="ar-SA" sz="2400" kern="1400" dirty="0">
                        <a:solidFill>
                          <a:srgbClr val="000000"/>
                        </a:solidFill>
                        <a:latin typeface="Goudy Old Style"/>
                      </a:endParaRPr>
                    </a:p>
                  </a:txBody>
                  <a:tcPr marL="36576" marR="36576" marT="36580" marB="36580"/>
                </a:tc>
                <a:tc>
                  <a:txBody>
                    <a:bodyPr/>
                    <a:lstStyle/>
                    <a:p>
                      <a:pPr marR="0" indent="0" algn="ctr" rtl="1">
                        <a:lnSpc>
                          <a:spcPct val="225000"/>
                        </a:lnSpc>
                        <a:spcBef>
                          <a:spcPts val="0"/>
                        </a:spcBef>
                        <a:spcAft>
                          <a:spcPts val="598"/>
                        </a:spcAft>
                      </a:pPr>
                      <a:r>
                        <a:rPr lang="ar-EG" sz="1400" b="1" kern="1400" dirty="0">
                          <a:solidFill>
                            <a:srgbClr val="000000"/>
                          </a:solidFill>
                          <a:latin typeface="Goudy Old Style"/>
                          <a:cs typeface="Times New Roman"/>
                        </a:rPr>
                        <a:t> </a:t>
                      </a:r>
                      <a:endParaRPr lang="ar-EG" sz="2400" kern="1400" dirty="0">
                        <a:solidFill>
                          <a:srgbClr val="000000"/>
                        </a:solidFill>
                        <a:latin typeface="Goudy Old Style"/>
                      </a:endParaRPr>
                    </a:p>
                    <a:p>
                      <a:pPr marR="0" indent="0" algn="ctr" rtl="1">
                        <a:lnSpc>
                          <a:spcPct val="100000"/>
                        </a:lnSpc>
                        <a:spcBef>
                          <a:spcPts val="0"/>
                        </a:spcBef>
                        <a:spcAft>
                          <a:spcPts val="598"/>
                        </a:spcAft>
                      </a:pPr>
                      <a:endParaRPr lang="ar-SA" sz="1800" b="1" kern="1400" dirty="0" smtClean="0">
                        <a:solidFill>
                          <a:srgbClr val="000000"/>
                        </a:solidFill>
                        <a:latin typeface="Arial"/>
                        <a:ea typeface="+mn-ea"/>
                        <a:cs typeface="Times New Roman"/>
                      </a:endParaRPr>
                    </a:p>
                    <a:p>
                      <a:pPr marR="0" indent="0" algn="ctr" rtl="1">
                        <a:lnSpc>
                          <a:spcPct val="100000"/>
                        </a:lnSpc>
                        <a:spcBef>
                          <a:spcPts val="0"/>
                        </a:spcBef>
                        <a:spcAft>
                          <a:spcPts val="598"/>
                        </a:spcAft>
                      </a:pPr>
                      <a:r>
                        <a:rPr lang="ar-EG" sz="1800" b="1" kern="1400" dirty="0" smtClean="0">
                          <a:solidFill>
                            <a:srgbClr val="000000"/>
                          </a:solidFill>
                          <a:latin typeface="Arial"/>
                          <a:ea typeface="+mn-ea"/>
                          <a:cs typeface="Times New Roman"/>
                        </a:rPr>
                        <a:t>ص 223</a:t>
                      </a:r>
                      <a:r>
                        <a:rPr lang="ar-EG" sz="1800" b="1" kern="1400" dirty="0">
                          <a:solidFill>
                            <a:srgbClr val="000000"/>
                          </a:solidFill>
                          <a:latin typeface="Arial"/>
                          <a:ea typeface="+mn-ea"/>
                          <a:cs typeface="Times New Roman"/>
                        </a:rPr>
                        <a:t>– 243</a:t>
                      </a:r>
                    </a:p>
                    <a:p>
                      <a:pPr marR="0" indent="0" algn="ctr" rtl="1">
                        <a:lnSpc>
                          <a:spcPct val="100000"/>
                        </a:lnSpc>
                        <a:spcBef>
                          <a:spcPts val="0"/>
                        </a:spcBef>
                        <a:spcAft>
                          <a:spcPts val="598"/>
                        </a:spcAft>
                      </a:pPr>
                      <a:endParaRPr lang="ar-SA" sz="900" b="1" kern="1400" dirty="0" smtClean="0">
                        <a:solidFill>
                          <a:srgbClr val="000000"/>
                        </a:solidFill>
                        <a:latin typeface="Arial"/>
                        <a:ea typeface="+mn-ea"/>
                        <a:cs typeface="Times New Roman"/>
                      </a:endParaRPr>
                    </a:p>
                    <a:p>
                      <a:pPr marR="0" indent="0" algn="ctr" rtl="1">
                        <a:lnSpc>
                          <a:spcPct val="100000"/>
                        </a:lnSpc>
                        <a:spcBef>
                          <a:spcPts val="0"/>
                        </a:spcBef>
                        <a:spcAft>
                          <a:spcPts val="598"/>
                        </a:spcAft>
                      </a:pPr>
                      <a:r>
                        <a:rPr lang="ar-EG" sz="1800" b="1" kern="1400" dirty="0" smtClean="0">
                          <a:solidFill>
                            <a:srgbClr val="000000"/>
                          </a:solidFill>
                          <a:latin typeface="Arial"/>
                          <a:ea typeface="+mn-ea"/>
                          <a:cs typeface="Times New Roman"/>
                        </a:rPr>
                        <a:t>ص248</a:t>
                      </a:r>
                      <a:r>
                        <a:rPr lang="ar-EG" sz="1800" b="1" kern="1400" dirty="0">
                          <a:solidFill>
                            <a:srgbClr val="000000"/>
                          </a:solidFill>
                          <a:latin typeface="Arial"/>
                          <a:ea typeface="+mn-ea"/>
                          <a:cs typeface="Times New Roman"/>
                        </a:rPr>
                        <a:t>– 249</a:t>
                      </a:r>
                    </a:p>
                    <a:p>
                      <a:pPr marR="0" indent="0" algn="ctr" rtl="1">
                        <a:lnSpc>
                          <a:spcPct val="100000"/>
                        </a:lnSpc>
                        <a:spcBef>
                          <a:spcPts val="0"/>
                        </a:spcBef>
                        <a:spcAft>
                          <a:spcPts val="598"/>
                        </a:spcAft>
                      </a:pPr>
                      <a:r>
                        <a:rPr lang="ar-EG" sz="1800" b="1" kern="1400" dirty="0">
                          <a:solidFill>
                            <a:srgbClr val="000000"/>
                          </a:solidFill>
                          <a:latin typeface="Arial"/>
                          <a:ea typeface="+mn-ea"/>
                          <a:cs typeface="Times New Roman"/>
                        </a:rPr>
                        <a:t>ص </a:t>
                      </a:r>
                      <a:r>
                        <a:rPr lang="ar-EG" sz="1800" b="1" kern="1400" dirty="0" smtClean="0">
                          <a:solidFill>
                            <a:srgbClr val="000000"/>
                          </a:solidFill>
                          <a:latin typeface="Arial"/>
                          <a:ea typeface="+mn-ea"/>
                          <a:cs typeface="Times New Roman"/>
                        </a:rPr>
                        <a:t>254</a:t>
                      </a:r>
                      <a:endParaRPr lang="ar-EG" sz="2400" kern="1400" dirty="0">
                        <a:solidFill>
                          <a:srgbClr val="000000"/>
                        </a:solidFill>
                        <a:latin typeface="Goudy Old Style"/>
                      </a:endParaRPr>
                    </a:p>
                  </a:txBody>
                  <a:tcPr marL="36576" marR="36576" marT="36580" marB="36580"/>
                </a:tc>
              </a:tr>
            </a:tbl>
          </a:graphicData>
        </a:graphic>
      </p:graphicFrame>
    </p:spTree>
    <p:extLst>
      <p:ext uri="{BB962C8B-B14F-4D97-AF65-F5344CB8AC3E}">
        <p14:creationId xmlns:p14="http://schemas.microsoft.com/office/powerpoint/2010/main" val="764288192"/>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جدول 1"/>
          <p:cNvGraphicFramePr>
            <a:graphicFrameLocks noGrp="1"/>
          </p:cNvGraphicFramePr>
          <p:nvPr/>
        </p:nvGraphicFramePr>
        <p:xfrm>
          <a:off x="304800" y="152400"/>
          <a:ext cx="8686800" cy="6364288"/>
        </p:xfrm>
        <a:graphic>
          <a:graphicData uri="http://schemas.openxmlformats.org/drawingml/2006/table">
            <a:tbl>
              <a:tblPr rtl="1" firstRow="1" bandRow="1">
                <a:tableStyleId>{5C22544A-7EE6-4342-B048-85BDC9FD1C3A}</a:tableStyleId>
              </a:tblPr>
              <a:tblGrid>
                <a:gridCol w="1322990"/>
                <a:gridCol w="5905312"/>
                <a:gridCol w="1458498"/>
              </a:tblGrid>
              <a:tr h="1734329">
                <a:tc>
                  <a:txBody>
                    <a:bodyPr/>
                    <a:lstStyle/>
                    <a:p>
                      <a:pPr marR="0" indent="0" algn="ctr" rtl="1">
                        <a:lnSpc>
                          <a:spcPct val="100000"/>
                        </a:lnSpc>
                        <a:spcBef>
                          <a:spcPts val="0"/>
                        </a:spcBef>
                        <a:spcAft>
                          <a:spcPts val="598"/>
                        </a:spcAft>
                      </a:pPr>
                      <a:r>
                        <a:rPr lang="ar-EG" sz="1400" b="1" kern="1400" dirty="0">
                          <a:solidFill>
                            <a:srgbClr val="000000"/>
                          </a:solidFill>
                          <a:latin typeface="Goudy Old Style"/>
                          <a:cs typeface="Times New Roman"/>
                        </a:rPr>
                        <a:t> </a:t>
                      </a:r>
                      <a:r>
                        <a:rPr lang="ar-EG" sz="1400" b="1" kern="1400" dirty="0" smtClean="0">
                          <a:solidFill>
                            <a:srgbClr val="000000"/>
                          </a:solidFill>
                          <a:latin typeface="Goudy Old Style"/>
                          <a:cs typeface="Times New Roman"/>
                        </a:rPr>
                        <a:t>الأسبوع  </a:t>
                      </a:r>
                      <a:r>
                        <a:rPr lang="ar-EG" sz="1400" b="1" kern="1400" dirty="0">
                          <a:solidFill>
                            <a:srgbClr val="000000"/>
                          </a:solidFill>
                          <a:latin typeface="Goudy Old Style"/>
                          <a:cs typeface="Times New Roman"/>
                        </a:rPr>
                        <a:t>الثامن</a:t>
                      </a:r>
                      <a:endParaRPr lang="ar-EG" sz="2000" kern="1400" dirty="0">
                        <a:solidFill>
                          <a:srgbClr val="000000"/>
                        </a:solidFill>
                        <a:latin typeface="Goudy Old Style"/>
                      </a:endParaRPr>
                    </a:p>
                    <a:p>
                      <a:pPr marR="0" indent="0" algn="ctr" rtl="1">
                        <a:lnSpc>
                          <a:spcPct val="100000"/>
                        </a:lnSpc>
                        <a:spcBef>
                          <a:spcPts val="0"/>
                        </a:spcBef>
                        <a:spcAft>
                          <a:spcPts val="598"/>
                        </a:spcAft>
                      </a:pPr>
                      <a:r>
                        <a:rPr lang="ar-EG" sz="1400" b="1" kern="1400" dirty="0">
                          <a:solidFill>
                            <a:srgbClr val="000000"/>
                          </a:solidFill>
                          <a:latin typeface="Goudy Old Style"/>
                          <a:cs typeface="Times New Roman"/>
                        </a:rPr>
                        <a:t>4/ 5</a:t>
                      </a:r>
                      <a:endParaRPr lang="ar-EG" sz="2000" kern="1400" dirty="0">
                        <a:solidFill>
                          <a:srgbClr val="000000"/>
                        </a:solidFill>
                        <a:latin typeface="Goudy Old Style"/>
                      </a:endParaRPr>
                    </a:p>
                  </a:txBody>
                  <a:tcPr marL="36576" marR="36576" marT="36576" marB="36576"/>
                </a:tc>
                <a:tc>
                  <a:txBody>
                    <a:bodyPr/>
                    <a:lstStyle/>
                    <a:p>
                      <a:pPr marR="0" indent="0" algn="r" rtl="1">
                        <a:lnSpc>
                          <a:spcPct val="100000"/>
                        </a:lnSpc>
                        <a:spcBef>
                          <a:spcPts val="0"/>
                        </a:spcBef>
                        <a:spcAft>
                          <a:spcPts val="598"/>
                        </a:spcAft>
                      </a:pPr>
                      <a:r>
                        <a:rPr lang="ar-SA" sz="2400" b="1" u="sng" kern="1400" dirty="0">
                          <a:solidFill>
                            <a:srgbClr val="000000"/>
                          </a:solidFill>
                          <a:latin typeface="Arial"/>
                          <a:cs typeface="Times New Roman"/>
                        </a:rPr>
                        <a:t>العلاج الاجتماعي النفسي ويتضمن</a:t>
                      </a:r>
                      <a:r>
                        <a:rPr lang="ar-SA" sz="1600" b="1" u="sng" kern="1400" dirty="0">
                          <a:solidFill>
                            <a:srgbClr val="000000"/>
                          </a:solidFill>
                          <a:latin typeface="Arial"/>
                          <a:cs typeface="Times New Roman"/>
                        </a:rPr>
                        <a:t>:</a:t>
                      </a:r>
                      <a:endParaRPr lang="ar-SA" sz="2000" kern="1400" dirty="0">
                        <a:solidFill>
                          <a:srgbClr val="000000"/>
                        </a:solidFill>
                        <a:latin typeface="Goudy Old Style"/>
                      </a:endParaRPr>
                    </a:p>
                    <a:p>
                      <a:pPr marL="234950" marR="0" indent="-228600" algn="r" rtl="1">
                        <a:lnSpc>
                          <a:spcPct val="100000"/>
                        </a:lnSpc>
                        <a:spcBef>
                          <a:spcPts val="0"/>
                        </a:spcBef>
                        <a:spcAft>
                          <a:spcPts val="0"/>
                        </a:spcAft>
                      </a:pPr>
                      <a:r>
                        <a:rPr lang="ar-SA" sz="1600" b="1" kern="1400" dirty="0">
                          <a:solidFill>
                            <a:srgbClr val="000000"/>
                          </a:solidFill>
                          <a:latin typeface="Arial"/>
                          <a:cs typeface="Times New Roman"/>
                        </a:rPr>
                        <a:t>تعريفه - أهدافه – أساليبه.</a:t>
                      </a:r>
                      <a:endParaRPr lang="ar-SA" sz="2000" kern="1400" dirty="0">
                        <a:solidFill>
                          <a:srgbClr val="000000"/>
                        </a:solidFill>
                        <a:latin typeface="Goudy Old Style"/>
                      </a:endParaRPr>
                    </a:p>
                    <a:p>
                      <a:pPr marL="234950" marR="0" indent="-228600" algn="just" rtl="1">
                        <a:lnSpc>
                          <a:spcPct val="100000"/>
                        </a:lnSpc>
                        <a:spcBef>
                          <a:spcPts val="0"/>
                        </a:spcBef>
                        <a:spcAft>
                          <a:spcPts val="0"/>
                        </a:spcAft>
                      </a:pPr>
                      <a:r>
                        <a:rPr lang="ar-SA" sz="1600" b="1" kern="1400" dirty="0">
                          <a:solidFill>
                            <a:srgbClr val="000000"/>
                          </a:solidFill>
                          <a:latin typeface="Arial"/>
                          <a:cs typeface="Times New Roman"/>
                        </a:rPr>
                        <a:t>أنواعه </a:t>
                      </a:r>
                      <a:endParaRPr lang="ar-SA" sz="2000" kern="1400" dirty="0">
                        <a:solidFill>
                          <a:srgbClr val="000000"/>
                        </a:solidFill>
                        <a:latin typeface="Goudy Old Style"/>
                      </a:endParaRPr>
                    </a:p>
                    <a:p>
                      <a:pPr marL="12700" marR="0" indent="0" algn="just" rtl="1">
                        <a:lnSpc>
                          <a:spcPct val="100000"/>
                        </a:lnSpc>
                        <a:spcBef>
                          <a:spcPts val="0"/>
                        </a:spcBef>
                        <a:spcAft>
                          <a:spcPts val="0"/>
                        </a:spcAft>
                      </a:pPr>
                      <a:r>
                        <a:rPr lang="ar-SA" sz="1600" b="1" kern="1400" dirty="0">
                          <a:solidFill>
                            <a:srgbClr val="000000"/>
                          </a:solidFill>
                          <a:latin typeface="Arial"/>
                          <a:cs typeface="Times New Roman"/>
                        </a:rPr>
                        <a:t>العلاج الذاتي: أساليبه المعونة النفسية- تعديل الاستجابات - تعديل السمات.</a:t>
                      </a:r>
                      <a:endParaRPr lang="ar-SA" sz="2000" kern="1400" dirty="0">
                        <a:solidFill>
                          <a:srgbClr val="000000"/>
                        </a:solidFill>
                        <a:latin typeface="Goudy Old Style"/>
                      </a:endParaRPr>
                    </a:p>
                    <a:p>
                      <a:pPr marL="12700" marR="0" indent="0" algn="just" rtl="1">
                        <a:lnSpc>
                          <a:spcPct val="100000"/>
                        </a:lnSpc>
                        <a:spcBef>
                          <a:spcPts val="0"/>
                        </a:spcBef>
                        <a:spcAft>
                          <a:spcPts val="0"/>
                        </a:spcAft>
                      </a:pPr>
                      <a:r>
                        <a:rPr lang="ar-SA" sz="1600" b="1" kern="1400" dirty="0">
                          <a:solidFill>
                            <a:srgbClr val="000000"/>
                          </a:solidFill>
                          <a:latin typeface="Arial"/>
                          <a:cs typeface="Times New Roman"/>
                        </a:rPr>
                        <a:t>العلاج البيئي: خدمات مباشرة – خدمات غير مباشرة.</a:t>
                      </a:r>
                      <a:endParaRPr lang="ar-SA" sz="2000" kern="1400" dirty="0">
                        <a:solidFill>
                          <a:srgbClr val="000000"/>
                        </a:solidFill>
                        <a:latin typeface="Goudy Old Style"/>
                      </a:endParaRPr>
                    </a:p>
                    <a:p>
                      <a:pPr marR="0" indent="0" algn="just" rtl="1">
                        <a:lnSpc>
                          <a:spcPct val="100000"/>
                        </a:lnSpc>
                        <a:spcBef>
                          <a:spcPts val="0"/>
                        </a:spcBef>
                        <a:spcAft>
                          <a:spcPts val="0"/>
                        </a:spcAft>
                      </a:pPr>
                      <a:r>
                        <a:rPr lang="ar-SA" sz="1600" b="1" kern="1400" dirty="0">
                          <a:solidFill>
                            <a:srgbClr val="000000"/>
                          </a:solidFill>
                          <a:latin typeface="Arial"/>
                          <a:cs typeface="Times New Roman"/>
                        </a:rPr>
                        <a:t>الخصائص الرئيسية للعلاج الاجتماعي النفسي.</a:t>
                      </a:r>
                      <a:r>
                        <a:rPr lang="ar-SA" sz="1200" b="1" kern="1400" dirty="0">
                          <a:solidFill>
                            <a:srgbClr val="000000"/>
                          </a:solidFill>
                          <a:latin typeface="Times New Roman"/>
                          <a:cs typeface="Times New Roman"/>
                        </a:rPr>
                        <a:t> </a:t>
                      </a:r>
                      <a:endParaRPr lang="ar-SA" sz="2000" kern="1400" dirty="0">
                        <a:solidFill>
                          <a:srgbClr val="000000"/>
                        </a:solidFill>
                        <a:latin typeface="Goudy Old Style"/>
                      </a:endParaRPr>
                    </a:p>
                  </a:txBody>
                  <a:tcPr marL="36576" marR="36576" marT="36576" marB="36576"/>
                </a:tc>
                <a:tc>
                  <a:txBody>
                    <a:bodyPr/>
                    <a:lstStyle/>
                    <a:p>
                      <a:pPr marR="0" indent="0" algn="just" rtl="1">
                        <a:lnSpc>
                          <a:spcPct val="100000"/>
                        </a:lnSpc>
                        <a:spcBef>
                          <a:spcPts val="0"/>
                        </a:spcBef>
                        <a:spcAft>
                          <a:spcPts val="0"/>
                        </a:spcAft>
                      </a:pPr>
                      <a:r>
                        <a:rPr lang="ar-SA" sz="1200" b="1" kern="1400" dirty="0">
                          <a:solidFill>
                            <a:srgbClr val="000000"/>
                          </a:solidFill>
                          <a:latin typeface="Simplified Arabic"/>
                          <a:cs typeface="Simplified Arabic"/>
                        </a:rPr>
                        <a:t> </a:t>
                      </a:r>
                      <a:endParaRPr lang="ar-SA" sz="1800" kern="1400" dirty="0">
                        <a:solidFill>
                          <a:srgbClr val="000000"/>
                        </a:solidFill>
                        <a:latin typeface="Goudy Old Style"/>
                      </a:endParaRPr>
                    </a:p>
                    <a:p>
                      <a:pPr marR="0" indent="0" algn="just" rtl="1">
                        <a:lnSpc>
                          <a:spcPct val="100000"/>
                        </a:lnSpc>
                        <a:spcBef>
                          <a:spcPts val="0"/>
                        </a:spcBef>
                        <a:spcAft>
                          <a:spcPts val="0"/>
                        </a:spcAft>
                      </a:pPr>
                      <a:r>
                        <a:rPr lang="ar-SA" sz="2000" kern="1400" dirty="0">
                          <a:solidFill>
                            <a:srgbClr val="000000"/>
                          </a:solidFill>
                          <a:latin typeface="Goudy Old Style"/>
                          <a:cs typeface="Times New Roman"/>
                        </a:rPr>
                        <a:t> </a:t>
                      </a:r>
                      <a:endParaRPr lang="ar-SA" sz="1800" kern="1400" dirty="0">
                        <a:solidFill>
                          <a:srgbClr val="000000"/>
                        </a:solidFill>
                        <a:latin typeface="Goudy Old Style"/>
                      </a:endParaRPr>
                    </a:p>
                    <a:p>
                      <a:pPr marR="0" indent="0" algn="just" rtl="1">
                        <a:lnSpc>
                          <a:spcPct val="100000"/>
                        </a:lnSpc>
                        <a:spcBef>
                          <a:spcPts val="0"/>
                        </a:spcBef>
                        <a:spcAft>
                          <a:spcPts val="0"/>
                        </a:spcAft>
                      </a:pPr>
                      <a:r>
                        <a:rPr lang="ar-SA" sz="2000" kern="1400" dirty="0">
                          <a:solidFill>
                            <a:srgbClr val="000000"/>
                          </a:solidFill>
                          <a:latin typeface="Goudy Old Style"/>
                          <a:cs typeface="Times New Roman"/>
                        </a:rPr>
                        <a:t> </a:t>
                      </a:r>
                      <a:r>
                        <a:rPr lang="ar-SA" sz="2000" kern="1400" dirty="0" smtClean="0">
                          <a:solidFill>
                            <a:srgbClr val="000000"/>
                          </a:solidFill>
                          <a:latin typeface="Goudy Old Style"/>
                          <a:cs typeface="Times New Roman"/>
                        </a:rPr>
                        <a:t>ص </a:t>
                      </a:r>
                      <a:r>
                        <a:rPr lang="ar-SA" sz="2000" kern="1400" dirty="0">
                          <a:solidFill>
                            <a:srgbClr val="000000"/>
                          </a:solidFill>
                          <a:latin typeface="Goudy Old Style"/>
                          <a:cs typeface="Times New Roman"/>
                        </a:rPr>
                        <a:t>271– 299</a:t>
                      </a:r>
                      <a:endParaRPr lang="ar-SA" sz="1800" kern="1400" dirty="0">
                        <a:solidFill>
                          <a:srgbClr val="000000"/>
                        </a:solidFill>
                        <a:latin typeface="Goudy Old Style"/>
                      </a:endParaRPr>
                    </a:p>
                    <a:p>
                      <a:pPr marR="0" indent="0" algn="just" rtl="1">
                        <a:lnSpc>
                          <a:spcPct val="100000"/>
                        </a:lnSpc>
                        <a:spcBef>
                          <a:spcPts val="0"/>
                        </a:spcBef>
                        <a:spcAft>
                          <a:spcPts val="0"/>
                        </a:spcAft>
                      </a:pPr>
                      <a:r>
                        <a:rPr lang="ar-SA" sz="1200" b="1" kern="1400" dirty="0">
                          <a:solidFill>
                            <a:srgbClr val="000000"/>
                          </a:solidFill>
                          <a:latin typeface="Simplified Arabic"/>
                          <a:cs typeface="Simplified Arabic"/>
                        </a:rPr>
                        <a:t> </a:t>
                      </a:r>
                      <a:endParaRPr lang="ar-SA" sz="1800" kern="1400" dirty="0">
                        <a:solidFill>
                          <a:srgbClr val="000000"/>
                        </a:solidFill>
                        <a:latin typeface="Goudy Old Style"/>
                      </a:endParaRPr>
                    </a:p>
                  </a:txBody>
                  <a:tcPr marL="36576" marR="36576" marT="36576" marB="36576"/>
                </a:tc>
              </a:tr>
              <a:tr h="1161300">
                <a:tc>
                  <a:txBody>
                    <a:bodyPr/>
                    <a:lstStyle/>
                    <a:p>
                      <a:pPr marR="0" indent="0" algn="ctr" rtl="1">
                        <a:lnSpc>
                          <a:spcPct val="100000"/>
                        </a:lnSpc>
                        <a:spcBef>
                          <a:spcPts val="0"/>
                        </a:spcBef>
                        <a:spcAft>
                          <a:spcPts val="598"/>
                        </a:spcAft>
                      </a:pPr>
                      <a:r>
                        <a:rPr lang="ar-EG" sz="1400" b="1" kern="1400" dirty="0">
                          <a:solidFill>
                            <a:srgbClr val="000000"/>
                          </a:solidFill>
                          <a:latin typeface="Goudy Old Style"/>
                          <a:cs typeface="Times New Roman"/>
                        </a:rPr>
                        <a:t>الأسبوع التاسع</a:t>
                      </a:r>
                      <a:endParaRPr lang="ar-EG" sz="2000" kern="1400" dirty="0">
                        <a:solidFill>
                          <a:srgbClr val="000000"/>
                        </a:solidFill>
                        <a:latin typeface="Goudy Old Style"/>
                      </a:endParaRPr>
                    </a:p>
                    <a:p>
                      <a:pPr marR="0" indent="0" algn="ctr" rtl="1">
                        <a:lnSpc>
                          <a:spcPct val="100000"/>
                        </a:lnSpc>
                        <a:spcBef>
                          <a:spcPts val="0"/>
                        </a:spcBef>
                        <a:spcAft>
                          <a:spcPts val="598"/>
                        </a:spcAft>
                      </a:pPr>
                      <a:r>
                        <a:rPr lang="ar-EG" sz="1400" b="1" kern="1400" dirty="0">
                          <a:solidFill>
                            <a:srgbClr val="000000"/>
                          </a:solidFill>
                          <a:latin typeface="Goudy Old Style"/>
                          <a:cs typeface="Times New Roman"/>
                        </a:rPr>
                        <a:t>11/ 5</a:t>
                      </a:r>
                      <a:endParaRPr lang="ar-EG" sz="2000" kern="1400" dirty="0">
                        <a:solidFill>
                          <a:srgbClr val="000000"/>
                        </a:solidFill>
                        <a:latin typeface="Goudy Old Style"/>
                      </a:endParaRPr>
                    </a:p>
                  </a:txBody>
                  <a:tcPr marL="36576" marR="36576" marT="36576" marB="36576"/>
                </a:tc>
                <a:tc>
                  <a:txBody>
                    <a:bodyPr/>
                    <a:lstStyle/>
                    <a:p>
                      <a:pPr marL="6350" marR="0" indent="0" algn="r" rtl="1">
                        <a:lnSpc>
                          <a:spcPct val="100000"/>
                        </a:lnSpc>
                        <a:spcBef>
                          <a:spcPts val="0"/>
                        </a:spcBef>
                        <a:spcAft>
                          <a:spcPts val="598"/>
                        </a:spcAft>
                      </a:pPr>
                      <a:r>
                        <a:rPr lang="ar-SA" sz="2400" b="1" u="sng" kern="1400" dirty="0">
                          <a:solidFill>
                            <a:srgbClr val="000000"/>
                          </a:solidFill>
                          <a:latin typeface="Arial"/>
                          <a:cs typeface="Times New Roman"/>
                        </a:rPr>
                        <a:t>التسجيل ويتضمن:</a:t>
                      </a:r>
                      <a:endParaRPr lang="ar-SA" sz="2000" kern="1400" dirty="0">
                        <a:solidFill>
                          <a:srgbClr val="000000"/>
                        </a:solidFill>
                        <a:latin typeface="Goudy Old Style"/>
                      </a:endParaRPr>
                    </a:p>
                    <a:p>
                      <a:pPr marR="0" indent="0" algn="just" rtl="1">
                        <a:lnSpc>
                          <a:spcPct val="100000"/>
                        </a:lnSpc>
                        <a:spcBef>
                          <a:spcPts val="0"/>
                        </a:spcBef>
                        <a:spcAft>
                          <a:spcPts val="0"/>
                        </a:spcAft>
                      </a:pPr>
                      <a:r>
                        <a:rPr lang="ar-SA" sz="1600" b="1" kern="1400" dirty="0">
                          <a:solidFill>
                            <a:srgbClr val="000000"/>
                          </a:solidFill>
                          <a:latin typeface="Arial"/>
                          <a:cs typeface="Times New Roman"/>
                        </a:rPr>
                        <a:t>مفهوم التسجيل - أهداف التسجيل- أساليب التسجيل - الاعتبارات الهامة الواجب مراعاتها في التسجيل.</a:t>
                      </a:r>
                      <a:r>
                        <a:rPr lang="ar-SA" sz="1200" b="1" kern="1400" dirty="0">
                          <a:solidFill>
                            <a:srgbClr val="000000"/>
                          </a:solidFill>
                          <a:latin typeface="Times New Roman"/>
                          <a:cs typeface="Times New Roman"/>
                        </a:rPr>
                        <a:t> </a:t>
                      </a:r>
                      <a:endParaRPr lang="ar-SA" sz="2000" kern="1400" dirty="0">
                        <a:solidFill>
                          <a:srgbClr val="000000"/>
                        </a:solidFill>
                        <a:latin typeface="Goudy Old Style"/>
                      </a:endParaRPr>
                    </a:p>
                  </a:txBody>
                  <a:tcPr marL="36576" marR="36576" marT="36576" marB="36576"/>
                </a:tc>
                <a:tc>
                  <a:txBody>
                    <a:bodyPr/>
                    <a:lstStyle/>
                    <a:p>
                      <a:pPr marR="0" indent="0" algn="just" rtl="1">
                        <a:lnSpc>
                          <a:spcPct val="100000"/>
                        </a:lnSpc>
                        <a:spcBef>
                          <a:spcPts val="0"/>
                        </a:spcBef>
                        <a:spcAft>
                          <a:spcPts val="0"/>
                        </a:spcAft>
                      </a:pPr>
                      <a:r>
                        <a:rPr lang="ar-SA" sz="1200" b="1" kern="1400" dirty="0">
                          <a:solidFill>
                            <a:srgbClr val="000000"/>
                          </a:solidFill>
                          <a:latin typeface="Simplified Arabic"/>
                          <a:cs typeface="Simplified Arabic"/>
                        </a:rPr>
                        <a:t> </a:t>
                      </a:r>
                      <a:endParaRPr lang="ar-SA" sz="1800" kern="1400" dirty="0">
                        <a:solidFill>
                          <a:srgbClr val="000000"/>
                        </a:solidFill>
                        <a:latin typeface="Goudy Old Style"/>
                      </a:endParaRPr>
                    </a:p>
                    <a:p>
                      <a:pPr marR="0" indent="0" algn="just" rtl="1">
                        <a:lnSpc>
                          <a:spcPct val="100000"/>
                        </a:lnSpc>
                        <a:spcBef>
                          <a:spcPts val="0"/>
                        </a:spcBef>
                        <a:spcAft>
                          <a:spcPts val="0"/>
                        </a:spcAft>
                      </a:pPr>
                      <a:r>
                        <a:rPr lang="ar-SA" sz="2000" kern="1400" dirty="0">
                          <a:solidFill>
                            <a:srgbClr val="000000"/>
                          </a:solidFill>
                          <a:latin typeface="Goudy Old Style"/>
                          <a:cs typeface="Times New Roman"/>
                        </a:rPr>
                        <a:t> </a:t>
                      </a:r>
                      <a:r>
                        <a:rPr lang="ar-SA" sz="2000" kern="1400" dirty="0" smtClean="0">
                          <a:solidFill>
                            <a:srgbClr val="000000"/>
                          </a:solidFill>
                          <a:latin typeface="Goudy Old Style"/>
                        </a:rPr>
                        <a:t>ص </a:t>
                      </a:r>
                      <a:r>
                        <a:rPr lang="ar-SA" sz="2000" kern="1400" dirty="0">
                          <a:solidFill>
                            <a:srgbClr val="000000"/>
                          </a:solidFill>
                          <a:latin typeface="Goudy Old Style"/>
                        </a:rPr>
                        <a:t>303-311</a:t>
                      </a:r>
                      <a:endParaRPr lang="ar-SA" sz="1800" kern="1400" dirty="0">
                        <a:solidFill>
                          <a:srgbClr val="000000"/>
                        </a:solidFill>
                        <a:latin typeface="Goudy Old Style"/>
                      </a:endParaRPr>
                    </a:p>
                  </a:txBody>
                  <a:tcPr marL="36576" marR="36576" marT="36576" marB="36576"/>
                </a:tc>
              </a:tr>
              <a:tr h="1658129">
                <a:tc>
                  <a:txBody>
                    <a:bodyPr/>
                    <a:lstStyle/>
                    <a:p>
                      <a:pPr marR="0" indent="0" algn="ctr" rtl="1">
                        <a:lnSpc>
                          <a:spcPct val="100000"/>
                        </a:lnSpc>
                        <a:spcBef>
                          <a:spcPts val="0"/>
                        </a:spcBef>
                        <a:spcAft>
                          <a:spcPts val="598"/>
                        </a:spcAft>
                      </a:pPr>
                      <a:r>
                        <a:rPr lang="ar-EG" sz="1400" b="1" kern="1400" dirty="0">
                          <a:solidFill>
                            <a:srgbClr val="000000"/>
                          </a:solidFill>
                          <a:latin typeface="Goudy Old Style"/>
                          <a:cs typeface="Times New Roman"/>
                        </a:rPr>
                        <a:t>الأسبوع  العاشر</a:t>
                      </a:r>
                      <a:endParaRPr lang="ar-EG" sz="2000" kern="1400" dirty="0">
                        <a:solidFill>
                          <a:srgbClr val="000000"/>
                        </a:solidFill>
                        <a:latin typeface="Goudy Old Style"/>
                      </a:endParaRPr>
                    </a:p>
                    <a:p>
                      <a:pPr marR="0" indent="0" algn="ctr" rtl="1">
                        <a:lnSpc>
                          <a:spcPct val="100000"/>
                        </a:lnSpc>
                        <a:spcBef>
                          <a:spcPts val="0"/>
                        </a:spcBef>
                        <a:spcAft>
                          <a:spcPts val="598"/>
                        </a:spcAft>
                      </a:pPr>
                      <a:r>
                        <a:rPr lang="ar-EG" sz="2000" b="1" kern="1400" dirty="0">
                          <a:solidFill>
                            <a:srgbClr val="000000"/>
                          </a:solidFill>
                          <a:latin typeface="Goudy Old Style"/>
                          <a:cs typeface="Times New Roman"/>
                        </a:rPr>
                        <a:t>18/ 5</a:t>
                      </a:r>
                      <a:endParaRPr lang="ar-EG" sz="2000" kern="1400" dirty="0">
                        <a:solidFill>
                          <a:srgbClr val="000000"/>
                        </a:solidFill>
                        <a:latin typeface="Goudy Old Style"/>
                      </a:endParaRPr>
                    </a:p>
                  </a:txBody>
                  <a:tcPr marL="36576" marR="36576" marT="36576" marB="36576"/>
                </a:tc>
                <a:tc>
                  <a:txBody>
                    <a:bodyPr/>
                    <a:lstStyle/>
                    <a:p>
                      <a:pPr marR="0" indent="0" algn="r" rtl="1">
                        <a:lnSpc>
                          <a:spcPct val="100000"/>
                        </a:lnSpc>
                        <a:spcBef>
                          <a:spcPts val="0"/>
                        </a:spcBef>
                        <a:spcAft>
                          <a:spcPts val="598"/>
                        </a:spcAft>
                      </a:pPr>
                      <a:r>
                        <a:rPr lang="ar-SA" sz="1800" b="1" u="sng" kern="1400" dirty="0">
                          <a:solidFill>
                            <a:srgbClr val="000000"/>
                          </a:solidFill>
                          <a:latin typeface="Arial"/>
                          <a:cs typeface="Times New Roman"/>
                        </a:rPr>
                        <a:t>تطور خدمة الجماعة ومفهومها وأهدافها ومبادئها وتتضمن:</a:t>
                      </a:r>
                      <a:endParaRPr lang="ar-SA" sz="2000" kern="1400" dirty="0">
                        <a:solidFill>
                          <a:srgbClr val="000000"/>
                        </a:solidFill>
                        <a:latin typeface="Goudy Old Style"/>
                      </a:endParaRPr>
                    </a:p>
                    <a:p>
                      <a:pPr marL="234950" marR="0" indent="-228600" algn="r" rtl="1">
                        <a:lnSpc>
                          <a:spcPct val="100000"/>
                        </a:lnSpc>
                        <a:spcBef>
                          <a:spcPts val="0"/>
                        </a:spcBef>
                        <a:spcAft>
                          <a:spcPts val="0"/>
                        </a:spcAft>
                      </a:pPr>
                      <a:r>
                        <a:rPr lang="ar-SA" sz="1400" b="1" kern="1400" dirty="0">
                          <a:solidFill>
                            <a:srgbClr val="000000"/>
                          </a:solidFill>
                          <a:latin typeface="Arial"/>
                          <a:cs typeface="Times New Roman"/>
                        </a:rPr>
                        <a:t> </a:t>
                      </a:r>
                      <a:r>
                        <a:rPr lang="ar-SA" sz="1800" b="1" kern="1400" dirty="0" smtClean="0">
                          <a:solidFill>
                            <a:srgbClr val="000000"/>
                          </a:solidFill>
                          <a:latin typeface="Arial"/>
                          <a:cs typeface="Times New Roman"/>
                        </a:rPr>
                        <a:t>رؤية </a:t>
                      </a:r>
                      <a:r>
                        <a:rPr lang="ar-SA" sz="1800" b="1" kern="1400" dirty="0">
                          <a:solidFill>
                            <a:srgbClr val="000000"/>
                          </a:solidFill>
                          <a:latin typeface="Arial"/>
                          <a:cs typeface="Times New Roman"/>
                        </a:rPr>
                        <a:t>تاريخية لتطور العمل مع الجماعات.</a:t>
                      </a:r>
                      <a:endParaRPr lang="ar-SA" sz="2800" kern="1400" dirty="0">
                        <a:solidFill>
                          <a:srgbClr val="000000"/>
                        </a:solidFill>
                        <a:latin typeface="Goudy Old Style"/>
                      </a:endParaRPr>
                    </a:p>
                    <a:p>
                      <a:pPr marL="234950" marR="0" indent="-228600" algn="just" rtl="1">
                        <a:lnSpc>
                          <a:spcPct val="100000"/>
                        </a:lnSpc>
                        <a:spcBef>
                          <a:spcPts val="0"/>
                        </a:spcBef>
                        <a:spcAft>
                          <a:spcPts val="0"/>
                        </a:spcAft>
                      </a:pPr>
                      <a:r>
                        <a:rPr lang="ar-SA" sz="1800" b="1" kern="1400" dirty="0">
                          <a:solidFill>
                            <a:srgbClr val="000000"/>
                          </a:solidFill>
                          <a:latin typeface="Arial"/>
                          <a:cs typeface="Times New Roman"/>
                        </a:rPr>
                        <a:t>تعريف خدمة الجماعة (تعريف ألين كلين – تعريف محمد شمس الدين) </a:t>
                      </a:r>
                      <a:endParaRPr lang="ar-SA" sz="2800" kern="1400" dirty="0">
                        <a:solidFill>
                          <a:srgbClr val="000000"/>
                        </a:solidFill>
                        <a:latin typeface="Goudy Old Style"/>
                      </a:endParaRPr>
                    </a:p>
                    <a:p>
                      <a:pPr marL="234950" marR="0" indent="-228600" algn="r" rtl="1">
                        <a:lnSpc>
                          <a:spcPct val="100000"/>
                        </a:lnSpc>
                        <a:spcBef>
                          <a:spcPts val="0"/>
                        </a:spcBef>
                        <a:spcAft>
                          <a:spcPts val="0"/>
                        </a:spcAft>
                      </a:pPr>
                      <a:r>
                        <a:rPr lang="ar-SA" sz="1800" b="1" kern="1400" dirty="0">
                          <a:solidFill>
                            <a:srgbClr val="000000"/>
                          </a:solidFill>
                          <a:latin typeface="Arial"/>
                          <a:cs typeface="Times New Roman"/>
                        </a:rPr>
                        <a:t>أهمية طريقة العمل مع الجماعات .</a:t>
                      </a:r>
                      <a:endParaRPr lang="ar-SA" sz="2800" kern="1400" dirty="0">
                        <a:solidFill>
                          <a:srgbClr val="000000"/>
                        </a:solidFill>
                        <a:latin typeface="Goudy Old Style"/>
                      </a:endParaRPr>
                    </a:p>
                    <a:p>
                      <a:pPr marL="234950" marR="0" indent="-228600" algn="r" rtl="1">
                        <a:lnSpc>
                          <a:spcPct val="100000"/>
                        </a:lnSpc>
                        <a:spcBef>
                          <a:spcPts val="0"/>
                        </a:spcBef>
                        <a:spcAft>
                          <a:spcPts val="0"/>
                        </a:spcAft>
                      </a:pPr>
                      <a:r>
                        <a:rPr lang="ar-SA" sz="1800" b="1" kern="1400" dirty="0">
                          <a:solidFill>
                            <a:srgbClr val="000000"/>
                          </a:solidFill>
                          <a:latin typeface="Arial"/>
                          <a:cs typeface="Times New Roman"/>
                        </a:rPr>
                        <a:t>أهداف طريقة العمل مع الجماعات. </a:t>
                      </a:r>
                      <a:endParaRPr lang="ar-SA" sz="2800" kern="1400" dirty="0">
                        <a:solidFill>
                          <a:srgbClr val="000000"/>
                        </a:solidFill>
                        <a:latin typeface="Goudy Old Style"/>
                      </a:endParaRPr>
                    </a:p>
                    <a:p>
                      <a:pPr marR="0" indent="0" algn="just" rtl="1">
                        <a:lnSpc>
                          <a:spcPct val="100000"/>
                        </a:lnSpc>
                        <a:spcBef>
                          <a:spcPts val="0"/>
                        </a:spcBef>
                        <a:spcAft>
                          <a:spcPts val="0"/>
                        </a:spcAft>
                      </a:pPr>
                      <a:r>
                        <a:rPr lang="ar-SA" sz="900" b="1" kern="1400" dirty="0">
                          <a:solidFill>
                            <a:srgbClr val="000000"/>
                          </a:solidFill>
                          <a:latin typeface="Simplified Arabic"/>
                          <a:cs typeface="Simplified Arabic"/>
                        </a:rPr>
                        <a:t> </a:t>
                      </a:r>
                      <a:endParaRPr lang="ar-SA" sz="2000" kern="1400" dirty="0">
                        <a:solidFill>
                          <a:srgbClr val="000000"/>
                        </a:solidFill>
                        <a:latin typeface="Goudy Old Style"/>
                      </a:endParaRPr>
                    </a:p>
                  </a:txBody>
                  <a:tcPr marL="36576" marR="36576" marT="36576" marB="36576"/>
                </a:tc>
                <a:tc>
                  <a:txBody>
                    <a:bodyPr/>
                    <a:lstStyle/>
                    <a:p>
                      <a:pPr marR="0" indent="0" algn="r" rtl="1">
                        <a:lnSpc>
                          <a:spcPct val="100000"/>
                        </a:lnSpc>
                        <a:spcBef>
                          <a:spcPts val="0"/>
                        </a:spcBef>
                        <a:spcAft>
                          <a:spcPts val="0"/>
                        </a:spcAft>
                      </a:pPr>
                      <a:r>
                        <a:rPr lang="ar-EG" sz="2000" b="1" kern="1400" dirty="0">
                          <a:solidFill>
                            <a:srgbClr val="000000"/>
                          </a:solidFill>
                          <a:latin typeface="Arabic Typesetting"/>
                          <a:cs typeface="Arabic Typesetting"/>
                        </a:rPr>
                        <a:t>د. محمد السيد </a:t>
                      </a:r>
                      <a:r>
                        <a:rPr lang="ar-EG" sz="2000" b="1" kern="1400" dirty="0" err="1">
                          <a:solidFill>
                            <a:srgbClr val="000000"/>
                          </a:solidFill>
                          <a:latin typeface="Arabic Typesetting"/>
                          <a:cs typeface="Arabic Typesetting"/>
                        </a:rPr>
                        <a:t>فهمى</a:t>
                      </a:r>
                      <a:r>
                        <a:rPr lang="ar-EG" sz="2000" b="1" kern="1400" dirty="0">
                          <a:solidFill>
                            <a:srgbClr val="000000"/>
                          </a:solidFill>
                          <a:latin typeface="Arabic Typesetting"/>
                          <a:cs typeface="Arabic Typesetting"/>
                        </a:rPr>
                        <a:t>: طريقة العمل مع الجماعات بين النظرية والتطبيق</a:t>
                      </a:r>
                      <a:endParaRPr lang="ar-EG" sz="1600" kern="1400" dirty="0">
                        <a:solidFill>
                          <a:srgbClr val="000000"/>
                        </a:solidFill>
                        <a:latin typeface="Goudy Old Style"/>
                      </a:endParaRPr>
                    </a:p>
                    <a:p>
                      <a:pPr marR="0" indent="0" algn="r" rtl="1">
                        <a:lnSpc>
                          <a:spcPct val="100000"/>
                        </a:lnSpc>
                        <a:spcBef>
                          <a:spcPts val="0"/>
                        </a:spcBef>
                        <a:spcAft>
                          <a:spcPts val="0"/>
                        </a:spcAft>
                      </a:pPr>
                      <a:r>
                        <a:rPr lang="ar-EG" sz="2000" kern="1400" dirty="0">
                          <a:solidFill>
                            <a:srgbClr val="000000"/>
                          </a:solidFill>
                          <a:latin typeface="Goudy Old Style"/>
                          <a:cs typeface="Times New Roman"/>
                        </a:rPr>
                        <a:t> </a:t>
                      </a:r>
                      <a:r>
                        <a:rPr lang="ar-EG" sz="2000" kern="1400" dirty="0" smtClean="0">
                          <a:solidFill>
                            <a:srgbClr val="000000"/>
                          </a:solidFill>
                          <a:latin typeface="Goudy Old Style"/>
                          <a:cs typeface="Times New Roman"/>
                        </a:rPr>
                        <a:t>ص </a:t>
                      </a:r>
                      <a:r>
                        <a:rPr lang="ar-EG" sz="2000" kern="1400" dirty="0">
                          <a:solidFill>
                            <a:srgbClr val="000000"/>
                          </a:solidFill>
                          <a:latin typeface="Goudy Old Style"/>
                          <a:cs typeface="Times New Roman"/>
                        </a:rPr>
                        <a:t>23– 52</a:t>
                      </a:r>
                      <a:endParaRPr lang="ar-EG" sz="1800" kern="1400" dirty="0">
                        <a:solidFill>
                          <a:srgbClr val="000000"/>
                        </a:solidFill>
                        <a:latin typeface="Goudy Old Style"/>
                      </a:endParaRPr>
                    </a:p>
                  </a:txBody>
                  <a:tcPr marL="36576" marR="36576" marT="36576" marB="36576"/>
                </a:tc>
              </a:tr>
              <a:tr h="1810530">
                <a:tc>
                  <a:txBody>
                    <a:bodyPr/>
                    <a:lstStyle/>
                    <a:p>
                      <a:pPr marR="0" indent="0" algn="ctr" rtl="1">
                        <a:lnSpc>
                          <a:spcPct val="100000"/>
                        </a:lnSpc>
                        <a:spcBef>
                          <a:spcPts val="0"/>
                        </a:spcBef>
                        <a:spcAft>
                          <a:spcPts val="598"/>
                        </a:spcAft>
                      </a:pPr>
                      <a:r>
                        <a:rPr lang="ar-EG" sz="1400" b="1" kern="1400" dirty="0">
                          <a:solidFill>
                            <a:srgbClr val="000000"/>
                          </a:solidFill>
                          <a:latin typeface="Goudy Old Style"/>
                          <a:cs typeface="Times New Roman"/>
                        </a:rPr>
                        <a:t>الأسبوع الحادي عشر </a:t>
                      </a:r>
                      <a:endParaRPr lang="ar-EG" sz="2000" kern="1400" dirty="0">
                        <a:solidFill>
                          <a:srgbClr val="000000"/>
                        </a:solidFill>
                        <a:latin typeface="Goudy Old Style"/>
                      </a:endParaRPr>
                    </a:p>
                    <a:p>
                      <a:pPr marR="0" indent="0" algn="ctr" rtl="1">
                        <a:lnSpc>
                          <a:spcPct val="100000"/>
                        </a:lnSpc>
                        <a:spcBef>
                          <a:spcPts val="0"/>
                        </a:spcBef>
                        <a:spcAft>
                          <a:spcPts val="598"/>
                        </a:spcAft>
                      </a:pPr>
                      <a:r>
                        <a:rPr lang="ar-EG" sz="1400" b="1" kern="1400" dirty="0">
                          <a:solidFill>
                            <a:srgbClr val="000000"/>
                          </a:solidFill>
                          <a:latin typeface="Goudy Old Style"/>
                          <a:cs typeface="Times New Roman"/>
                        </a:rPr>
                        <a:t>25/ 5</a:t>
                      </a:r>
                      <a:endParaRPr lang="ar-EG" sz="2000" kern="1400" dirty="0">
                        <a:solidFill>
                          <a:srgbClr val="000000"/>
                        </a:solidFill>
                        <a:latin typeface="Goudy Old Style"/>
                      </a:endParaRPr>
                    </a:p>
                    <a:p>
                      <a:pPr marR="0" indent="0" algn="ctr" rtl="1">
                        <a:lnSpc>
                          <a:spcPct val="100000"/>
                        </a:lnSpc>
                        <a:spcBef>
                          <a:spcPts val="0"/>
                        </a:spcBef>
                        <a:spcAft>
                          <a:spcPts val="598"/>
                        </a:spcAft>
                      </a:pPr>
                      <a:r>
                        <a:rPr lang="ar-EG" sz="1400" b="1" kern="1400" dirty="0">
                          <a:solidFill>
                            <a:srgbClr val="000000"/>
                          </a:solidFill>
                          <a:latin typeface="Goudy Old Style"/>
                          <a:cs typeface="Times New Roman"/>
                        </a:rPr>
                        <a:t> </a:t>
                      </a:r>
                      <a:endParaRPr lang="ar-EG" sz="2000" kern="1400" dirty="0">
                        <a:solidFill>
                          <a:srgbClr val="000000"/>
                        </a:solidFill>
                        <a:latin typeface="Goudy Old Style"/>
                      </a:endParaRPr>
                    </a:p>
                  </a:txBody>
                  <a:tcPr marL="36576" marR="36576" marT="36576" marB="36576"/>
                </a:tc>
                <a:tc>
                  <a:txBody>
                    <a:bodyPr/>
                    <a:lstStyle/>
                    <a:p>
                      <a:pPr marR="0" indent="0" algn="r" rtl="1">
                        <a:lnSpc>
                          <a:spcPct val="100000"/>
                        </a:lnSpc>
                        <a:spcBef>
                          <a:spcPts val="0"/>
                        </a:spcBef>
                        <a:spcAft>
                          <a:spcPts val="598"/>
                        </a:spcAft>
                      </a:pPr>
                      <a:r>
                        <a:rPr lang="ar-SA" sz="1800" b="1" u="sng" kern="1400" dirty="0">
                          <a:solidFill>
                            <a:srgbClr val="000000"/>
                          </a:solidFill>
                          <a:latin typeface="Arial"/>
                          <a:cs typeface="Times New Roman"/>
                        </a:rPr>
                        <a:t>تابع تطور خدمة الجماعة ومفهومها وأهدافها ومبادئها وتتضمن:</a:t>
                      </a:r>
                      <a:endParaRPr lang="ar-SA" sz="2000" kern="1400" dirty="0">
                        <a:solidFill>
                          <a:srgbClr val="000000"/>
                        </a:solidFill>
                        <a:latin typeface="Goudy Old Style"/>
                      </a:endParaRPr>
                    </a:p>
                    <a:p>
                      <a:pPr marR="0" indent="0" algn="just" rtl="1">
                        <a:lnSpc>
                          <a:spcPct val="100000"/>
                        </a:lnSpc>
                        <a:spcBef>
                          <a:spcPts val="0"/>
                        </a:spcBef>
                        <a:spcAft>
                          <a:spcPts val="0"/>
                        </a:spcAft>
                      </a:pPr>
                      <a:r>
                        <a:rPr lang="ar-SA" sz="1800" b="1" kern="1400" dirty="0">
                          <a:solidFill>
                            <a:srgbClr val="000000"/>
                          </a:solidFill>
                          <a:latin typeface="Arial"/>
                          <a:cs typeface="Times New Roman"/>
                        </a:rPr>
                        <a:t>مبادئ طريقة العمل مع  الجماعات</a:t>
                      </a:r>
                      <a:r>
                        <a:rPr lang="ar-SA" sz="2000" kern="1400" dirty="0">
                          <a:solidFill>
                            <a:srgbClr val="000000"/>
                          </a:solidFill>
                          <a:latin typeface="Arial"/>
                          <a:cs typeface="Times New Roman"/>
                        </a:rPr>
                        <a:t>.</a:t>
                      </a:r>
                      <a:r>
                        <a:rPr lang="ar-SA" sz="1600" kern="1400" dirty="0">
                          <a:solidFill>
                            <a:srgbClr val="000000"/>
                          </a:solidFill>
                          <a:latin typeface="Times New Roman"/>
                          <a:cs typeface="Times New Roman"/>
                        </a:rPr>
                        <a:t> </a:t>
                      </a:r>
                      <a:endParaRPr lang="ar-SA" sz="2000" kern="1400" dirty="0" smtClean="0">
                        <a:solidFill>
                          <a:srgbClr val="000000"/>
                        </a:solidFill>
                        <a:latin typeface="Goudy Old Style"/>
                      </a:endParaRPr>
                    </a:p>
                    <a:p>
                      <a:pPr marR="0" indent="0" algn="r" rtl="1">
                        <a:lnSpc>
                          <a:spcPct val="100000"/>
                        </a:lnSpc>
                        <a:spcBef>
                          <a:spcPts val="0"/>
                        </a:spcBef>
                        <a:spcAft>
                          <a:spcPts val="0"/>
                        </a:spcAft>
                      </a:pPr>
                      <a:r>
                        <a:rPr lang="ar-SA" sz="2400" b="1" u="sng" kern="1400" dirty="0" smtClean="0">
                          <a:solidFill>
                            <a:srgbClr val="000000"/>
                          </a:solidFill>
                          <a:latin typeface="Arial"/>
                          <a:cs typeface="Times New Roman"/>
                        </a:rPr>
                        <a:t>الجماعات في الخدمة الاجتماعية وتتضمن :</a:t>
                      </a:r>
                      <a:endParaRPr lang="ar-SA" sz="2000" kern="1400" dirty="0" smtClean="0">
                        <a:solidFill>
                          <a:srgbClr val="000000"/>
                        </a:solidFill>
                        <a:latin typeface="Goudy Old Style"/>
                      </a:endParaRPr>
                    </a:p>
                    <a:p>
                      <a:pPr marL="12700" marR="0" indent="0" algn="just" rtl="1">
                        <a:lnSpc>
                          <a:spcPct val="100000"/>
                        </a:lnSpc>
                        <a:spcBef>
                          <a:spcPts val="0"/>
                        </a:spcBef>
                        <a:spcAft>
                          <a:spcPts val="0"/>
                        </a:spcAft>
                      </a:pPr>
                      <a:r>
                        <a:rPr lang="ar-SA" sz="1800" b="1" kern="1400" dirty="0" smtClean="0">
                          <a:solidFill>
                            <a:srgbClr val="000000"/>
                          </a:solidFill>
                          <a:latin typeface="Arial"/>
                          <a:cs typeface="Times New Roman"/>
                        </a:rPr>
                        <a:t>أشكال </a:t>
                      </a:r>
                      <a:r>
                        <a:rPr lang="ar-SA" sz="1800" b="1" kern="1400" dirty="0">
                          <a:solidFill>
                            <a:srgbClr val="000000"/>
                          </a:solidFill>
                          <a:latin typeface="Arial"/>
                          <a:cs typeface="Times New Roman"/>
                        </a:rPr>
                        <a:t>الجماعات في الخدمة الاجتماعية.</a:t>
                      </a:r>
                      <a:endParaRPr lang="ar-SA" sz="2000" kern="1400" dirty="0">
                        <a:solidFill>
                          <a:srgbClr val="000000"/>
                        </a:solidFill>
                        <a:latin typeface="Goudy Old Style"/>
                      </a:endParaRPr>
                    </a:p>
                    <a:p>
                      <a:pPr marR="0" indent="0" algn="just" rtl="1">
                        <a:lnSpc>
                          <a:spcPct val="100000"/>
                        </a:lnSpc>
                        <a:spcBef>
                          <a:spcPts val="0"/>
                        </a:spcBef>
                        <a:spcAft>
                          <a:spcPts val="0"/>
                        </a:spcAft>
                      </a:pPr>
                      <a:r>
                        <a:rPr lang="ar-SA" sz="1800" b="1" kern="1400" dirty="0">
                          <a:solidFill>
                            <a:srgbClr val="000000"/>
                          </a:solidFill>
                          <a:latin typeface="Arial"/>
                          <a:cs typeface="Times New Roman"/>
                        </a:rPr>
                        <a:t>مراحل النمو للجماعة .</a:t>
                      </a:r>
                      <a:r>
                        <a:rPr lang="ar-SA" sz="1400" b="1" kern="1400" dirty="0">
                          <a:solidFill>
                            <a:srgbClr val="000000"/>
                          </a:solidFill>
                          <a:latin typeface="Times New Roman"/>
                          <a:cs typeface="Times New Roman"/>
                        </a:rPr>
                        <a:t> </a:t>
                      </a:r>
                      <a:endParaRPr lang="ar-SA" sz="2000" kern="1400" dirty="0">
                        <a:solidFill>
                          <a:srgbClr val="000000"/>
                        </a:solidFill>
                        <a:latin typeface="Goudy Old Style"/>
                      </a:endParaRPr>
                    </a:p>
                  </a:txBody>
                  <a:tcPr marL="36576" marR="36576" marT="36576" marB="36576"/>
                </a:tc>
                <a:tc>
                  <a:txBody>
                    <a:bodyPr/>
                    <a:lstStyle/>
                    <a:p>
                      <a:pPr marR="0" indent="0" algn="just" rtl="1">
                        <a:lnSpc>
                          <a:spcPct val="100000"/>
                        </a:lnSpc>
                        <a:spcBef>
                          <a:spcPts val="0"/>
                        </a:spcBef>
                        <a:spcAft>
                          <a:spcPts val="0"/>
                        </a:spcAft>
                      </a:pPr>
                      <a:r>
                        <a:rPr lang="ar-SA" sz="1200" b="1" kern="1400" dirty="0">
                          <a:solidFill>
                            <a:srgbClr val="000000"/>
                          </a:solidFill>
                          <a:latin typeface="Simplified Arabic"/>
                          <a:cs typeface="Simplified Arabic"/>
                        </a:rPr>
                        <a:t> </a:t>
                      </a:r>
                      <a:endParaRPr lang="ar-SA" sz="1800" kern="1400" dirty="0">
                        <a:solidFill>
                          <a:srgbClr val="000000"/>
                        </a:solidFill>
                        <a:latin typeface="Goudy Old Style"/>
                      </a:endParaRPr>
                    </a:p>
                    <a:p>
                      <a:pPr marR="0" indent="0" algn="just" rtl="1">
                        <a:lnSpc>
                          <a:spcPct val="100000"/>
                        </a:lnSpc>
                        <a:spcBef>
                          <a:spcPts val="0"/>
                        </a:spcBef>
                        <a:spcAft>
                          <a:spcPts val="0"/>
                        </a:spcAft>
                      </a:pPr>
                      <a:r>
                        <a:rPr lang="ar-SA" sz="1200" b="1" kern="1400" dirty="0">
                          <a:solidFill>
                            <a:srgbClr val="000000"/>
                          </a:solidFill>
                          <a:latin typeface="Simplified Arabic"/>
                          <a:cs typeface="Simplified Arabic"/>
                        </a:rPr>
                        <a:t> </a:t>
                      </a:r>
                      <a:endParaRPr lang="ar-SA" sz="1800" kern="1400" dirty="0">
                        <a:solidFill>
                          <a:srgbClr val="000000"/>
                        </a:solidFill>
                        <a:latin typeface="Goudy Old Style"/>
                      </a:endParaRPr>
                    </a:p>
                    <a:p>
                      <a:pPr marR="0" indent="0" algn="just" rtl="1">
                        <a:lnSpc>
                          <a:spcPct val="100000"/>
                        </a:lnSpc>
                        <a:spcBef>
                          <a:spcPts val="0"/>
                        </a:spcBef>
                        <a:spcAft>
                          <a:spcPts val="0"/>
                        </a:spcAft>
                      </a:pPr>
                      <a:r>
                        <a:rPr lang="ar-SA" sz="1600" b="1" kern="1400" dirty="0">
                          <a:solidFill>
                            <a:srgbClr val="000000"/>
                          </a:solidFill>
                          <a:latin typeface="Simplified Arabic"/>
                          <a:cs typeface="Simplified Arabic"/>
                        </a:rPr>
                        <a:t>ص 53– 67</a:t>
                      </a:r>
                      <a:endParaRPr lang="ar-SA" sz="1800" kern="1400" dirty="0">
                        <a:solidFill>
                          <a:srgbClr val="000000"/>
                        </a:solidFill>
                        <a:latin typeface="Goudy Old Style"/>
                      </a:endParaRPr>
                    </a:p>
                    <a:p>
                      <a:pPr marR="0" indent="0" algn="just" rtl="1">
                        <a:lnSpc>
                          <a:spcPct val="100000"/>
                        </a:lnSpc>
                        <a:spcBef>
                          <a:spcPts val="0"/>
                        </a:spcBef>
                        <a:spcAft>
                          <a:spcPts val="0"/>
                        </a:spcAft>
                      </a:pPr>
                      <a:r>
                        <a:rPr lang="ar-SA" sz="1600" b="1" kern="1400" dirty="0">
                          <a:solidFill>
                            <a:srgbClr val="000000"/>
                          </a:solidFill>
                          <a:latin typeface="Simplified Arabic"/>
                          <a:cs typeface="Simplified Arabic"/>
                        </a:rPr>
                        <a:t> </a:t>
                      </a:r>
                      <a:endParaRPr lang="ar-SA" sz="1800" kern="1400" dirty="0">
                        <a:solidFill>
                          <a:srgbClr val="000000"/>
                        </a:solidFill>
                        <a:latin typeface="Goudy Old Style"/>
                      </a:endParaRPr>
                    </a:p>
                    <a:p>
                      <a:pPr marR="0" indent="0" algn="just" rtl="1">
                        <a:lnSpc>
                          <a:spcPct val="100000"/>
                        </a:lnSpc>
                        <a:spcBef>
                          <a:spcPts val="0"/>
                        </a:spcBef>
                        <a:spcAft>
                          <a:spcPts val="0"/>
                        </a:spcAft>
                      </a:pPr>
                      <a:r>
                        <a:rPr lang="ar-SA" sz="1600" b="1" kern="1400" dirty="0">
                          <a:solidFill>
                            <a:srgbClr val="000000"/>
                          </a:solidFill>
                          <a:latin typeface="Simplified Arabic"/>
                          <a:cs typeface="Simplified Arabic"/>
                        </a:rPr>
                        <a:t> </a:t>
                      </a:r>
                      <a:endParaRPr lang="ar-SA" sz="1800" kern="1400" dirty="0">
                        <a:solidFill>
                          <a:srgbClr val="000000"/>
                        </a:solidFill>
                        <a:latin typeface="Goudy Old Style"/>
                      </a:endParaRPr>
                    </a:p>
                    <a:p>
                      <a:pPr marR="0" indent="0" algn="just" rtl="1">
                        <a:lnSpc>
                          <a:spcPct val="100000"/>
                        </a:lnSpc>
                        <a:spcBef>
                          <a:spcPts val="0"/>
                        </a:spcBef>
                        <a:spcAft>
                          <a:spcPts val="0"/>
                        </a:spcAft>
                      </a:pPr>
                      <a:r>
                        <a:rPr lang="ar-SA" sz="1400" b="1" kern="1400" dirty="0">
                          <a:solidFill>
                            <a:srgbClr val="000000"/>
                          </a:solidFill>
                          <a:latin typeface="Simplified Arabic"/>
                          <a:cs typeface="Simplified Arabic"/>
                        </a:rPr>
                        <a:t>ص 113– 117</a:t>
                      </a:r>
                      <a:endParaRPr lang="ar-SA" sz="1800" kern="1400" dirty="0">
                        <a:solidFill>
                          <a:srgbClr val="000000"/>
                        </a:solidFill>
                        <a:latin typeface="Goudy Old Style"/>
                      </a:endParaRPr>
                    </a:p>
                    <a:p>
                      <a:pPr marR="0" indent="0" algn="just" rtl="1">
                        <a:lnSpc>
                          <a:spcPct val="100000"/>
                        </a:lnSpc>
                        <a:spcBef>
                          <a:spcPts val="0"/>
                        </a:spcBef>
                        <a:spcAft>
                          <a:spcPts val="0"/>
                        </a:spcAft>
                      </a:pPr>
                      <a:r>
                        <a:rPr lang="ar-SA" sz="1400" b="1" kern="1400" dirty="0">
                          <a:solidFill>
                            <a:srgbClr val="000000"/>
                          </a:solidFill>
                          <a:latin typeface="Simplified Arabic"/>
                          <a:cs typeface="Simplified Arabic"/>
                        </a:rPr>
                        <a:t> </a:t>
                      </a:r>
                      <a:endParaRPr lang="ar-SA" sz="1800" kern="1400" dirty="0">
                        <a:solidFill>
                          <a:srgbClr val="000000"/>
                        </a:solidFill>
                        <a:latin typeface="Goudy Old Style"/>
                      </a:endParaRPr>
                    </a:p>
                    <a:p>
                      <a:pPr marR="0" indent="0" algn="just" rtl="1">
                        <a:lnSpc>
                          <a:spcPct val="100000"/>
                        </a:lnSpc>
                        <a:spcBef>
                          <a:spcPts val="0"/>
                        </a:spcBef>
                        <a:spcAft>
                          <a:spcPts val="0"/>
                        </a:spcAft>
                      </a:pPr>
                      <a:r>
                        <a:rPr lang="ar-SA" sz="1400" b="1" kern="1400" dirty="0">
                          <a:solidFill>
                            <a:srgbClr val="000000"/>
                          </a:solidFill>
                          <a:latin typeface="Simplified Arabic"/>
                          <a:cs typeface="Simplified Arabic"/>
                        </a:rPr>
                        <a:t>ص 138– 142</a:t>
                      </a:r>
                      <a:endParaRPr lang="ar-SA" sz="1800" kern="1400" dirty="0">
                        <a:solidFill>
                          <a:srgbClr val="000000"/>
                        </a:solidFill>
                        <a:latin typeface="Goudy Old Style"/>
                      </a:endParaRPr>
                    </a:p>
                  </a:txBody>
                  <a:tcPr marL="36576" marR="36576" marT="36576" marB="36576"/>
                </a:tc>
              </a:tr>
            </a:tbl>
          </a:graphicData>
        </a:graphic>
      </p:graphicFrame>
    </p:spTree>
    <p:extLst>
      <p:ext uri="{BB962C8B-B14F-4D97-AF65-F5344CB8AC3E}">
        <p14:creationId xmlns:p14="http://schemas.microsoft.com/office/powerpoint/2010/main" val="4281291681"/>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جدول 1"/>
          <p:cNvGraphicFramePr>
            <a:graphicFrameLocks noGrp="1"/>
          </p:cNvGraphicFramePr>
          <p:nvPr/>
        </p:nvGraphicFramePr>
        <p:xfrm>
          <a:off x="304800" y="152400"/>
          <a:ext cx="8610600" cy="6367942"/>
        </p:xfrm>
        <a:graphic>
          <a:graphicData uri="http://schemas.openxmlformats.org/drawingml/2006/table">
            <a:tbl>
              <a:tblPr rtl="1" firstRow="1" bandRow="1">
                <a:tableStyleId>{5C22544A-7EE6-4342-B048-85BDC9FD1C3A}</a:tableStyleId>
              </a:tblPr>
              <a:tblGrid>
                <a:gridCol w="1512863"/>
                <a:gridCol w="4227537"/>
                <a:gridCol w="1413891"/>
                <a:gridCol w="1456309"/>
              </a:tblGrid>
              <a:tr h="1307480">
                <a:tc>
                  <a:txBody>
                    <a:bodyPr/>
                    <a:lstStyle/>
                    <a:p>
                      <a:pPr marR="0" indent="0" algn="ctr" rtl="1">
                        <a:lnSpc>
                          <a:spcPct val="225000"/>
                        </a:lnSpc>
                        <a:spcBef>
                          <a:spcPts val="0"/>
                        </a:spcBef>
                        <a:spcAft>
                          <a:spcPts val="598"/>
                        </a:spcAft>
                      </a:pPr>
                      <a:r>
                        <a:rPr lang="ar-EG" sz="1400" b="1" kern="1400" dirty="0">
                          <a:solidFill>
                            <a:srgbClr val="000000"/>
                          </a:solidFill>
                          <a:latin typeface="Goudy Old Style"/>
                          <a:cs typeface="Times New Roman"/>
                        </a:rPr>
                        <a:t>الأسبوع  الثاني عشر</a:t>
                      </a:r>
                      <a:endParaRPr lang="ar-EG" sz="2400" kern="1400" dirty="0">
                        <a:solidFill>
                          <a:srgbClr val="000000"/>
                        </a:solidFill>
                        <a:latin typeface="Goudy Old Style"/>
                      </a:endParaRPr>
                    </a:p>
                    <a:p>
                      <a:pPr marR="0" indent="0" algn="ctr" rtl="1">
                        <a:lnSpc>
                          <a:spcPct val="225000"/>
                        </a:lnSpc>
                        <a:spcBef>
                          <a:spcPts val="0"/>
                        </a:spcBef>
                        <a:spcAft>
                          <a:spcPts val="598"/>
                        </a:spcAft>
                      </a:pPr>
                      <a:r>
                        <a:rPr lang="ar-EG" sz="1400" b="1" kern="1400" dirty="0">
                          <a:solidFill>
                            <a:srgbClr val="000000"/>
                          </a:solidFill>
                          <a:latin typeface="Goudy Old Style"/>
                          <a:cs typeface="Times New Roman"/>
                        </a:rPr>
                        <a:t>3/ 6</a:t>
                      </a:r>
                      <a:endParaRPr lang="ar-EG" sz="2400" kern="1400" dirty="0">
                        <a:solidFill>
                          <a:srgbClr val="000000"/>
                        </a:solidFill>
                        <a:latin typeface="Goudy Old Style"/>
                      </a:endParaRPr>
                    </a:p>
                  </a:txBody>
                  <a:tcPr marL="36576" marR="36576" marT="36573" marB="36573"/>
                </a:tc>
                <a:tc gridSpan="2">
                  <a:txBody>
                    <a:bodyPr/>
                    <a:lstStyle/>
                    <a:p>
                      <a:pPr marR="0" indent="0" algn="r" rtl="1">
                        <a:lnSpc>
                          <a:spcPct val="75000"/>
                        </a:lnSpc>
                        <a:spcBef>
                          <a:spcPts val="0"/>
                        </a:spcBef>
                        <a:spcAft>
                          <a:spcPts val="0"/>
                        </a:spcAft>
                      </a:pPr>
                      <a:r>
                        <a:rPr lang="ar-SA" sz="2800" b="1" u="sng" kern="1400" dirty="0">
                          <a:solidFill>
                            <a:srgbClr val="000000"/>
                          </a:solidFill>
                          <a:latin typeface="Arial"/>
                          <a:cs typeface="Times New Roman"/>
                        </a:rPr>
                        <a:t>المشكلات في الجماعة وتتضمن</a:t>
                      </a:r>
                      <a:r>
                        <a:rPr lang="ar-SA" sz="2000" b="1" u="sng" kern="1400" dirty="0">
                          <a:solidFill>
                            <a:srgbClr val="000000"/>
                          </a:solidFill>
                          <a:latin typeface="Arial"/>
                          <a:cs typeface="Times New Roman"/>
                        </a:rPr>
                        <a:t>:</a:t>
                      </a:r>
                      <a:endParaRPr lang="ar-SA" sz="2400" kern="1400" dirty="0">
                        <a:solidFill>
                          <a:srgbClr val="000000"/>
                        </a:solidFill>
                        <a:latin typeface="Goudy Old Style"/>
                      </a:endParaRPr>
                    </a:p>
                    <a:p>
                      <a:pPr marL="266700" marR="0" indent="-228600" algn="just" rtl="1">
                        <a:lnSpc>
                          <a:spcPct val="75000"/>
                        </a:lnSpc>
                        <a:spcBef>
                          <a:spcPts val="0"/>
                        </a:spcBef>
                        <a:spcAft>
                          <a:spcPts val="0"/>
                        </a:spcAft>
                      </a:pPr>
                      <a:r>
                        <a:rPr lang="ar-SA" sz="2000" b="1" kern="1400" dirty="0">
                          <a:solidFill>
                            <a:srgbClr val="000000"/>
                          </a:solidFill>
                          <a:latin typeface="Arial"/>
                          <a:cs typeface="Times New Roman"/>
                        </a:rPr>
                        <a:t>أنواع مشكلات الجماعات.</a:t>
                      </a:r>
                      <a:endParaRPr lang="ar-SA" sz="2400" kern="1400" dirty="0">
                        <a:solidFill>
                          <a:srgbClr val="000000"/>
                        </a:solidFill>
                        <a:latin typeface="Goudy Old Style"/>
                      </a:endParaRPr>
                    </a:p>
                    <a:p>
                      <a:pPr marL="38100" marR="0" indent="0" algn="just" rtl="1">
                        <a:lnSpc>
                          <a:spcPct val="75000"/>
                        </a:lnSpc>
                        <a:spcBef>
                          <a:spcPts val="0"/>
                        </a:spcBef>
                        <a:spcAft>
                          <a:spcPts val="0"/>
                        </a:spcAft>
                      </a:pPr>
                      <a:r>
                        <a:rPr lang="ar-SA" sz="2000" b="1" kern="1400" dirty="0">
                          <a:solidFill>
                            <a:srgbClr val="000000"/>
                          </a:solidFill>
                          <a:latin typeface="Arial"/>
                          <a:cs typeface="Times New Roman"/>
                        </a:rPr>
                        <a:t>أسباب حدوث المشكلات في الجماعات.</a:t>
                      </a:r>
                      <a:endParaRPr lang="ar-SA" sz="2400" kern="1400" dirty="0">
                        <a:solidFill>
                          <a:srgbClr val="000000"/>
                        </a:solidFill>
                        <a:latin typeface="Goudy Old Style"/>
                      </a:endParaRPr>
                    </a:p>
                    <a:p>
                      <a:pPr marR="0" indent="0" algn="just" rtl="1">
                        <a:lnSpc>
                          <a:spcPct val="75000"/>
                        </a:lnSpc>
                        <a:spcBef>
                          <a:spcPts val="0"/>
                        </a:spcBef>
                        <a:spcAft>
                          <a:spcPts val="0"/>
                        </a:spcAft>
                      </a:pPr>
                      <a:r>
                        <a:rPr lang="ar-SA" sz="2000" b="1" kern="1400" dirty="0">
                          <a:solidFill>
                            <a:srgbClr val="000000"/>
                          </a:solidFill>
                          <a:latin typeface="Arial"/>
                          <a:cs typeface="Times New Roman"/>
                        </a:rPr>
                        <a:t> المعلومات والمهارات المطلوبة لأخصائي طريقة العمل مع الجماعات</a:t>
                      </a:r>
                      <a:r>
                        <a:rPr lang="ar-SA" sz="2000" kern="1400" dirty="0">
                          <a:solidFill>
                            <a:srgbClr val="000000"/>
                          </a:solidFill>
                          <a:latin typeface="Arial"/>
                          <a:cs typeface="Times New Roman"/>
                        </a:rPr>
                        <a:t>.</a:t>
                      </a:r>
                      <a:r>
                        <a:rPr lang="ar-SA" sz="1600" kern="1400" dirty="0">
                          <a:solidFill>
                            <a:srgbClr val="000000"/>
                          </a:solidFill>
                          <a:latin typeface="Times New Roman"/>
                          <a:cs typeface="Times New Roman"/>
                        </a:rPr>
                        <a:t> </a:t>
                      </a:r>
                      <a:endParaRPr lang="ar-SA" sz="2400" kern="1400" dirty="0">
                        <a:solidFill>
                          <a:srgbClr val="000000"/>
                        </a:solidFill>
                        <a:latin typeface="Goudy Old Style"/>
                      </a:endParaRPr>
                    </a:p>
                  </a:txBody>
                  <a:tcPr marL="36576" marR="36576" marT="36573" marB="36573"/>
                </a:tc>
                <a:tc hMerge="1">
                  <a:txBody>
                    <a:bodyPr/>
                    <a:lstStyle/>
                    <a:p>
                      <a:pPr marR="0" indent="0" algn="ctr" rtl="1">
                        <a:lnSpc>
                          <a:spcPct val="75000"/>
                        </a:lnSpc>
                        <a:spcBef>
                          <a:spcPts val="0"/>
                        </a:spcBef>
                        <a:spcAft>
                          <a:spcPts val="0"/>
                        </a:spcAft>
                      </a:pPr>
                      <a:endParaRPr lang="ar-EG" sz="1050" kern="1400">
                        <a:solidFill>
                          <a:srgbClr val="000000"/>
                        </a:solidFill>
                        <a:latin typeface="Goudy Old Style"/>
                      </a:endParaRPr>
                    </a:p>
                  </a:txBody>
                  <a:tcPr marL="36576" marR="36576" marT="36576" marB="36576"/>
                </a:tc>
                <a:tc>
                  <a:txBody>
                    <a:bodyPr/>
                    <a:lstStyle/>
                    <a:p>
                      <a:pPr marR="0" indent="0" algn="ctr" rtl="1">
                        <a:lnSpc>
                          <a:spcPct val="75000"/>
                        </a:lnSpc>
                        <a:spcBef>
                          <a:spcPts val="0"/>
                        </a:spcBef>
                        <a:spcAft>
                          <a:spcPts val="0"/>
                        </a:spcAft>
                      </a:pPr>
                      <a:r>
                        <a:rPr lang="ar-EG" sz="1600" b="1" kern="1400" dirty="0">
                          <a:solidFill>
                            <a:srgbClr val="000000"/>
                          </a:solidFill>
                          <a:latin typeface="Goudy Old Style"/>
                          <a:cs typeface="Times New Roman"/>
                        </a:rPr>
                        <a:t> </a:t>
                      </a:r>
                      <a:endParaRPr lang="ar-EG" sz="2800" kern="1400" dirty="0">
                        <a:solidFill>
                          <a:srgbClr val="000000"/>
                        </a:solidFill>
                        <a:latin typeface="Goudy Old Style"/>
                      </a:endParaRPr>
                    </a:p>
                    <a:p>
                      <a:pPr marR="0" indent="0" algn="ctr" rtl="1">
                        <a:lnSpc>
                          <a:spcPct val="75000"/>
                        </a:lnSpc>
                        <a:spcBef>
                          <a:spcPts val="0"/>
                        </a:spcBef>
                        <a:spcAft>
                          <a:spcPts val="0"/>
                        </a:spcAft>
                      </a:pPr>
                      <a:r>
                        <a:rPr lang="ar-EG" sz="1600" b="1" kern="1400" dirty="0">
                          <a:solidFill>
                            <a:srgbClr val="000000"/>
                          </a:solidFill>
                          <a:latin typeface="Goudy Old Style"/>
                          <a:cs typeface="Times New Roman"/>
                        </a:rPr>
                        <a:t> </a:t>
                      </a:r>
                      <a:endParaRPr lang="ar-EG" sz="2800" kern="1400" dirty="0">
                        <a:solidFill>
                          <a:srgbClr val="000000"/>
                        </a:solidFill>
                        <a:latin typeface="Goudy Old Style"/>
                      </a:endParaRPr>
                    </a:p>
                    <a:p>
                      <a:pPr marR="0" indent="0" algn="ctr" rtl="1">
                        <a:lnSpc>
                          <a:spcPct val="225000"/>
                        </a:lnSpc>
                        <a:spcBef>
                          <a:spcPts val="0"/>
                        </a:spcBef>
                        <a:spcAft>
                          <a:spcPts val="598"/>
                        </a:spcAft>
                      </a:pPr>
                      <a:r>
                        <a:rPr lang="ar-EG" sz="2000" kern="1400" dirty="0" smtClean="0">
                          <a:solidFill>
                            <a:srgbClr val="000000"/>
                          </a:solidFill>
                          <a:latin typeface="Goudy Old Style"/>
                          <a:cs typeface="Times New Roman"/>
                        </a:rPr>
                        <a:t>ص </a:t>
                      </a:r>
                      <a:r>
                        <a:rPr lang="ar-EG" sz="2000" kern="1400" dirty="0">
                          <a:solidFill>
                            <a:srgbClr val="000000"/>
                          </a:solidFill>
                          <a:latin typeface="Goudy Old Style"/>
                          <a:cs typeface="Times New Roman"/>
                        </a:rPr>
                        <a:t>144– 210</a:t>
                      </a:r>
                      <a:endParaRPr lang="ar-EG" sz="2800" kern="1400" dirty="0">
                        <a:solidFill>
                          <a:srgbClr val="000000"/>
                        </a:solidFill>
                        <a:latin typeface="Goudy Old Style"/>
                      </a:endParaRPr>
                    </a:p>
                  </a:txBody>
                  <a:tcPr marL="36576" marR="36576" marT="36573" marB="36573"/>
                </a:tc>
              </a:tr>
              <a:tr h="1307480">
                <a:tc>
                  <a:txBody>
                    <a:bodyPr/>
                    <a:lstStyle/>
                    <a:p>
                      <a:pPr marR="0" indent="0" algn="ctr" rtl="1">
                        <a:lnSpc>
                          <a:spcPct val="225000"/>
                        </a:lnSpc>
                        <a:spcBef>
                          <a:spcPts val="0"/>
                        </a:spcBef>
                        <a:spcAft>
                          <a:spcPts val="598"/>
                        </a:spcAft>
                      </a:pPr>
                      <a:r>
                        <a:rPr lang="ar-EG" sz="1600" b="1" kern="1400">
                          <a:solidFill>
                            <a:srgbClr val="000000"/>
                          </a:solidFill>
                          <a:latin typeface="Goudy Old Style"/>
                          <a:cs typeface="Times New Roman"/>
                        </a:rPr>
                        <a:t>الأسبوع  الثالث عشر</a:t>
                      </a:r>
                      <a:endParaRPr lang="ar-EG" sz="2400" kern="1400">
                        <a:solidFill>
                          <a:srgbClr val="000000"/>
                        </a:solidFill>
                        <a:latin typeface="Goudy Old Style"/>
                      </a:endParaRPr>
                    </a:p>
                    <a:p>
                      <a:pPr marR="0" indent="0" algn="ctr" rtl="1">
                        <a:lnSpc>
                          <a:spcPct val="225000"/>
                        </a:lnSpc>
                        <a:spcBef>
                          <a:spcPts val="0"/>
                        </a:spcBef>
                        <a:spcAft>
                          <a:spcPts val="598"/>
                        </a:spcAft>
                      </a:pPr>
                      <a:r>
                        <a:rPr lang="ar-EG" sz="1600" b="1" kern="1400">
                          <a:solidFill>
                            <a:srgbClr val="000000"/>
                          </a:solidFill>
                          <a:latin typeface="Goudy Old Style"/>
                          <a:cs typeface="Times New Roman"/>
                        </a:rPr>
                        <a:t>10/ 6</a:t>
                      </a:r>
                      <a:endParaRPr lang="ar-EG" sz="2400" kern="1400">
                        <a:solidFill>
                          <a:srgbClr val="000000"/>
                        </a:solidFill>
                        <a:latin typeface="Goudy Old Style"/>
                      </a:endParaRPr>
                    </a:p>
                  </a:txBody>
                  <a:tcPr marL="36576" marR="36576" marT="36573" marB="36573"/>
                </a:tc>
                <a:tc gridSpan="2">
                  <a:txBody>
                    <a:bodyPr/>
                    <a:lstStyle/>
                    <a:p>
                      <a:pPr marR="0" indent="0" algn="r" rtl="1">
                        <a:lnSpc>
                          <a:spcPct val="75000"/>
                        </a:lnSpc>
                        <a:spcBef>
                          <a:spcPts val="0"/>
                        </a:spcBef>
                        <a:spcAft>
                          <a:spcPts val="0"/>
                        </a:spcAft>
                      </a:pPr>
                      <a:r>
                        <a:rPr lang="ar-SA" sz="2800" b="1" u="sng" kern="1400" dirty="0">
                          <a:solidFill>
                            <a:srgbClr val="000000"/>
                          </a:solidFill>
                          <a:latin typeface="Arial"/>
                          <a:cs typeface="Times New Roman"/>
                        </a:rPr>
                        <a:t>التسجيل في الجماعات ويتضمن:</a:t>
                      </a:r>
                      <a:endParaRPr lang="ar-SA" sz="2400" kern="1400" dirty="0">
                        <a:solidFill>
                          <a:srgbClr val="000000"/>
                        </a:solidFill>
                        <a:latin typeface="Goudy Old Style"/>
                      </a:endParaRPr>
                    </a:p>
                    <a:p>
                      <a:pPr marL="266700" marR="0" indent="-228600" algn="just" rtl="1">
                        <a:lnSpc>
                          <a:spcPct val="75000"/>
                        </a:lnSpc>
                        <a:spcBef>
                          <a:spcPts val="0"/>
                        </a:spcBef>
                        <a:spcAft>
                          <a:spcPts val="0"/>
                        </a:spcAft>
                      </a:pPr>
                      <a:r>
                        <a:rPr lang="ar-SA" sz="2000" b="1" kern="1400" dirty="0">
                          <a:solidFill>
                            <a:srgbClr val="000000"/>
                          </a:solidFill>
                          <a:latin typeface="Arial"/>
                          <a:cs typeface="Times New Roman"/>
                        </a:rPr>
                        <a:t>المفهوم. </a:t>
                      </a:r>
                      <a:endParaRPr lang="ar-SA" sz="2400" kern="1400" dirty="0">
                        <a:solidFill>
                          <a:srgbClr val="000000"/>
                        </a:solidFill>
                        <a:latin typeface="Goudy Old Style"/>
                      </a:endParaRPr>
                    </a:p>
                    <a:p>
                      <a:pPr marL="266700" marR="0" indent="-228600" algn="just" rtl="1">
                        <a:lnSpc>
                          <a:spcPct val="75000"/>
                        </a:lnSpc>
                        <a:spcBef>
                          <a:spcPts val="0"/>
                        </a:spcBef>
                        <a:spcAft>
                          <a:spcPts val="0"/>
                        </a:spcAft>
                      </a:pPr>
                      <a:r>
                        <a:rPr lang="ar-SA" sz="2000" b="1" kern="1400" dirty="0">
                          <a:solidFill>
                            <a:srgbClr val="000000"/>
                          </a:solidFill>
                          <a:latin typeface="Arial"/>
                          <a:cs typeface="Times New Roman"/>
                        </a:rPr>
                        <a:t>أغراض التسجيل.</a:t>
                      </a:r>
                      <a:endParaRPr lang="ar-SA" sz="2400" kern="1400" dirty="0">
                        <a:solidFill>
                          <a:srgbClr val="000000"/>
                        </a:solidFill>
                        <a:latin typeface="Goudy Old Style"/>
                      </a:endParaRPr>
                    </a:p>
                    <a:p>
                      <a:pPr marL="266700" marR="0" indent="-228600" algn="just" rtl="1">
                        <a:lnSpc>
                          <a:spcPct val="75000"/>
                        </a:lnSpc>
                        <a:spcBef>
                          <a:spcPts val="0"/>
                        </a:spcBef>
                        <a:spcAft>
                          <a:spcPts val="0"/>
                        </a:spcAft>
                      </a:pPr>
                      <a:r>
                        <a:rPr lang="ar-SA" sz="2000" b="1" kern="1400" dirty="0">
                          <a:solidFill>
                            <a:srgbClr val="000000"/>
                          </a:solidFill>
                          <a:latin typeface="Arial"/>
                          <a:cs typeface="Times New Roman"/>
                        </a:rPr>
                        <a:t>وسائل التسجيل.</a:t>
                      </a:r>
                      <a:endParaRPr lang="ar-SA" sz="2400" kern="1400" dirty="0">
                        <a:solidFill>
                          <a:srgbClr val="000000"/>
                        </a:solidFill>
                        <a:latin typeface="Goudy Old Style"/>
                      </a:endParaRPr>
                    </a:p>
                    <a:p>
                      <a:pPr marR="0" indent="0" algn="just" rtl="1">
                        <a:lnSpc>
                          <a:spcPct val="75000"/>
                        </a:lnSpc>
                        <a:spcBef>
                          <a:spcPts val="0"/>
                        </a:spcBef>
                        <a:spcAft>
                          <a:spcPts val="0"/>
                        </a:spcAft>
                      </a:pPr>
                      <a:r>
                        <a:rPr lang="ar-SA" sz="2000" b="1" kern="1400" dirty="0">
                          <a:solidFill>
                            <a:srgbClr val="000000"/>
                          </a:solidFill>
                          <a:latin typeface="Arial"/>
                          <a:cs typeface="Times New Roman"/>
                        </a:rPr>
                        <a:t> قواعد التسجيل.</a:t>
                      </a:r>
                      <a:r>
                        <a:rPr lang="ar-SA" sz="1600" b="1" kern="1400" dirty="0">
                          <a:solidFill>
                            <a:srgbClr val="000000"/>
                          </a:solidFill>
                          <a:latin typeface="Times New Roman"/>
                          <a:cs typeface="Times New Roman"/>
                        </a:rPr>
                        <a:t> </a:t>
                      </a:r>
                      <a:endParaRPr lang="ar-SA" sz="2400" kern="1400" dirty="0">
                        <a:solidFill>
                          <a:srgbClr val="000000"/>
                        </a:solidFill>
                        <a:latin typeface="Goudy Old Style"/>
                      </a:endParaRPr>
                    </a:p>
                  </a:txBody>
                  <a:tcPr marL="36576" marR="36576" marT="36573" marB="36573"/>
                </a:tc>
                <a:tc hMerge="1">
                  <a:txBody>
                    <a:bodyPr/>
                    <a:lstStyle/>
                    <a:p>
                      <a:pPr marR="0" indent="0" algn="just" rtl="1">
                        <a:lnSpc>
                          <a:spcPct val="75000"/>
                        </a:lnSpc>
                        <a:spcBef>
                          <a:spcPts val="0"/>
                        </a:spcBef>
                        <a:spcAft>
                          <a:spcPts val="0"/>
                        </a:spcAft>
                      </a:pPr>
                      <a:endParaRPr lang="ar-SA" sz="1050" kern="1400">
                        <a:solidFill>
                          <a:srgbClr val="000000"/>
                        </a:solidFill>
                        <a:latin typeface="Goudy Old Style"/>
                      </a:endParaRPr>
                    </a:p>
                  </a:txBody>
                  <a:tcPr marL="36576" marR="36576" marT="36576" marB="36576"/>
                </a:tc>
                <a:tc>
                  <a:txBody>
                    <a:bodyPr/>
                    <a:lstStyle/>
                    <a:p>
                      <a:pPr marR="0" indent="0" algn="just" rtl="1">
                        <a:lnSpc>
                          <a:spcPct val="75000"/>
                        </a:lnSpc>
                        <a:spcBef>
                          <a:spcPts val="0"/>
                        </a:spcBef>
                        <a:spcAft>
                          <a:spcPts val="0"/>
                        </a:spcAft>
                      </a:pPr>
                      <a:r>
                        <a:rPr lang="ar-SA" sz="1800" b="1" kern="1400" dirty="0">
                          <a:solidFill>
                            <a:srgbClr val="000000"/>
                          </a:solidFill>
                          <a:latin typeface="Simplified Arabic"/>
                          <a:cs typeface="Simplified Arabic"/>
                        </a:rPr>
                        <a:t> </a:t>
                      </a:r>
                      <a:endParaRPr lang="ar-SA" sz="2800" kern="1400" dirty="0">
                        <a:solidFill>
                          <a:srgbClr val="000000"/>
                        </a:solidFill>
                        <a:latin typeface="Goudy Old Style"/>
                      </a:endParaRPr>
                    </a:p>
                    <a:p>
                      <a:pPr marR="0" indent="0" algn="just" rtl="1">
                        <a:lnSpc>
                          <a:spcPct val="75000"/>
                        </a:lnSpc>
                        <a:spcBef>
                          <a:spcPts val="0"/>
                        </a:spcBef>
                        <a:spcAft>
                          <a:spcPts val="0"/>
                        </a:spcAft>
                      </a:pPr>
                      <a:r>
                        <a:rPr lang="ar-SA" sz="1800" b="1" kern="1400" dirty="0">
                          <a:solidFill>
                            <a:srgbClr val="000000"/>
                          </a:solidFill>
                          <a:latin typeface="Simplified Arabic"/>
                          <a:cs typeface="Simplified Arabic"/>
                        </a:rPr>
                        <a:t> </a:t>
                      </a:r>
                      <a:endParaRPr lang="ar-SA" sz="2800" kern="1400" dirty="0">
                        <a:solidFill>
                          <a:srgbClr val="000000"/>
                        </a:solidFill>
                        <a:latin typeface="Goudy Old Style"/>
                      </a:endParaRPr>
                    </a:p>
                    <a:p>
                      <a:pPr marR="0" indent="0" algn="just" rtl="1">
                        <a:lnSpc>
                          <a:spcPct val="75000"/>
                        </a:lnSpc>
                        <a:spcBef>
                          <a:spcPts val="0"/>
                        </a:spcBef>
                        <a:spcAft>
                          <a:spcPts val="0"/>
                        </a:spcAft>
                      </a:pPr>
                      <a:r>
                        <a:rPr lang="ar-SA" sz="1800" b="1" kern="1400" dirty="0">
                          <a:solidFill>
                            <a:srgbClr val="000000"/>
                          </a:solidFill>
                          <a:latin typeface="Simplified Arabic"/>
                          <a:cs typeface="Simplified Arabic"/>
                        </a:rPr>
                        <a:t>ص 249– 265</a:t>
                      </a:r>
                      <a:endParaRPr lang="ar-SA" sz="2800" kern="1400" dirty="0">
                        <a:solidFill>
                          <a:srgbClr val="000000"/>
                        </a:solidFill>
                        <a:latin typeface="Goudy Old Style"/>
                      </a:endParaRPr>
                    </a:p>
                  </a:txBody>
                  <a:tcPr marL="36576" marR="36576" marT="36573" marB="36573"/>
                </a:tc>
              </a:tr>
              <a:tr h="1665589">
                <a:tc>
                  <a:txBody>
                    <a:bodyPr/>
                    <a:lstStyle/>
                    <a:p>
                      <a:pPr marR="0" indent="0" algn="ctr" rtl="1">
                        <a:lnSpc>
                          <a:spcPct val="225000"/>
                        </a:lnSpc>
                        <a:spcBef>
                          <a:spcPts val="0"/>
                        </a:spcBef>
                        <a:spcAft>
                          <a:spcPts val="598"/>
                        </a:spcAft>
                      </a:pPr>
                      <a:r>
                        <a:rPr lang="ar-EG" sz="1400" b="1" kern="1400">
                          <a:solidFill>
                            <a:srgbClr val="000000"/>
                          </a:solidFill>
                          <a:latin typeface="Goudy Old Style"/>
                          <a:cs typeface="Times New Roman"/>
                        </a:rPr>
                        <a:t>الأسبوع  الرابع عشر</a:t>
                      </a:r>
                      <a:endParaRPr lang="ar-EG" sz="2400" kern="1400">
                        <a:solidFill>
                          <a:srgbClr val="000000"/>
                        </a:solidFill>
                        <a:latin typeface="Goudy Old Style"/>
                      </a:endParaRPr>
                    </a:p>
                    <a:p>
                      <a:pPr marR="0" indent="0" algn="ctr" rtl="1">
                        <a:lnSpc>
                          <a:spcPct val="225000"/>
                        </a:lnSpc>
                        <a:spcBef>
                          <a:spcPts val="0"/>
                        </a:spcBef>
                        <a:spcAft>
                          <a:spcPts val="598"/>
                        </a:spcAft>
                      </a:pPr>
                      <a:r>
                        <a:rPr lang="ar-EG" sz="1400" b="1" kern="1400">
                          <a:solidFill>
                            <a:srgbClr val="000000"/>
                          </a:solidFill>
                          <a:latin typeface="Goudy Old Style"/>
                          <a:cs typeface="Times New Roman"/>
                        </a:rPr>
                        <a:t>17/ 6</a:t>
                      </a:r>
                      <a:endParaRPr lang="ar-EG" sz="2400" kern="1400">
                        <a:solidFill>
                          <a:srgbClr val="000000"/>
                        </a:solidFill>
                        <a:latin typeface="Goudy Old Style"/>
                      </a:endParaRPr>
                    </a:p>
                    <a:p>
                      <a:pPr marR="0" indent="0" algn="ctr" rtl="1">
                        <a:lnSpc>
                          <a:spcPct val="225000"/>
                        </a:lnSpc>
                        <a:spcBef>
                          <a:spcPts val="0"/>
                        </a:spcBef>
                        <a:spcAft>
                          <a:spcPts val="598"/>
                        </a:spcAft>
                      </a:pPr>
                      <a:r>
                        <a:rPr lang="ar-EG" sz="1400" b="1" kern="1400">
                          <a:solidFill>
                            <a:srgbClr val="000000"/>
                          </a:solidFill>
                          <a:latin typeface="Goudy Old Style"/>
                          <a:cs typeface="Times New Roman"/>
                        </a:rPr>
                        <a:t> </a:t>
                      </a:r>
                      <a:endParaRPr lang="ar-EG" sz="2400" kern="1400">
                        <a:solidFill>
                          <a:srgbClr val="000000"/>
                        </a:solidFill>
                        <a:latin typeface="Goudy Old Style"/>
                      </a:endParaRPr>
                    </a:p>
                  </a:txBody>
                  <a:tcPr marL="36576" marR="36576" marT="36573" marB="36573"/>
                </a:tc>
                <a:tc gridSpan="3">
                  <a:txBody>
                    <a:bodyPr/>
                    <a:lstStyle/>
                    <a:p>
                      <a:pPr marR="0" indent="0" algn="ctr" rtl="1">
                        <a:lnSpc>
                          <a:spcPct val="75000"/>
                        </a:lnSpc>
                        <a:spcBef>
                          <a:spcPts val="0"/>
                        </a:spcBef>
                        <a:spcAft>
                          <a:spcPts val="0"/>
                        </a:spcAft>
                      </a:pPr>
                      <a:endParaRPr lang="ar-SA" sz="2800" b="1" kern="1400" dirty="0" smtClean="0">
                        <a:solidFill>
                          <a:srgbClr val="000000"/>
                        </a:solidFill>
                        <a:latin typeface="Arial"/>
                        <a:cs typeface="Times New Roman"/>
                      </a:endParaRPr>
                    </a:p>
                    <a:p>
                      <a:pPr marR="0" indent="0" algn="ctr" rtl="1">
                        <a:lnSpc>
                          <a:spcPct val="75000"/>
                        </a:lnSpc>
                        <a:spcBef>
                          <a:spcPts val="0"/>
                        </a:spcBef>
                        <a:spcAft>
                          <a:spcPts val="0"/>
                        </a:spcAft>
                      </a:pPr>
                      <a:endParaRPr lang="ar-SA" sz="2800" b="1" kern="1400" dirty="0" smtClean="0">
                        <a:solidFill>
                          <a:srgbClr val="000000"/>
                        </a:solidFill>
                        <a:latin typeface="Arial"/>
                        <a:cs typeface="Times New Roman"/>
                      </a:endParaRPr>
                    </a:p>
                    <a:p>
                      <a:pPr marR="0" indent="0" algn="ctr" rtl="1">
                        <a:lnSpc>
                          <a:spcPct val="75000"/>
                        </a:lnSpc>
                        <a:spcBef>
                          <a:spcPts val="0"/>
                        </a:spcBef>
                        <a:spcAft>
                          <a:spcPts val="0"/>
                        </a:spcAft>
                      </a:pPr>
                      <a:r>
                        <a:rPr lang="ar-SA" sz="2800" b="1" kern="1400" dirty="0" smtClean="0">
                          <a:solidFill>
                            <a:srgbClr val="000000"/>
                          </a:solidFill>
                          <a:latin typeface="Arial"/>
                          <a:cs typeface="Times New Roman"/>
                        </a:rPr>
                        <a:t>مراجعة </a:t>
                      </a:r>
                      <a:r>
                        <a:rPr lang="ar-SA" sz="2800" b="1" kern="1400" dirty="0">
                          <a:solidFill>
                            <a:srgbClr val="000000"/>
                          </a:solidFill>
                          <a:latin typeface="Arial"/>
                          <a:cs typeface="Times New Roman"/>
                        </a:rPr>
                        <a:t>نهائية على المفاهيم والمصطلحات الاجتماعية للمقرر</a:t>
                      </a:r>
                      <a:r>
                        <a:rPr lang="ar-SA" sz="2400" kern="1400" dirty="0">
                          <a:solidFill>
                            <a:srgbClr val="000000"/>
                          </a:solidFill>
                          <a:latin typeface="Times New Roman"/>
                        </a:rPr>
                        <a:t> </a:t>
                      </a:r>
                      <a:endParaRPr lang="ar-SA" sz="2000" kern="1400" dirty="0">
                        <a:solidFill>
                          <a:srgbClr val="000000"/>
                        </a:solidFill>
                        <a:latin typeface="Goudy Old Style"/>
                      </a:endParaRPr>
                    </a:p>
                  </a:txBody>
                  <a:tcPr marL="36576" marR="36576" marT="36573" marB="36573"/>
                </a:tc>
                <a:tc hMerge="1">
                  <a:txBody>
                    <a:bodyPr/>
                    <a:lstStyle/>
                    <a:p>
                      <a:pPr rtl="1"/>
                      <a:endParaRPr lang="ar-SA"/>
                    </a:p>
                  </a:txBody>
                  <a:tcPr/>
                </a:tc>
                <a:tc hMerge="1">
                  <a:txBody>
                    <a:bodyPr/>
                    <a:lstStyle/>
                    <a:p>
                      <a:pPr rtl="1"/>
                      <a:endParaRPr lang="ar-SA"/>
                    </a:p>
                  </a:txBody>
                  <a:tcPr/>
                </a:tc>
              </a:tr>
              <a:tr h="1597015">
                <a:tc>
                  <a:txBody>
                    <a:bodyPr/>
                    <a:lstStyle/>
                    <a:p>
                      <a:pPr marR="0" indent="0" algn="ctr" rtl="1">
                        <a:lnSpc>
                          <a:spcPct val="225000"/>
                        </a:lnSpc>
                        <a:spcBef>
                          <a:spcPts val="0"/>
                        </a:spcBef>
                        <a:spcAft>
                          <a:spcPts val="598"/>
                        </a:spcAft>
                      </a:pPr>
                      <a:r>
                        <a:rPr lang="ar-EG" sz="1400" b="1" kern="1400" dirty="0">
                          <a:solidFill>
                            <a:srgbClr val="000000"/>
                          </a:solidFill>
                          <a:latin typeface="Goudy Old Style"/>
                          <a:cs typeface="Times New Roman"/>
                        </a:rPr>
                        <a:t>الأسبوع  الخامس عشر</a:t>
                      </a:r>
                      <a:endParaRPr lang="ar-EG" sz="2400" kern="1400" dirty="0">
                        <a:solidFill>
                          <a:srgbClr val="000000"/>
                        </a:solidFill>
                        <a:latin typeface="Goudy Old Style"/>
                      </a:endParaRPr>
                    </a:p>
                    <a:p>
                      <a:pPr marR="0" indent="0" algn="ctr" rtl="1">
                        <a:lnSpc>
                          <a:spcPct val="225000"/>
                        </a:lnSpc>
                        <a:spcBef>
                          <a:spcPts val="0"/>
                        </a:spcBef>
                        <a:spcAft>
                          <a:spcPts val="598"/>
                        </a:spcAft>
                      </a:pPr>
                      <a:r>
                        <a:rPr lang="ar-EG" sz="1400" b="1" kern="1400" dirty="0">
                          <a:solidFill>
                            <a:srgbClr val="000000"/>
                          </a:solidFill>
                          <a:latin typeface="Goudy Old Style"/>
                          <a:cs typeface="Times New Roman"/>
                        </a:rPr>
                        <a:t>24/ 6</a:t>
                      </a:r>
                      <a:endParaRPr lang="ar-EG" sz="2400" kern="1400" dirty="0">
                        <a:solidFill>
                          <a:srgbClr val="000000"/>
                        </a:solidFill>
                        <a:latin typeface="Goudy Old Style"/>
                      </a:endParaRPr>
                    </a:p>
                    <a:p>
                      <a:pPr marR="0" indent="0" algn="ctr" rtl="1">
                        <a:lnSpc>
                          <a:spcPct val="225000"/>
                        </a:lnSpc>
                        <a:spcBef>
                          <a:spcPts val="0"/>
                        </a:spcBef>
                        <a:spcAft>
                          <a:spcPts val="598"/>
                        </a:spcAft>
                      </a:pPr>
                      <a:r>
                        <a:rPr lang="ar-EG" sz="1200" b="1" kern="1400" dirty="0">
                          <a:solidFill>
                            <a:srgbClr val="000000"/>
                          </a:solidFill>
                          <a:latin typeface="Goudy Old Style"/>
                          <a:cs typeface="Times New Roman"/>
                        </a:rPr>
                        <a:t> </a:t>
                      </a:r>
                      <a:endParaRPr lang="ar-EG" sz="2400" kern="1400" dirty="0">
                        <a:solidFill>
                          <a:srgbClr val="000000"/>
                        </a:solidFill>
                        <a:latin typeface="Goudy Old Style"/>
                      </a:endParaRPr>
                    </a:p>
                  </a:txBody>
                  <a:tcPr marL="36576" marR="36576" marT="36573" marB="36573"/>
                </a:tc>
                <a:tc gridSpan="3">
                  <a:txBody>
                    <a:bodyPr/>
                    <a:lstStyle/>
                    <a:p>
                      <a:pPr marR="0" indent="0" algn="ctr" rtl="1">
                        <a:lnSpc>
                          <a:spcPct val="75000"/>
                        </a:lnSpc>
                        <a:spcBef>
                          <a:spcPts val="0"/>
                        </a:spcBef>
                        <a:spcAft>
                          <a:spcPts val="0"/>
                        </a:spcAft>
                      </a:pPr>
                      <a:r>
                        <a:rPr lang="ar-SA" sz="3200" b="1" kern="1400" dirty="0">
                          <a:solidFill>
                            <a:srgbClr val="000000"/>
                          </a:solidFill>
                          <a:latin typeface="Arial"/>
                          <a:cs typeface="Times New Roman"/>
                        </a:rPr>
                        <a:t> </a:t>
                      </a:r>
                      <a:endParaRPr lang="ar-SA" sz="2400" kern="1400" dirty="0">
                        <a:solidFill>
                          <a:srgbClr val="000000"/>
                        </a:solidFill>
                        <a:latin typeface="Goudy Old Style"/>
                      </a:endParaRPr>
                    </a:p>
                    <a:p>
                      <a:pPr marR="0" indent="0" algn="ctr" rtl="1">
                        <a:lnSpc>
                          <a:spcPct val="75000"/>
                        </a:lnSpc>
                        <a:spcBef>
                          <a:spcPts val="0"/>
                        </a:spcBef>
                        <a:spcAft>
                          <a:spcPts val="0"/>
                        </a:spcAft>
                      </a:pPr>
                      <a:r>
                        <a:rPr lang="ar-SA" sz="3200" b="1" kern="1400" dirty="0">
                          <a:solidFill>
                            <a:srgbClr val="000000"/>
                          </a:solidFill>
                          <a:latin typeface="Arial"/>
                          <a:cs typeface="Times New Roman"/>
                        </a:rPr>
                        <a:t>مراجعة نهائية على المقرر</a:t>
                      </a:r>
                      <a:r>
                        <a:rPr lang="ar-SA" sz="2000" kern="1400" dirty="0">
                          <a:solidFill>
                            <a:srgbClr val="000000"/>
                          </a:solidFill>
                          <a:latin typeface="Times New Roman"/>
                        </a:rPr>
                        <a:t> </a:t>
                      </a:r>
                      <a:endParaRPr lang="ar-SA" sz="2400" kern="1400" dirty="0">
                        <a:solidFill>
                          <a:srgbClr val="000000"/>
                        </a:solidFill>
                        <a:latin typeface="Goudy Old Style"/>
                      </a:endParaRPr>
                    </a:p>
                  </a:txBody>
                  <a:tcPr marL="36576" marR="36576" marT="36573" marB="36573"/>
                </a:tc>
                <a:tc hMerge="1">
                  <a:txBody>
                    <a:bodyPr/>
                    <a:lstStyle/>
                    <a:p>
                      <a:pPr rtl="1"/>
                      <a:endParaRPr lang="ar-SA" dirty="0"/>
                    </a:p>
                  </a:txBody>
                  <a:tcPr/>
                </a:tc>
                <a:tc hMerge="1">
                  <a:txBody>
                    <a:bodyPr/>
                    <a:lstStyle/>
                    <a:p>
                      <a:pPr rtl="1"/>
                      <a:endParaRPr lang="ar-SA"/>
                    </a:p>
                  </a:txBody>
                  <a:tcPr/>
                </a:tc>
              </a:tr>
              <a:tr h="489898">
                <a:tc>
                  <a:txBody>
                    <a:bodyPr/>
                    <a:lstStyle/>
                    <a:p>
                      <a:pPr rtl="1"/>
                      <a:endParaRPr lang="ar-SA" sz="1800"/>
                    </a:p>
                  </a:txBody>
                  <a:tcPr marT="45716" marB="45716"/>
                </a:tc>
                <a:tc>
                  <a:txBody>
                    <a:bodyPr/>
                    <a:lstStyle/>
                    <a:p>
                      <a:pPr rtl="1"/>
                      <a:endParaRPr lang="ar-SA" sz="1800" dirty="0"/>
                    </a:p>
                  </a:txBody>
                  <a:tcPr marT="45716" marB="45716"/>
                </a:tc>
                <a:tc gridSpan="2">
                  <a:txBody>
                    <a:bodyPr/>
                    <a:lstStyle/>
                    <a:p>
                      <a:pPr rtl="1"/>
                      <a:endParaRPr lang="ar-SA" sz="1800" dirty="0"/>
                    </a:p>
                  </a:txBody>
                  <a:tcPr marT="45716" marB="45716"/>
                </a:tc>
                <a:tc hMerge="1">
                  <a:txBody>
                    <a:bodyPr/>
                    <a:lstStyle/>
                    <a:p>
                      <a:pPr rtl="1"/>
                      <a:endParaRPr lang="ar-SA"/>
                    </a:p>
                  </a:txBody>
                  <a:tcPr/>
                </a:tc>
              </a:tr>
            </a:tbl>
          </a:graphicData>
        </a:graphic>
      </p:graphicFrame>
    </p:spTree>
    <p:extLst>
      <p:ext uri="{BB962C8B-B14F-4D97-AF65-F5344CB8AC3E}">
        <p14:creationId xmlns:p14="http://schemas.microsoft.com/office/powerpoint/2010/main" val="2922086472"/>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p:nvSpPr>
          <p:cNvPr id="8194" name="Rectangle 3"/>
          <p:cNvSpPr>
            <a:spLocks noGrp="1" noChangeArrowheads="1"/>
          </p:cNvSpPr>
          <p:nvPr>
            <p:ph type="body" idx="1"/>
          </p:nvPr>
        </p:nvSpPr>
        <p:spPr>
          <a:xfrm>
            <a:off x="533400" y="1066800"/>
            <a:ext cx="8229600" cy="5257800"/>
          </a:xfrm>
        </p:spPr>
        <p:txBody>
          <a:bodyPr/>
          <a:lstStyle/>
          <a:p>
            <a:pPr algn="just"/>
            <a:r>
              <a:rPr lang="ar-SA" sz="2800" b="1" dirty="0" smtClean="0">
                <a:latin typeface="Arial Unicode MS" pitchFamily="34" charset="-128"/>
                <a:ea typeface="Arial Unicode MS" pitchFamily="34" charset="-128"/>
                <a:cs typeface="Arial Unicode MS" pitchFamily="34" charset="-128"/>
              </a:rPr>
              <a:t>خدمة الفرد هي أول طرق الخدمة الاجتماعية المهنية. </a:t>
            </a:r>
          </a:p>
          <a:p>
            <a:pPr algn="just"/>
            <a:r>
              <a:rPr lang="ar-SA" sz="2800" b="1" dirty="0" smtClean="0">
                <a:latin typeface="Arial Unicode MS" pitchFamily="34" charset="-128"/>
                <a:ea typeface="Arial Unicode MS" pitchFamily="34" charset="-128"/>
                <a:cs typeface="Arial Unicode MS" pitchFamily="34" charset="-128"/>
              </a:rPr>
              <a:t>هي ترجمة للمصطلح ال</a:t>
            </a:r>
            <a:r>
              <a:rPr lang="ar-EG" sz="2800" b="1" dirty="0" smtClean="0">
                <a:latin typeface="Arial Unicode MS" pitchFamily="34" charset="-128"/>
                <a:ea typeface="Arial Unicode MS" pitchFamily="34" charset="-128"/>
                <a:cs typeface="Arial Unicode MS" pitchFamily="34" charset="-128"/>
              </a:rPr>
              <a:t>أ</a:t>
            </a:r>
            <a:r>
              <a:rPr lang="ar-SA" sz="2800" b="1" dirty="0" smtClean="0">
                <a:latin typeface="Arial Unicode MS" pitchFamily="34" charset="-128"/>
                <a:ea typeface="Arial Unicode MS" pitchFamily="34" charset="-128"/>
                <a:cs typeface="Arial Unicode MS" pitchFamily="34" charset="-128"/>
              </a:rPr>
              <a:t>جنب</a:t>
            </a:r>
            <a:r>
              <a:rPr lang="ar-EG" sz="2800" b="1" dirty="0" smtClean="0">
                <a:latin typeface="Arial Unicode MS" pitchFamily="34" charset="-128"/>
                <a:ea typeface="Arial Unicode MS" pitchFamily="34" charset="-128"/>
                <a:cs typeface="Arial Unicode MS" pitchFamily="34" charset="-128"/>
              </a:rPr>
              <a:t>ي </a:t>
            </a:r>
            <a:r>
              <a:rPr lang="en-US" sz="2800" b="1" dirty="0" smtClean="0">
                <a:latin typeface="Arial Unicode MS" pitchFamily="34" charset="-128"/>
                <a:ea typeface="Arial Unicode MS" pitchFamily="34" charset="-128"/>
                <a:cs typeface="Arial Unicode MS" pitchFamily="34" charset="-128"/>
              </a:rPr>
              <a:t>(case</a:t>
            </a:r>
            <a:r>
              <a:rPr lang="en-US" sz="2400" b="1" dirty="0" smtClean="0">
                <a:latin typeface="Arial Unicode MS" pitchFamily="34" charset="-128"/>
                <a:ea typeface="Arial Unicode MS" pitchFamily="34" charset="-128"/>
                <a:cs typeface="Arial Unicode MS" pitchFamily="34" charset="-128"/>
              </a:rPr>
              <a:t> work)</a:t>
            </a:r>
            <a:endParaRPr lang="ar-SA" sz="2400" b="1" dirty="0" smtClean="0">
              <a:solidFill>
                <a:srgbClr val="FF0000"/>
              </a:solidFill>
              <a:latin typeface="Arial Unicode MS" pitchFamily="34" charset="-128"/>
              <a:ea typeface="Arial Unicode MS" pitchFamily="34" charset="-128"/>
              <a:cs typeface="Arial Unicode MS" pitchFamily="34" charset="-128"/>
            </a:endParaRPr>
          </a:p>
          <a:p>
            <a:pPr algn="just"/>
            <a:r>
              <a:rPr lang="ar-SA" sz="2800" b="1" dirty="0" smtClean="0">
                <a:latin typeface="Arial Unicode MS" pitchFamily="34" charset="-128"/>
                <a:ea typeface="Arial Unicode MS" pitchFamily="34" charset="-128"/>
                <a:cs typeface="Arial Unicode MS" pitchFamily="34" charset="-128"/>
              </a:rPr>
              <a:t>وهذا المصطلح لم يوضح بدقة طبيعة هذا العلم الذي يميزه عن غيره خاصة بعد ظهور مهن وعلوم متعددة تتعامل مع الفرد . </a:t>
            </a:r>
          </a:p>
          <a:p>
            <a:pPr algn="just"/>
            <a:r>
              <a:rPr lang="ar-SA" sz="2800" b="1" dirty="0" smtClean="0">
                <a:latin typeface="Arial Unicode MS" pitchFamily="34" charset="-128"/>
                <a:ea typeface="Arial Unicode MS" pitchFamily="34" charset="-128"/>
                <a:cs typeface="Arial Unicode MS" pitchFamily="34" charset="-128"/>
              </a:rPr>
              <a:t>لذا أضيف للمصطلح لفظ (</a:t>
            </a:r>
            <a:r>
              <a:rPr lang="en-US" sz="2800" b="1" dirty="0" smtClean="0">
                <a:latin typeface="Arial Unicode MS" pitchFamily="34" charset="-128"/>
                <a:ea typeface="Arial Unicode MS" pitchFamily="34" charset="-128"/>
                <a:cs typeface="Arial Unicode MS" pitchFamily="34" charset="-128"/>
              </a:rPr>
              <a:t>social </a:t>
            </a:r>
            <a:r>
              <a:rPr lang="ar-SA" sz="2800" b="1" dirty="0" smtClean="0">
                <a:latin typeface="Arial Unicode MS" pitchFamily="34" charset="-128"/>
                <a:ea typeface="Arial Unicode MS" pitchFamily="34" charset="-128"/>
                <a:cs typeface="Arial Unicode MS" pitchFamily="34" charset="-128"/>
              </a:rPr>
              <a:t> </a:t>
            </a:r>
            <a:r>
              <a:rPr lang="en-US" sz="2800" b="1" dirty="0" smtClean="0">
                <a:latin typeface="Arial Unicode MS" pitchFamily="34" charset="-128"/>
                <a:ea typeface="Arial Unicode MS" pitchFamily="34" charset="-128"/>
                <a:cs typeface="Arial Unicode MS" pitchFamily="34" charset="-128"/>
              </a:rPr>
              <a:t>(</a:t>
            </a:r>
            <a:r>
              <a:rPr lang="ar-SA" sz="2800" b="1" dirty="0" smtClean="0">
                <a:latin typeface="Arial Unicode MS" pitchFamily="34" charset="-128"/>
                <a:ea typeface="Arial Unicode MS" pitchFamily="34" charset="-128"/>
                <a:cs typeface="Arial Unicode MS" pitchFamily="34" charset="-128"/>
              </a:rPr>
              <a:t> أي اجتماعي ليحدد الطبيعة الاجتماعية للطريقة وليميزها عن غيرها . </a:t>
            </a:r>
            <a:r>
              <a:rPr lang="ar-SA" sz="2800" b="1" u="sng" dirty="0" smtClean="0">
                <a:solidFill>
                  <a:srgbClr val="FF0000"/>
                </a:solidFill>
                <a:latin typeface="Arial Unicode MS" pitchFamily="34" charset="-128"/>
                <a:ea typeface="Arial Unicode MS" pitchFamily="34" charset="-128"/>
                <a:cs typeface="Arial Unicode MS" pitchFamily="34" charset="-128"/>
              </a:rPr>
              <a:t> </a:t>
            </a:r>
            <a:endParaRPr lang="en-US" sz="2800" b="1" u="sng" dirty="0" smtClean="0">
              <a:solidFill>
                <a:srgbClr val="FF0000"/>
              </a:solidFill>
              <a:latin typeface="Arial Unicode MS" pitchFamily="34" charset="-128"/>
              <a:ea typeface="Arial Unicode MS" pitchFamily="34" charset="-128"/>
              <a:cs typeface="Arial Unicode MS" pitchFamily="34" charset="-128"/>
            </a:endParaRPr>
          </a:p>
          <a:p>
            <a:pPr algn="just"/>
            <a:r>
              <a:rPr lang="ar-SA" sz="2800" b="1" dirty="0" smtClean="0">
                <a:latin typeface="Arial Unicode MS" pitchFamily="34" charset="-128"/>
                <a:ea typeface="Arial Unicode MS" pitchFamily="34" charset="-128"/>
                <a:cs typeface="Arial Unicode MS" pitchFamily="34" charset="-128"/>
              </a:rPr>
              <a:t>وفي مجتمعاتنا العربية تم الاتفاق على </a:t>
            </a:r>
            <a:r>
              <a:rPr lang="ar-EG" sz="2800" b="1" dirty="0" smtClean="0">
                <a:latin typeface="Arial Unicode MS" pitchFamily="34" charset="-128"/>
                <a:ea typeface="Arial Unicode MS" pitchFamily="34" charset="-128"/>
                <a:cs typeface="Arial Unicode MS" pitchFamily="34" charset="-128"/>
              </a:rPr>
              <a:t>إ</a:t>
            </a:r>
            <a:r>
              <a:rPr lang="ar-SA" sz="2800" b="1" dirty="0" smtClean="0">
                <a:latin typeface="Arial Unicode MS" pitchFamily="34" charset="-128"/>
                <a:ea typeface="Arial Unicode MS" pitchFamily="34" charset="-128"/>
                <a:cs typeface="Arial Unicode MS" pitchFamily="34" charset="-128"/>
              </a:rPr>
              <a:t>طلاق عبارة (خدمة الفرد ) بما تتضمنه من مفهوم اجتماعي وليصبح الاسم الشائع في المؤلفات العربية . </a:t>
            </a:r>
          </a:p>
          <a:p>
            <a:pPr algn="just"/>
            <a:r>
              <a:rPr lang="ar-SA" sz="2800" b="1" dirty="0" smtClean="0">
                <a:latin typeface="Arial Unicode MS" pitchFamily="34" charset="-128"/>
                <a:ea typeface="Arial Unicode MS" pitchFamily="34" charset="-128"/>
                <a:cs typeface="Arial Unicode MS" pitchFamily="34" charset="-128"/>
              </a:rPr>
              <a:t>يعتبر عام 1917م هو التاريخ الرسمي لميلاد هذه الطريقة رغم أن</a:t>
            </a:r>
            <a:r>
              <a:rPr lang="ar-EG" sz="2800" b="1" dirty="0" smtClean="0">
                <a:latin typeface="Arial Unicode MS" pitchFamily="34" charset="-128"/>
                <a:ea typeface="Arial Unicode MS" pitchFamily="34" charset="-128"/>
                <a:cs typeface="Arial Unicode MS" pitchFamily="34" charset="-128"/>
              </a:rPr>
              <a:t>ه</a:t>
            </a:r>
            <a:r>
              <a:rPr lang="ar-SA" sz="2800" b="1" dirty="0" smtClean="0">
                <a:latin typeface="Arial Unicode MS" pitchFamily="34" charset="-128"/>
                <a:ea typeface="Arial Unicode MS" pitchFamily="34" charset="-128"/>
                <a:cs typeface="Arial Unicode MS" pitchFamily="34" charset="-128"/>
              </a:rPr>
              <a:t> كان يستخدم قبل هذا التاريخ . </a:t>
            </a:r>
            <a:endParaRPr lang="ar-SA" sz="2800" b="1" u="sng" dirty="0" smtClean="0">
              <a:solidFill>
                <a:srgbClr val="FF0000"/>
              </a:solidFill>
              <a:latin typeface="Arial Unicode MS" pitchFamily="34" charset="-128"/>
              <a:ea typeface="Arial Unicode MS" pitchFamily="34" charset="-128"/>
              <a:cs typeface="Arial Unicode MS" pitchFamily="34" charset="-128"/>
            </a:endParaRPr>
          </a:p>
        </p:txBody>
      </p:sp>
      <p:sp>
        <p:nvSpPr>
          <p:cNvPr id="8195" name="Rectangle 4"/>
          <p:cNvSpPr>
            <a:spLocks noChangeArrowheads="1"/>
          </p:cNvSpPr>
          <p:nvPr/>
        </p:nvSpPr>
        <p:spPr bwMode="auto">
          <a:xfrm>
            <a:off x="4114800" y="152400"/>
            <a:ext cx="4495800" cy="762000"/>
          </a:xfrm>
          <a:prstGeom prst="rect">
            <a:avLst/>
          </a:prstGeom>
          <a:gradFill rotWithShape="1">
            <a:gsLst>
              <a:gs pos="0">
                <a:srgbClr val="FFFFCC"/>
              </a:gs>
              <a:gs pos="100000">
                <a:schemeClr val="bg1"/>
              </a:gs>
            </a:gsLst>
            <a:lin ang="5400000" scaled="1"/>
          </a:gradFill>
          <a:ln w="9525">
            <a:solidFill>
              <a:schemeClr val="tx1"/>
            </a:solidFill>
            <a:miter lim="800000"/>
            <a:headEnd/>
            <a:tailEnd/>
          </a:ln>
        </p:spPr>
        <p:txBody>
          <a:bodyPr wrap="none" anchor="ctr"/>
          <a:lstStyle/>
          <a:p>
            <a:r>
              <a:rPr lang="ar-SA" sz="3200" b="1">
                <a:solidFill>
                  <a:srgbClr val="FF0000"/>
                </a:solidFill>
                <a:latin typeface="Arial Unicode MS" pitchFamily="34" charset="-128"/>
                <a:ea typeface="Arial Unicode MS" pitchFamily="34" charset="-128"/>
                <a:cs typeface="Arial Unicode MS" pitchFamily="34" charset="-128"/>
              </a:rPr>
              <a:t>التطور التاريخي لخدمة الفرد</a:t>
            </a:r>
            <a:endParaRPr lang="en-US" sz="2400"/>
          </a:p>
        </p:txBody>
      </p:sp>
      <p:pic>
        <p:nvPicPr>
          <p:cNvPr id="8196" name="Picture 5" descr="7"/>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228600" y="228600"/>
            <a:ext cx="48577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7" name="Picture 6" descr="7"/>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152400" y="2057400"/>
            <a:ext cx="48577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8" name="Picture 7" descr="7"/>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1524000" y="228600"/>
            <a:ext cx="48577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9" name="Picture 8" descr="7"/>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152400" y="4343400"/>
            <a:ext cx="48577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0" name="Picture 9" descr="7"/>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152400" y="5867400"/>
            <a:ext cx="48577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1" name="Picture 10" descr="7"/>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1295400" y="5943600"/>
            <a:ext cx="48577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2" name="Picture 11" descr="7"/>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2971800" y="5943600"/>
            <a:ext cx="48577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3" name="Picture 12" descr="7"/>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3429000" y="228600"/>
            <a:ext cx="48577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مربع نص 1"/>
          <p:cNvSpPr txBox="1">
            <a:spLocks noChangeArrowheads="1"/>
          </p:cNvSpPr>
          <p:nvPr/>
        </p:nvSpPr>
        <p:spPr bwMode="auto">
          <a:xfrm>
            <a:off x="0" y="685800"/>
            <a:ext cx="8686800" cy="1569660"/>
          </a:xfrm>
          <a:prstGeom prst="rect">
            <a:avLst/>
          </a:prstGeom>
          <a:solidFill>
            <a:schemeClr val="accent6">
              <a:lumMod val="40000"/>
              <a:lumOff val="60000"/>
            </a:schemeClr>
          </a:solidFill>
          <a:ln w="63500">
            <a:solidFill>
              <a:srgbClr val="FFFF00"/>
            </a:solidFill>
            <a:miter lim="800000"/>
            <a:headEnd/>
            <a:tailEnd/>
          </a:ln>
          <a:scene3d>
            <a:camera prst="orthographicFront">
              <a:rot lat="543288" lon="1520257" rev="255705"/>
            </a:camera>
            <a:lightRig rig="threePt" dir="t"/>
          </a:scene3d>
        </p:spPr>
        <p:txBody>
          <a:bodyPr>
            <a:spAutoFit/>
          </a:bodyPr>
          <a:lstStyle/>
          <a:p>
            <a:pPr algn="just">
              <a:defRPr/>
            </a:pPr>
            <a:r>
              <a:rPr lang="ar-SA" sz="4800" b="1" dirty="0">
                <a:solidFill>
                  <a:srgbClr val="FF0000"/>
                </a:solidFill>
                <a:latin typeface="Arial Unicode MS" pitchFamily="34" charset="-128"/>
                <a:ea typeface="Arial Unicode MS" pitchFamily="34" charset="-128"/>
                <a:cs typeface="Arial Unicode MS" pitchFamily="34" charset="-128"/>
              </a:rPr>
              <a:t>س</a:t>
            </a:r>
            <a:r>
              <a:rPr lang="ar-SA" sz="4800" b="1" dirty="0">
                <a:solidFill>
                  <a:srgbClr val="FF0000"/>
                </a:solidFill>
                <a:latin typeface="Arial Unicode MS" pitchFamily="34" charset="-128"/>
                <a:ea typeface="Arial Unicode MS" pitchFamily="34" charset="-128"/>
                <a:cs typeface="Simple Bold Jut Out" pitchFamily="2" charset="-78"/>
              </a:rPr>
              <a:t>/ ما</a:t>
            </a:r>
            <a:r>
              <a:rPr lang="ar-EG" sz="4800" b="1" dirty="0">
                <a:solidFill>
                  <a:srgbClr val="FF0000"/>
                </a:solidFill>
                <a:latin typeface="Arial Unicode MS" pitchFamily="34" charset="-128"/>
                <a:ea typeface="Arial Unicode MS" pitchFamily="34" charset="-128"/>
                <a:cs typeface="Simple Bold Jut Out" pitchFamily="2" charset="-78"/>
              </a:rPr>
              <a:t> </a:t>
            </a:r>
            <a:r>
              <a:rPr lang="ar-SA" sz="4800" b="1" dirty="0">
                <a:solidFill>
                  <a:srgbClr val="FF0000"/>
                </a:solidFill>
                <a:latin typeface="Arial Unicode MS" pitchFamily="34" charset="-128"/>
                <a:ea typeface="Arial Unicode MS" pitchFamily="34" charset="-128"/>
                <a:cs typeface="Simple Bold Jut Out" pitchFamily="2" charset="-78"/>
              </a:rPr>
              <a:t>هي المراحل التي مرت بها خد</a:t>
            </a:r>
            <a:r>
              <a:rPr lang="ar-EG" sz="4800" b="1" dirty="0">
                <a:solidFill>
                  <a:srgbClr val="FF0000"/>
                </a:solidFill>
                <a:latin typeface="Arial Unicode MS" pitchFamily="34" charset="-128"/>
                <a:ea typeface="Arial Unicode MS" pitchFamily="34" charset="-128"/>
                <a:cs typeface="Simple Bold Jut Out" pitchFamily="2" charset="-78"/>
              </a:rPr>
              <a:t>م</a:t>
            </a:r>
            <a:r>
              <a:rPr lang="ar-SA" sz="4800" b="1" dirty="0">
                <a:solidFill>
                  <a:srgbClr val="FF0000"/>
                </a:solidFill>
                <a:latin typeface="Arial Unicode MS" pitchFamily="34" charset="-128"/>
                <a:ea typeface="Arial Unicode MS" pitchFamily="34" charset="-128"/>
                <a:cs typeface="Simple Bold Jut Out" pitchFamily="2" charset="-78"/>
              </a:rPr>
              <a:t>ة الفرد في تطورها ؟ </a:t>
            </a:r>
          </a:p>
          <a:p>
            <a:pPr>
              <a:defRPr/>
            </a:pPr>
            <a:r>
              <a:rPr lang="ar-SA" sz="4800" b="1" dirty="0">
                <a:latin typeface="Arial Unicode MS" pitchFamily="34" charset="-128"/>
                <a:ea typeface="Arial Unicode MS" pitchFamily="34" charset="-128"/>
                <a:cs typeface="Simple Bold Jut Out" pitchFamily="2" charset="-78"/>
              </a:rPr>
              <a:t>مرت بثلاث مراحل هي :</a:t>
            </a:r>
            <a:endParaRPr lang="ar-SA" sz="4800" b="1" dirty="0">
              <a:latin typeface="Arial Unicode MS" pitchFamily="34" charset="-128"/>
              <a:ea typeface="Arial Unicode MS" pitchFamily="34" charset="-128"/>
              <a:cs typeface="Arial Unicode MS" pitchFamily="34" charset="-128"/>
            </a:endParaRPr>
          </a:p>
        </p:txBody>
      </p:sp>
      <p:cxnSp>
        <p:nvCxnSpPr>
          <p:cNvPr id="4" name="رابط مستقيم 3"/>
          <p:cNvCxnSpPr/>
          <p:nvPr/>
        </p:nvCxnSpPr>
        <p:spPr>
          <a:xfrm rot="10800000">
            <a:off x="2438400" y="2895600"/>
            <a:ext cx="4343400" cy="0"/>
          </a:xfrm>
          <a:prstGeom prst="line">
            <a:avLst/>
          </a:prstGeom>
        </p:spPr>
        <p:style>
          <a:lnRef idx="2">
            <a:schemeClr val="dk1"/>
          </a:lnRef>
          <a:fillRef idx="0">
            <a:schemeClr val="dk1"/>
          </a:fillRef>
          <a:effectRef idx="1">
            <a:schemeClr val="dk1"/>
          </a:effectRef>
          <a:fontRef idx="minor">
            <a:schemeClr val="tx1"/>
          </a:fontRef>
        </p:style>
      </p:cxnSp>
      <p:cxnSp>
        <p:nvCxnSpPr>
          <p:cNvPr id="6" name="رابط كسهم مستقيم 5"/>
          <p:cNvCxnSpPr/>
          <p:nvPr/>
        </p:nvCxnSpPr>
        <p:spPr>
          <a:xfrm rot="5400000">
            <a:off x="6248400" y="3429000"/>
            <a:ext cx="1068388" cy="158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8" name="رابط كسهم مستقيم 7"/>
          <p:cNvCxnSpPr/>
          <p:nvPr/>
        </p:nvCxnSpPr>
        <p:spPr>
          <a:xfrm rot="5400000">
            <a:off x="4038600" y="3429000"/>
            <a:ext cx="1068388" cy="158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9" name="رابط كسهم مستقيم 8"/>
          <p:cNvCxnSpPr/>
          <p:nvPr/>
        </p:nvCxnSpPr>
        <p:spPr>
          <a:xfrm rot="5400000">
            <a:off x="1905000" y="3429000"/>
            <a:ext cx="1068388" cy="158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12295" name="مربع نص 10"/>
          <p:cNvSpPr txBox="1">
            <a:spLocks noChangeArrowheads="1"/>
          </p:cNvSpPr>
          <p:nvPr/>
        </p:nvSpPr>
        <p:spPr bwMode="auto">
          <a:xfrm>
            <a:off x="6019800" y="3962400"/>
            <a:ext cx="2514600" cy="1446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ctr" eaLnBrk="1" hangingPunct="1"/>
            <a:r>
              <a:rPr lang="ar-SA" sz="4400" b="1">
                <a:latin typeface="Arial Unicode MS" pitchFamily="34" charset="-128"/>
                <a:ea typeface="Arial Unicode MS" pitchFamily="34" charset="-128"/>
                <a:cs typeface="Simple Bold Jut Out" pitchFamily="2" charset="-78"/>
              </a:rPr>
              <a:t>مرحلة الشيوع والعشوائية </a:t>
            </a:r>
          </a:p>
        </p:txBody>
      </p:sp>
      <p:sp>
        <p:nvSpPr>
          <p:cNvPr id="12296" name="مربع نص 11"/>
          <p:cNvSpPr txBox="1">
            <a:spLocks noChangeArrowheads="1"/>
          </p:cNvSpPr>
          <p:nvPr/>
        </p:nvSpPr>
        <p:spPr bwMode="auto">
          <a:xfrm>
            <a:off x="3505200" y="3962400"/>
            <a:ext cx="2514600" cy="1262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ctr" eaLnBrk="1" hangingPunct="1"/>
            <a:r>
              <a:rPr lang="ar-SA" sz="4000" b="1">
                <a:latin typeface="Arial Unicode MS" pitchFamily="34" charset="-128"/>
                <a:ea typeface="Arial Unicode MS" pitchFamily="34" charset="-128"/>
                <a:cs typeface="Simple Bold Jut Out" pitchFamily="2" charset="-78"/>
              </a:rPr>
              <a:t>مرحلة</a:t>
            </a:r>
            <a:r>
              <a:rPr lang="ar-EG" sz="4000" b="1">
                <a:latin typeface="Arial Unicode MS" pitchFamily="34" charset="-128"/>
                <a:ea typeface="Arial Unicode MS" pitchFamily="34" charset="-128"/>
                <a:cs typeface="Simple Bold Jut Out" pitchFamily="2" charset="-78"/>
              </a:rPr>
              <a:t> </a:t>
            </a:r>
            <a:r>
              <a:rPr lang="ar-SA" sz="4000" b="1">
                <a:latin typeface="Arial Unicode MS" pitchFamily="34" charset="-128"/>
                <a:ea typeface="Arial Unicode MS" pitchFamily="34" charset="-128"/>
                <a:cs typeface="Simple Bold Jut Out" pitchFamily="2" charset="-78"/>
              </a:rPr>
              <a:t>التمهيد </a:t>
            </a:r>
            <a:endParaRPr lang="ar-EG" sz="4000" b="1">
              <a:latin typeface="Arial Unicode MS" pitchFamily="34" charset="-128"/>
              <a:ea typeface="Arial Unicode MS" pitchFamily="34" charset="-128"/>
              <a:cs typeface="Simple Bold Jut Out" pitchFamily="2" charset="-78"/>
            </a:endParaRPr>
          </a:p>
          <a:p>
            <a:pPr eaLnBrk="1" hangingPunct="1"/>
            <a:r>
              <a:rPr lang="ar-SA" sz="3600" b="1">
                <a:latin typeface="Arial Unicode MS" pitchFamily="34" charset="-128"/>
                <a:ea typeface="Arial Unicode MS" pitchFamily="34" charset="-128"/>
                <a:cs typeface="Simple Bold Jut Out" pitchFamily="2" charset="-78"/>
              </a:rPr>
              <a:t>( الاجتهاد </a:t>
            </a:r>
            <a:r>
              <a:rPr lang="ar-EG" sz="3600" b="1">
                <a:latin typeface="Arial Unicode MS" pitchFamily="34" charset="-128"/>
                <a:ea typeface="Arial Unicode MS" pitchFamily="34" charset="-128"/>
                <a:cs typeface="Simple Bold Jut Out" pitchFamily="2" charset="-78"/>
              </a:rPr>
              <a:t>و</a:t>
            </a:r>
            <a:r>
              <a:rPr lang="ar-SA" sz="3600" b="1">
                <a:latin typeface="Arial Unicode MS" pitchFamily="34" charset="-128"/>
                <a:ea typeface="Arial Unicode MS" pitchFamily="34" charset="-128"/>
                <a:cs typeface="Simple Bold Jut Out" pitchFamily="2" charset="-78"/>
              </a:rPr>
              <a:t>التجربة</a:t>
            </a:r>
            <a:r>
              <a:rPr lang="ar-EG" sz="3600" b="1">
                <a:latin typeface="Arial Unicode MS" pitchFamily="34" charset="-128"/>
                <a:ea typeface="Arial Unicode MS" pitchFamily="34" charset="-128"/>
                <a:cs typeface="Simple Bold Jut Out" pitchFamily="2" charset="-78"/>
              </a:rPr>
              <a:t>)</a:t>
            </a:r>
            <a:r>
              <a:rPr lang="ar-SA" sz="3600" b="1">
                <a:latin typeface="Arial Unicode MS" pitchFamily="34" charset="-128"/>
                <a:ea typeface="Arial Unicode MS" pitchFamily="34" charset="-128"/>
                <a:cs typeface="Simple Bold Jut Out" pitchFamily="2" charset="-78"/>
              </a:rPr>
              <a:t> </a:t>
            </a:r>
            <a:endParaRPr lang="ar-SA" sz="4000" b="1">
              <a:latin typeface="Arial Unicode MS" pitchFamily="34" charset="-128"/>
              <a:ea typeface="Arial Unicode MS" pitchFamily="34" charset="-128"/>
              <a:cs typeface="Simple Bold Jut Out" pitchFamily="2" charset="-78"/>
            </a:endParaRPr>
          </a:p>
        </p:txBody>
      </p:sp>
      <p:sp>
        <p:nvSpPr>
          <p:cNvPr id="12297" name="مربع نص 12"/>
          <p:cNvSpPr txBox="1">
            <a:spLocks noChangeArrowheads="1"/>
          </p:cNvSpPr>
          <p:nvPr/>
        </p:nvSpPr>
        <p:spPr bwMode="auto">
          <a:xfrm>
            <a:off x="1066800" y="4051300"/>
            <a:ext cx="2667000" cy="163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ctr" eaLnBrk="1" hangingPunct="1"/>
            <a:r>
              <a:rPr lang="ar-SA" sz="3600" b="1">
                <a:latin typeface="Arial Unicode MS" pitchFamily="34" charset="-128"/>
                <a:ea typeface="Arial Unicode MS" pitchFamily="34" charset="-128"/>
                <a:cs typeface="Simple Bold Jut Out" pitchFamily="2" charset="-78"/>
              </a:rPr>
              <a:t>المرحلة المهنية</a:t>
            </a:r>
          </a:p>
          <a:p>
            <a:pPr algn="ctr" eaLnBrk="1" hangingPunct="1"/>
            <a:r>
              <a:rPr lang="ar-EG" sz="3200" b="1">
                <a:latin typeface="Arial Unicode MS" pitchFamily="34" charset="-128"/>
                <a:ea typeface="Arial Unicode MS" pitchFamily="34" charset="-128"/>
                <a:cs typeface="Simple Bold Jut Out" pitchFamily="2" charset="-78"/>
              </a:rPr>
              <a:t>(</a:t>
            </a:r>
            <a:r>
              <a:rPr lang="ar-SA" sz="3200" b="1">
                <a:latin typeface="Arial Unicode MS" pitchFamily="34" charset="-128"/>
                <a:ea typeface="Arial Unicode MS" pitchFamily="34" charset="-128"/>
                <a:cs typeface="Simple Bold Jut Out" pitchFamily="2" charset="-78"/>
              </a:rPr>
              <a:t>مرحله النظريات والنماذج العلمية)</a:t>
            </a:r>
            <a:endParaRPr lang="ar-SA" sz="3600" b="1">
              <a:latin typeface="Arial Unicode MS" pitchFamily="34" charset="-128"/>
              <a:ea typeface="Arial Unicode MS" pitchFamily="34" charset="-128"/>
              <a:cs typeface="Simple Bold Jut Out" pitchFamily="2" charset="-78"/>
            </a:endParaRPr>
          </a:p>
        </p:txBody>
      </p:sp>
      <p:sp>
        <p:nvSpPr>
          <p:cNvPr id="12298" name="مربع نص 9"/>
          <p:cNvSpPr txBox="1">
            <a:spLocks noChangeArrowheads="1"/>
          </p:cNvSpPr>
          <p:nvPr/>
        </p:nvSpPr>
        <p:spPr bwMode="auto">
          <a:xfrm>
            <a:off x="6781800" y="3276600"/>
            <a:ext cx="6096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eaLnBrk="1" hangingPunct="1"/>
            <a:r>
              <a:rPr lang="ar-SA"/>
              <a:t> </a:t>
            </a:r>
            <a:r>
              <a:rPr lang="ar-SA" sz="2800">
                <a:latin typeface="Arial Unicode MS" pitchFamily="34" charset="-128"/>
                <a:ea typeface="Arial Unicode MS" pitchFamily="34" charset="-128"/>
                <a:cs typeface="PT Bold Heading" pitchFamily="2" charset="-78"/>
              </a:rPr>
              <a:t>1</a:t>
            </a:r>
          </a:p>
        </p:txBody>
      </p:sp>
      <p:sp>
        <p:nvSpPr>
          <p:cNvPr id="12299" name="مربع نص 10"/>
          <p:cNvSpPr txBox="1">
            <a:spLocks noChangeArrowheads="1"/>
          </p:cNvSpPr>
          <p:nvPr/>
        </p:nvSpPr>
        <p:spPr bwMode="auto">
          <a:xfrm>
            <a:off x="4648200" y="3276600"/>
            <a:ext cx="6096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eaLnBrk="1" hangingPunct="1"/>
            <a:r>
              <a:rPr lang="ar-SA"/>
              <a:t> </a:t>
            </a:r>
            <a:r>
              <a:rPr lang="ar-SA" sz="2800">
                <a:latin typeface="Arial Unicode MS" pitchFamily="34" charset="-128"/>
                <a:ea typeface="Arial Unicode MS" pitchFamily="34" charset="-128"/>
                <a:cs typeface="PT Bold Heading" pitchFamily="2" charset="-78"/>
              </a:rPr>
              <a:t>2</a:t>
            </a:r>
          </a:p>
        </p:txBody>
      </p:sp>
      <p:sp>
        <p:nvSpPr>
          <p:cNvPr id="12300" name="مربع نص 11"/>
          <p:cNvSpPr txBox="1">
            <a:spLocks noChangeArrowheads="1"/>
          </p:cNvSpPr>
          <p:nvPr/>
        </p:nvSpPr>
        <p:spPr bwMode="auto">
          <a:xfrm>
            <a:off x="2514600" y="3276600"/>
            <a:ext cx="6096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eaLnBrk="1" hangingPunct="1"/>
            <a:r>
              <a:rPr lang="ar-SA"/>
              <a:t> </a:t>
            </a:r>
            <a:r>
              <a:rPr lang="ar-SA" sz="2800">
                <a:latin typeface="Arial Unicode MS" pitchFamily="34" charset="-128"/>
                <a:ea typeface="Arial Unicode MS" pitchFamily="34" charset="-128"/>
                <a:cs typeface="PT Bold Heading" pitchFamily="2" charset="-78"/>
              </a:rPr>
              <a:t>3</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0" presetClass="entr" presetSubtype="0" fill="hold" nodeType="withEffect">
                                  <p:stCondLst>
                                    <p:cond delay="0"/>
                                  </p:stCondLst>
                                  <p:childTnLst>
                                    <p:set>
                                      <p:cBhvr>
                                        <p:cTn id="6" dur="1" fill="hold">
                                          <p:stCondLst>
                                            <p:cond delay="0"/>
                                          </p:stCondLst>
                                        </p:cTn>
                                        <p:tgtEl>
                                          <p:spTgt spid="21506"/>
                                        </p:tgtEl>
                                        <p:attrNameLst>
                                          <p:attrName>style.visibility</p:attrName>
                                        </p:attrNameLst>
                                      </p:cBhvr>
                                      <p:to>
                                        <p:strVal val="visible"/>
                                      </p:to>
                                    </p:set>
                                    <p:animEffect transition="in" filter="wedge">
                                      <p:cBhvr>
                                        <p:cTn id="7" dur="500"/>
                                        <p:tgtEl>
                                          <p:spTgt spid="21506"/>
                                        </p:tgtEl>
                                      </p:cBhvr>
                                    </p:animEffect>
                                  </p:childTnLst>
                                </p:cTn>
                              </p:par>
                              <p:par>
                                <p:cTn id="8" presetID="2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edge">
                                      <p:cBhvr>
                                        <p:cTn id="10" dur="500"/>
                                        <p:tgtEl>
                                          <p:spTgt spid="4"/>
                                        </p:tgtEl>
                                      </p:cBhvr>
                                    </p:animEffect>
                                  </p:childTnLst>
                                </p:cTn>
                              </p:par>
                              <p:par>
                                <p:cTn id="11" presetID="20"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edge">
                                      <p:cBhvr>
                                        <p:cTn id="13" dur="500"/>
                                        <p:tgtEl>
                                          <p:spTgt spid="6"/>
                                        </p:tgtEl>
                                      </p:cBhvr>
                                    </p:animEffect>
                                  </p:childTnLst>
                                </p:cTn>
                              </p:par>
                              <p:par>
                                <p:cTn id="14" presetID="20" presetClass="entr" presetSubtype="0" fill="hold"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edge">
                                      <p:cBhvr>
                                        <p:cTn id="16" dur="500"/>
                                        <p:tgtEl>
                                          <p:spTgt spid="8"/>
                                        </p:tgtEl>
                                      </p:cBhvr>
                                    </p:animEffect>
                                  </p:childTnLst>
                                </p:cTn>
                              </p:par>
                              <p:par>
                                <p:cTn id="17" presetID="20"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edge">
                                      <p:cBhvr>
                                        <p:cTn id="19" dur="500"/>
                                        <p:tgtEl>
                                          <p:spTgt spid="9"/>
                                        </p:tgtEl>
                                      </p:cBhvr>
                                    </p:animEffect>
                                  </p:childTnLst>
                                </p:cTn>
                              </p:par>
                              <p:par>
                                <p:cTn id="20" presetID="20" presetClass="entr" presetSubtype="0" fill="hold" grpId="0" nodeType="withEffect">
                                  <p:stCondLst>
                                    <p:cond delay="0"/>
                                  </p:stCondLst>
                                  <p:childTnLst>
                                    <p:set>
                                      <p:cBhvr>
                                        <p:cTn id="21" dur="1" fill="hold">
                                          <p:stCondLst>
                                            <p:cond delay="0"/>
                                          </p:stCondLst>
                                        </p:cTn>
                                        <p:tgtEl>
                                          <p:spTgt spid="12298"/>
                                        </p:tgtEl>
                                        <p:attrNameLst>
                                          <p:attrName>style.visibility</p:attrName>
                                        </p:attrNameLst>
                                      </p:cBhvr>
                                      <p:to>
                                        <p:strVal val="visible"/>
                                      </p:to>
                                    </p:set>
                                    <p:animEffect transition="in" filter="wedge">
                                      <p:cBhvr>
                                        <p:cTn id="22" dur="500"/>
                                        <p:tgtEl>
                                          <p:spTgt spid="12298"/>
                                        </p:tgtEl>
                                      </p:cBhvr>
                                    </p:animEffect>
                                  </p:childTnLst>
                                </p:cTn>
                              </p:par>
                              <p:par>
                                <p:cTn id="23" presetID="20" presetClass="entr" presetSubtype="0" fill="hold" grpId="0" nodeType="withEffect">
                                  <p:stCondLst>
                                    <p:cond delay="0"/>
                                  </p:stCondLst>
                                  <p:childTnLst>
                                    <p:set>
                                      <p:cBhvr>
                                        <p:cTn id="24" dur="1" fill="hold">
                                          <p:stCondLst>
                                            <p:cond delay="0"/>
                                          </p:stCondLst>
                                        </p:cTn>
                                        <p:tgtEl>
                                          <p:spTgt spid="12299"/>
                                        </p:tgtEl>
                                        <p:attrNameLst>
                                          <p:attrName>style.visibility</p:attrName>
                                        </p:attrNameLst>
                                      </p:cBhvr>
                                      <p:to>
                                        <p:strVal val="visible"/>
                                      </p:to>
                                    </p:set>
                                    <p:animEffect transition="in" filter="wedge">
                                      <p:cBhvr>
                                        <p:cTn id="25" dur="500"/>
                                        <p:tgtEl>
                                          <p:spTgt spid="12299"/>
                                        </p:tgtEl>
                                      </p:cBhvr>
                                    </p:animEffect>
                                  </p:childTnLst>
                                </p:cTn>
                              </p:par>
                              <p:par>
                                <p:cTn id="26" presetID="20" presetClass="entr" presetSubtype="0" fill="hold" grpId="0" nodeType="withEffect">
                                  <p:stCondLst>
                                    <p:cond delay="0"/>
                                  </p:stCondLst>
                                  <p:childTnLst>
                                    <p:set>
                                      <p:cBhvr>
                                        <p:cTn id="27" dur="1" fill="hold">
                                          <p:stCondLst>
                                            <p:cond delay="0"/>
                                          </p:stCondLst>
                                        </p:cTn>
                                        <p:tgtEl>
                                          <p:spTgt spid="12300"/>
                                        </p:tgtEl>
                                        <p:attrNameLst>
                                          <p:attrName>style.visibility</p:attrName>
                                        </p:attrNameLst>
                                      </p:cBhvr>
                                      <p:to>
                                        <p:strVal val="visible"/>
                                      </p:to>
                                    </p:set>
                                    <p:animEffect transition="in" filter="wedge">
                                      <p:cBhvr>
                                        <p:cTn id="28" dur="500"/>
                                        <p:tgtEl>
                                          <p:spTgt spid="12300"/>
                                        </p:tgtEl>
                                      </p:cBhvr>
                                    </p:animEffect>
                                  </p:childTnLst>
                                </p:cTn>
                              </p:par>
                              <p:par>
                                <p:cTn id="29" presetID="20" presetClass="entr" presetSubtype="0" fill="hold" grpId="0" nodeType="withEffect">
                                  <p:stCondLst>
                                    <p:cond delay="0"/>
                                  </p:stCondLst>
                                  <p:childTnLst>
                                    <p:set>
                                      <p:cBhvr>
                                        <p:cTn id="30" dur="1" fill="hold">
                                          <p:stCondLst>
                                            <p:cond delay="0"/>
                                          </p:stCondLst>
                                        </p:cTn>
                                        <p:tgtEl>
                                          <p:spTgt spid="12295"/>
                                        </p:tgtEl>
                                        <p:attrNameLst>
                                          <p:attrName>style.visibility</p:attrName>
                                        </p:attrNameLst>
                                      </p:cBhvr>
                                      <p:to>
                                        <p:strVal val="visible"/>
                                      </p:to>
                                    </p:set>
                                    <p:animEffect transition="in" filter="wedge">
                                      <p:cBhvr>
                                        <p:cTn id="31" dur="500"/>
                                        <p:tgtEl>
                                          <p:spTgt spid="12295"/>
                                        </p:tgtEl>
                                      </p:cBhvr>
                                    </p:animEffect>
                                  </p:childTnLst>
                                </p:cTn>
                              </p:par>
                              <p:par>
                                <p:cTn id="32" presetID="20" presetClass="entr" presetSubtype="0" fill="hold" grpId="0" nodeType="withEffect">
                                  <p:stCondLst>
                                    <p:cond delay="0"/>
                                  </p:stCondLst>
                                  <p:childTnLst>
                                    <p:set>
                                      <p:cBhvr>
                                        <p:cTn id="33" dur="1" fill="hold">
                                          <p:stCondLst>
                                            <p:cond delay="0"/>
                                          </p:stCondLst>
                                        </p:cTn>
                                        <p:tgtEl>
                                          <p:spTgt spid="12296"/>
                                        </p:tgtEl>
                                        <p:attrNameLst>
                                          <p:attrName>style.visibility</p:attrName>
                                        </p:attrNameLst>
                                      </p:cBhvr>
                                      <p:to>
                                        <p:strVal val="visible"/>
                                      </p:to>
                                    </p:set>
                                    <p:animEffect transition="in" filter="wedge">
                                      <p:cBhvr>
                                        <p:cTn id="34" dur="500"/>
                                        <p:tgtEl>
                                          <p:spTgt spid="12296"/>
                                        </p:tgtEl>
                                      </p:cBhvr>
                                    </p:animEffect>
                                  </p:childTnLst>
                                </p:cTn>
                              </p:par>
                              <p:par>
                                <p:cTn id="35" presetID="20" presetClass="entr" presetSubtype="0" fill="hold" grpId="0" nodeType="withEffect">
                                  <p:stCondLst>
                                    <p:cond delay="0"/>
                                  </p:stCondLst>
                                  <p:childTnLst>
                                    <p:set>
                                      <p:cBhvr>
                                        <p:cTn id="36" dur="1" fill="hold">
                                          <p:stCondLst>
                                            <p:cond delay="0"/>
                                          </p:stCondLst>
                                        </p:cTn>
                                        <p:tgtEl>
                                          <p:spTgt spid="12297"/>
                                        </p:tgtEl>
                                        <p:attrNameLst>
                                          <p:attrName>style.visibility</p:attrName>
                                        </p:attrNameLst>
                                      </p:cBhvr>
                                      <p:to>
                                        <p:strVal val="visible"/>
                                      </p:to>
                                    </p:set>
                                    <p:animEffect transition="in" filter="wedge">
                                      <p:cBhvr>
                                        <p:cTn id="37" dur="500"/>
                                        <p:tgtEl>
                                          <p:spTgt spid="122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5" grpId="0"/>
      <p:bldP spid="12296" grpId="0"/>
      <p:bldP spid="12297" grpId="0"/>
      <p:bldP spid="12298" grpId="0"/>
      <p:bldP spid="12299" grpId="0"/>
      <p:bldP spid="12300"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p:nvSpPr>
          <p:cNvPr id="11266" name="Rectangle 3"/>
          <p:cNvSpPr>
            <a:spLocks noGrp="1" noChangeArrowheads="1"/>
          </p:cNvSpPr>
          <p:nvPr>
            <p:ph type="body" idx="1"/>
          </p:nvPr>
        </p:nvSpPr>
        <p:spPr>
          <a:xfrm>
            <a:off x="457200" y="1371600"/>
            <a:ext cx="8229600" cy="5105400"/>
          </a:xfrm>
        </p:spPr>
        <p:txBody>
          <a:bodyPr/>
          <a:lstStyle/>
          <a:p>
            <a:pPr algn="just">
              <a:defRPr/>
            </a:pPr>
            <a:r>
              <a:rPr lang="ar-SA" sz="3600" b="1" u="sng" dirty="0" smtClean="0">
                <a:solidFill>
                  <a:srgbClr val="FF0000"/>
                </a:solidFill>
                <a:latin typeface="Arial Unicode MS" pitchFamily="34" charset="-128"/>
                <a:ea typeface="Arial Unicode MS" pitchFamily="34" charset="-128"/>
                <a:cs typeface="Arial Unicode MS" pitchFamily="34" charset="-128"/>
              </a:rPr>
              <a:t>وتتمثل في الخطوات التالية : </a:t>
            </a:r>
          </a:p>
          <a:p>
            <a:pPr algn="just">
              <a:defRPr/>
            </a:pPr>
            <a:r>
              <a:rPr lang="ar-SA" sz="3600" b="1" dirty="0" smtClean="0">
                <a:latin typeface="Arial Unicode MS" pitchFamily="34" charset="-128"/>
                <a:ea typeface="Arial Unicode MS" pitchFamily="34" charset="-128"/>
                <a:cs typeface="Arial Unicode MS" pitchFamily="34" charset="-128"/>
              </a:rPr>
              <a:t>تمثل هذه المرحلة التاريخ الطويل الذي عاشته الإنسانية منذ فجر التاريخ حتى نهاية القرن الثامن عشر، وهى مرحلة ظهور الخدمات الفردية كظواهر إنسانية تلقائية .</a:t>
            </a:r>
          </a:p>
          <a:p>
            <a:pPr algn="just">
              <a:defRPr/>
            </a:pPr>
            <a:endParaRPr lang="ar-SA" sz="1050" b="1" dirty="0" smtClean="0">
              <a:latin typeface="Arial Unicode MS" pitchFamily="34" charset="-128"/>
              <a:ea typeface="Arial Unicode MS" pitchFamily="34" charset="-128"/>
              <a:cs typeface="Arial Unicode MS" pitchFamily="34" charset="-128"/>
            </a:endParaRPr>
          </a:p>
          <a:p>
            <a:pPr algn="just">
              <a:defRPr/>
            </a:pPr>
            <a:r>
              <a:rPr lang="ar-SA" sz="3600" b="1" dirty="0" smtClean="0">
                <a:latin typeface="Arial Unicode MS" pitchFamily="34" charset="-128"/>
                <a:ea typeface="Arial Unicode MS" pitchFamily="34" charset="-128"/>
                <a:cs typeface="Arial Unicode MS" pitchFamily="34" charset="-128"/>
              </a:rPr>
              <a:t> أخذت هذه الظواهر أشكال مختلفة من إحسان مباشر للفقراء واليتامى والمسنين أو خدمات صحية للمرضى وذوى العاهات</a:t>
            </a:r>
            <a:r>
              <a:rPr lang="ar-EG" sz="3600" b="1" dirty="0" smtClean="0">
                <a:latin typeface="Arial Unicode MS" pitchFamily="34" charset="-128"/>
                <a:ea typeface="Arial Unicode MS" pitchFamily="34" charset="-128"/>
                <a:cs typeface="Arial Unicode MS" pitchFamily="34" charset="-128"/>
              </a:rPr>
              <a:t>.</a:t>
            </a:r>
            <a:r>
              <a:rPr lang="ar-SA" sz="3600" b="1" dirty="0" smtClean="0">
                <a:latin typeface="Arial Unicode MS" pitchFamily="34" charset="-128"/>
                <a:ea typeface="Arial Unicode MS" pitchFamily="34" charset="-128"/>
                <a:cs typeface="Arial Unicode MS" pitchFamily="34" charset="-128"/>
              </a:rPr>
              <a:t> </a:t>
            </a:r>
          </a:p>
        </p:txBody>
      </p:sp>
      <p:sp>
        <p:nvSpPr>
          <p:cNvPr id="10243" name="Rectangle 4"/>
          <p:cNvSpPr>
            <a:spLocks noChangeArrowheads="1"/>
          </p:cNvSpPr>
          <p:nvPr/>
        </p:nvSpPr>
        <p:spPr bwMode="auto">
          <a:xfrm>
            <a:off x="2590800" y="228600"/>
            <a:ext cx="4114800" cy="990600"/>
          </a:xfrm>
          <a:prstGeom prst="rect">
            <a:avLst/>
          </a:prstGeom>
          <a:gradFill rotWithShape="1">
            <a:gsLst>
              <a:gs pos="0">
                <a:srgbClr val="FFFFCC"/>
              </a:gs>
              <a:gs pos="100000">
                <a:schemeClr val="bg1"/>
              </a:gs>
            </a:gsLst>
            <a:lin ang="5400000" scaled="1"/>
          </a:gradFill>
          <a:ln w="9525">
            <a:solidFill>
              <a:schemeClr val="tx1"/>
            </a:solidFill>
            <a:miter lim="800000"/>
            <a:headEnd/>
            <a:tailEnd/>
          </a:ln>
        </p:spPr>
        <p:txBody>
          <a:bodyPr wrap="none" anchor="ctr"/>
          <a:lstStyle/>
          <a:p>
            <a:pPr algn="just"/>
            <a:r>
              <a:rPr lang="ar-SA" sz="4000" b="1">
                <a:solidFill>
                  <a:srgbClr val="FF0000"/>
                </a:solidFill>
                <a:latin typeface="Arial Unicode MS" pitchFamily="34" charset="-128"/>
                <a:ea typeface="Arial Unicode MS" pitchFamily="34" charset="-128"/>
                <a:cs typeface="Arial Unicode MS" pitchFamily="34" charset="-128"/>
              </a:rPr>
              <a:t>أولاً :مرحلة الشيوع </a:t>
            </a:r>
            <a:r>
              <a:rPr lang="ar-SA" sz="4000" b="1">
                <a:latin typeface="Arial Unicode MS" pitchFamily="34" charset="-128"/>
                <a:ea typeface="Arial Unicode MS" pitchFamily="34" charset="-128"/>
                <a:cs typeface="Arial Unicode MS" pitchFamily="34" charset="-128"/>
              </a:rPr>
              <a:t> </a:t>
            </a:r>
          </a:p>
        </p:txBody>
      </p:sp>
      <p:pic>
        <p:nvPicPr>
          <p:cNvPr id="10244" name="Picture 5" descr="7"/>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8577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5" name="Picture 6" descr="7"/>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914400" y="0"/>
            <a:ext cx="48577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6" name="Picture 7" descr="7"/>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0" y="990600"/>
            <a:ext cx="48577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7" name="Picture 8" descr="7"/>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0" y="6172200"/>
            <a:ext cx="48577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8" name="Picture 9" descr="7"/>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0" y="5181600"/>
            <a:ext cx="48577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9" name="Picture 10" descr="7"/>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990600" y="6172200"/>
            <a:ext cx="48577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50" name="Picture 11" descr="7"/>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8658225" y="6172200"/>
            <a:ext cx="48577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51" name="Picture 12" descr="7"/>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8658225" y="4800600"/>
            <a:ext cx="48577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52" name="Picture 13" descr="7"/>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7467600" y="6172200"/>
            <a:ext cx="48577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53" name="Picture 14" descr="7"/>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8658225" y="0"/>
            <a:ext cx="48577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54" name="Picture 15" descr="7"/>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7467600" y="0"/>
            <a:ext cx="48577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55" name="Picture 16" descr="7"/>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8658225" y="990600"/>
            <a:ext cx="48577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1266" name="Rectangle 4"/>
          <p:cNvSpPr>
            <a:spLocks noChangeArrowheads="1"/>
          </p:cNvSpPr>
          <p:nvPr/>
        </p:nvSpPr>
        <p:spPr bwMode="auto">
          <a:xfrm>
            <a:off x="533400" y="914400"/>
            <a:ext cx="8001000" cy="5562600"/>
          </a:xfrm>
          <a:prstGeom prst="rect">
            <a:avLst/>
          </a:prstGeom>
          <a:solidFill>
            <a:schemeClr val="accent1"/>
          </a:solidFill>
          <a:ln w="9525">
            <a:solidFill>
              <a:schemeClr val="tx1"/>
            </a:solidFill>
            <a:miter lim="800000"/>
            <a:headEnd/>
            <a:tailEnd/>
          </a:ln>
        </p:spPr>
        <p:txBody>
          <a:bodyPr wrap="none" anchor="ctr"/>
          <a:lstStyle/>
          <a:p>
            <a:pPr algn="just">
              <a:buFont typeface="Arial" charset="0"/>
              <a:buChar char="•"/>
            </a:pPr>
            <a:r>
              <a:rPr lang="ar-EG" sz="3200" b="1">
                <a:latin typeface="Simplified Arabic" pitchFamily="18" charset="-78"/>
                <a:ea typeface="Arial Unicode MS" pitchFamily="34" charset="-128"/>
                <a:cs typeface="Simplified Arabic" pitchFamily="18" charset="-78"/>
              </a:rPr>
              <a:t> إ</a:t>
            </a:r>
            <a:r>
              <a:rPr lang="ar-SA" sz="3200" b="1">
                <a:latin typeface="Simplified Arabic" pitchFamily="18" charset="-78"/>
                <a:ea typeface="Arial Unicode MS" pitchFamily="34" charset="-128"/>
                <a:cs typeface="Simplified Arabic" pitchFamily="18" charset="-78"/>
              </a:rPr>
              <a:t>ن الدافع إلى تقديم هذه الخدمات </a:t>
            </a:r>
            <a:r>
              <a:rPr lang="ar-EG" sz="3200" b="1">
                <a:latin typeface="Simplified Arabic" pitchFamily="18" charset="-78"/>
                <a:ea typeface="Arial Unicode MS" pitchFamily="34" charset="-128"/>
                <a:cs typeface="Simplified Arabic" pitchFamily="18" charset="-78"/>
              </a:rPr>
              <a:t>إ</a:t>
            </a:r>
            <a:r>
              <a:rPr lang="ar-SA" sz="3200" b="1">
                <a:latin typeface="Simplified Arabic" pitchFamily="18" charset="-78"/>
                <a:ea typeface="Arial Unicode MS" pitchFamily="34" charset="-128"/>
                <a:cs typeface="Simplified Arabic" pitchFamily="18" charset="-78"/>
              </a:rPr>
              <a:t>نب</a:t>
            </a:r>
            <a:r>
              <a:rPr lang="ar-EG" sz="3200" b="1">
                <a:latin typeface="Simplified Arabic" pitchFamily="18" charset="-78"/>
                <a:ea typeface="Arial Unicode MS" pitchFamily="34" charset="-128"/>
                <a:cs typeface="Simplified Arabic" pitchFamily="18" charset="-78"/>
              </a:rPr>
              <a:t>ث</a:t>
            </a:r>
            <a:r>
              <a:rPr lang="ar-SA" sz="3200" b="1">
                <a:latin typeface="Simplified Arabic" pitchFamily="18" charset="-78"/>
                <a:ea typeface="Arial Unicode MS" pitchFamily="34" charset="-128"/>
                <a:cs typeface="Simplified Arabic" pitchFamily="18" charset="-78"/>
              </a:rPr>
              <a:t>ق تلقائياً</a:t>
            </a:r>
            <a:r>
              <a:rPr lang="ar-EG" sz="3200" b="1">
                <a:latin typeface="Simplified Arabic" pitchFamily="18" charset="-78"/>
                <a:ea typeface="Arial Unicode MS" pitchFamily="34" charset="-128"/>
                <a:cs typeface="Simplified Arabic" pitchFamily="18" charset="-78"/>
              </a:rPr>
              <a:t> </a:t>
            </a:r>
            <a:r>
              <a:rPr lang="ar-SA" sz="3200" b="1">
                <a:latin typeface="Simplified Arabic" pitchFamily="18" charset="-78"/>
                <a:ea typeface="Arial Unicode MS" pitchFamily="34" charset="-128"/>
                <a:cs typeface="Simplified Arabic" pitchFamily="18" charset="-78"/>
              </a:rPr>
              <a:t>من التفاعل</a:t>
            </a:r>
            <a:endParaRPr lang="ar-EG" sz="3200" b="1">
              <a:latin typeface="Simplified Arabic" pitchFamily="18" charset="-78"/>
              <a:ea typeface="Arial Unicode MS" pitchFamily="34" charset="-128"/>
              <a:cs typeface="Simplified Arabic" pitchFamily="18" charset="-78"/>
            </a:endParaRPr>
          </a:p>
          <a:p>
            <a:pPr algn="just"/>
            <a:r>
              <a:rPr lang="ar-SA" sz="3200" b="1">
                <a:latin typeface="Simplified Arabic" pitchFamily="18" charset="-78"/>
                <a:ea typeface="Arial Unicode MS" pitchFamily="34" charset="-128"/>
                <a:cs typeface="Simplified Arabic" pitchFamily="18" charset="-78"/>
              </a:rPr>
              <a:t> الحتمي بين الأفـــراد كظاهرة لها صف</a:t>
            </a:r>
            <a:r>
              <a:rPr lang="ar-EG" sz="3200" b="1">
                <a:latin typeface="Simplified Arabic" pitchFamily="18" charset="-78"/>
                <a:ea typeface="Arial Unicode MS" pitchFamily="34" charset="-128"/>
                <a:cs typeface="Simplified Arabic" pitchFamily="18" charset="-78"/>
              </a:rPr>
              <a:t>ــ</a:t>
            </a:r>
            <a:r>
              <a:rPr lang="ar-SA" sz="3200" b="1">
                <a:latin typeface="Simplified Arabic" pitchFamily="18" charset="-78"/>
                <a:ea typeface="Arial Unicode MS" pitchFamily="34" charset="-128"/>
                <a:cs typeface="Simplified Arabic" pitchFamily="18" charset="-78"/>
              </a:rPr>
              <a:t>ة</a:t>
            </a:r>
            <a:r>
              <a:rPr lang="ar-EG" sz="3200" b="1">
                <a:latin typeface="Simplified Arabic" pitchFamily="18" charset="-78"/>
                <a:ea typeface="Arial Unicode MS" pitchFamily="34" charset="-128"/>
                <a:cs typeface="Simplified Arabic" pitchFamily="18" charset="-78"/>
              </a:rPr>
              <a:t> </a:t>
            </a:r>
            <a:r>
              <a:rPr lang="ar-SA" sz="3200" b="1">
                <a:latin typeface="Simplified Arabic" pitchFamily="18" charset="-78"/>
                <a:ea typeface="Arial Unicode MS" pitchFamily="34" charset="-128"/>
                <a:cs typeface="Simplified Arabic" pitchFamily="18" charset="-78"/>
              </a:rPr>
              <a:t>الالتزام ، وقد كـــــــــان</a:t>
            </a:r>
            <a:endParaRPr lang="ar-EG" sz="3200" b="1">
              <a:latin typeface="Simplified Arabic" pitchFamily="18" charset="-78"/>
              <a:ea typeface="Arial Unicode MS" pitchFamily="34" charset="-128"/>
              <a:cs typeface="Simplified Arabic" pitchFamily="18" charset="-78"/>
            </a:endParaRPr>
          </a:p>
          <a:p>
            <a:pPr algn="just"/>
            <a:r>
              <a:rPr lang="ar-EG" sz="3200" b="1">
                <a:latin typeface="Simplified Arabic" pitchFamily="18" charset="-78"/>
                <a:ea typeface="Arial Unicode MS" pitchFamily="34" charset="-128"/>
                <a:cs typeface="Simplified Arabic" pitchFamily="18" charset="-78"/>
              </a:rPr>
              <a:t> </a:t>
            </a:r>
            <a:r>
              <a:rPr lang="ar-SA" sz="3200" b="1">
                <a:latin typeface="Simplified Arabic" pitchFamily="18" charset="-78"/>
                <a:ea typeface="Arial Unicode MS" pitchFamily="34" charset="-128"/>
                <a:cs typeface="Simplified Arabic" pitchFamily="18" charset="-78"/>
              </a:rPr>
              <a:t>طابع هذه المرحلة أق</a:t>
            </a:r>
            <a:r>
              <a:rPr lang="ar-EG" sz="3200" b="1">
                <a:latin typeface="Simplified Arabic" pitchFamily="18" charset="-78"/>
                <a:ea typeface="Arial Unicode MS" pitchFamily="34" charset="-128"/>
                <a:cs typeface="Simplified Arabic" pitchFamily="18" charset="-78"/>
              </a:rPr>
              <a:t>ـــــ</a:t>
            </a:r>
            <a:r>
              <a:rPr lang="ar-SA" sz="3200" b="1">
                <a:latin typeface="Simplified Arabic" pitchFamily="18" charset="-78"/>
                <a:ea typeface="Arial Unicode MS" pitchFamily="34" charset="-128"/>
                <a:cs typeface="Simplified Arabic" pitchFamily="18" charset="-78"/>
              </a:rPr>
              <a:t>رب إلى العشوائيـــــة والبساطـــــة التي </a:t>
            </a:r>
            <a:endParaRPr lang="ar-EG" sz="3200" b="1">
              <a:latin typeface="Simplified Arabic" pitchFamily="18" charset="-78"/>
              <a:ea typeface="Arial Unicode MS" pitchFamily="34" charset="-128"/>
              <a:cs typeface="Simplified Arabic" pitchFamily="18" charset="-78"/>
            </a:endParaRPr>
          </a:p>
          <a:p>
            <a:pPr algn="just"/>
            <a:r>
              <a:rPr lang="ar-EG" sz="3200" b="1">
                <a:latin typeface="Simplified Arabic" pitchFamily="18" charset="-78"/>
                <a:ea typeface="Arial Unicode MS" pitchFamily="34" charset="-128"/>
                <a:cs typeface="Simplified Arabic" pitchFamily="18" charset="-78"/>
              </a:rPr>
              <a:t> </a:t>
            </a:r>
            <a:r>
              <a:rPr lang="ar-SA" sz="3200" b="1">
                <a:latin typeface="Simplified Arabic" pitchFamily="18" charset="-78"/>
                <a:ea typeface="Arial Unicode MS" pitchFamily="34" charset="-128"/>
                <a:cs typeface="Simplified Arabic" pitchFamily="18" charset="-78"/>
              </a:rPr>
              <a:t>تميز طبيعة هذه المراحل وطبيعة مشكلات الأفراد ذاتها.</a:t>
            </a:r>
          </a:p>
          <a:p>
            <a:pPr algn="just"/>
            <a:r>
              <a:rPr lang="ar-SA" sz="3200" b="1">
                <a:latin typeface="Simplified Arabic" pitchFamily="18" charset="-78"/>
                <a:ea typeface="Arial Unicode MS" pitchFamily="34" charset="-128"/>
                <a:cs typeface="Simplified Arabic" pitchFamily="18" charset="-78"/>
              </a:rPr>
              <a:t> </a:t>
            </a:r>
          </a:p>
          <a:p>
            <a:pPr algn="just">
              <a:buFont typeface="Arial" charset="0"/>
              <a:buChar char="•"/>
            </a:pPr>
            <a:r>
              <a:rPr lang="ar-EG" sz="3200" b="1">
                <a:latin typeface="Simplified Arabic" pitchFamily="18" charset="-78"/>
                <a:ea typeface="Arial Unicode MS" pitchFamily="34" charset="-128"/>
                <a:cs typeface="Simplified Arabic" pitchFamily="18" charset="-78"/>
              </a:rPr>
              <a:t> </a:t>
            </a:r>
            <a:r>
              <a:rPr lang="ar-SA" sz="3200" b="1">
                <a:latin typeface="Simplified Arabic" pitchFamily="18" charset="-78"/>
                <a:ea typeface="Arial Unicode MS" pitchFamily="34" charset="-128"/>
                <a:cs typeface="Simplified Arabic" pitchFamily="18" charset="-78"/>
              </a:rPr>
              <a:t>قام بتقديمها أفراد الشعب أو الحكومات المختلفة. </a:t>
            </a:r>
          </a:p>
          <a:p>
            <a:pPr algn="just">
              <a:buFont typeface="Arial" charset="0"/>
              <a:buChar char="•"/>
            </a:pPr>
            <a:endParaRPr lang="ar-EG" sz="1600" b="1">
              <a:latin typeface="Simplified Arabic" pitchFamily="18" charset="-78"/>
              <a:ea typeface="Arial Unicode MS" pitchFamily="34" charset="-128"/>
              <a:cs typeface="Simplified Arabic" pitchFamily="18" charset="-78"/>
            </a:endParaRPr>
          </a:p>
          <a:p>
            <a:pPr algn="just">
              <a:buFont typeface="Arial" charset="0"/>
              <a:buChar char="•"/>
            </a:pPr>
            <a:r>
              <a:rPr lang="ar-EG" sz="3200" b="1">
                <a:latin typeface="Simplified Arabic" pitchFamily="18" charset="-78"/>
                <a:ea typeface="Arial Unicode MS" pitchFamily="34" charset="-128"/>
                <a:cs typeface="Simplified Arabic" pitchFamily="18" charset="-78"/>
              </a:rPr>
              <a:t> </a:t>
            </a:r>
            <a:r>
              <a:rPr lang="ar-SA" sz="3200" b="1">
                <a:latin typeface="Simplified Arabic" pitchFamily="18" charset="-78"/>
                <a:ea typeface="Arial Unicode MS" pitchFamily="34" charset="-128"/>
                <a:cs typeface="Simplified Arabic" pitchFamily="18" charset="-78"/>
              </a:rPr>
              <a:t>السبب في ذلك أن طبيعة التجمع البشرى ذات</a:t>
            </a:r>
            <a:r>
              <a:rPr lang="ar-EG" sz="3200" b="1">
                <a:latin typeface="Simplified Arabic" pitchFamily="18" charset="-78"/>
                <a:ea typeface="Arial Unicode MS" pitchFamily="34" charset="-128"/>
                <a:cs typeface="Simplified Arabic" pitchFamily="18" charset="-78"/>
              </a:rPr>
              <a:t>ــــــ</a:t>
            </a:r>
            <a:r>
              <a:rPr lang="ar-SA" sz="3200" b="1">
                <a:latin typeface="Simplified Arabic" pitchFamily="18" charset="-78"/>
                <a:ea typeface="Arial Unicode MS" pitchFamily="34" charset="-128"/>
                <a:cs typeface="Simplified Arabic" pitchFamily="18" charset="-78"/>
              </a:rPr>
              <a:t>ه بضغوط</a:t>
            </a:r>
            <a:r>
              <a:rPr lang="ar-EG" sz="3200" b="1">
                <a:latin typeface="Simplified Arabic" pitchFamily="18" charset="-78"/>
                <a:ea typeface="Arial Unicode MS" pitchFamily="34" charset="-128"/>
                <a:cs typeface="Simplified Arabic" pitchFamily="18" charset="-78"/>
              </a:rPr>
              <a:t>ـــ</a:t>
            </a:r>
            <a:r>
              <a:rPr lang="ar-SA" sz="3200" b="1">
                <a:latin typeface="Simplified Arabic" pitchFamily="18" charset="-78"/>
                <a:ea typeface="Arial Unicode MS" pitchFamily="34" charset="-128"/>
                <a:cs typeface="Simplified Arabic" pitchFamily="18" charset="-78"/>
              </a:rPr>
              <a:t>ه</a:t>
            </a:r>
            <a:endParaRPr lang="ar-EG" sz="3200" b="1">
              <a:latin typeface="Simplified Arabic" pitchFamily="18" charset="-78"/>
              <a:ea typeface="Arial Unicode MS" pitchFamily="34" charset="-128"/>
              <a:cs typeface="Simplified Arabic" pitchFamily="18" charset="-78"/>
            </a:endParaRPr>
          </a:p>
          <a:p>
            <a:pPr algn="just"/>
            <a:r>
              <a:rPr lang="ar-SA" sz="3200" b="1">
                <a:latin typeface="Simplified Arabic" pitchFamily="18" charset="-78"/>
                <a:ea typeface="Arial Unicode MS" pitchFamily="34" charset="-128"/>
                <a:cs typeface="Simplified Arabic" pitchFamily="18" charset="-78"/>
              </a:rPr>
              <a:t> الاجتماعية المختلفة المتمثلة في النظم الديني</a:t>
            </a:r>
            <a:r>
              <a:rPr lang="ar-EG" sz="3200" b="1">
                <a:latin typeface="Simplified Arabic" pitchFamily="18" charset="-78"/>
                <a:ea typeface="Arial Unicode MS" pitchFamily="34" charset="-128"/>
                <a:cs typeface="Simplified Arabic" pitchFamily="18" charset="-78"/>
              </a:rPr>
              <a:t>ــــ</a:t>
            </a:r>
            <a:r>
              <a:rPr lang="ar-SA" sz="3200" b="1">
                <a:latin typeface="Simplified Arabic" pitchFamily="18" charset="-78"/>
                <a:ea typeface="Arial Unicode MS" pitchFamily="34" charset="-128"/>
                <a:cs typeface="Simplified Arabic" pitchFamily="18" charset="-78"/>
              </a:rPr>
              <a:t>ة والأسري</a:t>
            </a:r>
            <a:r>
              <a:rPr lang="ar-EG" sz="3200" b="1">
                <a:latin typeface="Simplified Arabic" pitchFamily="18" charset="-78"/>
                <a:ea typeface="Arial Unicode MS" pitchFamily="34" charset="-128"/>
                <a:cs typeface="Simplified Arabic" pitchFamily="18" charset="-78"/>
              </a:rPr>
              <a:t>ــــــ</a:t>
            </a:r>
            <a:r>
              <a:rPr lang="ar-SA" sz="3200" b="1">
                <a:latin typeface="Simplified Arabic" pitchFamily="18" charset="-78"/>
                <a:ea typeface="Arial Unicode MS" pitchFamily="34" charset="-128"/>
                <a:cs typeface="Simplified Arabic" pitchFamily="18" charset="-78"/>
              </a:rPr>
              <a:t>ة</a:t>
            </a:r>
            <a:endParaRPr lang="ar-EG" sz="3200" b="1">
              <a:latin typeface="Simplified Arabic" pitchFamily="18" charset="-78"/>
              <a:ea typeface="Arial Unicode MS" pitchFamily="34" charset="-128"/>
              <a:cs typeface="Simplified Arabic" pitchFamily="18" charset="-78"/>
            </a:endParaRPr>
          </a:p>
          <a:p>
            <a:pPr algn="just"/>
            <a:r>
              <a:rPr lang="ar-SA" sz="3200" b="1">
                <a:latin typeface="Simplified Arabic" pitchFamily="18" charset="-78"/>
                <a:ea typeface="Arial Unicode MS" pitchFamily="34" charset="-128"/>
                <a:cs typeface="Simplified Arabic" pitchFamily="18" charset="-78"/>
              </a:rPr>
              <a:t> والأخلاقية والسياسية ساعدت على ظهور الخدمات الفردي</a:t>
            </a:r>
            <a:r>
              <a:rPr lang="ar-EG" sz="3200" b="1">
                <a:latin typeface="Simplified Arabic" pitchFamily="18" charset="-78"/>
                <a:ea typeface="Arial Unicode MS" pitchFamily="34" charset="-128"/>
                <a:cs typeface="Simplified Arabic" pitchFamily="18" charset="-78"/>
              </a:rPr>
              <a:t>ـــ</a:t>
            </a:r>
            <a:r>
              <a:rPr lang="ar-SA" sz="3200" b="1">
                <a:latin typeface="Simplified Arabic" pitchFamily="18" charset="-78"/>
                <a:ea typeface="Arial Unicode MS" pitchFamily="34" charset="-128"/>
                <a:cs typeface="Simplified Arabic" pitchFamily="18" charset="-78"/>
              </a:rPr>
              <a:t>ة</a:t>
            </a:r>
            <a:endParaRPr lang="ar-EG" sz="3200" b="1">
              <a:latin typeface="Simplified Arabic" pitchFamily="18" charset="-78"/>
              <a:ea typeface="Arial Unicode MS" pitchFamily="34" charset="-128"/>
              <a:cs typeface="Simplified Arabic" pitchFamily="18" charset="-78"/>
            </a:endParaRPr>
          </a:p>
          <a:p>
            <a:pPr algn="just"/>
            <a:r>
              <a:rPr lang="ar-SA" sz="3200" b="1">
                <a:latin typeface="Simplified Arabic" pitchFamily="18" charset="-78"/>
                <a:ea typeface="Arial Unicode MS" pitchFamily="34" charset="-128"/>
                <a:cs typeface="Simplified Arabic" pitchFamily="18" charset="-78"/>
              </a:rPr>
              <a:t> كظواهر إنسانية.</a:t>
            </a:r>
          </a:p>
        </p:txBody>
      </p:sp>
      <p:sp>
        <p:nvSpPr>
          <p:cNvPr id="4" name="مستطيل 3"/>
          <p:cNvSpPr/>
          <p:nvPr/>
        </p:nvSpPr>
        <p:spPr>
          <a:xfrm>
            <a:off x="2743200" y="228600"/>
            <a:ext cx="3733800" cy="584200"/>
          </a:xfrm>
          <a:prstGeom prst="rect">
            <a:avLst/>
          </a:prstGeom>
          <a:solidFill>
            <a:schemeClr val="accent6">
              <a:lumMod val="40000"/>
              <a:lumOff val="60000"/>
            </a:schemeClr>
          </a:solidFill>
          <a:ln w="60325">
            <a:solidFill>
              <a:srgbClr val="FF0000"/>
            </a:solidFill>
          </a:ln>
        </p:spPr>
        <p:txBody>
          <a:bodyPr>
            <a:spAutoFit/>
          </a:bodyPr>
          <a:lstStyle/>
          <a:p>
            <a:pPr algn="ctr">
              <a:defRPr/>
            </a:pPr>
            <a:r>
              <a:rPr lang="ar-EG" sz="3200" b="1" dirty="0">
                <a:latin typeface="Simplified Arabic" pitchFamily="18" charset="-78"/>
                <a:ea typeface="Arial Unicode MS" pitchFamily="34" charset="-128"/>
                <a:cs typeface="Simplified Arabic" pitchFamily="18" charset="-78"/>
              </a:rPr>
              <a:t>( تابع)</a:t>
            </a:r>
            <a:r>
              <a:rPr lang="ar-SA" sz="3200" b="1" dirty="0">
                <a:latin typeface="Simplified Arabic" pitchFamily="18" charset="-78"/>
                <a:ea typeface="Arial Unicode MS" pitchFamily="34" charset="-128"/>
                <a:cs typeface="Simplified Arabic" pitchFamily="18" charset="-78"/>
              </a:rPr>
              <a:t> مرحلة الشيوع</a:t>
            </a: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8"/>
          <p:cNvSpPr>
            <a:spLocks noChangeArrowheads="1"/>
          </p:cNvSpPr>
          <p:nvPr/>
        </p:nvSpPr>
        <p:spPr bwMode="auto">
          <a:xfrm>
            <a:off x="0" y="0"/>
            <a:ext cx="9144000" cy="6858000"/>
          </a:xfrm>
          <a:prstGeom prst="rect">
            <a:avLst/>
          </a:prstGeom>
          <a:solidFill>
            <a:schemeClr val="bg1">
              <a:alpha val="38039"/>
            </a:schemeClr>
          </a:solidFill>
          <a:ln w="9525">
            <a:solidFill>
              <a:schemeClr val="tx1"/>
            </a:solidFill>
            <a:miter lim="800000"/>
            <a:headEnd/>
            <a:tailEnd/>
          </a:ln>
        </p:spPr>
        <p:txBody>
          <a:bodyPr wrap="none" anchor="ctr"/>
          <a:lstStyle/>
          <a:p>
            <a:endParaRPr lang="ar-EG"/>
          </a:p>
        </p:txBody>
      </p:sp>
      <p:sp>
        <p:nvSpPr>
          <p:cNvPr id="12291" name="Rectangle 4"/>
          <p:cNvSpPr>
            <a:spLocks noGrp="1" noChangeArrowheads="1"/>
          </p:cNvSpPr>
          <p:nvPr>
            <p:ph type="title"/>
          </p:nvPr>
        </p:nvSpPr>
        <p:spPr/>
        <p:txBody>
          <a:bodyPr/>
          <a:lstStyle/>
          <a:p>
            <a:pPr eaLnBrk="1" hangingPunct="1"/>
            <a:r>
              <a:rPr lang="ar-SA" sz="6000" b="1" smtClean="0">
                <a:solidFill>
                  <a:srgbClr val="993300"/>
                </a:solidFill>
                <a:cs typeface="PT Bold Heading" pitchFamily="2" charset="-78"/>
              </a:rPr>
              <a:t>ما</a:t>
            </a:r>
            <a:r>
              <a:rPr lang="ar-EG" sz="6000" b="1" smtClean="0">
                <a:solidFill>
                  <a:srgbClr val="993300"/>
                </a:solidFill>
                <a:cs typeface="PT Bold Heading" pitchFamily="2" charset="-78"/>
              </a:rPr>
              <a:t> </a:t>
            </a:r>
            <a:r>
              <a:rPr lang="ar-SA" sz="6000" b="1" smtClean="0">
                <a:solidFill>
                  <a:srgbClr val="993300"/>
                </a:solidFill>
                <a:cs typeface="PT Bold Heading" pitchFamily="2" charset="-78"/>
              </a:rPr>
              <a:t>هي مميزات هذه المرحلة ؟ </a:t>
            </a:r>
          </a:p>
        </p:txBody>
      </p:sp>
      <p:sp>
        <p:nvSpPr>
          <p:cNvPr id="19463" name="Rectangle 7"/>
          <p:cNvSpPr>
            <a:spLocks noGrp="1" noChangeArrowheads="1"/>
          </p:cNvSpPr>
          <p:nvPr>
            <p:ph type="body" sz="half" idx="3"/>
          </p:nvPr>
        </p:nvSpPr>
        <p:spPr>
          <a:xfrm>
            <a:off x="762000" y="1295400"/>
            <a:ext cx="7924800" cy="3200400"/>
          </a:xfrm>
        </p:spPr>
        <p:txBody>
          <a:bodyPr/>
          <a:lstStyle/>
          <a:p>
            <a:pPr>
              <a:defRPr/>
            </a:pPr>
            <a:r>
              <a:rPr lang="ar-SA" b="1" kern="1200" dirty="0" smtClean="0">
                <a:solidFill>
                  <a:srgbClr val="FF0000"/>
                </a:solidFill>
                <a:latin typeface="Simplified Arabic" pitchFamily="18" charset="-78"/>
                <a:ea typeface="Arial Unicode MS" pitchFamily="34" charset="-128"/>
                <a:cs typeface="Simplified Arabic" pitchFamily="18" charset="-78"/>
              </a:rPr>
              <a:t>تميزت هذه المرحلة بعدة خصائص هي : </a:t>
            </a:r>
          </a:p>
          <a:p>
            <a:pPr algn="just">
              <a:buFontTx/>
              <a:buNone/>
              <a:defRPr/>
            </a:pPr>
            <a:r>
              <a:rPr lang="ar-SA" b="1" kern="1200" dirty="0" smtClean="0">
                <a:latin typeface="Simplified Arabic" pitchFamily="18" charset="-78"/>
                <a:ea typeface="Arial Unicode MS" pitchFamily="34" charset="-128"/>
                <a:cs typeface="Simplified Arabic" pitchFamily="18" charset="-78"/>
              </a:rPr>
              <a:t>1- قَدَمَ الخدمات الفردية في هذه المرحلة الأقارب وذوى النفوذ ورجال الدين وشيوخ القبائل ورجال الكنائس، معتمدين على قدرتهم في التأثير على الأفراد في حق الكفالة وسلطة </a:t>
            </a:r>
            <a:r>
              <a:rPr lang="ar-SA" sz="3600" b="1" kern="1200" dirty="0" smtClean="0">
                <a:latin typeface="Simplified Arabic" pitchFamily="18" charset="-78"/>
                <a:ea typeface="Arial Unicode MS" pitchFamily="34" charset="-128"/>
                <a:cs typeface="Simplified Arabic" pitchFamily="18" charset="-78"/>
              </a:rPr>
              <a:t>الوصايا</a:t>
            </a:r>
            <a:r>
              <a:rPr lang="ar-SA" b="1" kern="1200" dirty="0" smtClean="0">
                <a:latin typeface="Simplified Arabic" pitchFamily="18" charset="-78"/>
                <a:ea typeface="Arial Unicode MS" pitchFamily="34" charset="-128"/>
                <a:cs typeface="Simplified Arabic" pitchFamily="18" charset="-78"/>
              </a:rPr>
              <a:t>. </a:t>
            </a:r>
            <a:endParaRPr lang="ar-EG" b="1" kern="1200" dirty="0" smtClean="0">
              <a:latin typeface="Simplified Arabic" pitchFamily="18" charset="-78"/>
              <a:ea typeface="Arial Unicode MS" pitchFamily="34" charset="-128"/>
              <a:cs typeface="Simplified Arabic" pitchFamily="18" charset="-78"/>
            </a:endParaRPr>
          </a:p>
          <a:p>
            <a:pPr algn="just">
              <a:buFontTx/>
              <a:buNone/>
              <a:defRPr/>
            </a:pPr>
            <a:r>
              <a:rPr lang="ar-SA" b="1" kern="1200" dirty="0" smtClean="0">
                <a:latin typeface="Simplified Arabic" pitchFamily="18" charset="-78"/>
                <a:ea typeface="Arial Unicode MS" pitchFamily="34" charset="-128"/>
                <a:cs typeface="Simplified Arabic" pitchFamily="18" charset="-78"/>
              </a:rPr>
              <a:t>2- لم تكن هناك مؤسسات مستقلة خاصة تقدم فيها الخدمات الفردية ، بل كانت مشاعا ًتمارس في بيوت المال أو دور العبادة وما </a:t>
            </a:r>
            <a:r>
              <a:rPr lang="ar-SA" sz="3600" b="1" kern="1200" dirty="0">
                <a:latin typeface="Simplified Arabic" pitchFamily="18" charset="-78"/>
                <a:ea typeface="Arial Unicode MS" pitchFamily="34" charset="-128"/>
                <a:cs typeface="Simplified Arabic" pitchFamily="18" charset="-78"/>
              </a:rPr>
              <a:t>إلى </a:t>
            </a:r>
            <a:r>
              <a:rPr lang="ar-SA" sz="3600" b="1" kern="1200" dirty="0" smtClean="0">
                <a:latin typeface="Simplified Arabic" pitchFamily="18" charset="-78"/>
                <a:ea typeface="Arial Unicode MS" pitchFamily="34" charset="-128"/>
                <a:cs typeface="Simplified Arabic" pitchFamily="18" charset="-78"/>
              </a:rPr>
              <a:t>ذلك </a:t>
            </a:r>
            <a:r>
              <a:rPr lang="ar-SA" b="1" kern="1200" dirty="0" smtClean="0">
                <a:latin typeface="Simplified Arabic" pitchFamily="18" charset="-78"/>
                <a:ea typeface="Arial Unicode MS" pitchFamily="34" charset="-128"/>
                <a:cs typeface="Simplified Arabic" pitchFamily="18" charset="-78"/>
              </a:rPr>
              <a:t>من تلك المؤسسات، كما كانت تمارس في الجمعيات الدينية وبيوت الإصلاح والطوائف التي ظهرت في المجتمعات الغربية . </a:t>
            </a:r>
          </a:p>
          <a:p>
            <a:pPr algn="just">
              <a:buFontTx/>
              <a:buNone/>
              <a:defRPr/>
            </a:pPr>
            <a:endParaRPr lang="ar-SA" b="1" kern="1200" dirty="0" smtClean="0">
              <a:latin typeface="Simplified Arabic" pitchFamily="18" charset="-78"/>
              <a:ea typeface="Arial Unicode MS" pitchFamily="34" charset="-128"/>
              <a:cs typeface="Simplified Arabic" pitchFamily="18" charset="-78"/>
            </a:endParaRP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ChangeArrowheads="1"/>
          </p:cNvSpPr>
          <p:nvPr/>
        </p:nvSpPr>
        <p:spPr bwMode="auto">
          <a:xfrm>
            <a:off x="0" y="0"/>
            <a:ext cx="9144000" cy="6858000"/>
          </a:xfrm>
          <a:prstGeom prst="rect">
            <a:avLst/>
          </a:prstGeom>
          <a:solidFill>
            <a:schemeClr val="bg1">
              <a:alpha val="38039"/>
            </a:schemeClr>
          </a:solidFill>
          <a:ln w="9525">
            <a:solidFill>
              <a:schemeClr val="tx1"/>
            </a:solidFill>
            <a:miter lim="800000"/>
            <a:headEnd/>
            <a:tailEnd/>
          </a:ln>
        </p:spPr>
        <p:txBody>
          <a:bodyPr wrap="none" anchor="ctr"/>
          <a:lstStyle/>
          <a:p>
            <a:endParaRPr lang="ar-EG"/>
          </a:p>
        </p:txBody>
      </p:sp>
      <p:sp>
        <p:nvSpPr>
          <p:cNvPr id="13315" name="Rectangle 3"/>
          <p:cNvSpPr>
            <a:spLocks noGrp="1" noChangeArrowheads="1"/>
          </p:cNvSpPr>
          <p:nvPr>
            <p:ph type="title"/>
          </p:nvPr>
        </p:nvSpPr>
        <p:spPr/>
        <p:txBody>
          <a:bodyPr/>
          <a:lstStyle/>
          <a:p>
            <a:r>
              <a:rPr lang="ar-SA" b="1" smtClean="0">
                <a:solidFill>
                  <a:srgbClr val="993300"/>
                </a:solidFill>
                <a:cs typeface="PT Bold Heading" pitchFamily="2" charset="-78"/>
              </a:rPr>
              <a:t>ثانياً </a:t>
            </a:r>
            <a:r>
              <a:rPr lang="ar-EG" b="1" smtClean="0">
                <a:solidFill>
                  <a:srgbClr val="993300"/>
                </a:solidFill>
                <a:cs typeface="PT Bold Heading" pitchFamily="2" charset="-78"/>
              </a:rPr>
              <a:t>: </a:t>
            </a:r>
            <a:r>
              <a:rPr lang="ar-SA" b="1" smtClean="0">
                <a:solidFill>
                  <a:srgbClr val="993300"/>
                </a:solidFill>
                <a:cs typeface="PT Bold Heading" pitchFamily="2" charset="-78"/>
              </a:rPr>
              <a:t>المرحلة التمهيدية </a:t>
            </a:r>
            <a:r>
              <a:rPr lang="ar-EG" b="1" smtClean="0">
                <a:solidFill>
                  <a:srgbClr val="993300"/>
                </a:solidFill>
                <a:cs typeface="PT Bold Heading" pitchFamily="2" charset="-78"/>
              </a:rPr>
              <a:t/>
            </a:r>
            <a:br>
              <a:rPr lang="ar-EG" b="1" smtClean="0">
                <a:solidFill>
                  <a:srgbClr val="993300"/>
                </a:solidFill>
                <a:cs typeface="PT Bold Heading" pitchFamily="2" charset="-78"/>
              </a:rPr>
            </a:br>
            <a:r>
              <a:rPr lang="ar-SA" b="1" smtClean="0">
                <a:solidFill>
                  <a:srgbClr val="993300"/>
                </a:solidFill>
                <a:cs typeface="PT Bold Heading" pitchFamily="2" charset="-78"/>
              </a:rPr>
              <a:t>( مرحل</a:t>
            </a:r>
            <a:r>
              <a:rPr lang="ar-EG" b="1" smtClean="0">
                <a:solidFill>
                  <a:srgbClr val="993300"/>
                </a:solidFill>
                <a:cs typeface="PT Bold Heading" pitchFamily="2" charset="-78"/>
              </a:rPr>
              <a:t>ة</a:t>
            </a:r>
            <a:r>
              <a:rPr lang="ar-SA" b="1" smtClean="0">
                <a:solidFill>
                  <a:srgbClr val="993300"/>
                </a:solidFill>
                <a:cs typeface="PT Bold Heading" pitchFamily="2" charset="-78"/>
              </a:rPr>
              <a:t> الاجتهاد والتجربة )</a:t>
            </a:r>
          </a:p>
        </p:txBody>
      </p:sp>
      <p:sp>
        <p:nvSpPr>
          <p:cNvPr id="34820" name="Rectangle 4"/>
          <p:cNvSpPr>
            <a:spLocks noGrp="1" noChangeArrowheads="1"/>
          </p:cNvSpPr>
          <p:nvPr>
            <p:ph type="body" sz="half" idx="3"/>
          </p:nvPr>
        </p:nvSpPr>
        <p:spPr>
          <a:xfrm>
            <a:off x="228600" y="1600200"/>
            <a:ext cx="8458200" cy="4495800"/>
          </a:xfrm>
        </p:spPr>
        <p:txBody>
          <a:bodyPr/>
          <a:lstStyle/>
          <a:p>
            <a:pPr>
              <a:defRPr/>
            </a:pPr>
            <a:r>
              <a:rPr lang="ar-SA" sz="2800" b="1" kern="1200" dirty="0" smtClean="0">
                <a:solidFill>
                  <a:srgbClr val="FF0000"/>
                </a:solidFill>
                <a:latin typeface="Simplified Arabic" pitchFamily="18" charset="-78"/>
                <a:ea typeface="Arial Unicode MS" pitchFamily="34" charset="-128"/>
                <a:cs typeface="Simplified Arabic" pitchFamily="18" charset="-78"/>
              </a:rPr>
              <a:t>وتمثلت في الخطوات التالية : </a:t>
            </a:r>
          </a:p>
          <a:p>
            <a:pPr algn="just">
              <a:buFontTx/>
              <a:buChar char="-"/>
              <a:defRPr/>
            </a:pPr>
            <a:r>
              <a:rPr lang="ar-SA" sz="2800" b="1" kern="1200" dirty="0" smtClean="0">
                <a:latin typeface="Simplified Arabic" pitchFamily="18" charset="-78"/>
                <a:ea typeface="Arial Unicode MS" pitchFamily="34" charset="-128"/>
                <a:cs typeface="Simplified Arabic" pitchFamily="18" charset="-78"/>
              </a:rPr>
              <a:t>المرحلة التمهيدية هي المرحلة التي جاءت بعد صدور قوانين الفقر في كل من بريطانيا وأمريكا ففي عام 1601م </a:t>
            </a:r>
            <a:r>
              <a:rPr lang="ar-EG" sz="2800" b="1" kern="1200" dirty="0" smtClean="0">
                <a:latin typeface="Simplified Arabic" pitchFamily="18" charset="-78"/>
                <a:ea typeface="Arial Unicode MS" pitchFamily="34" charset="-128"/>
                <a:cs typeface="Simplified Arabic" pitchFamily="18" charset="-78"/>
              </a:rPr>
              <a:t>ص</a:t>
            </a:r>
            <a:r>
              <a:rPr lang="ar-SA" sz="2800" b="1" kern="1200" dirty="0" smtClean="0">
                <a:latin typeface="Simplified Arabic" pitchFamily="18" charset="-78"/>
                <a:ea typeface="Arial Unicode MS" pitchFamily="34" charset="-128"/>
                <a:cs typeface="Simplified Arabic" pitchFamily="18" charset="-78"/>
              </a:rPr>
              <a:t>در قانون الفقر في انجلترا </a:t>
            </a:r>
            <a:r>
              <a:rPr lang="ar-EG" sz="2800" b="1" kern="1200" dirty="0" smtClean="0">
                <a:latin typeface="Simplified Arabic" pitchFamily="18" charset="-78"/>
                <a:ea typeface="Arial Unicode MS" pitchFamily="34" charset="-128"/>
                <a:cs typeface="Simplified Arabic" pitchFamily="18" charset="-78"/>
              </a:rPr>
              <a:t>.</a:t>
            </a:r>
            <a:endParaRPr lang="ar-SA" sz="2800" b="1" kern="1200" dirty="0" smtClean="0">
              <a:latin typeface="Simplified Arabic" pitchFamily="18" charset="-78"/>
              <a:ea typeface="Arial Unicode MS" pitchFamily="34" charset="-128"/>
              <a:cs typeface="Simplified Arabic" pitchFamily="18" charset="-78"/>
            </a:endParaRPr>
          </a:p>
          <a:p>
            <a:pPr algn="just">
              <a:buFontTx/>
              <a:buChar char="-"/>
              <a:defRPr/>
            </a:pPr>
            <a:r>
              <a:rPr lang="ar-SA" sz="2800" b="1" kern="1200" dirty="0" smtClean="0">
                <a:latin typeface="Simplified Arabic" pitchFamily="18" charset="-78"/>
                <a:ea typeface="Arial Unicode MS" pitchFamily="34" charset="-128"/>
                <a:cs typeface="Simplified Arabic" pitchFamily="18" charset="-78"/>
              </a:rPr>
              <a:t> ظهرت خلال  هذه الفترة الحاجة إلى (مشرفين على شؤون الفقراء)</a:t>
            </a:r>
            <a:r>
              <a:rPr lang="ar-EG" sz="2800" b="1" kern="1200" dirty="0" smtClean="0">
                <a:latin typeface="Simplified Arabic" pitchFamily="18" charset="-78"/>
                <a:ea typeface="Arial Unicode MS" pitchFamily="34" charset="-128"/>
                <a:cs typeface="Simplified Arabic" pitchFamily="18" charset="-78"/>
              </a:rPr>
              <a:t> </a:t>
            </a:r>
            <a:r>
              <a:rPr lang="ar-SA" sz="2800" b="1" kern="1200" dirty="0" smtClean="0">
                <a:latin typeface="Simplified Arabic" pitchFamily="18" charset="-78"/>
                <a:ea typeface="Arial Unicode MS" pitchFamily="34" charset="-128"/>
                <a:cs typeface="Simplified Arabic" pitchFamily="18" charset="-78"/>
              </a:rPr>
              <a:t>و(مراقبين زائرين)</a:t>
            </a:r>
            <a:r>
              <a:rPr lang="ar-EG" sz="2800" b="1" kern="1200" dirty="0" smtClean="0">
                <a:latin typeface="Simplified Arabic" pitchFamily="18" charset="-78"/>
                <a:ea typeface="Arial Unicode MS" pitchFamily="34" charset="-128"/>
                <a:cs typeface="Simplified Arabic" pitchFamily="18" charset="-78"/>
              </a:rPr>
              <a:t> </a:t>
            </a:r>
            <a:r>
              <a:rPr lang="ar-SA" sz="2800" b="1" kern="1200" dirty="0" smtClean="0">
                <a:latin typeface="Simplified Arabic" pitchFamily="18" charset="-78"/>
                <a:ea typeface="Arial Unicode MS" pitchFamily="34" charset="-128"/>
                <a:cs typeface="Simplified Arabic" pitchFamily="18" charset="-78"/>
              </a:rPr>
              <a:t>لمراقب</a:t>
            </a:r>
            <a:r>
              <a:rPr lang="ar-EG" sz="2800" b="1" kern="1200" dirty="0" smtClean="0">
                <a:latin typeface="Simplified Arabic" pitchFamily="18" charset="-78"/>
                <a:ea typeface="Arial Unicode MS" pitchFamily="34" charset="-128"/>
                <a:cs typeface="Simplified Arabic" pitchFamily="18" charset="-78"/>
              </a:rPr>
              <a:t>ة</a:t>
            </a:r>
            <a:r>
              <a:rPr lang="ar-SA" sz="2800" b="1" kern="1200" dirty="0" smtClean="0">
                <a:latin typeface="Simplified Arabic" pitchFamily="18" charset="-78"/>
                <a:ea typeface="Arial Unicode MS" pitchFamily="34" charset="-128"/>
                <a:cs typeface="Simplified Arabic" pitchFamily="18" charset="-78"/>
              </a:rPr>
              <a:t> وتنفيذ قوانين الفقر في المؤسسات  الإصلاحية. </a:t>
            </a:r>
          </a:p>
          <a:p>
            <a:pPr algn="just">
              <a:buFontTx/>
              <a:buChar char="-"/>
              <a:defRPr/>
            </a:pPr>
            <a:r>
              <a:rPr lang="ar-SA" sz="2800" b="1" kern="1200" dirty="0" smtClean="0">
                <a:latin typeface="Simplified Arabic" pitchFamily="18" charset="-78"/>
                <a:ea typeface="Arial Unicode MS" pitchFamily="34" charset="-128"/>
                <a:cs typeface="Simplified Arabic" pitchFamily="18" charset="-78"/>
              </a:rPr>
              <a:t> كما ظهرت لأول مرة الحاجة إلى </a:t>
            </a:r>
            <a:r>
              <a:rPr lang="ar-EG" sz="2800" b="1" kern="1200" dirty="0" smtClean="0">
                <a:latin typeface="Simplified Arabic" pitchFamily="18" charset="-78"/>
                <a:ea typeface="Arial Unicode MS" pitchFamily="34" charset="-128"/>
                <a:cs typeface="Simplified Arabic" pitchFamily="18" charset="-78"/>
              </a:rPr>
              <a:t>إ</a:t>
            </a:r>
            <a:r>
              <a:rPr lang="ar-SA" sz="2800" b="1" kern="1200" dirty="0" smtClean="0">
                <a:latin typeface="Simplified Arabic" pitchFamily="18" charset="-78"/>
                <a:ea typeface="Arial Unicode MS" pitchFamily="34" charset="-128"/>
                <a:cs typeface="Simplified Arabic" pitchFamily="18" charset="-78"/>
              </a:rPr>
              <a:t>يجاد وظائف في المستشفيات يتخصص شاغلوها ( للتحري ) عن حاله الفقراء وزيارتهم في منازلهم لمتابعة علاجهم.</a:t>
            </a:r>
          </a:p>
        </p:txBody>
      </p:sp>
      <p:pic>
        <p:nvPicPr>
          <p:cNvPr id="13317" name="Picture 12" descr="مستشفى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5867400"/>
            <a:ext cx="2819400" cy="823913"/>
          </a:xfrm>
          <a:prstGeom prst="rect">
            <a:avLst/>
          </a:prstGeom>
          <a:noFill/>
          <a:ln w="9525">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ChangeArrowheads="1"/>
          </p:cNvSpPr>
          <p:nvPr/>
        </p:nvSpPr>
        <p:spPr bwMode="auto">
          <a:xfrm>
            <a:off x="0" y="0"/>
            <a:ext cx="9144000" cy="6858000"/>
          </a:xfrm>
          <a:prstGeom prst="rect">
            <a:avLst/>
          </a:prstGeom>
          <a:solidFill>
            <a:schemeClr val="bg1">
              <a:alpha val="38039"/>
            </a:schemeClr>
          </a:solidFill>
          <a:ln w="9525">
            <a:solidFill>
              <a:schemeClr val="tx1"/>
            </a:solidFill>
            <a:miter lim="800000"/>
            <a:headEnd/>
            <a:tailEnd/>
          </a:ln>
        </p:spPr>
        <p:txBody>
          <a:bodyPr wrap="none" anchor="ctr"/>
          <a:lstStyle/>
          <a:p>
            <a:endParaRPr lang="ar-EG"/>
          </a:p>
        </p:txBody>
      </p:sp>
      <p:sp>
        <p:nvSpPr>
          <p:cNvPr id="14339" name="Rectangle 3"/>
          <p:cNvSpPr>
            <a:spLocks noGrp="1" noChangeArrowheads="1"/>
          </p:cNvSpPr>
          <p:nvPr>
            <p:ph type="title"/>
          </p:nvPr>
        </p:nvSpPr>
        <p:spPr/>
        <p:txBody>
          <a:bodyPr/>
          <a:lstStyle/>
          <a:p>
            <a:pPr eaLnBrk="1" hangingPunct="1"/>
            <a:r>
              <a:rPr lang="ar-EG" b="1" smtClean="0">
                <a:solidFill>
                  <a:srgbClr val="993300"/>
                </a:solidFill>
                <a:cs typeface="PT Bold Heading" pitchFamily="2" charset="-78"/>
              </a:rPr>
              <a:t>( تابع ) </a:t>
            </a:r>
            <a:r>
              <a:rPr lang="ar-SA" b="1" smtClean="0">
                <a:solidFill>
                  <a:srgbClr val="993300"/>
                </a:solidFill>
                <a:cs typeface="PT Bold Heading" pitchFamily="2" charset="-78"/>
              </a:rPr>
              <a:t>المرحلة التمهيدية</a:t>
            </a:r>
            <a:endParaRPr lang="en-US" b="1" smtClean="0">
              <a:solidFill>
                <a:srgbClr val="993300"/>
              </a:solidFill>
              <a:cs typeface="PT Bold Heading" pitchFamily="2" charset="-78"/>
            </a:endParaRPr>
          </a:p>
        </p:txBody>
      </p:sp>
      <p:sp>
        <p:nvSpPr>
          <p:cNvPr id="35844" name="Rectangle 4"/>
          <p:cNvSpPr>
            <a:spLocks noGrp="1" noChangeArrowheads="1"/>
          </p:cNvSpPr>
          <p:nvPr>
            <p:ph type="body" sz="half" idx="3"/>
          </p:nvPr>
        </p:nvSpPr>
        <p:spPr>
          <a:xfrm>
            <a:off x="304800" y="1295400"/>
            <a:ext cx="8382000" cy="4525963"/>
          </a:xfrm>
        </p:spPr>
        <p:txBody>
          <a:bodyPr/>
          <a:lstStyle/>
          <a:p>
            <a:pPr algn="just">
              <a:defRPr/>
            </a:pPr>
            <a:r>
              <a:rPr lang="ar-SA" sz="2800" b="1" kern="1200" dirty="0" smtClean="0">
                <a:latin typeface="Simplified Arabic" pitchFamily="18" charset="-78"/>
                <a:ea typeface="Arial Unicode MS" pitchFamily="34" charset="-128"/>
                <a:cs typeface="Simplified Arabic" pitchFamily="18" charset="-78"/>
              </a:rPr>
              <a:t>كما ظهرت فى </a:t>
            </a:r>
            <a:r>
              <a:rPr lang="ar-SA" sz="2800" b="1" kern="1200" dirty="0">
                <a:latin typeface="Simplified Arabic" pitchFamily="18" charset="-78"/>
                <a:ea typeface="Arial Unicode MS" pitchFamily="34" charset="-128"/>
                <a:cs typeface="Simplified Arabic" pitchFamily="18" charset="-78"/>
              </a:rPr>
              <a:t>هذه </a:t>
            </a:r>
            <a:r>
              <a:rPr lang="ar-SA" sz="2800" b="1" kern="1200" dirty="0" smtClean="0">
                <a:latin typeface="Simplified Arabic" pitchFamily="18" charset="-78"/>
                <a:ea typeface="Arial Unicode MS" pitchFamily="34" charset="-128"/>
                <a:cs typeface="Simplified Arabic" pitchFamily="18" charset="-78"/>
              </a:rPr>
              <a:t>المرحلة وظيفة سيدة الإحسان، والممرضة الزائرة والمدرس الزائر والمدرس الرائد ليتخصص في بحث حال</a:t>
            </a:r>
            <a:r>
              <a:rPr lang="ar-EG" sz="2800" b="1" kern="1200" dirty="0" smtClean="0">
                <a:latin typeface="Simplified Arabic" pitchFamily="18" charset="-78"/>
                <a:ea typeface="Arial Unicode MS" pitchFamily="34" charset="-128"/>
                <a:cs typeface="Simplified Arabic" pitchFamily="18" charset="-78"/>
              </a:rPr>
              <a:t>ة</a:t>
            </a:r>
            <a:r>
              <a:rPr lang="ar-SA" sz="2800" b="1" kern="1200" dirty="0" smtClean="0">
                <a:latin typeface="Simplified Arabic" pitchFamily="18" charset="-78"/>
                <a:ea typeface="Arial Unicode MS" pitchFamily="34" charset="-128"/>
                <a:cs typeface="Simplified Arabic" pitchFamily="18" charset="-78"/>
              </a:rPr>
              <a:t> الطلاب الفقراء ومن لديهم مشكلات خاصة .</a:t>
            </a:r>
          </a:p>
          <a:p>
            <a:pPr algn="just">
              <a:defRPr/>
            </a:pPr>
            <a:r>
              <a:rPr lang="ar-SA" sz="2800" b="1" kern="1200" dirty="0" smtClean="0">
                <a:latin typeface="Simplified Arabic" pitchFamily="18" charset="-78"/>
                <a:ea typeface="Arial Unicode MS" pitchFamily="34" charset="-128"/>
                <a:cs typeface="Simplified Arabic" pitchFamily="18" charset="-78"/>
              </a:rPr>
              <a:t>تمثل هذه الوظائف المتعددة النواة الأول</a:t>
            </a:r>
            <a:r>
              <a:rPr lang="ar-EG" sz="2800" b="1" kern="1200" dirty="0" smtClean="0">
                <a:latin typeface="Simplified Arabic" pitchFamily="18" charset="-78"/>
                <a:ea typeface="Arial Unicode MS" pitchFamily="34" charset="-128"/>
                <a:cs typeface="Simplified Arabic" pitchFamily="18" charset="-78"/>
              </a:rPr>
              <a:t>ى</a:t>
            </a:r>
            <a:r>
              <a:rPr lang="ar-SA" sz="2800" b="1" kern="1200" dirty="0" smtClean="0">
                <a:latin typeface="Simplified Arabic" pitchFamily="18" charset="-78"/>
                <a:ea typeface="Arial Unicode MS" pitchFamily="34" charset="-128"/>
                <a:cs typeface="Simplified Arabic" pitchFamily="18" charset="-78"/>
              </a:rPr>
              <a:t> التي مهدت لميلاد مهنة الخدمة الاجتماعية ذاتها وخدمة </a:t>
            </a:r>
            <a:r>
              <a:rPr lang="ar-EG" sz="2800" b="1" kern="1200" dirty="0" smtClean="0">
                <a:latin typeface="Simplified Arabic" pitchFamily="18" charset="-78"/>
                <a:ea typeface="Arial Unicode MS" pitchFamily="34" charset="-128"/>
                <a:cs typeface="Simplified Arabic" pitchFamily="18" charset="-78"/>
              </a:rPr>
              <a:t>ا</a:t>
            </a:r>
            <a:r>
              <a:rPr lang="ar-SA" sz="2800" b="1" kern="1200" dirty="0" smtClean="0">
                <a:latin typeface="Simplified Arabic" pitchFamily="18" charset="-78"/>
                <a:ea typeface="Arial Unicode MS" pitchFamily="34" charset="-128"/>
                <a:cs typeface="Simplified Arabic" pitchFamily="18" charset="-78"/>
              </a:rPr>
              <a:t>لفرد كأول طرق من طرقها </a:t>
            </a:r>
            <a:r>
              <a:rPr lang="ar-EG" sz="2800" b="1" kern="1200" dirty="0" smtClean="0">
                <a:latin typeface="Simplified Arabic" pitchFamily="18" charset="-78"/>
                <a:ea typeface="Arial Unicode MS" pitchFamily="34" charset="-128"/>
                <a:cs typeface="Simplified Arabic" pitchFamily="18" charset="-78"/>
              </a:rPr>
              <a:t>ا</a:t>
            </a:r>
            <a:r>
              <a:rPr lang="ar-SA" sz="2800" b="1" kern="1200" dirty="0" smtClean="0">
                <a:latin typeface="Simplified Arabic" pitchFamily="18" charset="-78"/>
                <a:ea typeface="Arial Unicode MS" pitchFamily="34" charset="-128"/>
                <a:cs typeface="Simplified Arabic" pitchFamily="18" charset="-78"/>
              </a:rPr>
              <a:t>لمختلفة. </a:t>
            </a:r>
          </a:p>
          <a:p>
            <a:pPr algn="just">
              <a:defRPr/>
            </a:pPr>
            <a:r>
              <a:rPr lang="ar-SA" sz="2800" b="1" kern="1200" dirty="0" smtClean="0">
                <a:latin typeface="Simplified Arabic" pitchFamily="18" charset="-78"/>
                <a:ea typeface="Arial Unicode MS" pitchFamily="34" charset="-128"/>
                <a:cs typeface="Simplified Arabic" pitchFamily="18" charset="-78"/>
              </a:rPr>
              <a:t>تعتبر الخطو</a:t>
            </a:r>
            <a:r>
              <a:rPr lang="ar-EG" sz="2800" b="1" kern="1200" dirty="0" smtClean="0">
                <a:latin typeface="Simplified Arabic" pitchFamily="18" charset="-78"/>
                <a:ea typeface="Arial Unicode MS" pitchFamily="34" charset="-128"/>
                <a:cs typeface="Simplified Arabic" pitchFamily="18" charset="-78"/>
              </a:rPr>
              <a:t>ة</a:t>
            </a:r>
            <a:r>
              <a:rPr lang="ar-SA" sz="2800" b="1" kern="1200" dirty="0" smtClean="0">
                <a:latin typeface="Simplified Arabic" pitchFamily="18" charset="-78"/>
                <a:ea typeface="Arial Unicode MS" pitchFamily="34" charset="-128"/>
                <a:cs typeface="Simplified Arabic" pitchFamily="18" charset="-78"/>
              </a:rPr>
              <a:t> الحاسمة والمهمة لميلاد هذه المهنة عندما نادت (مارى ري</a:t>
            </a:r>
            <a:r>
              <a:rPr lang="ar-EG" sz="2800" b="1" kern="1200" dirty="0" smtClean="0">
                <a:latin typeface="Simplified Arabic" pitchFamily="18" charset="-78"/>
                <a:ea typeface="Arial Unicode MS" pitchFamily="34" charset="-128"/>
                <a:cs typeface="Simplified Arabic" pitchFamily="18" charset="-78"/>
              </a:rPr>
              <a:t>ت</a:t>
            </a:r>
            <a:r>
              <a:rPr lang="ar-SA" sz="2800" b="1" kern="1200" dirty="0" err="1" smtClean="0">
                <a:latin typeface="Simplified Arabic" pitchFamily="18" charset="-78"/>
                <a:ea typeface="Arial Unicode MS" pitchFamily="34" charset="-128"/>
                <a:cs typeface="Simplified Arabic" pitchFamily="18" charset="-78"/>
              </a:rPr>
              <a:t>شموند</a:t>
            </a:r>
            <a:r>
              <a:rPr lang="ar-SA" sz="2800" b="1" kern="1200" dirty="0" smtClean="0">
                <a:latin typeface="Simplified Arabic" pitchFamily="18" charset="-78"/>
                <a:ea typeface="Arial Unicode MS" pitchFamily="34" charset="-128"/>
                <a:cs typeface="Simplified Arabic" pitchFamily="18" charset="-78"/>
              </a:rPr>
              <a:t>) المشرفة على جمعية تنظيم الإحسان بأهمية </a:t>
            </a:r>
            <a:r>
              <a:rPr lang="ar-EG" sz="2800" b="1" kern="1200" dirty="0" smtClean="0">
                <a:latin typeface="Simplified Arabic" pitchFamily="18" charset="-78"/>
                <a:ea typeface="Arial Unicode MS" pitchFamily="34" charset="-128"/>
                <a:cs typeface="Simplified Arabic" pitchFamily="18" charset="-78"/>
              </a:rPr>
              <a:t>إ</a:t>
            </a:r>
            <a:r>
              <a:rPr lang="ar-SA" sz="2800" b="1" kern="1200" dirty="0" smtClean="0">
                <a:latin typeface="Simplified Arabic" pitchFamily="18" charset="-78"/>
                <a:ea typeface="Arial Unicode MS" pitchFamily="34" charset="-128"/>
                <a:cs typeface="Simplified Arabic" pitchFamily="18" charset="-78"/>
              </a:rPr>
              <a:t>عداد دراسات للعاملين بالمؤسسات الاجتماعية وتزويدهم بالأساليب العملية لدراسة الحالات وكان يعرف بعمليات (الاستقصاء) لتبدأ أول دورة تدريبية لهم بجامعة كولومبيا بنيويورك عام 1898م لتبدأ مرحلة التخصص المهني في خدمة الفرد . </a:t>
            </a:r>
          </a:p>
          <a:p>
            <a:pPr algn="just">
              <a:defRPr/>
            </a:pPr>
            <a:endParaRPr lang="ar-SA" sz="2800" b="1" kern="1200" dirty="0" smtClean="0">
              <a:latin typeface="Simplified Arabic" pitchFamily="18" charset="-78"/>
              <a:ea typeface="Arial Unicode MS" pitchFamily="34" charset="-128"/>
              <a:cs typeface="Simplified Arabic" pitchFamily="18" charset="-78"/>
            </a:endParaRPr>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5362" name="Rectangle 2"/>
          <p:cNvSpPr>
            <a:spLocks noChangeArrowheads="1"/>
          </p:cNvSpPr>
          <p:nvPr/>
        </p:nvSpPr>
        <p:spPr bwMode="auto">
          <a:xfrm>
            <a:off x="685800" y="1295400"/>
            <a:ext cx="7696200" cy="5410200"/>
          </a:xfrm>
          <a:prstGeom prst="rect">
            <a:avLst/>
          </a:prstGeom>
          <a:solidFill>
            <a:schemeClr val="accent1"/>
          </a:solidFill>
          <a:ln w="9525">
            <a:solidFill>
              <a:schemeClr val="tx1"/>
            </a:solidFill>
            <a:miter lim="800000"/>
            <a:headEnd/>
            <a:tailEnd/>
          </a:ln>
        </p:spPr>
        <p:txBody>
          <a:bodyPr wrap="none" anchor="ctr"/>
          <a:lstStyle/>
          <a:p>
            <a:r>
              <a:rPr lang="ar-SA" sz="2400" b="1" dirty="0">
                <a:solidFill>
                  <a:srgbClr val="FF0000"/>
                </a:solidFill>
                <a:latin typeface="Simplified Arabic" pitchFamily="18" charset="-78"/>
                <a:ea typeface="Arial Unicode MS" pitchFamily="34" charset="-128"/>
                <a:cs typeface="Simplified Arabic" pitchFamily="18" charset="-78"/>
              </a:rPr>
              <a:t>تمثلت  في الخطوات التالية : </a:t>
            </a:r>
          </a:p>
          <a:p>
            <a:pPr>
              <a:buFont typeface="Arial" charset="0"/>
              <a:buChar char="•"/>
            </a:pPr>
            <a:r>
              <a:rPr lang="ar-SA" sz="2400" b="1" dirty="0">
                <a:latin typeface="Simplified Arabic" pitchFamily="18" charset="-78"/>
                <a:ea typeface="Arial Unicode MS" pitchFamily="34" charset="-128"/>
                <a:cs typeface="Simplified Arabic" pitchFamily="18" charset="-78"/>
              </a:rPr>
              <a:t> بدأت هذه المرحلة في أوائل القرن العشرين عندما تخرجت الدفعة الأول</a:t>
            </a:r>
            <a:r>
              <a:rPr lang="ar-EG" sz="2400" b="1" dirty="0">
                <a:latin typeface="Simplified Arabic" pitchFamily="18" charset="-78"/>
                <a:ea typeface="Arial Unicode MS" pitchFamily="34" charset="-128"/>
                <a:cs typeface="Simplified Arabic" pitchFamily="18" charset="-78"/>
              </a:rPr>
              <a:t>ى</a:t>
            </a:r>
          </a:p>
          <a:p>
            <a:r>
              <a:rPr lang="ar-EG" sz="2400" b="1" dirty="0">
                <a:latin typeface="Simplified Arabic" pitchFamily="18" charset="-78"/>
                <a:ea typeface="Arial Unicode MS" pitchFamily="34" charset="-128"/>
                <a:cs typeface="Simplified Arabic" pitchFamily="18" charset="-78"/>
              </a:rPr>
              <a:t> </a:t>
            </a:r>
            <a:r>
              <a:rPr lang="ar-SA" sz="2400" b="1" dirty="0">
                <a:latin typeface="Simplified Arabic" pitchFamily="18" charset="-78"/>
                <a:ea typeface="Arial Unicode MS" pitchFamily="34" charset="-128"/>
                <a:cs typeface="Simplified Arabic" pitchFamily="18" charset="-78"/>
              </a:rPr>
              <a:t>من الأخصائيين الاجتماعيين من جامعة (كولومبيا) </a:t>
            </a:r>
            <a:r>
              <a:rPr lang="ar-SA" sz="2400" b="1" dirty="0" smtClean="0">
                <a:latin typeface="Simplified Arabic" pitchFamily="18" charset="-78"/>
                <a:ea typeface="Arial Unicode MS" pitchFamily="34" charset="-128"/>
                <a:cs typeface="Simplified Arabic" pitchFamily="18" charset="-78"/>
              </a:rPr>
              <a:t>لممارسة </a:t>
            </a:r>
            <a:r>
              <a:rPr lang="ar-SA" sz="2400" b="1" dirty="0">
                <a:latin typeface="Simplified Arabic" pitchFamily="18" charset="-78"/>
                <a:ea typeface="Arial Unicode MS" pitchFamily="34" charset="-128"/>
                <a:cs typeface="Simplified Arabic" pitchFamily="18" charset="-78"/>
              </a:rPr>
              <a:t>خدم</a:t>
            </a:r>
            <a:r>
              <a:rPr lang="ar-EG" sz="2400" b="1" dirty="0">
                <a:latin typeface="Simplified Arabic" pitchFamily="18" charset="-78"/>
                <a:ea typeface="Arial Unicode MS" pitchFamily="34" charset="-128"/>
                <a:cs typeface="Simplified Arabic" pitchFamily="18" charset="-78"/>
              </a:rPr>
              <a:t>ـــــ</a:t>
            </a:r>
            <a:r>
              <a:rPr lang="ar-SA" sz="2400" b="1" dirty="0">
                <a:latin typeface="Simplified Arabic" pitchFamily="18" charset="-78"/>
                <a:ea typeface="Arial Unicode MS" pitchFamily="34" charset="-128"/>
                <a:cs typeface="Simplified Arabic" pitchFamily="18" charset="-78"/>
              </a:rPr>
              <a:t>ة الفرد</a:t>
            </a:r>
            <a:endParaRPr lang="ar-EG" sz="2400" b="1" dirty="0">
              <a:latin typeface="Simplified Arabic" pitchFamily="18" charset="-78"/>
              <a:ea typeface="Arial Unicode MS" pitchFamily="34" charset="-128"/>
              <a:cs typeface="Simplified Arabic" pitchFamily="18" charset="-78"/>
            </a:endParaRPr>
          </a:p>
          <a:p>
            <a:r>
              <a:rPr lang="ar-SA" sz="2400" b="1" dirty="0">
                <a:latin typeface="Simplified Arabic" pitchFamily="18" charset="-78"/>
                <a:ea typeface="Arial Unicode MS" pitchFamily="34" charset="-128"/>
                <a:cs typeface="Simplified Arabic" pitchFamily="18" charset="-78"/>
              </a:rPr>
              <a:t> بأسلوب جديد بعد أن كان قائماً على العشوائية . </a:t>
            </a:r>
          </a:p>
          <a:p>
            <a:pPr>
              <a:buFont typeface="Arial" charset="0"/>
              <a:buChar char="•"/>
            </a:pPr>
            <a:r>
              <a:rPr lang="ar-SA" sz="2400" b="1" dirty="0">
                <a:latin typeface="Simplified Arabic" pitchFamily="18" charset="-78"/>
                <a:ea typeface="Arial Unicode MS" pitchFamily="34" charset="-128"/>
                <a:cs typeface="Simplified Arabic" pitchFamily="18" charset="-78"/>
              </a:rPr>
              <a:t> وض</a:t>
            </a:r>
            <a:r>
              <a:rPr lang="ar-EG" sz="2400" b="1" dirty="0">
                <a:latin typeface="Simplified Arabic" pitchFamily="18" charset="-78"/>
                <a:ea typeface="Arial Unicode MS" pitchFamily="34" charset="-128"/>
                <a:cs typeface="Simplified Arabic" pitchFamily="18" charset="-78"/>
              </a:rPr>
              <a:t>ــــــ</a:t>
            </a:r>
            <a:r>
              <a:rPr lang="ar-SA" sz="2400" b="1" dirty="0">
                <a:latin typeface="Simplified Arabic" pitchFamily="18" charset="-78"/>
                <a:ea typeface="Arial Unicode MS" pitchFamily="34" charset="-128"/>
                <a:cs typeface="Simplified Arabic" pitchFamily="18" charset="-78"/>
              </a:rPr>
              <a:t>عت ( مار</a:t>
            </a:r>
            <a:r>
              <a:rPr lang="ar-EG" sz="2400" b="1" dirty="0">
                <a:latin typeface="Simplified Arabic" pitchFamily="18" charset="-78"/>
                <a:ea typeface="Arial Unicode MS" pitchFamily="34" charset="-128"/>
                <a:cs typeface="Simplified Arabic" pitchFamily="18" charset="-78"/>
              </a:rPr>
              <a:t>ى</a:t>
            </a:r>
            <a:r>
              <a:rPr lang="ar-SA" sz="2400" b="1" dirty="0">
                <a:latin typeface="Simplified Arabic" pitchFamily="18" charset="-78"/>
                <a:ea typeface="Arial Unicode MS" pitchFamily="34" charset="-128"/>
                <a:cs typeface="Simplified Arabic" pitchFamily="18" charset="-78"/>
              </a:rPr>
              <a:t> ري</a:t>
            </a:r>
            <a:r>
              <a:rPr lang="ar-EG" sz="2400" b="1" dirty="0">
                <a:latin typeface="Simplified Arabic" pitchFamily="18" charset="-78"/>
                <a:ea typeface="Arial Unicode MS" pitchFamily="34" charset="-128"/>
                <a:cs typeface="Simplified Arabic" pitchFamily="18" charset="-78"/>
              </a:rPr>
              <a:t>ت</a:t>
            </a:r>
            <a:r>
              <a:rPr lang="ar-SA" sz="2400" b="1" dirty="0">
                <a:latin typeface="Simplified Arabic" pitchFamily="18" charset="-78"/>
                <a:ea typeface="Arial Unicode MS" pitchFamily="34" charset="-128"/>
                <a:cs typeface="Simplified Arabic" pitchFamily="18" charset="-78"/>
              </a:rPr>
              <a:t>شموند ) </a:t>
            </a:r>
            <a:r>
              <a:rPr lang="ar-EG" sz="2400" b="1" dirty="0">
                <a:latin typeface="Simplified Arabic" pitchFamily="18" charset="-78"/>
                <a:ea typeface="Arial Unicode MS" pitchFamily="34" charset="-128"/>
                <a:cs typeface="Simplified Arabic" pitchFamily="18" charset="-78"/>
              </a:rPr>
              <a:t>ال</a:t>
            </a:r>
            <a:r>
              <a:rPr lang="ar-SA" sz="2400" b="1" dirty="0">
                <a:latin typeface="Simplified Arabic" pitchFamily="18" charset="-78"/>
                <a:ea typeface="Arial Unicode MS" pitchFamily="34" charset="-128"/>
                <a:cs typeface="Simplified Arabic" pitchFamily="18" charset="-78"/>
              </a:rPr>
              <a:t>لبن</a:t>
            </a:r>
            <a:r>
              <a:rPr lang="ar-EG" sz="2400" b="1" dirty="0">
                <a:latin typeface="Simplified Arabic" pitchFamily="18" charset="-78"/>
                <a:ea typeface="Arial Unicode MS" pitchFamily="34" charset="-128"/>
                <a:cs typeface="Simplified Arabic" pitchFamily="18" charset="-78"/>
              </a:rPr>
              <a:t>ــــــــة</a:t>
            </a:r>
            <a:r>
              <a:rPr lang="ar-SA" sz="2400" b="1" dirty="0">
                <a:latin typeface="Simplified Arabic" pitchFamily="18" charset="-78"/>
                <a:ea typeface="Arial Unicode MS" pitchFamily="34" charset="-128"/>
                <a:cs typeface="Simplified Arabic" pitchFamily="18" charset="-78"/>
              </a:rPr>
              <a:t> الأول</a:t>
            </a:r>
            <a:r>
              <a:rPr lang="ar-EG" sz="2400" b="1" dirty="0">
                <a:latin typeface="Simplified Arabic" pitchFamily="18" charset="-78"/>
                <a:ea typeface="Arial Unicode MS" pitchFamily="34" charset="-128"/>
                <a:cs typeface="Simplified Arabic" pitchFamily="18" charset="-78"/>
              </a:rPr>
              <a:t>ى</a:t>
            </a:r>
            <a:r>
              <a:rPr lang="ar-SA" sz="2400" b="1" dirty="0">
                <a:latin typeface="Simplified Arabic" pitchFamily="18" charset="-78"/>
                <a:ea typeface="Arial Unicode MS" pitchFamily="34" charset="-128"/>
                <a:cs typeface="Simplified Arabic" pitchFamily="18" charset="-78"/>
              </a:rPr>
              <a:t> لخدم</a:t>
            </a:r>
            <a:r>
              <a:rPr lang="ar-EG" sz="2400" b="1" dirty="0">
                <a:latin typeface="Simplified Arabic" pitchFamily="18" charset="-78"/>
                <a:ea typeface="Arial Unicode MS" pitchFamily="34" charset="-128"/>
                <a:cs typeface="Simplified Arabic" pitchFamily="18" charset="-78"/>
              </a:rPr>
              <a:t>ـــــــــ</a:t>
            </a:r>
            <a:r>
              <a:rPr lang="ar-SA" sz="2400" b="1" dirty="0">
                <a:latin typeface="Simplified Arabic" pitchFamily="18" charset="-78"/>
                <a:ea typeface="Arial Unicode MS" pitchFamily="34" charset="-128"/>
                <a:cs typeface="Simplified Arabic" pitchFamily="18" charset="-78"/>
              </a:rPr>
              <a:t>ة الفرد في كتابها </a:t>
            </a:r>
            <a:endParaRPr lang="ar-EG" sz="2400" b="1" dirty="0">
              <a:latin typeface="Simplified Arabic" pitchFamily="18" charset="-78"/>
              <a:ea typeface="Arial Unicode MS" pitchFamily="34" charset="-128"/>
              <a:cs typeface="Simplified Arabic" pitchFamily="18" charset="-78"/>
            </a:endParaRPr>
          </a:p>
          <a:p>
            <a:r>
              <a:rPr lang="ar-EG" sz="2400" b="1" dirty="0">
                <a:latin typeface="Simplified Arabic" pitchFamily="18" charset="-78"/>
                <a:ea typeface="Arial Unicode MS" pitchFamily="34" charset="-128"/>
                <a:cs typeface="Simplified Arabic" pitchFamily="18" charset="-78"/>
              </a:rPr>
              <a:t> </a:t>
            </a:r>
            <a:r>
              <a:rPr lang="ar-SA" sz="2400" b="1" dirty="0">
                <a:latin typeface="Simplified Arabic" pitchFamily="18" charset="-78"/>
                <a:ea typeface="Arial Unicode MS" pitchFamily="34" charset="-128"/>
                <a:cs typeface="Simplified Arabic" pitchFamily="18" charset="-78"/>
              </a:rPr>
              <a:t>(</a:t>
            </a:r>
            <a:r>
              <a:rPr lang="ar-EG" sz="2400" b="1" dirty="0">
                <a:latin typeface="Simplified Arabic" pitchFamily="18" charset="-78"/>
                <a:ea typeface="Arial Unicode MS" pitchFamily="34" charset="-128"/>
                <a:cs typeface="Simplified Arabic" pitchFamily="18" charset="-78"/>
              </a:rPr>
              <a:t> </a:t>
            </a:r>
            <a:r>
              <a:rPr lang="ar-SA" sz="2400" b="1" dirty="0">
                <a:latin typeface="Simplified Arabic" pitchFamily="18" charset="-78"/>
                <a:ea typeface="Arial Unicode MS" pitchFamily="34" charset="-128"/>
                <a:cs typeface="Simplified Arabic" pitchFamily="18" charset="-78"/>
              </a:rPr>
              <a:t>التشخي</a:t>
            </a:r>
            <a:r>
              <a:rPr lang="ar-EG" sz="2400" b="1" dirty="0">
                <a:latin typeface="Simplified Arabic" pitchFamily="18" charset="-78"/>
                <a:ea typeface="Arial Unicode MS" pitchFamily="34" charset="-128"/>
                <a:cs typeface="Simplified Arabic" pitchFamily="18" charset="-78"/>
              </a:rPr>
              <a:t>ـــــ</a:t>
            </a:r>
            <a:r>
              <a:rPr lang="ar-SA" sz="2400" b="1" dirty="0">
                <a:latin typeface="Simplified Arabic" pitchFamily="18" charset="-78"/>
                <a:ea typeface="Arial Unicode MS" pitchFamily="34" charset="-128"/>
                <a:cs typeface="Simplified Arabic" pitchFamily="18" charset="-78"/>
              </a:rPr>
              <a:t>ص ال</a:t>
            </a:r>
            <a:r>
              <a:rPr lang="ar-EG" sz="2400" b="1" dirty="0">
                <a:latin typeface="Simplified Arabic" pitchFamily="18" charset="-78"/>
                <a:ea typeface="Arial Unicode MS" pitchFamily="34" charset="-128"/>
                <a:cs typeface="Simplified Arabic" pitchFamily="18" charset="-78"/>
              </a:rPr>
              <a:t>ا</a:t>
            </a:r>
            <a:r>
              <a:rPr lang="ar-SA" sz="2400" b="1" dirty="0">
                <a:latin typeface="Simplified Arabic" pitchFamily="18" charset="-78"/>
                <a:ea typeface="Arial Unicode MS" pitchFamily="34" charset="-128"/>
                <a:cs typeface="Simplified Arabic" pitchFamily="18" charset="-78"/>
              </a:rPr>
              <a:t>جتماعى ) عام</a:t>
            </a:r>
            <a:r>
              <a:rPr lang="ar-EG" sz="2400" b="1" dirty="0">
                <a:latin typeface="Simplified Arabic" pitchFamily="18" charset="-78"/>
                <a:ea typeface="Arial Unicode MS" pitchFamily="34" charset="-128"/>
                <a:cs typeface="Simplified Arabic" pitchFamily="18" charset="-78"/>
              </a:rPr>
              <a:t> </a:t>
            </a:r>
            <a:r>
              <a:rPr lang="ar-SA" sz="2400" b="1" dirty="0">
                <a:latin typeface="Simplified Arabic" pitchFamily="18" charset="-78"/>
                <a:ea typeface="Arial Unicode MS" pitchFamily="34" charset="-128"/>
                <a:cs typeface="Simplified Arabic" pitchFamily="18" charset="-78"/>
              </a:rPr>
              <a:t>1917 م ليتح</a:t>
            </a:r>
            <a:r>
              <a:rPr lang="ar-EG" sz="2400" b="1" dirty="0">
                <a:latin typeface="Simplified Arabic" pitchFamily="18" charset="-78"/>
                <a:ea typeface="Arial Unicode MS" pitchFamily="34" charset="-128"/>
                <a:cs typeface="Simplified Arabic" pitchFamily="18" charset="-78"/>
              </a:rPr>
              <a:t>ــــــــــ</a:t>
            </a:r>
            <a:r>
              <a:rPr lang="ar-SA" sz="2400" b="1" dirty="0">
                <a:latin typeface="Simplified Arabic" pitchFamily="18" charset="-78"/>
                <a:ea typeface="Arial Unicode MS" pitchFamily="34" charset="-128"/>
                <a:cs typeface="Simplified Arabic" pitchFamily="18" charset="-78"/>
              </a:rPr>
              <a:t>دد الإطار العام لخدمة </a:t>
            </a:r>
            <a:endParaRPr lang="ar-EG" sz="2400" b="1" dirty="0">
              <a:latin typeface="Simplified Arabic" pitchFamily="18" charset="-78"/>
              <a:ea typeface="Arial Unicode MS" pitchFamily="34" charset="-128"/>
              <a:cs typeface="Simplified Arabic" pitchFamily="18" charset="-78"/>
            </a:endParaRPr>
          </a:p>
          <a:p>
            <a:r>
              <a:rPr lang="ar-EG" sz="2400" b="1" dirty="0">
                <a:latin typeface="Simplified Arabic" pitchFamily="18" charset="-78"/>
                <a:ea typeface="Arial Unicode MS" pitchFamily="34" charset="-128"/>
                <a:cs typeface="Simplified Arabic" pitchFamily="18" charset="-78"/>
              </a:rPr>
              <a:t> </a:t>
            </a:r>
            <a:r>
              <a:rPr lang="ar-SA" sz="2400" b="1" dirty="0">
                <a:latin typeface="Simplified Arabic" pitchFamily="18" charset="-78"/>
                <a:ea typeface="Arial Unicode MS" pitchFamily="34" charset="-128"/>
                <a:cs typeface="Simplified Arabic" pitchFamily="18" charset="-78"/>
              </a:rPr>
              <a:t>الفرد وأهدافه وأساليبه .</a:t>
            </a:r>
            <a:endParaRPr lang="ar-EG" sz="2400" b="1" dirty="0">
              <a:latin typeface="Simplified Arabic" pitchFamily="18" charset="-78"/>
              <a:ea typeface="Arial Unicode MS" pitchFamily="34" charset="-128"/>
              <a:cs typeface="Simplified Arabic" pitchFamily="18" charset="-78"/>
            </a:endParaRPr>
          </a:p>
          <a:p>
            <a:pPr>
              <a:buFont typeface="Arial" charset="0"/>
              <a:buChar char="•"/>
            </a:pPr>
            <a:r>
              <a:rPr lang="ar-EG" sz="2400" b="1" dirty="0">
                <a:latin typeface="Simplified Arabic" pitchFamily="18" charset="-78"/>
                <a:ea typeface="Arial Unicode MS" pitchFamily="34" charset="-128"/>
                <a:cs typeface="Simplified Arabic" pitchFamily="18" charset="-78"/>
              </a:rPr>
              <a:t> </a:t>
            </a:r>
            <a:r>
              <a:rPr lang="ar-SA" sz="2400" b="1" dirty="0">
                <a:latin typeface="Simplified Arabic" pitchFamily="18" charset="-78"/>
                <a:ea typeface="Arial Unicode MS" pitchFamily="34" charset="-128"/>
                <a:cs typeface="Simplified Arabic" pitchFamily="18" charset="-78"/>
              </a:rPr>
              <a:t>في الوقت نفسه ساد الأسلوب العلمي مختلف المعارف والنشاط ال</a:t>
            </a:r>
            <a:r>
              <a:rPr lang="ar-EG" sz="2400" b="1" dirty="0">
                <a:latin typeface="Simplified Arabic" pitchFamily="18" charset="-78"/>
                <a:ea typeface="Arial Unicode MS" pitchFamily="34" charset="-128"/>
                <a:cs typeface="Simplified Arabic" pitchFamily="18" charset="-78"/>
              </a:rPr>
              <a:t>إ</a:t>
            </a:r>
            <a:r>
              <a:rPr lang="ar-SA" sz="2400" b="1" dirty="0">
                <a:latin typeface="Simplified Arabic" pitchFamily="18" charset="-78"/>
                <a:ea typeface="Arial Unicode MS" pitchFamily="34" charset="-128"/>
                <a:cs typeface="Simplified Arabic" pitchFamily="18" charset="-78"/>
              </a:rPr>
              <a:t>نسان</a:t>
            </a:r>
            <a:r>
              <a:rPr lang="ar-EG" sz="2400" b="1" dirty="0">
                <a:latin typeface="Simplified Arabic" pitchFamily="18" charset="-78"/>
                <a:ea typeface="Arial Unicode MS" pitchFamily="34" charset="-128"/>
                <a:cs typeface="Simplified Arabic" pitchFamily="18" charset="-78"/>
              </a:rPr>
              <a:t>ي.</a:t>
            </a:r>
            <a:endParaRPr lang="ar-SA" sz="2400" b="1" dirty="0">
              <a:latin typeface="Simplified Arabic" pitchFamily="18" charset="-78"/>
              <a:ea typeface="Arial Unicode MS" pitchFamily="34" charset="-128"/>
              <a:cs typeface="Simplified Arabic" pitchFamily="18" charset="-78"/>
            </a:endParaRPr>
          </a:p>
          <a:p>
            <a:pPr>
              <a:buFont typeface="Arial" charset="0"/>
              <a:buChar char="•"/>
            </a:pPr>
            <a:r>
              <a:rPr lang="ar-SA" sz="2400" b="1" dirty="0">
                <a:latin typeface="Simplified Arabic" pitchFamily="18" charset="-78"/>
                <a:ea typeface="Arial Unicode MS" pitchFamily="34" charset="-128"/>
                <a:cs typeface="Simplified Arabic" pitchFamily="18" charset="-78"/>
              </a:rPr>
              <a:t> </a:t>
            </a:r>
            <a:r>
              <a:rPr lang="ar-SA" sz="2400" b="1" dirty="0" smtClean="0">
                <a:latin typeface="Simplified Arabic" pitchFamily="18" charset="-78"/>
                <a:ea typeface="Arial Unicode MS" pitchFamily="34" charset="-128"/>
                <a:cs typeface="Simplified Arabic" pitchFamily="18" charset="-78"/>
              </a:rPr>
              <a:t>وقد ساعدت </a:t>
            </a:r>
            <a:r>
              <a:rPr lang="ar-SA" sz="2400" b="1" dirty="0">
                <a:latin typeface="Simplified Arabic" pitchFamily="18" charset="-78"/>
                <a:ea typeface="Arial Unicode MS" pitchFamily="34" charset="-128"/>
                <a:cs typeface="Simplified Arabic" pitchFamily="18" charset="-78"/>
              </a:rPr>
              <a:t>تلك المعارف المختلفة ( مارى ري</a:t>
            </a:r>
            <a:r>
              <a:rPr lang="ar-EG" sz="2400" b="1" dirty="0">
                <a:latin typeface="Simplified Arabic" pitchFamily="18" charset="-78"/>
                <a:ea typeface="Arial Unicode MS" pitchFamily="34" charset="-128"/>
                <a:cs typeface="Simplified Arabic" pitchFamily="18" charset="-78"/>
              </a:rPr>
              <a:t>ت</a:t>
            </a:r>
            <a:r>
              <a:rPr lang="ar-SA" sz="2400" b="1" dirty="0">
                <a:latin typeface="Simplified Arabic" pitchFamily="18" charset="-78"/>
                <a:ea typeface="Arial Unicode MS" pitchFamily="34" charset="-128"/>
                <a:cs typeface="Simplified Arabic" pitchFamily="18" charset="-78"/>
              </a:rPr>
              <a:t>شم</a:t>
            </a:r>
            <a:r>
              <a:rPr lang="ar-EG" sz="2400" b="1" dirty="0">
                <a:latin typeface="Simplified Arabic" pitchFamily="18" charset="-78"/>
                <a:ea typeface="Arial Unicode MS" pitchFamily="34" charset="-128"/>
                <a:cs typeface="Simplified Arabic" pitchFamily="18" charset="-78"/>
              </a:rPr>
              <a:t>ـ</a:t>
            </a:r>
            <a:r>
              <a:rPr lang="ar-SA" sz="2400" b="1" dirty="0">
                <a:latin typeface="Simplified Arabic" pitchFamily="18" charset="-78"/>
                <a:ea typeface="Arial Unicode MS" pitchFamily="34" charset="-128"/>
                <a:cs typeface="Simplified Arabic" pitchFamily="18" charset="-78"/>
              </a:rPr>
              <a:t>وند ) لتقيم </a:t>
            </a:r>
            <a:r>
              <a:rPr lang="ar-EG" sz="2400" b="1" dirty="0">
                <a:latin typeface="Simplified Arabic" pitchFamily="18" charset="-78"/>
                <a:ea typeface="Arial Unicode MS" pitchFamily="34" charset="-128"/>
                <a:cs typeface="Simplified Arabic" pitchFamily="18" charset="-78"/>
              </a:rPr>
              <a:t>إ</a:t>
            </a:r>
            <a:r>
              <a:rPr lang="ar-SA" sz="2400" b="1" dirty="0">
                <a:latin typeface="Simplified Arabic" pitchFamily="18" charset="-78"/>
                <a:ea typeface="Arial Unicode MS" pitchFamily="34" charset="-128"/>
                <a:cs typeface="Simplified Arabic" pitchFamily="18" charset="-78"/>
              </a:rPr>
              <a:t>طاراً علمي</a:t>
            </a:r>
            <a:r>
              <a:rPr lang="ar-EG" sz="2400" b="1" dirty="0" smtClean="0">
                <a:latin typeface="Simplified Arabic" pitchFamily="18" charset="-78"/>
                <a:ea typeface="Arial Unicode MS" pitchFamily="34" charset="-128"/>
                <a:cs typeface="Simplified Arabic" pitchFamily="18" charset="-78"/>
              </a:rPr>
              <a:t>ـــ</a:t>
            </a:r>
            <a:r>
              <a:rPr lang="ar-SA" sz="2400" b="1" dirty="0">
                <a:latin typeface="Simplified Arabic" pitchFamily="18" charset="-78"/>
                <a:ea typeface="Arial Unicode MS" pitchFamily="34" charset="-128"/>
                <a:cs typeface="Simplified Arabic" pitchFamily="18" charset="-78"/>
              </a:rPr>
              <a:t>اً</a:t>
            </a:r>
            <a:endParaRPr lang="ar-EG" sz="2400" b="1" dirty="0">
              <a:latin typeface="Simplified Arabic" pitchFamily="18" charset="-78"/>
              <a:ea typeface="Arial Unicode MS" pitchFamily="34" charset="-128"/>
              <a:cs typeface="Simplified Arabic" pitchFamily="18" charset="-78"/>
            </a:endParaRPr>
          </a:p>
          <a:p>
            <a:r>
              <a:rPr lang="ar-SA" sz="2400" b="1" dirty="0">
                <a:latin typeface="Simplified Arabic" pitchFamily="18" charset="-78"/>
                <a:ea typeface="Arial Unicode MS" pitchFamily="34" charset="-128"/>
                <a:cs typeface="Simplified Arabic" pitchFamily="18" charset="-78"/>
              </a:rPr>
              <a:t> متكاملاً على ثلاثي</a:t>
            </a:r>
            <a:r>
              <a:rPr lang="ar-EG" sz="2400" b="1" dirty="0">
                <a:latin typeface="Simplified Arabic" pitchFamily="18" charset="-78"/>
                <a:ea typeface="Arial Unicode MS" pitchFamily="34" charset="-128"/>
                <a:cs typeface="Simplified Arabic" pitchFamily="18" charset="-78"/>
              </a:rPr>
              <a:t>ة</a:t>
            </a:r>
            <a:r>
              <a:rPr lang="ar-SA" sz="2400" b="1" dirty="0">
                <a:latin typeface="Simplified Arabic" pitchFamily="18" charset="-78"/>
                <a:ea typeface="Arial Unicode MS" pitchFamily="34" charset="-128"/>
                <a:cs typeface="Simplified Arabic" pitchFamily="18" charset="-78"/>
              </a:rPr>
              <a:t> </a:t>
            </a:r>
            <a:r>
              <a:rPr lang="ar-SA" sz="2400" b="1" dirty="0" smtClean="0">
                <a:latin typeface="Simplified Arabic" pitchFamily="18" charset="-78"/>
                <a:ea typeface="Arial Unicode MS" pitchFamily="34" charset="-128"/>
                <a:cs typeface="Simplified Arabic" pitchFamily="18" charset="-78"/>
              </a:rPr>
              <a:t>وهم </a:t>
            </a:r>
            <a:r>
              <a:rPr lang="ar-SA" sz="2400" b="1" dirty="0" smtClean="0">
                <a:solidFill>
                  <a:srgbClr val="FF0000"/>
                </a:solidFill>
                <a:latin typeface="Simplified Arabic" pitchFamily="18" charset="-78"/>
                <a:ea typeface="Arial Unicode MS" pitchFamily="34" charset="-128"/>
                <a:cs typeface="Simplified Arabic" pitchFamily="18" charset="-78"/>
              </a:rPr>
              <a:t>الدراس</a:t>
            </a:r>
            <a:r>
              <a:rPr lang="ar-EG" sz="2400" b="1" dirty="0">
                <a:solidFill>
                  <a:srgbClr val="FF0000"/>
                </a:solidFill>
                <a:latin typeface="Simplified Arabic" pitchFamily="18" charset="-78"/>
                <a:ea typeface="Arial Unicode MS" pitchFamily="34" charset="-128"/>
                <a:cs typeface="Simplified Arabic" pitchFamily="18" charset="-78"/>
              </a:rPr>
              <a:t>ـــــ</a:t>
            </a:r>
            <a:r>
              <a:rPr lang="ar-SA" sz="2400" b="1" dirty="0">
                <a:solidFill>
                  <a:srgbClr val="FF0000"/>
                </a:solidFill>
                <a:latin typeface="Simplified Arabic" pitchFamily="18" charset="-78"/>
                <a:ea typeface="Arial Unicode MS" pitchFamily="34" charset="-128"/>
                <a:cs typeface="Simplified Arabic" pitchFamily="18" charset="-78"/>
              </a:rPr>
              <a:t>ة والتشخي</a:t>
            </a:r>
            <a:r>
              <a:rPr lang="ar-EG" sz="2400" b="1" dirty="0">
                <a:solidFill>
                  <a:srgbClr val="FF0000"/>
                </a:solidFill>
                <a:latin typeface="Simplified Arabic" pitchFamily="18" charset="-78"/>
                <a:ea typeface="Arial Unicode MS" pitchFamily="34" charset="-128"/>
                <a:cs typeface="Simplified Arabic" pitchFamily="18" charset="-78"/>
              </a:rPr>
              <a:t>ــــــــ</a:t>
            </a:r>
            <a:r>
              <a:rPr lang="ar-SA" sz="2400" b="1" dirty="0">
                <a:solidFill>
                  <a:srgbClr val="FF0000"/>
                </a:solidFill>
                <a:latin typeface="Simplified Arabic" pitchFamily="18" charset="-78"/>
                <a:ea typeface="Arial Unicode MS" pitchFamily="34" charset="-128"/>
                <a:cs typeface="Simplified Arabic" pitchFamily="18" charset="-78"/>
              </a:rPr>
              <a:t>ص والعلاج </a:t>
            </a:r>
            <a:r>
              <a:rPr lang="ar-SA" sz="2400" b="1" dirty="0" smtClean="0">
                <a:latin typeface="Simplified Arabic" pitchFamily="18" charset="-78"/>
                <a:ea typeface="Arial Unicode MS" pitchFamily="34" charset="-128"/>
                <a:cs typeface="Simplified Arabic" pitchFamily="18" charset="-78"/>
              </a:rPr>
              <a:t>كمرادفات لمنهج</a:t>
            </a:r>
          </a:p>
          <a:p>
            <a:r>
              <a:rPr lang="ar-SA" sz="2400" b="1" dirty="0" smtClean="0">
                <a:latin typeface="Simplified Arabic" pitchFamily="18" charset="-78"/>
                <a:ea typeface="Arial Unicode MS" pitchFamily="34" charset="-128"/>
                <a:cs typeface="Simplified Arabic" pitchFamily="18" charset="-78"/>
              </a:rPr>
              <a:t>جمع البيانات </a:t>
            </a:r>
            <a:r>
              <a:rPr lang="ar-SA" sz="2400" b="1" dirty="0">
                <a:latin typeface="Simplified Arabic" pitchFamily="18" charset="-78"/>
                <a:ea typeface="Arial Unicode MS" pitchFamily="34" charset="-128"/>
                <a:cs typeface="Simplified Arabic" pitchFamily="18" charset="-78"/>
              </a:rPr>
              <a:t>ثم تحليلها، ثم وضع التوصيات كأسلوب منطقي </a:t>
            </a:r>
            <a:r>
              <a:rPr lang="ar-SA" sz="2400" b="1" dirty="0" smtClean="0">
                <a:latin typeface="Simplified Arabic" pitchFamily="18" charset="-78"/>
                <a:ea typeface="Arial Unicode MS" pitchFamily="34" charset="-128"/>
                <a:cs typeface="Simplified Arabic" pitchFamily="18" charset="-78"/>
              </a:rPr>
              <a:t>مقبـــــول </a:t>
            </a:r>
            <a:r>
              <a:rPr lang="ar-SA" sz="2400" b="1" dirty="0">
                <a:latin typeface="Simplified Arabic" pitchFamily="18" charset="-78"/>
                <a:ea typeface="Arial Unicode MS" pitchFamily="34" charset="-128"/>
                <a:cs typeface="Simplified Arabic" pitchFamily="18" charset="-78"/>
              </a:rPr>
              <a:t>ل</a:t>
            </a:r>
            <a:r>
              <a:rPr lang="ar-EG" sz="2400" b="1" dirty="0">
                <a:latin typeface="Simplified Arabic" pitchFamily="18" charset="-78"/>
                <a:ea typeface="Arial Unicode MS" pitchFamily="34" charset="-128"/>
                <a:cs typeface="Simplified Arabic" pitchFamily="18" charset="-78"/>
              </a:rPr>
              <a:t>أي</a:t>
            </a:r>
            <a:r>
              <a:rPr lang="ar-SA" sz="2400" b="1" dirty="0">
                <a:latin typeface="Simplified Arabic" pitchFamily="18" charset="-78"/>
                <a:ea typeface="Arial Unicode MS" pitchFamily="34" charset="-128"/>
                <a:cs typeface="Simplified Arabic" pitchFamily="18" charset="-78"/>
              </a:rPr>
              <a:t> </a:t>
            </a:r>
            <a:endParaRPr lang="ar-SA" sz="2400" b="1" dirty="0" smtClean="0">
              <a:latin typeface="Simplified Arabic" pitchFamily="18" charset="-78"/>
              <a:ea typeface="Arial Unicode MS" pitchFamily="34" charset="-128"/>
              <a:cs typeface="Simplified Arabic" pitchFamily="18" charset="-78"/>
            </a:endParaRPr>
          </a:p>
          <a:p>
            <a:r>
              <a:rPr lang="ar-SA" sz="2400" b="1" dirty="0" smtClean="0">
                <a:latin typeface="Simplified Arabic" pitchFamily="18" charset="-78"/>
                <a:ea typeface="Arial Unicode MS" pitchFamily="34" charset="-128"/>
                <a:cs typeface="Simplified Arabic" pitchFamily="18" charset="-78"/>
              </a:rPr>
              <a:t>نشاط يتطلع </a:t>
            </a:r>
            <a:r>
              <a:rPr lang="ar-SA" sz="2400" b="1" dirty="0">
                <a:latin typeface="Simplified Arabic" pitchFamily="18" charset="-78"/>
                <a:ea typeface="Arial Unicode MS" pitchFamily="34" charset="-128"/>
                <a:cs typeface="Simplified Arabic" pitchFamily="18" charset="-78"/>
              </a:rPr>
              <a:t>إلى الأسلوب العلمي .  </a:t>
            </a:r>
          </a:p>
          <a:p>
            <a:endParaRPr lang="ar-SA" sz="2400" b="1" dirty="0">
              <a:latin typeface="Simplified Arabic" pitchFamily="18" charset="-78"/>
              <a:ea typeface="Arial Unicode MS" pitchFamily="34" charset="-128"/>
              <a:cs typeface="Simplified Arabic" pitchFamily="18" charset="-78"/>
            </a:endParaRPr>
          </a:p>
        </p:txBody>
      </p:sp>
      <p:sp>
        <p:nvSpPr>
          <p:cNvPr id="4" name="مستطيل 3"/>
          <p:cNvSpPr/>
          <p:nvPr/>
        </p:nvSpPr>
        <p:spPr>
          <a:xfrm>
            <a:off x="1447800" y="0"/>
            <a:ext cx="6553200" cy="1323975"/>
          </a:xfrm>
          <a:prstGeom prst="rect">
            <a:avLst/>
          </a:prstGeom>
        </p:spPr>
        <p:txBody>
          <a:bodyPr>
            <a:spAutoFit/>
          </a:bodyPr>
          <a:lstStyle/>
          <a:p>
            <a:pPr algn="ctr">
              <a:defRPr/>
            </a:pPr>
            <a:r>
              <a:rPr lang="ar-SA" sz="4000" b="1" dirty="0">
                <a:latin typeface="+mj-lt"/>
                <a:ea typeface="+mj-ea"/>
                <a:cs typeface="PT Bold Heading" pitchFamily="2" charset="-78"/>
              </a:rPr>
              <a:t>ثالثاً</a:t>
            </a:r>
            <a:r>
              <a:rPr lang="ar-EG" sz="4000" b="1" dirty="0">
                <a:latin typeface="+mj-lt"/>
                <a:ea typeface="+mj-ea"/>
                <a:cs typeface="PT Bold Heading" pitchFamily="2" charset="-78"/>
              </a:rPr>
              <a:t>:</a:t>
            </a:r>
            <a:r>
              <a:rPr lang="ar-SA" sz="4000" b="1" dirty="0">
                <a:latin typeface="+mj-lt"/>
                <a:ea typeface="+mj-ea"/>
                <a:cs typeface="PT Bold Heading" pitchFamily="2" charset="-78"/>
              </a:rPr>
              <a:t> المرحلة المهنية</a:t>
            </a:r>
            <a:endParaRPr lang="ar-EG" sz="4000" b="1" dirty="0">
              <a:latin typeface="+mj-lt"/>
              <a:ea typeface="+mj-ea"/>
              <a:cs typeface="PT Bold Heading" pitchFamily="2" charset="-78"/>
            </a:endParaRPr>
          </a:p>
          <a:p>
            <a:pPr algn="ctr">
              <a:defRPr/>
            </a:pPr>
            <a:r>
              <a:rPr lang="ar-SA" sz="4000" b="1" dirty="0">
                <a:latin typeface="+mj-lt"/>
                <a:ea typeface="+mj-ea"/>
                <a:cs typeface="PT Bold Heading" pitchFamily="2" charset="-78"/>
              </a:rPr>
              <a:t>(مرحل</a:t>
            </a:r>
            <a:r>
              <a:rPr lang="ar-EG" sz="4000" b="1" dirty="0">
                <a:latin typeface="+mj-lt"/>
                <a:ea typeface="+mj-ea"/>
                <a:cs typeface="PT Bold Heading" pitchFamily="2" charset="-78"/>
              </a:rPr>
              <a:t>ة</a:t>
            </a:r>
            <a:r>
              <a:rPr lang="ar-SA" sz="4000" b="1" dirty="0">
                <a:latin typeface="+mj-lt"/>
                <a:ea typeface="+mj-ea"/>
                <a:cs typeface="PT Bold Heading" pitchFamily="2" charset="-78"/>
              </a:rPr>
              <a:t> النظريات </a:t>
            </a:r>
            <a:r>
              <a:rPr lang="ar-SA" sz="4000" b="1" dirty="0" err="1">
                <a:latin typeface="+mj-lt"/>
                <a:ea typeface="+mj-ea"/>
                <a:cs typeface="PT Bold Heading" pitchFamily="2" charset="-78"/>
              </a:rPr>
              <a:t>و</a:t>
            </a:r>
            <a:r>
              <a:rPr lang="ar-EG" sz="4000" b="1" dirty="0">
                <a:latin typeface="+mj-lt"/>
                <a:ea typeface="+mj-ea"/>
                <a:cs typeface="PT Bold Heading" pitchFamily="2" charset="-78"/>
              </a:rPr>
              <a:t>ا</a:t>
            </a:r>
            <a:r>
              <a:rPr lang="ar-SA" sz="4000" b="1" dirty="0">
                <a:latin typeface="+mj-lt"/>
                <a:ea typeface="+mj-ea"/>
                <a:cs typeface="PT Bold Heading" pitchFamily="2" charset="-78"/>
              </a:rPr>
              <a:t>لنماذج العلمية )</a:t>
            </a: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gradFill rotWithShape="0">
          <a:gsLst>
            <a:gs pos="0">
              <a:srgbClr val="FFFFCC"/>
            </a:gs>
            <a:gs pos="100000">
              <a:srgbClr val="FFCCCC"/>
            </a:gs>
          </a:gsLst>
          <a:lin ang="18900000" scaled="1"/>
        </a:gradFill>
        <a:effectLst/>
      </p:bgPr>
    </p:bg>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457200" y="274638"/>
            <a:ext cx="8229600" cy="792162"/>
          </a:xfrm>
        </p:spPr>
        <p:txBody>
          <a:bodyPr/>
          <a:lstStyle/>
          <a:p>
            <a:pPr eaLnBrk="1" hangingPunct="1"/>
            <a:r>
              <a:rPr lang="ar-SA" sz="4800" b="1" smtClean="0">
                <a:solidFill>
                  <a:srgbClr val="993300"/>
                </a:solidFill>
                <a:cs typeface="PT Bold Heading" pitchFamily="2" charset="-78"/>
              </a:rPr>
              <a:t>مفهوم خدمة الفرد </a:t>
            </a:r>
            <a:endParaRPr lang="en-US" sz="4800" b="1" smtClean="0">
              <a:solidFill>
                <a:srgbClr val="993300"/>
              </a:solidFill>
              <a:cs typeface="PT Bold Heading" pitchFamily="2" charset="-78"/>
            </a:endParaRPr>
          </a:p>
        </p:txBody>
      </p:sp>
      <p:sp>
        <p:nvSpPr>
          <p:cNvPr id="19459" name="Rectangle 3"/>
          <p:cNvSpPr>
            <a:spLocks noGrp="1" noChangeArrowheads="1"/>
          </p:cNvSpPr>
          <p:nvPr>
            <p:ph type="body" idx="1"/>
          </p:nvPr>
        </p:nvSpPr>
        <p:spPr>
          <a:xfrm>
            <a:off x="152400" y="990600"/>
            <a:ext cx="8763000" cy="5562600"/>
          </a:xfrm>
        </p:spPr>
        <p:txBody>
          <a:bodyPr/>
          <a:lstStyle/>
          <a:p>
            <a:pPr algn="just">
              <a:defRPr/>
            </a:pPr>
            <a:r>
              <a:rPr lang="ar-SA" sz="2800" b="1" kern="1200" dirty="0" smtClean="0">
                <a:latin typeface="Simplified Arabic" pitchFamily="18" charset="-78"/>
                <a:ea typeface="Arial Unicode MS" pitchFamily="34" charset="-128"/>
                <a:cs typeface="Simplified Arabic" pitchFamily="18" charset="-78"/>
              </a:rPr>
              <a:t>وسوف نعرض للمناقشة والحوار تعر</a:t>
            </a:r>
            <a:r>
              <a:rPr lang="ar-EG" sz="2800" b="1" kern="1200" dirty="0" smtClean="0">
                <a:latin typeface="Simplified Arabic" pitchFamily="18" charset="-78"/>
                <a:ea typeface="Arial Unicode MS" pitchFamily="34" charset="-128"/>
                <a:cs typeface="Simplified Arabic" pitchFamily="18" charset="-78"/>
              </a:rPr>
              <a:t>ي</a:t>
            </a:r>
            <a:r>
              <a:rPr lang="ar-SA" sz="2800" b="1" kern="1200" dirty="0" smtClean="0">
                <a:latin typeface="Simplified Arabic" pitchFamily="18" charset="-78"/>
                <a:ea typeface="Arial Unicode MS" pitchFamily="34" charset="-128"/>
                <a:cs typeface="Simplified Arabic" pitchFamily="18" charset="-78"/>
              </a:rPr>
              <a:t>فين من </a:t>
            </a:r>
            <a:r>
              <a:rPr lang="ar-SA" sz="2800" b="1" kern="1200" dirty="0" err="1" smtClean="0">
                <a:latin typeface="Simplified Arabic" pitchFamily="18" charset="-78"/>
                <a:ea typeface="Arial Unicode MS" pitchFamily="34" charset="-128"/>
                <a:cs typeface="Simplified Arabic" pitchFamily="18" charset="-78"/>
              </a:rPr>
              <a:t>التعاريف</a:t>
            </a:r>
            <a:r>
              <a:rPr lang="ar-SA" sz="2800" b="1" kern="1200" dirty="0" smtClean="0">
                <a:latin typeface="Simplified Arabic" pitchFamily="18" charset="-78"/>
                <a:ea typeface="Arial Unicode MS" pitchFamily="34" charset="-128"/>
                <a:cs typeface="Simplified Arabic" pitchFamily="18" charset="-78"/>
              </a:rPr>
              <a:t> المعاصرة وهما : </a:t>
            </a:r>
          </a:p>
          <a:p>
            <a:pPr algn="just">
              <a:buFontTx/>
              <a:buNone/>
              <a:defRPr/>
            </a:pPr>
            <a:r>
              <a:rPr lang="ar-SA" sz="2800" b="1" kern="1200" dirty="0" smtClean="0">
                <a:latin typeface="Simplified Arabic" pitchFamily="18" charset="-78"/>
                <a:ea typeface="Arial Unicode MS" pitchFamily="34" charset="-128"/>
                <a:cs typeface="Simplified Arabic" pitchFamily="18" charset="-78"/>
              </a:rPr>
              <a:t> </a:t>
            </a:r>
            <a:r>
              <a:rPr lang="ar-SA" sz="2800" b="1" dirty="0" smtClean="0">
                <a:solidFill>
                  <a:srgbClr val="993300"/>
                </a:solidFill>
                <a:latin typeface="+mj-lt"/>
                <a:ea typeface="+mj-ea"/>
                <a:cs typeface="PT Bold Heading" pitchFamily="2" charset="-78"/>
              </a:rPr>
              <a:t>التعريف الأول : تعريف هيلين  برلمان </a:t>
            </a:r>
          </a:p>
          <a:p>
            <a:pPr algn="just">
              <a:defRPr/>
            </a:pPr>
            <a:r>
              <a:rPr lang="ar-SA" sz="2800" b="1" kern="1200" dirty="0" smtClean="0">
                <a:latin typeface="Simplified Arabic" pitchFamily="18" charset="-78"/>
                <a:ea typeface="Arial Unicode MS" pitchFamily="34" charset="-128"/>
                <a:cs typeface="Simplified Arabic" pitchFamily="18" charset="-78"/>
              </a:rPr>
              <a:t> خدمة الفرد عملية تمارس في مؤسسات اجتماعية لمساعدة الأفراد على المواجهة </a:t>
            </a:r>
            <a:r>
              <a:rPr lang="ar-EG" sz="2800" b="1" kern="1200" dirty="0" smtClean="0">
                <a:latin typeface="Simplified Arabic" pitchFamily="18" charset="-78"/>
                <a:ea typeface="Arial Unicode MS" pitchFamily="34" charset="-128"/>
                <a:cs typeface="Simplified Arabic" pitchFamily="18" charset="-78"/>
              </a:rPr>
              <a:t>ا</a:t>
            </a:r>
            <a:r>
              <a:rPr lang="ar-SA" sz="2800" b="1" kern="1200" dirty="0" smtClean="0">
                <a:latin typeface="Simplified Arabic" pitchFamily="18" charset="-78"/>
                <a:ea typeface="Arial Unicode MS" pitchFamily="34" charset="-128"/>
                <a:cs typeface="Simplified Arabic" pitchFamily="18" charset="-78"/>
              </a:rPr>
              <a:t>لفعال</a:t>
            </a:r>
            <a:r>
              <a:rPr lang="ar-EG" sz="2800" b="1" kern="1200" dirty="0" smtClean="0">
                <a:latin typeface="Simplified Arabic" pitchFamily="18" charset="-78"/>
                <a:ea typeface="Arial Unicode MS" pitchFamily="34" charset="-128"/>
                <a:cs typeface="Simplified Arabic" pitchFamily="18" charset="-78"/>
              </a:rPr>
              <a:t>ة</a:t>
            </a:r>
            <a:r>
              <a:rPr lang="ar-SA" sz="2800" b="1" kern="1200" dirty="0" smtClean="0">
                <a:latin typeface="Simplified Arabic" pitchFamily="18" charset="-78"/>
                <a:ea typeface="Arial Unicode MS" pitchFamily="34" charset="-128"/>
                <a:cs typeface="Simplified Arabic" pitchFamily="18" charset="-78"/>
              </a:rPr>
              <a:t> للمشكلات التي تعوق أدائهم الاجتماع</a:t>
            </a:r>
            <a:r>
              <a:rPr lang="ar-EG" sz="2800" b="1" kern="1200" dirty="0" smtClean="0">
                <a:latin typeface="Simplified Arabic" pitchFamily="18" charset="-78"/>
                <a:ea typeface="Arial Unicode MS" pitchFamily="34" charset="-128"/>
                <a:cs typeface="Simplified Arabic" pitchFamily="18" charset="-78"/>
              </a:rPr>
              <a:t>ي.</a:t>
            </a:r>
            <a:r>
              <a:rPr lang="ar-SA" sz="2800" b="1" kern="1200" dirty="0" smtClean="0">
                <a:latin typeface="Simplified Arabic" pitchFamily="18" charset="-78"/>
                <a:ea typeface="Arial Unicode MS" pitchFamily="34" charset="-128"/>
                <a:cs typeface="Simplified Arabic" pitchFamily="18" charset="-78"/>
              </a:rPr>
              <a:t>   </a:t>
            </a:r>
          </a:p>
          <a:p>
            <a:pPr algn="just">
              <a:defRPr/>
            </a:pPr>
            <a:endParaRPr lang="ar-SA" sz="1100" b="1" kern="1200" dirty="0" smtClean="0">
              <a:latin typeface="Simplified Arabic" pitchFamily="18" charset="-78"/>
              <a:ea typeface="Arial Unicode MS" pitchFamily="34" charset="-128"/>
              <a:cs typeface="Simplified Arabic" pitchFamily="18" charset="-78"/>
            </a:endParaRPr>
          </a:p>
          <a:p>
            <a:pPr algn="just">
              <a:defRPr/>
            </a:pPr>
            <a:r>
              <a:rPr lang="ar-SA" sz="2800" b="1" kern="1200" dirty="0" smtClean="0">
                <a:latin typeface="Simplified Arabic" pitchFamily="18" charset="-78"/>
                <a:ea typeface="Arial Unicode MS" pitchFamily="34" charset="-128"/>
                <a:cs typeface="Simplified Arabic" pitchFamily="18" charset="-78"/>
              </a:rPr>
              <a:t>وسوف نناقش ونحلل التعريف لمعرفة جوانب القوة والضعف من خلال: </a:t>
            </a:r>
          </a:p>
          <a:p>
            <a:pPr algn="just">
              <a:defRPr/>
            </a:pPr>
            <a:endParaRPr lang="ar-EG" sz="1200" b="1" kern="1200" dirty="0" smtClean="0">
              <a:latin typeface="Simplified Arabic" pitchFamily="18" charset="-78"/>
              <a:ea typeface="Arial Unicode MS" pitchFamily="34" charset="-128"/>
              <a:cs typeface="Simplified Arabic" pitchFamily="18" charset="-78"/>
            </a:endParaRPr>
          </a:p>
          <a:p>
            <a:pPr algn="just">
              <a:buFontTx/>
              <a:buNone/>
              <a:defRPr/>
            </a:pPr>
            <a:r>
              <a:rPr lang="ar-SA" sz="2800" b="1" dirty="0" smtClean="0">
                <a:solidFill>
                  <a:srgbClr val="993300"/>
                </a:solidFill>
                <a:latin typeface="+mj-lt"/>
                <a:ea typeface="+mj-ea"/>
                <a:cs typeface="PT Bold Heading" pitchFamily="2" charset="-78"/>
              </a:rPr>
              <a:t>1- العملية : </a:t>
            </a:r>
            <a:r>
              <a:rPr lang="en-US" sz="2800" b="1" dirty="0" smtClean="0">
                <a:solidFill>
                  <a:srgbClr val="993300"/>
                </a:solidFill>
                <a:latin typeface="+mj-lt"/>
                <a:ea typeface="+mj-ea"/>
                <a:cs typeface="PT Bold Heading" pitchFamily="2" charset="-78"/>
              </a:rPr>
              <a:t>Process</a:t>
            </a:r>
            <a:endParaRPr lang="ar-SA" sz="2800" b="1" dirty="0" smtClean="0">
              <a:solidFill>
                <a:srgbClr val="993300"/>
              </a:solidFill>
              <a:latin typeface="+mj-lt"/>
              <a:ea typeface="+mj-ea"/>
              <a:cs typeface="PT Bold Heading" pitchFamily="2" charset="-78"/>
            </a:endParaRPr>
          </a:p>
          <a:p>
            <a:pPr algn="just">
              <a:defRPr/>
            </a:pPr>
            <a:r>
              <a:rPr lang="ar-SA" sz="2800" b="1" kern="1200" dirty="0" smtClean="0">
                <a:latin typeface="Simplified Arabic" pitchFamily="18" charset="-78"/>
                <a:ea typeface="Arial Unicode MS" pitchFamily="34" charset="-128"/>
                <a:cs typeface="Simplified Arabic" pitchFamily="18" charset="-78"/>
              </a:rPr>
              <a:t> هي خطوات متتابعة تحقق هدف معين ويتميز بعنصري التفاعل والد</a:t>
            </a:r>
            <a:r>
              <a:rPr lang="ar-EG" sz="2800" b="1" kern="1200" dirty="0" smtClean="0">
                <a:latin typeface="Simplified Arabic" pitchFamily="18" charset="-78"/>
                <a:ea typeface="Arial Unicode MS" pitchFamily="34" charset="-128"/>
                <a:cs typeface="Simplified Arabic" pitchFamily="18" charset="-78"/>
              </a:rPr>
              <a:t>ي</a:t>
            </a:r>
            <a:r>
              <a:rPr lang="ar-SA" sz="2800" b="1" kern="1200" dirty="0" smtClean="0">
                <a:latin typeface="Simplified Arabic" pitchFamily="18" charset="-78"/>
                <a:ea typeface="Arial Unicode MS" pitchFamily="34" charset="-128"/>
                <a:cs typeface="Simplified Arabic" pitchFamily="18" charset="-78"/>
              </a:rPr>
              <a:t>نامية،</a:t>
            </a:r>
            <a:r>
              <a:rPr lang="ar-EG" sz="2800" b="1" kern="1200" dirty="0" smtClean="0">
                <a:latin typeface="Simplified Arabic" pitchFamily="18" charset="-78"/>
                <a:ea typeface="Arial Unicode MS" pitchFamily="34" charset="-128"/>
                <a:cs typeface="Simplified Arabic" pitchFamily="18" charset="-78"/>
              </a:rPr>
              <a:t> </a:t>
            </a:r>
            <a:r>
              <a:rPr lang="ar-SA" sz="2800" b="1" kern="1200" dirty="0" smtClean="0">
                <a:latin typeface="Simplified Arabic" pitchFamily="18" charset="-78"/>
                <a:ea typeface="Arial Unicode MS" pitchFamily="34" charset="-128"/>
                <a:cs typeface="Simplified Arabic" pitchFamily="18" charset="-78"/>
              </a:rPr>
              <a:t>كما أنها </a:t>
            </a:r>
            <a:r>
              <a:rPr lang="ar-EG" sz="2800" b="1" kern="1200" dirty="0" smtClean="0">
                <a:latin typeface="Simplified Arabic" pitchFamily="18" charset="-78"/>
                <a:ea typeface="Arial Unicode MS" pitchFamily="34" charset="-128"/>
                <a:cs typeface="Simplified Arabic" pitchFamily="18" charset="-78"/>
              </a:rPr>
              <a:t>أسلوب</a:t>
            </a:r>
            <a:r>
              <a:rPr lang="ar-SA" sz="2800" b="1" kern="1200" dirty="0" smtClean="0">
                <a:latin typeface="Simplified Arabic" pitchFamily="18" charset="-78"/>
                <a:ea typeface="Arial Unicode MS" pitchFamily="34" charset="-128"/>
                <a:cs typeface="Simplified Arabic" pitchFamily="18" charset="-78"/>
              </a:rPr>
              <a:t> فني يتطلب مهارة خاصة لتوفير التفاعل والد</a:t>
            </a:r>
            <a:r>
              <a:rPr lang="ar-EG" sz="2800" b="1" kern="1200" dirty="0" smtClean="0">
                <a:latin typeface="Simplified Arabic" pitchFamily="18" charset="-78"/>
                <a:ea typeface="Arial Unicode MS" pitchFamily="34" charset="-128"/>
                <a:cs typeface="Simplified Arabic" pitchFamily="18" charset="-78"/>
              </a:rPr>
              <a:t>ين</a:t>
            </a:r>
            <a:r>
              <a:rPr lang="ar-SA" sz="2800" b="1" kern="1200" dirty="0" smtClean="0">
                <a:latin typeface="Simplified Arabic" pitchFamily="18" charset="-78"/>
                <a:ea typeface="Arial Unicode MS" pitchFamily="34" charset="-128"/>
                <a:cs typeface="Simplified Arabic" pitchFamily="18" charset="-78"/>
              </a:rPr>
              <a:t>ا</a:t>
            </a:r>
            <a:r>
              <a:rPr lang="ar-EG" sz="2800" b="1" kern="1200" dirty="0" smtClean="0">
                <a:latin typeface="Simplified Arabic" pitchFamily="18" charset="-78"/>
                <a:ea typeface="Arial Unicode MS" pitchFamily="34" charset="-128"/>
                <a:cs typeface="Simplified Arabic" pitchFamily="18" charset="-78"/>
              </a:rPr>
              <a:t>مية</a:t>
            </a:r>
            <a:r>
              <a:rPr lang="ar-SA" sz="2800" b="1" kern="1200" dirty="0" smtClean="0">
                <a:latin typeface="Simplified Arabic" pitchFamily="18" charset="-78"/>
                <a:ea typeface="Arial Unicode MS" pitchFamily="34" charset="-128"/>
                <a:cs typeface="Simplified Arabic" pitchFamily="18" charset="-78"/>
              </a:rPr>
              <a:t> .</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4" presetClass="entr" presetSubtype="0" fill="hold" grpId="0" nodeType="afterEffect">
                                  <p:stCondLst>
                                    <p:cond delay="0"/>
                                  </p:stCondLst>
                                  <p:childTnLst>
                                    <p:set>
                                      <p:cBhvr>
                                        <p:cTn id="6" dur="1" fill="hold">
                                          <p:stCondLst>
                                            <p:cond delay="0"/>
                                          </p:stCondLst>
                                        </p:cTn>
                                        <p:tgtEl>
                                          <p:spTgt spid="22530"/>
                                        </p:tgtEl>
                                        <p:attrNameLst>
                                          <p:attrName>style.visibility</p:attrName>
                                        </p:attrNameLst>
                                      </p:cBhvr>
                                      <p:to>
                                        <p:strVal val="visible"/>
                                      </p:to>
                                    </p:set>
                                    <p:anim to="" calcmode="lin" valueType="num">
                                      <p:cBhvr>
                                        <p:cTn id="7" dur="1" fill="hold"/>
                                        <p:tgtEl>
                                          <p:spTgt spid="22530"/>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0"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gradFill rotWithShape="0">
          <a:gsLst>
            <a:gs pos="0">
              <a:srgbClr val="FFFFCC"/>
            </a:gs>
            <a:gs pos="100000">
              <a:srgbClr val="FFCCCC"/>
            </a:gs>
          </a:gsLst>
          <a:lin ang="18900000" scaled="1"/>
        </a:grad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457200" y="304800"/>
            <a:ext cx="8229600" cy="533400"/>
          </a:xfrm>
        </p:spPr>
        <p:txBody>
          <a:bodyPr/>
          <a:lstStyle/>
          <a:p>
            <a:pPr eaLnBrk="1" hangingPunct="1"/>
            <a:r>
              <a:rPr lang="ar-EG" sz="4800" b="1" smtClean="0">
                <a:solidFill>
                  <a:srgbClr val="993300"/>
                </a:solidFill>
                <a:cs typeface="PT Bold Heading" pitchFamily="2" charset="-78"/>
              </a:rPr>
              <a:t>(تابع ) </a:t>
            </a:r>
            <a:r>
              <a:rPr lang="ar-SA" sz="4800" b="1" smtClean="0">
                <a:solidFill>
                  <a:srgbClr val="993300"/>
                </a:solidFill>
                <a:cs typeface="PT Bold Heading" pitchFamily="2" charset="-78"/>
              </a:rPr>
              <a:t>مفهوم خدمة الفرد </a:t>
            </a:r>
            <a:endParaRPr lang="en-US" sz="5400" b="1" smtClean="0"/>
          </a:p>
        </p:txBody>
      </p:sp>
      <p:sp>
        <p:nvSpPr>
          <p:cNvPr id="17411" name="Rectangle 3"/>
          <p:cNvSpPr>
            <a:spLocks noGrp="1" noChangeArrowheads="1"/>
          </p:cNvSpPr>
          <p:nvPr>
            <p:ph type="body" idx="1"/>
          </p:nvPr>
        </p:nvSpPr>
        <p:spPr>
          <a:xfrm>
            <a:off x="228600" y="990600"/>
            <a:ext cx="8763000" cy="5410200"/>
          </a:xfrm>
        </p:spPr>
        <p:txBody>
          <a:bodyPr/>
          <a:lstStyle/>
          <a:p>
            <a:pPr algn="just">
              <a:buFontTx/>
              <a:buNone/>
            </a:pPr>
            <a:r>
              <a:rPr lang="ar-SA" b="1" dirty="0" smtClean="0">
                <a:solidFill>
                  <a:srgbClr val="FF0000"/>
                </a:solidFill>
                <a:latin typeface="Simplified Arabic" pitchFamily="18" charset="-78"/>
                <a:ea typeface="Arial Unicode MS" pitchFamily="34" charset="-128"/>
                <a:cs typeface="Simplified Arabic" pitchFamily="18" charset="-78"/>
              </a:rPr>
              <a:t>2- تمارس في مؤسسات اجتماعية </a:t>
            </a:r>
            <a:r>
              <a:rPr lang="ar-SA" b="1" dirty="0" smtClean="0">
                <a:latin typeface="Simplified Arabic" pitchFamily="18" charset="-78"/>
                <a:ea typeface="Arial Unicode MS" pitchFamily="34" charset="-128"/>
                <a:cs typeface="Simplified Arabic" pitchFamily="18" charset="-78"/>
              </a:rPr>
              <a:t>: </a:t>
            </a:r>
          </a:p>
          <a:p>
            <a:pPr algn="just"/>
            <a:r>
              <a:rPr lang="ar-SA" b="1" dirty="0" smtClean="0">
                <a:latin typeface="Simplified Arabic" pitchFamily="18" charset="-78"/>
                <a:ea typeface="Arial Unicode MS" pitchFamily="34" charset="-128"/>
                <a:cs typeface="Simplified Arabic" pitchFamily="18" charset="-78"/>
              </a:rPr>
              <a:t>وهى مميزة تكسب خدمة الفرد الواقعية والتنظيم، فالمؤسسة شرط </a:t>
            </a:r>
            <a:r>
              <a:rPr lang="ar-EG" b="1" dirty="0" smtClean="0">
                <a:latin typeface="Simplified Arabic" pitchFamily="18" charset="-78"/>
                <a:ea typeface="Arial Unicode MS" pitchFamily="34" charset="-128"/>
                <a:cs typeface="Simplified Arabic" pitchFamily="18" charset="-78"/>
              </a:rPr>
              <a:t>أ</a:t>
            </a:r>
            <a:r>
              <a:rPr lang="ar-SA" b="1" dirty="0" smtClean="0">
                <a:latin typeface="Simplified Arabic" pitchFamily="18" charset="-78"/>
                <a:ea typeface="Arial Unicode MS" pitchFamily="34" charset="-128"/>
                <a:cs typeface="Simplified Arabic" pitchFamily="18" charset="-78"/>
              </a:rPr>
              <a:t>ساس</a:t>
            </a:r>
            <a:r>
              <a:rPr lang="ar-EG" b="1" dirty="0" smtClean="0">
                <a:latin typeface="Simplified Arabic" pitchFamily="18" charset="-78"/>
                <a:ea typeface="Arial Unicode MS" pitchFamily="34" charset="-128"/>
                <a:cs typeface="Simplified Arabic" pitchFamily="18" charset="-78"/>
              </a:rPr>
              <a:t>ي</a:t>
            </a:r>
            <a:r>
              <a:rPr lang="ar-SA" b="1" dirty="0" smtClean="0">
                <a:latin typeface="Simplified Arabic" pitchFamily="18" charset="-78"/>
                <a:ea typeface="Arial Unicode MS" pitchFamily="34" charset="-128"/>
                <a:cs typeface="Simplified Arabic" pitchFamily="18" charset="-78"/>
              </a:rPr>
              <a:t> في تحديد نوع الخدمات المقدمة للعملاء كما تخضع عملية المساعدة للتنظيم والإشراف .</a:t>
            </a:r>
          </a:p>
          <a:p>
            <a:pPr algn="just"/>
            <a:endParaRPr lang="ar-SA" sz="2000" b="1" dirty="0" smtClean="0">
              <a:latin typeface="Simplified Arabic" pitchFamily="18" charset="-78"/>
              <a:ea typeface="Arial Unicode MS" pitchFamily="34" charset="-128"/>
              <a:cs typeface="Simplified Arabic" pitchFamily="18" charset="-78"/>
            </a:endParaRPr>
          </a:p>
          <a:p>
            <a:pPr algn="just">
              <a:buFontTx/>
              <a:buNone/>
            </a:pPr>
            <a:r>
              <a:rPr lang="ar-SA" b="1" dirty="0" smtClean="0">
                <a:solidFill>
                  <a:srgbClr val="FF0000"/>
                </a:solidFill>
                <a:latin typeface="Simplified Arabic" pitchFamily="18" charset="-78"/>
                <a:ea typeface="Arial Unicode MS" pitchFamily="34" charset="-128"/>
                <a:cs typeface="Simplified Arabic" pitchFamily="18" charset="-78"/>
              </a:rPr>
              <a:t>3- مساعدة الأفراد : </a:t>
            </a:r>
          </a:p>
          <a:p>
            <a:pPr algn="just"/>
            <a:r>
              <a:rPr lang="ar-SA" b="1" dirty="0" smtClean="0">
                <a:latin typeface="Simplified Arabic" pitchFamily="18" charset="-78"/>
                <a:ea typeface="Arial Unicode MS" pitchFamily="34" charset="-128"/>
                <a:cs typeface="Simplified Arabic" pitchFamily="18" charset="-78"/>
              </a:rPr>
              <a:t>حددت برلمان بهذه الفقرة الطابع العلاجي لخدمة الفرد من حيث أن المساعدة تعنى مد العون للأفراد المحتاجين، باعتبارهم أعضاء في أسر لتكون مشكلات الفرد هي بالضرورة مشكلات لأسرة ككل . </a:t>
            </a:r>
            <a:endParaRPr lang="ar-SA" sz="2800" u="sng" dirty="0" smtClean="0">
              <a:solidFill>
                <a:srgbClr val="FF0000"/>
              </a:solidFill>
              <a:latin typeface="Arial Unicode MS" pitchFamily="34" charset="-128"/>
              <a:ea typeface="Arial Unicode MS" pitchFamily="34" charset="-128"/>
              <a:cs typeface="Simplified Arabic" pitchFamily="18" charset="-78"/>
            </a:endParaRPr>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gradFill rotWithShape="0">
          <a:gsLst>
            <a:gs pos="0">
              <a:srgbClr val="FFEFD1"/>
            </a:gs>
            <a:gs pos="64999">
              <a:srgbClr val="F0EBD5"/>
            </a:gs>
            <a:gs pos="100000">
              <a:srgbClr val="D1C39F"/>
            </a:gs>
          </a:gsLst>
          <a:lin ang="5400000"/>
        </a:gradFill>
        <a:effectLst/>
      </p:bgPr>
    </p:bg>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457200" y="304800"/>
            <a:ext cx="8229600" cy="533400"/>
          </a:xfrm>
        </p:spPr>
        <p:txBody>
          <a:bodyPr/>
          <a:lstStyle/>
          <a:p>
            <a:pPr eaLnBrk="1" hangingPunct="1"/>
            <a:r>
              <a:rPr lang="ar-EG" b="1" smtClean="0">
                <a:solidFill>
                  <a:srgbClr val="993300"/>
                </a:solidFill>
                <a:cs typeface="PT Bold Heading" pitchFamily="2" charset="-78"/>
              </a:rPr>
              <a:t>(تابع ) </a:t>
            </a:r>
            <a:r>
              <a:rPr lang="ar-SA" b="1" smtClean="0">
                <a:solidFill>
                  <a:srgbClr val="993300"/>
                </a:solidFill>
                <a:cs typeface="PT Bold Heading" pitchFamily="2" charset="-78"/>
              </a:rPr>
              <a:t>مفهوم خدمة الفرد </a:t>
            </a:r>
            <a:endParaRPr lang="en-US" sz="4800" b="1" smtClean="0"/>
          </a:p>
        </p:txBody>
      </p:sp>
      <p:sp>
        <p:nvSpPr>
          <p:cNvPr id="18435" name="Rectangle 3"/>
          <p:cNvSpPr>
            <a:spLocks noGrp="1" noChangeArrowheads="1"/>
          </p:cNvSpPr>
          <p:nvPr>
            <p:ph type="body" idx="1"/>
          </p:nvPr>
        </p:nvSpPr>
        <p:spPr>
          <a:xfrm>
            <a:off x="152400" y="990600"/>
            <a:ext cx="8839200" cy="5410200"/>
          </a:xfrm>
        </p:spPr>
        <p:txBody>
          <a:bodyPr/>
          <a:lstStyle/>
          <a:p>
            <a:pPr algn="just">
              <a:buFontTx/>
              <a:buNone/>
            </a:pPr>
            <a:r>
              <a:rPr lang="ar-SA" sz="2400" b="1" dirty="0" smtClean="0">
                <a:solidFill>
                  <a:srgbClr val="FF0000"/>
                </a:solidFill>
                <a:latin typeface="Simplified Arabic" pitchFamily="18" charset="-78"/>
                <a:ea typeface="Arial Unicode MS" pitchFamily="34" charset="-128"/>
                <a:cs typeface="Simplified Arabic" pitchFamily="18" charset="-78"/>
              </a:rPr>
              <a:t>4- على المواجهة </a:t>
            </a:r>
            <a:r>
              <a:rPr lang="ar-EG" sz="2400" b="1" dirty="0" smtClean="0">
                <a:solidFill>
                  <a:srgbClr val="FF0000"/>
                </a:solidFill>
                <a:latin typeface="Simplified Arabic" pitchFamily="18" charset="-78"/>
                <a:ea typeface="Arial Unicode MS" pitchFamily="34" charset="-128"/>
                <a:cs typeface="Simplified Arabic" pitchFamily="18" charset="-78"/>
              </a:rPr>
              <a:t>ا</a:t>
            </a:r>
            <a:r>
              <a:rPr lang="ar-SA" sz="2400" b="1" dirty="0" smtClean="0">
                <a:solidFill>
                  <a:srgbClr val="FF0000"/>
                </a:solidFill>
                <a:latin typeface="Simplified Arabic" pitchFamily="18" charset="-78"/>
                <a:ea typeface="Arial Unicode MS" pitchFamily="34" charset="-128"/>
                <a:cs typeface="Simplified Arabic" pitchFamily="18" charset="-78"/>
              </a:rPr>
              <a:t>لفعال</a:t>
            </a:r>
            <a:r>
              <a:rPr lang="ar-EG" sz="2400" b="1" dirty="0" smtClean="0">
                <a:solidFill>
                  <a:srgbClr val="FF0000"/>
                </a:solidFill>
                <a:latin typeface="Simplified Arabic" pitchFamily="18" charset="-78"/>
                <a:ea typeface="Arial Unicode MS" pitchFamily="34" charset="-128"/>
                <a:cs typeface="Simplified Arabic" pitchFamily="18" charset="-78"/>
              </a:rPr>
              <a:t>ة</a:t>
            </a:r>
            <a:r>
              <a:rPr lang="ar-SA" sz="2400" b="1" dirty="0" smtClean="0">
                <a:solidFill>
                  <a:srgbClr val="FF0000"/>
                </a:solidFill>
                <a:latin typeface="Simplified Arabic" pitchFamily="18" charset="-78"/>
                <a:ea typeface="Arial Unicode MS" pitchFamily="34" charset="-128"/>
                <a:cs typeface="Simplified Arabic" pitchFamily="18" charset="-78"/>
              </a:rPr>
              <a:t> للمشكلات التي تعوق أدائهم الاجتماعي </a:t>
            </a:r>
            <a:r>
              <a:rPr lang="ar-EG" sz="2400" b="1" dirty="0" smtClean="0">
                <a:solidFill>
                  <a:srgbClr val="FF0000"/>
                </a:solidFill>
                <a:latin typeface="Simplified Arabic" pitchFamily="18" charset="-78"/>
                <a:ea typeface="Arial Unicode MS" pitchFamily="34" charset="-128"/>
                <a:cs typeface="Simplified Arabic" pitchFamily="18" charset="-78"/>
              </a:rPr>
              <a:t>:</a:t>
            </a:r>
            <a:endParaRPr lang="ar-SA" sz="2400" b="1" dirty="0" smtClean="0">
              <a:latin typeface="Simplified Arabic" pitchFamily="18" charset="-78"/>
              <a:ea typeface="Arial Unicode MS" pitchFamily="34" charset="-128"/>
              <a:cs typeface="Simplified Arabic" pitchFamily="18" charset="-78"/>
            </a:endParaRPr>
          </a:p>
          <a:p>
            <a:pPr algn="just"/>
            <a:r>
              <a:rPr lang="ar-SA" sz="2400" b="1" dirty="0" smtClean="0">
                <a:latin typeface="Simplified Arabic" pitchFamily="18" charset="-78"/>
                <a:ea typeface="Arial Unicode MS" pitchFamily="34" charset="-128"/>
                <a:cs typeface="Simplified Arabic" pitchFamily="18" charset="-78"/>
              </a:rPr>
              <a:t>تعنى إكساب العميل حال</a:t>
            </a:r>
            <a:r>
              <a:rPr lang="ar-EG" sz="2400" b="1" dirty="0" smtClean="0">
                <a:latin typeface="Simplified Arabic" pitchFamily="18" charset="-78"/>
                <a:ea typeface="Arial Unicode MS" pitchFamily="34" charset="-128"/>
                <a:cs typeface="Simplified Arabic" pitchFamily="18" charset="-78"/>
              </a:rPr>
              <a:t>ة</a:t>
            </a:r>
            <a:r>
              <a:rPr lang="ar-SA" sz="2400" b="1" dirty="0" smtClean="0">
                <a:latin typeface="Simplified Arabic" pitchFamily="18" charset="-78"/>
                <a:ea typeface="Arial Unicode MS" pitchFamily="34" charset="-128"/>
                <a:cs typeface="Simplified Arabic" pitchFamily="18" charset="-78"/>
              </a:rPr>
              <a:t> من القدرة لمواجهة مشكلاته، وهى خطو</a:t>
            </a:r>
            <a:r>
              <a:rPr lang="ar-EG" sz="2400" b="1" dirty="0" smtClean="0">
                <a:latin typeface="Simplified Arabic" pitchFamily="18" charset="-78"/>
                <a:ea typeface="Arial Unicode MS" pitchFamily="34" charset="-128"/>
                <a:cs typeface="Simplified Arabic" pitchFamily="18" charset="-78"/>
              </a:rPr>
              <a:t>ة</a:t>
            </a:r>
            <a:r>
              <a:rPr lang="ar-SA" sz="2400" b="1" dirty="0" smtClean="0">
                <a:latin typeface="Simplified Arabic" pitchFamily="18" charset="-78"/>
                <a:ea typeface="Arial Unicode MS" pitchFamily="34" charset="-128"/>
                <a:cs typeface="Simplified Arabic" pitchFamily="18" charset="-78"/>
              </a:rPr>
              <a:t> تصل بالعميل إلى</a:t>
            </a:r>
            <a:r>
              <a:rPr lang="ar-EG" sz="2400" b="1" dirty="0" smtClean="0">
                <a:latin typeface="Simplified Arabic" pitchFamily="18" charset="-78"/>
                <a:ea typeface="Arial Unicode MS" pitchFamily="34" charset="-128"/>
                <a:cs typeface="Simplified Arabic" pitchFamily="18" charset="-78"/>
              </a:rPr>
              <a:t> </a:t>
            </a:r>
            <a:r>
              <a:rPr lang="ar-SA" sz="2400" b="1" dirty="0" smtClean="0">
                <a:latin typeface="Simplified Arabic" pitchFamily="18" charset="-78"/>
                <a:ea typeface="Arial Unicode MS" pitchFamily="34" charset="-128"/>
                <a:cs typeface="Simplified Arabic" pitchFamily="18" charset="-78"/>
              </a:rPr>
              <a:t>حال</a:t>
            </a:r>
            <a:r>
              <a:rPr lang="ar-EG" sz="2400" b="1" dirty="0" smtClean="0">
                <a:latin typeface="Simplified Arabic" pitchFamily="18" charset="-78"/>
                <a:ea typeface="Arial Unicode MS" pitchFamily="34" charset="-128"/>
                <a:cs typeface="Simplified Arabic" pitchFamily="18" charset="-78"/>
              </a:rPr>
              <a:t>ة</a:t>
            </a:r>
            <a:r>
              <a:rPr lang="ar-SA" sz="2400" b="1" dirty="0" smtClean="0">
                <a:latin typeface="Simplified Arabic" pitchFamily="18" charset="-78"/>
                <a:ea typeface="Arial Unicode MS" pitchFamily="34" charset="-128"/>
                <a:cs typeface="Simplified Arabic" pitchFamily="18" charset="-78"/>
              </a:rPr>
              <a:t> من الايجابي</a:t>
            </a:r>
            <a:r>
              <a:rPr lang="ar-EG" sz="2400" b="1" dirty="0" smtClean="0">
                <a:latin typeface="Simplified Arabic" pitchFamily="18" charset="-78"/>
                <a:ea typeface="Arial Unicode MS" pitchFamily="34" charset="-128"/>
                <a:cs typeface="Simplified Arabic" pitchFamily="18" charset="-78"/>
              </a:rPr>
              <a:t>ة</a:t>
            </a:r>
            <a:r>
              <a:rPr lang="ar-SA" sz="2400" b="1" dirty="0" smtClean="0">
                <a:latin typeface="Simplified Arabic" pitchFamily="18" charset="-78"/>
                <a:ea typeface="Arial Unicode MS" pitchFamily="34" charset="-128"/>
                <a:cs typeface="Simplified Arabic" pitchFamily="18" charset="-78"/>
              </a:rPr>
              <a:t> الذاتية قد لا تكون وحدها كافي</a:t>
            </a:r>
            <a:r>
              <a:rPr lang="ar-EG" sz="2400" b="1" dirty="0" smtClean="0">
                <a:latin typeface="Simplified Arabic" pitchFamily="18" charset="-78"/>
                <a:ea typeface="Arial Unicode MS" pitchFamily="34" charset="-128"/>
                <a:cs typeface="Simplified Arabic" pitchFamily="18" charset="-78"/>
              </a:rPr>
              <a:t>ة</a:t>
            </a:r>
            <a:r>
              <a:rPr lang="ar-SA" sz="2400" b="1" dirty="0" smtClean="0">
                <a:latin typeface="Simplified Arabic" pitchFamily="18" charset="-78"/>
                <a:ea typeface="Arial Unicode MS" pitchFamily="34" charset="-128"/>
                <a:cs typeface="Simplified Arabic" pitchFamily="18" charset="-78"/>
              </a:rPr>
              <a:t> لعلاج كل مشكلاته ولكنها تخضع لاعتبار الواقع والممكن. </a:t>
            </a:r>
          </a:p>
          <a:p>
            <a:pPr algn="just"/>
            <a:endParaRPr lang="ar-SA" sz="2400" b="1" dirty="0" smtClean="0">
              <a:latin typeface="Simplified Arabic" pitchFamily="18" charset="-78"/>
              <a:ea typeface="Arial Unicode MS" pitchFamily="34" charset="-128"/>
              <a:cs typeface="Simplified Arabic" pitchFamily="18" charset="-78"/>
            </a:endParaRPr>
          </a:p>
          <a:p>
            <a:pPr algn="just"/>
            <a:r>
              <a:rPr lang="ar-SA" sz="2400" b="1" dirty="0" smtClean="0">
                <a:latin typeface="Simplified Arabic" pitchFamily="18" charset="-78"/>
                <a:ea typeface="Arial Unicode MS" pitchFamily="34" charset="-128"/>
                <a:cs typeface="Simplified Arabic" pitchFamily="18" charset="-78"/>
              </a:rPr>
              <a:t>رغم جوانب القوة في هذا التعريف إلا إن هناك انتقادان لهذا التعريف هما : </a:t>
            </a:r>
          </a:p>
          <a:p>
            <a:pPr algn="just">
              <a:buFontTx/>
              <a:buAutoNum type="arabicPeriod"/>
            </a:pPr>
            <a:r>
              <a:rPr lang="ar-SA" sz="2400" b="1" dirty="0" smtClean="0">
                <a:latin typeface="Simplified Arabic" pitchFamily="18" charset="-78"/>
                <a:ea typeface="Arial Unicode MS" pitchFamily="34" charset="-128"/>
                <a:cs typeface="Simplified Arabic" pitchFamily="18" charset="-78"/>
              </a:rPr>
              <a:t>كان من الأفضل لو أن التعريف قدم مزيدا من التوضيح لمصطلح العملية يضمن شرطي العلم والمهارة منعاً ل</a:t>
            </a:r>
            <a:r>
              <a:rPr lang="ar-EG" sz="2400" b="1" dirty="0" smtClean="0">
                <a:latin typeface="Simplified Arabic" pitchFamily="18" charset="-78"/>
                <a:ea typeface="Arial Unicode MS" pitchFamily="34" charset="-128"/>
                <a:cs typeface="Simplified Arabic" pitchFamily="18" charset="-78"/>
              </a:rPr>
              <a:t>أي</a:t>
            </a:r>
            <a:r>
              <a:rPr lang="ar-SA" sz="2400" b="1" dirty="0" smtClean="0">
                <a:latin typeface="Simplified Arabic" pitchFamily="18" charset="-78"/>
                <a:ea typeface="Arial Unicode MS" pitchFamily="34" charset="-128"/>
                <a:cs typeface="Simplified Arabic" pitchFamily="18" charset="-78"/>
              </a:rPr>
              <a:t> التباس قد يقع فيه القارئ. </a:t>
            </a:r>
          </a:p>
          <a:p>
            <a:pPr algn="just">
              <a:buFontTx/>
              <a:buAutoNum type="arabicPeriod"/>
            </a:pPr>
            <a:r>
              <a:rPr lang="ar-SA" sz="2400" b="1" dirty="0" smtClean="0">
                <a:latin typeface="Simplified Arabic" pitchFamily="18" charset="-78"/>
                <a:ea typeface="Arial Unicode MS" pitchFamily="34" charset="-128"/>
                <a:cs typeface="Simplified Arabic" pitchFamily="18" charset="-78"/>
              </a:rPr>
              <a:t>المواجهة </a:t>
            </a:r>
            <a:r>
              <a:rPr lang="ar-EG" sz="2400" b="1" dirty="0" smtClean="0">
                <a:latin typeface="Simplified Arabic" pitchFamily="18" charset="-78"/>
                <a:ea typeface="Arial Unicode MS" pitchFamily="34" charset="-128"/>
                <a:cs typeface="Simplified Arabic" pitchFamily="18" charset="-78"/>
              </a:rPr>
              <a:t>ا</a:t>
            </a:r>
            <a:r>
              <a:rPr lang="ar-SA" sz="2400" b="1" dirty="0" smtClean="0">
                <a:latin typeface="Simplified Arabic" pitchFamily="18" charset="-78"/>
                <a:ea typeface="Arial Unicode MS" pitchFamily="34" charset="-128"/>
                <a:cs typeface="Simplified Arabic" pitchFamily="18" charset="-78"/>
              </a:rPr>
              <a:t>لفعال</a:t>
            </a:r>
            <a:r>
              <a:rPr lang="ar-EG" sz="2400" b="1" dirty="0" smtClean="0">
                <a:latin typeface="Simplified Arabic" pitchFamily="18" charset="-78"/>
                <a:ea typeface="Arial Unicode MS" pitchFamily="34" charset="-128"/>
                <a:cs typeface="Simplified Arabic" pitchFamily="18" charset="-78"/>
              </a:rPr>
              <a:t>ة</a:t>
            </a:r>
            <a:r>
              <a:rPr lang="ar-SA" sz="2400" b="1" dirty="0" smtClean="0">
                <a:latin typeface="Simplified Arabic" pitchFamily="18" charset="-78"/>
                <a:ea typeface="Arial Unicode MS" pitchFamily="34" charset="-128"/>
                <a:cs typeface="Simplified Arabic" pitchFamily="18" charset="-78"/>
              </a:rPr>
              <a:t> تعنى المواجهة المؤثرة على انطلاقها – ولكن ماذا لو لم نتمكن من تحقيق ذلك كليا أو</a:t>
            </a:r>
            <a:r>
              <a:rPr lang="ar-EG" sz="2400" b="1" dirty="0" smtClean="0">
                <a:latin typeface="Simplified Arabic" pitchFamily="18" charset="-78"/>
                <a:ea typeface="Arial Unicode MS" pitchFamily="34" charset="-128"/>
                <a:cs typeface="Simplified Arabic" pitchFamily="18" charset="-78"/>
              </a:rPr>
              <a:t> </a:t>
            </a:r>
            <a:r>
              <a:rPr lang="ar-SA" sz="2400" b="1" dirty="0" smtClean="0">
                <a:latin typeface="Simplified Arabic" pitchFamily="18" charset="-78"/>
                <a:ea typeface="Arial Unicode MS" pitchFamily="34" charset="-128"/>
                <a:cs typeface="Simplified Arabic" pitchFamily="18" charset="-78"/>
              </a:rPr>
              <a:t>نسبيا كحالات المرض العقل</a:t>
            </a:r>
            <a:r>
              <a:rPr lang="ar-EG" sz="2400" b="1" dirty="0" smtClean="0">
                <a:latin typeface="Simplified Arabic" pitchFamily="18" charset="-78"/>
                <a:ea typeface="Arial Unicode MS" pitchFamily="34" charset="-128"/>
                <a:cs typeface="Simplified Arabic" pitchFamily="18" charset="-78"/>
              </a:rPr>
              <a:t>ي</a:t>
            </a:r>
            <a:r>
              <a:rPr lang="ar-SA" sz="2400" b="1" dirty="0" smtClean="0">
                <a:latin typeface="Simplified Arabic" pitchFamily="18" charset="-78"/>
                <a:ea typeface="Arial Unicode MS" pitchFamily="34" charset="-128"/>
                <a:cs typeface="Simplified Arabic" pitchFamily="18" charset="-78"/>
              </a:rPr>
              <a:t> الحاد أو</a:t>
            </a:r>
            <a:r>
              <a:rPr lang="ar-EG" sz="2400" b="1" dirty="0" smtClean="0">
                <a:latin typeface="Simplified Arabic" pitchFamily="18" charset="-78"/>
                <a:ea typeface="Arial Unicode MS" pitchFamily="34" charset="-128"/>
                <a:cs typeface="Simplified Arabic" pitchFamily="18" charset="-78"/>
              </a:rPr>
              <a:t> </a:t>
            </a:r>
            <a:r>
              <a:rPr lang="ar-SA" sz="2400" b="1" dirty="0" smtClean="0">
                <a:latin typeface="Simplified Arabic" pitchFamily="18" charset="-78"/>
                <a:ea typeface="Arial Unicode MS" pitchFamily="34" charset="-128"/>
                <a:cs typeface="Simplified Arabic" pitchFamily="18" charset="-78"/>
              </a:rPr>
              <a:t>المعتوهين، من ثم كان من المفيد أن</a:t>
            </a:r>
            <a:r>
              <a:rPr lang="ar-EG" sz="2400" b="1" dirty="0" smtClean="0">
                <a:latin typeface="Simplified Arabic" pitchFamily="18" charset="-78"/>
                <a:ea typeface="Arial Unicode MS" pitchFamily="34" charset="-128"/>
                <a:cs typeface="Simplified Arabic" pitchFamily="18" charset="-78"/>
              </a:rPr>
              <a:t> </a:t>
            </a:r>
            <a:r>
              <a:rPr lang="ar-SA" sz="2400" b="1" dirty="0" smtClean="0">
                <a:latin typeface="Simplified Arabic" pitchFamily="18" charset="-78"/>
                <a:ea typeface="Arial Unicode MS" pitchFamily="34" charset="-128"/>
                <a:cs typeface="Simplified Arabic" pitchFamily="18" charset="-78"/>
              </a:rPr>
              <a:t>تكون الص</a:t>
            </a:r>
            <a:r>
              <a:rPr lang="ar-EG" sz="2400" b="1" dirty="0" smtClean="0">
                <a:latin typeface="Simplified Arabic" pitchFamily="18" charset="-78"/>
                <a:ea typeface="Arial Unicode MS" pitchFamily="34" charset="-128"/>
                <a:cs typeface="Simplified Arabic" pitchFamily="18" charset="-78"/>
              </a:rPr>
              <a:t>ي</a:t>
            </a:r>
            <a:r>
              <a:rPr lang="ar-SA" sz="2400" b="1" dirty="0" smtClean="0">
                <a:latin typeface="Simplified Arabic" pitchFamily="18" charset="-78"/>
                <a:ea typeface="Arial Unicode MS" pitchFamily="34" charset="-128"/>
                <a:cs typeface="Simplified Arabic" pitchFamily="18" charset="-78"/>
              </a:rPr>
              <a:t>اغ</a:t>
            </a:r>
            <a:r>
              <a:rPr lang="ar-EG" sz="2400" b="1" dirty="0" smtClean="0">
                <a:latin typeface="Simplified Arabic" pitchFamily="18" charset="-78"/>
                <a:ea typeface="Arial Unicode MS" pitchFamily="34" charset="-128"/>
                <a:cs typeface="Simplified Arabic" pitchFamily="18" charset="-78"/>
              </a:rPr>
              <a:t>ة</a:t>
            </a:r>
            <a:r>
              <a:rPr lang="ar-SA" sz="2400" b="1" dirty="0" smtClean="0">
                <a:latin typeface="Simplified Arabic" pitchFamily="18" charset="-78"/>
                <a:ea typeface="Arial Unicode MS" pitchFamily="34" charset="-128"/>
                <a:cs typeface="Simplified Arabic" pitchFamily="18" charset="-78"/>
              </a:rPr>
              <a:t> متضمنة هذا الافتراض لتكون المواجهة الفعال</a:t>
            </a:r>
            <a:r>
              <a:rPr lang="ar-EG" sz="2400" b="1" dirty="0" smtClean="0">
                <a:latin typeface="Simplified Arabic" pitchFamily="18" charset="-78"/>
                <a:ea typeface="Arial Unicode MS" pitchFamily="34" charset="-128"/>
                <a:cs typeface="Simplified Arabic" pitchFamily="18" charset="-78"/>
              </a:rPr>
              <a:t>ة</a:t>
            </a:r>
            <a:r>
              <a:rPr lang="ar-SA" sz="2400" b="1" dirty="0" smtClean="0">
                <a:latin typeface="Simplified Arabic" pitchFamily="18" charset="-78"/>
                <a:ea typeface="Arial Unicode MS" pitchFamily="34" charset="-128"/>
                <a:cs typeface="Simplified Arabic" pitchFamily="18" charset="-78"/>
              </a:rPr>
              <a:t> الممكنة .</a:t>
            </a:r>
          </a:p>
          <a:p>
            <a:endParaRPr lang="ar-SA" sz="2000" u="sng" dirty="0" smtClean="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4"/>
          <p:cNvSpPr>
            <a:spLocks noChangeArrowheads="1"/>
          </p:cNvSpPr>
          <p:nvPr/>
        </p:nvSpPr>
        <p:spPr bwMode="auto">
          <a:xfrm>
            <a:off x="0" y="0"/>
            <a:ext cx="9144000" cy="6858000"/>
          </a:xfrm>
          <a:prstGeom prst="rect">
            <a:avLst/>
          </a:prstGeom>
          <a:solidFill>
            <a:schemeClr val="bg1">
              <a:alpha val="38039"/>
            </a:schemeClr>
          </a:solidFill>
          <a:ln w="9525">
            <a:solidFill>
              <a:schemeClr val="tx1"/>
            </a:solidFill>
            <a:miter lim="800000"/>
            <a:headEnd/>
            <a:tailEnd/>
          </a:ln>
        </p:spPr>
        <p:txBody>
          <a:bodyPr wrap="none" anchor="ctr"/>
          <a:lstStyle/>
          <a:p>
            <a:endParaRPr lang="ar-EG"/>
          </a:p>
        </p:txBody>
      </p:sp>
      <p:sp>
        <p:nvSpPr>
          <p:cNvPr id="19459" name="Rectangle 3"/>
          <p:cNvSpPr>
            <a:spLocks noGrp="1" noChangeArrowheads="1"/>
          </p:cNvSpPr>
          <p:nvPr>
            <p:ph type="body" idx="1"/>
          </p:nvPr>
        </p:nvSpPr>
        <p:spPr>
          <a:xfrm>
            <a:off x="457200" y="990600"/>
            <a:ext cx="8382000" cy="5486400"/>
          </a:xfrm>
        </p:spPr>
        <p:txBody>
          <a:bodyPr/>
          <a:lstStyle/>
          <a:p>
            <a:pPr algn="just"/>
            <a:r>
              <a:rPr lang="ar-SA" b="1" dirty="0" smtClean="0">
                <a:latin typeface="Simplified Arabic" pitchFamily="18" charset="-78"/>
                <a:ea typeface="Arial Unicode MS" pitchFamily="34" charset="-128"/>
                <a:cs typeface="Simplified Arabic" pitchFamily="18" charset="-78"/>
              </a:rPr>
              <a:t>خدم</a:t>
            </a:r>
            <a:r>
              <a:rPr lang="ar-EG" b="1" dirty="0" smtClean="0">
                <a:latin typeface="Simplified Arabic" pitchFamily="18" charset="-78"/>
                <a:ea typeface="Arial Unicode MS" pitchFamily="34" charset="-128"/>
                <a:cs typeface="Simplified Arabic" pitchFamily="18" charset="-78"/>
              </a:rPr>
              <a:t>ة</a:t>
            </a:r>
            <a:r>
              <a:rPr lang="ar-SA" b="1" dirty="0" smtClean="0">
                <a:latin typeface="Simplified Arabic" pitchFamily="18" charset="-78"/>
                <a:ea typeface="Arial Unicode MS" pitchFamily="34" charset="-128"/>
                <a:cs typeface="Simplified Arabic" pitchFamily="18" charset="-78"/>
              </a:rPr>
              <a:t> الفرد فن </a:t>
            </a:r>
            <a:r>
              <a:rPr lang="ar-EG" sz="2800" b="1" dirty="0" smtClean="0">
                <a:latin typeface="Simplified Arabic" pitchFamily="18" charset="-78"/>
                <a:ea typeface="Arial Unicode MS" pitchFamily="34" charset="-128"/>
                <a:cs typeface="Simplified Arabic" pitchFamily="18" charset="-78"/>
              </a:rPr>
              <a:t>يستخدم</a:t>
            </a:r>
            <a:r>
              <a:rPr lang="ar-SA" b="1" dirty="0" smtClean="0">
                <a:latin typeface="Simplified Arabic" pitchFamily="18" charset="-78"/>
                <a:ea typeface="Arial Unicode MS" pitchFamily="34" charset="-128"/>
                <a:cs typeface="Simplified Arabic" pitchFamily="18" charset="-78"/>
              </a:rPr>
              <a:t> فيه معارف العلوم الإنسانية والمهارة العلاقية لتوجيه كل من طاقات الفرد وإمكانات المجتمع لتحقيق أفضل تكيف بين الفرد وبيئته الاجتماعية</a:t>
            </a:r>
            <a:r>
              <a:rPr lang="ar-EG" b="1" dirty="0" smtClean="0">
                <a:latin typeface="Simplified Arabic" pitchFamily="18" charset="-78"/>
                <a:ea typeface="Arial Unicode MS" pitchFamily="34" charset="-128"/>
                <a:cs typeface="Simplified Arabic" pitchFamily="18" charset="-78"/>
              </a:rPr>
              <a:t>.</a:t>
            </a:r>
            <a:r>
              <a:rPr lang="ar-SA" b="1" dirty="0" smtClean="0">
                <a:latin typeface="Simplified Arabic" pitchFamily="18" charset="-78"/>
                <a:ea typeface="Arial Unicode MS" pitchFamily="34" charset="-128"/>
                <a:cs typeface="Simplified Arabic" pitchFamily="18" charset="-78"/>
              </a:rPr>
              <a:t> </a:t>
            </a:r>
            <a:endParaRPr lang="ar-EG" b="1" dirty="0" smtClean="0">
              <a:latin typeface="Simplified Arabic" pitchFamily="18" charset="-78"/>
              <a:ea typeface="Arial Unicode MS" pitchFamily="34" charset="-128"/>
              <a:cs typeface="Simplified Arabic" pitchFamily="18" charset="-78"/>
            </a:endParaRPr>
          </a:p>
          <a:p>
            <a:pPr algn="just"/>
            <a:r>
              <a:rPr lang="ar-SA" b="1" dirty="0" smtClean="0">
                <a:latin typeface="Simplified Arabic" pitchFamily="18" charset="-78"/>
                <a:ea typeface="Arial Unicode MS" pitchFamily="34" charset="-128"/>
                <a:cs typeface="Simplified Arabic" pitchFamily="18" charset="-78"/>
              </a:rPr>
              <a:t>وسوف نناقش ونحلل التعريف لمعرفة جوانب القوة والضعف من خلال </a:t>
            </a:r>
            <a:r>
              <a:rPr lang="ar-EG" b="1" dirty="0" smtClean="0">
                <a:latin typeface="Simplified Arabic" pitchFamily="18" charset="-78"/>
                <a:ea typeface="Arial Unicode MS" pitchFamily="34" charset="-128"/>
                <a:cs typeface="Simplified Arabic" pitchFamily="18" charset="-78"/>
              </a:rPr>
              <a:t>:-</a:t>
            </a:r>
            <a:endParaRPr lang="ar-SA" b="1" dirty="0" smtClean="0">
              <a:latin typeface="Simplified Arabic" pitchFamily="18" charset="-78"/>
              <a:ea typeface="Arial Unicode MS" pitchFamily="34" charset="-128"/>
              <a:cs typeface="Simplified Arabic" pitchFamily="18" charset="-78"/>
            </a:endParaRPr>
          </a:p>
          <a:p>
            <a:pPr algn="just"/>
            <a:r>
              <a:rPr lang="ar-EG" b="1" dirty="0" smtClean="0">
                <a:solidFill>
                  <a:srgbClr val="FF0000"/>
                </a:solidFill>
                <a:latin typeface="Simplified Arabic" pitchFamily="18" charset="-78"/>
                <a:ea typeface="Arial Unicode MS" pitchFamily="34" charset="-128"/>
                <a:cs typeface="Simplified Arabic" pitchFamily="18" charset="-78"/>
              </a:rPr>
              <a:t>ت</a:t>
            </a:r>
            <a:r>
              <a:rPr lang="ar-SA" b="1" dirty="0" smtClean="0">
                <a:solidFill>
                  <a:srgbClr val="FF0000"/>
                </a:solidFill>
                <a:latin typeface="Simplified Arabic" pitchFamily="18" charset="-78"/>
                <a:ea typeface="Arial Unicode MS" pitchFamily="34" charset="-128"/>
                <a:cs typeface="Simplified Arabic" pitchFamily="18" charset="-78"/>
              </a:rPr>
              <a:t>حديد</a:t>
            </a:r>
            <a:r>
              <a:rPr lang="ar-EG" b="1" dirty="0" smtClean="0">
                <a:solidFill>
                  <a:srgbClr val="FF0000"/>
                </a:solidFill>
                <a:latin typeface="Simplified Arabic" pitchFamily="18" charset="-78"/>
                <a:ea typeface="Arial Unicode MS" pitchFamily="34" charset="-128"/>
                <a:cs typeface="Simplified Arabic" pitchFamily="18" charset="-78"/>
              </a:rPr>
              <a:t> </a:t>
            </a:r>
            <a:r>
              <a:rPr lang="ar-SA" b="1" dirty="0" smtClean="0">
                <a:solidFill>
                  <a:srgbClr val="FF0000"/>
                </a:solidFill>
                <a:latin typeface="Simplified Arabic" pitchFamily="18" charset="-78"/>
                <a:ea typeface="Arial Unicode MS" pitchFamily="34" charset="-128"/>
                <a:cs typeface="Simplified Arabic" pitchFamily="18" charset="-78"/>
              </a:rPr>
              <a:t>جوانب القوة </a:t>
            </a:r>
            <a:r>
              <a:rPr lang="ar-EG" b="1" dirty="0" smtClean="0">
                <a:solidFill>
                  <a:srgbClr val="FF0000"/>
                </a:solidFill>
                <a:latin typeface="Simplified Arabic" pitchFamily="18" charset="-78"/>
                <a:ea typeface="Arial Unicode MS" pitchFamily="34" charset="-128"/>
                <a:cs typeface="Simplified Arabic" pitchFamily="18" charset="-78"/>
              </a:rPr>
              <a:t>ك</a:t>
            </a:r>
            <a:r>
              <a:rPr lang="ar-SA" b="1" dirty="0" smtClean="0">
                <a:solidFill>
                  <a:srgbClr val="FF0000"/>
                </a:solidFill>
                <a:latin typeface="Simplified Arabic" pitchFamily="18" charset="-78"/>
                <a:ea typeface="Arial Unicode MS" pitchFamily="34" charset="-128"/>
                <a:cs typeface="Simplified Arabic" pitchFamily="18" charset="-78"/>
              </a:rPr>
              <a:t>ما يلي : </a:t>
            </a:r>
          </a:p>
          <a:p>
            <a:pPr algn="just"/>
            <a:r>
              <a:rPr lang="ar-SA" b="1" dirty="0" smtClean="0">
                <a:latin typeface="Simplified Arabic" pitchFamily="18" charset="-78"/>
                <a:ea typeface="Arial Unicode MS" pitchFamily="34" charset="-128"/>
                <a:cs typeface="Simplified Arabic" pitchFamily="18" charset="-78"/>
              </a:rPr>
              <a:t>يتسم التعريف بالوضوح والاهتمام بالتفاصيل والواقعية مع التزامه بالاقتصار على تحديد ماهية خدمة الفرد وأهدافها دون ذكر الوسائل أو الأسلوب كما سيتضح مما يلي :</a:t>
            </a:r>
            <a:r>
              <a:rPr lang="ar-SA" sz="3600" u="sng" dirty="0" smtClean="0">
                <a:solidFill>
                  <a:srgbClr val="FF0000"/>
                </a:solidFill>
                <a:latin typeface="Arial Unicode MS" pitchFamily="34" charset="-128"/>
                <a:ea typeface="Arial Unicode MS" pitchFamily="34" charset="-128"/>
                <a:cs typeface="Simplified Arabic" pitchFamily="18" charset="-78"/>
              </a:rPr>
              <a:t> </a:t>
            </a:r>
            <a:endParaRPr lang="ar-SA" sz="3600" dirty="0" smtClean="0">
              <a:latin typeface="Arial Unicode MS" pitchFamily="34" charset="-128"/>
              <a:ea typeface="Arial Unicode MS" pitchFamily="34" charset="-128"/>
              <a:cs typeface="Simplified Arabic" pitchFamily="18" charset="-78"/>
            </a:endParaRPr>
          </a:p>
        </p:txBody>
      </p:sp>
      <p:sp>
        <p:nvSpPr>
          <p:cNvPr id="4" name="Rectangle 2"/>
          <p:cNvSpPr>
            <a:spLocks noGrp="1" noChangeArrowheads="1"/>
          </p:cNvSpPr>
          <p:nvPr>
            <p:ph type="title"/>
          </p:nvPr>
        </p:nvSpPr>
        <p:spPr>
          <a:xfrm>
            <a:off x="533400" y="228600"/>
            <a:ext cx="8229600" cy="533400"/>
          </a:xfrm>
        </p:spPr>
        <p:txBody>
          <a:bodyPr/>
          <a:lstStyle/>
          <a:p>
            <a:pPr eaLnBrk="1" hangingPunct="1">
              <a:defRPr/>
            </a:pPr>
            <a:r>
              <a:rPr lang="ar-EG" b="1" dirty="0" smtClean="0">
                <a:solidFill>
                  <a:srgbClr val="993300"/>
                </a:solidFill>
                <a:cs typeface="PT Bold Heading" pitchFamily="2" charset="-78"/>
              </a:rPr>
              <a:t>(</a:t>
            </a:r>
            <a:r>
              <a:rPr lang="ar-SA" b="1" dirty="0" err="1" smtClean="0">
                <a:solidFill>
                  <a:srgbClr val="993300"/>
                </a:solidFill>
                <a:cs typeface="PT Bold Heading" pitchFamily="2" charset="-78"/>
              </a:rPr>
              <a:t>التعر</a:t>
            </a:r>
            <a:r>
              <a:rPr lang="ar-EG" b="1" dirty="0" smtClean="0">
                <a:solidFill>
                  <a:srgbClr val="993300"/>
                </a:solidFill>
                <a:cs typeface="PT Bold Heading" pitchFamily="2" charset="-78"/>
              </a:rPr>
              <a:t>ي</a:t>
            </a:r>
            <a:r>
              <a:rPr lang="ar-SA" b="1" dirty="0" smtClean="0">
                <a:solidFill>
                  <a:srgbClr val="993300"/>
                </a:solidFill>
                <a:cs typeface="PT Bold Heading" pitchFamily="2" charset="-78"/>
              </a:rPr>
              <a:t>ف</a:t>
            </a:r>
            <a:r>
              <a:rPr lang="ar-SA" b="1" kern="1200" dirty="0" smtClean="0">
                <a:latin typeface="Simplified Arabic" pitchFamily="18" charset="-78"/>
                <a:ea typeface="Arial Unicode MS" pitchFamily="34" charset="-128"/>
                <a:cs typeface="Simplified Arabic" pitchFamily="18" charset="-78"/>
              </a:rPr>
              <a:t> </a:t>
            </a:r>
            <a:r>
              <a:rPr lang="ar-SA" b="1" dirty="0" smtClean="0">
                <a:solidFill>
                  <a:srgbClr val="993300"/>
                </a:solidFill>
                <a:cs typeface="PT Bold Heading" pitchFamily="2" charset="-78"/>
              </a:rPr>
              <a:t>الثاني : بيا</a:t>
            </a:r>
            <a:r>
              <a:rPr lang="ar-EG" b="1" dirty="0" smtClean="0">
                <a:solidFill>
                  <a:srgbClr val="993300"/>
                </a:solidFill>
                <a:cs typeface="PT Bold Heading" pitchFamily="2" charset="-78"/>
              </a:rPr>
              <a:t> </a:t>
            </a:r>
            <a:r>
              <a:rPr lang="ar-SA" b="1" dirty="0" err="1" smtClean="0">
                <a:solidFill>
                  <a:srgbClr val="993300"/>
                </a:solidFill>
                <a:cs typeface="PT Bold Heading" pitchFamily="2" charset="-78"/>
              </a:rPr>
              <a:t>ستوك</a:t>
            </a:r>
            <a:r>
              <a:rPr lang="ar-SA" b="1" kern="1200" dirty="0" smtClean="0">
                <a:latin typeface="Simplified Arabic" pitchFamily="18" charset="-78"/>
                <a:ea typeface="Arial Unicode MS" pitchFamily="34" charset="-128"/>
                <a:cs typeface="Simplified Arabic" pitchFamily="18" charset="-78"/>
              </a:rPr>
              <a:t> </a:t>
            </a:r>
            <a:endParaRPr lang="en-US" sz="4800" b="1" dirty="0" smtClean="0"/>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ChangeArrowheads="1"/>
          </p:cNvSpPr>
          <p:nvPr/>
        </p:nvSpPr>
        <p:spPr bwMode="auto">
          <a:xfrm>
            <a:off x="0" y="0"/>
            <a:ext cx="9144000" cy="6858000"/>
          </a:xfrm>
          <a:prstGeom prst="rect">
            <a:avLst/>
          </a:prstGeom>
          <a:solidFill>
            <a:schemeClr val="bg1">
              <a:alpha val="38039"/>
            </a:schemeClr>
          </a:solidFill>
          <a:ln w="9525">
            <a:solidFill>
              <a:schemeClr val="tx1"/>
            </a:solidFill>
            <a:miter lim="800000"/>
            <a:headEnd/>
            <a:tailEnd/>
          </a:ln>
        </p:spPr>
        <p:txBody>
          <a:bodyPr wrap="none" anchor="ctr"/>
          <a:lstStyle/>
          <a:p>
            <a:endParaRPr lang="ar-EG"/>
          </a:p>
        </p:txBody>
      </p:sp>
      <p:sp>
        <p:nvSpPr>
          <p:cNvPr id="24579" name="Rectangle 3"/>
          <p:cNvSpPr>
            <a:spLocks noGrp="1" noChangeArrowheads="1"/>
          </p:cNvSpPr>
          <p:nvPr>
            <p:ph type="title"/>
          </p:nvPr>
        </p:nvSpPr>
        <p:spPr>
          <a:xfrm>
            <a:off x="457200" y="274638"/>
            <a:ext cx="8229600" cy="944562"/>
          </a:xfrm>
        </p:spPr>
        <p:txBody>
          <a:bodyPr/>
          <a:lstStyle/>
          <a:p>
            <a:pPr eaLnBrk="1" hangingPunct="1">
              <a:defRPr/>
            </a:pPr>
            <a:r>
              <a:rPr lang="ar-EG" b="1" dirty="0" smtClean="0">
                <a:solidFill>
                  <a:srgbClr val="993300"/>
                </a:solidFill>
                <a:cs typeface="PT Bold Heading" pitchFamily="2" charset="-78"/>
              </a:rPr>
              <a:t>(تابع )</a:t>
            </a:r>
            <a:r>
              <a:rPr lang="ar-SA" b="1" dirty="0" err="1" smtClean="0">
                <a:solidFill>
                  <a:srgbClr val="993300"/>
                </a:solidFill>
                <a:cs typeface="PT Bold Heading" pitchFamily="2" charset="-78"/>
              </a:rPr>
              <a:t>التعر</a:t>
            </a:r>
            <a:r>
              <a:rPr lang="ar-EG" b="1" dirty="0" smtClean="0">
                <a:solidFill>
                  <a:srgbClr val="993300"/>
                </a:solidFill>
                <a:cs typeface="PT Bold Heading" pitchFamily="2" charset="-78"/>
              </a:rPr>
              <a:t>ي</a:t>
            </a:r>
            <a:r>
              <a:rPr lang="ar-SA" b="1" dirty="0" smtClean="0">
                <a:solidFill>
                  <a:srgbClr val="993300"/>
                </a:solidFill>
                <a:cs typeface="PT Bold Heading" pitchFamily="2" charset="-78"/>
              </a:rPr>
              <a:t>ف</a:t>
            </a:r>
            <a:r>
              <a:rPr lang="ar-SA" b="1" kern="1200" dirty="0" smtClean="0">
                <a:latin typeface="Simplified Arabic" pitchFamily="18" charset="-78"/>
                <a:ea typeface="Arial Unicode MS" pitchFamily="34" charset="-128"/>
                <a:cs typeface="Simplified Arabic" pitchFamily="18" charset="-78"/>
              </a:rPr>
              <a:t> </a:t>
            </a:r>
            <a:r>
              <a:rPr lang="ar-SA" b="1" dirty="0" smtClean="0">
                <a:solidFill>
                  <a:srgbClr val="993300"/>
                </a:solidFill>
                <a:cs typeface="PT Bold Heading" pitchFamily="2" charset="-78"/>
              </a:rPr>
              <a:t>الثاني : بيا</a:t>
            </a:r>
            <a:r>
              <a:rPr lang="ar-EG" b="1" dirty="0" smtClean="0">
                <a:solidFill>
                  <a:srgbClr val="993300"/>
                </a:solidFill>
                <a:cs typeface="PT Bold Heading" pitchFamily="2" charset="-78"/>
              </a:rPr>
              <a:t> </a:t>
            </a:r>
            <a:r>
              <a:rPr lang="ar-SA" b="1" dirty="0" err="1" smtClean="0">
                <a:solidFill>
                  <a:srgbClr val="993300"/>
                </a:solidFill>
                <a:cs typeface="PT Bold Heading" pitchFamily="2" charset="-78"/>
              </a:rPr>
              <a:t>ستوك</a:t>
            </a:r>
            <a:r>
              <a:rPr lang="ar-SA" b="1" kern="1200" dirty="0" smtClean="0">
                <a:latin typeface="Simplified Arabic" pitchFamily="18" charset="-78"/>
                <a:ea typeface="Arial Unicode MS" pitchFamily="34" charset="-128"/>
                <a:cs typeface="Simplified Arabic" pitchFamily="18" charset="-78"/>
              </a:rPr>
              <a:t> </a:t>
            </a:r>
            <a:endParaRPr lang="en-US" b="1" dirty="0" smtClean="0">
              <a:solidFill>
                <a:srgbClr val="993300"/>
              </a:solidFill>
              <a:cs typeface="PT Bold Heading" pitchFamily="2" charset="-78"/>
            </a:endParaRPr>
          </a:p>
        </p:txBody>
      </p:sp>
      <p:sp>
        <p:nvSpPr>
          <p:cNvPr id="20484" name="Rectangle 4"/>
          <p:cNvSpPr>
            <a:spLocks noGrp="1" noChangeArrowheads="1"/>
          </p:cNvSpPr>
          <p:nvPr>
            <p:ph type="body" idx="1"/>
          </p:nvPr>
        </p:nvSpPr>
        <p:spPr>
          <a:xfrm>
            <a:off x="152400" y="1066800"/>
            <a:ext cx="8610600" cy="3657600"/>
          </a:xfrm>
        </p:spPr>
        <p:txBody>
          <a:bodyPr/>
          <a:lstStyle/>
          <a:p>
            <a:pPr>
              <a:buFontTx/>
              <a:buNone/>
            </a:pPr>
            <a:r>
              <a:rPr lang="ar-EG" b="1" smtClean="0">
                <a:solidFill>
                  <a:srgbClr val="FF0000"/>
                </a:solidFill>
                <a:latin typeface="Simplified Arabic" pitchFamily="18" charset="-78"/>
                <a:ea typeface="Arial Unicode MS" pitchFamily="34" charset="-128"/>
                <a:cs typeface="Simplified Arabic" pitchFamily="18" charset="-78"/>
              </a:rPr>
              <a:t>1</a:t>
            </a:r>
            <a:r>
              <a:rPr lang="ar-SA" b="1" smtClean="0">
                <a:solidFill>
                  <a:srgbClr val="FF0000"/>
                </a:solidFill>
                <a:latin typeface="Simplified Arabic" pitchFamily="18" charset="-78"/>
                <a:ea typeface="Arial Unicode MS" pitchFamily="34" charset="-128"/>
                <a:cs typeface="Simplified Arabic" pitchFamily="18" charset="-78"/>
              </a:rPr>
              <a:t>- </a:t>
            </a:r>
            <a:r>
              <a:rPr lang="ar-SA" sz="3600" b="1" smtClean="0">
                <a:solidFill>
                  <a:srgbClr val="FF0000"/>
                </a:solidFill>
                <a:latin typeface="Simplified Arabic" pitchFamily="18" charset="-78"/>
                <a:ea typeface="Arial Unicode MS" pitchFamily="34" charset="-128"/>
                <a:cs typeface="Simplified Arabic" pitchFamily="18" charset="-78"/>
              </a:rPr>
              <a:t>خدمه الفرد فن : </a:t>
            </a:r>
            <a:endParaRPr lang="ar-SA" b="1" smtClean="0">
              <a:solidFill>
                <a:srgbClr val="FF0000"/>
              </a:solidFill>
              <a:latin typeface="Simplified Arabic" pitchFamily="18" charset="-78"/>
              <a:ea typeface="Arial Unicode MS" pitchFamily="34" charset="-128"/>
              <a:cs typeface="Simplified Arabic" pitchFamily="18" charset="-78"/>
            </a:endParaRPr>
          </a:p>
          <a:p>
            <a:pPr algn="just"/>
            <a:r>
              <a:rPr lang="ar-SA" b="1" smtClean="0">
                <a:latin typeface="Simplified Arabic" pitchFamily="18" charset="-78"/>
                <a:ea typeface="Arial Unicode MS" pitchFamily="34" charset="-128"/>
                <a:cs typeface="Simplified Arabic" pitchFamily="18" charset="-78"/>
              </a:rPr>
              <a:t>فن بالمفهوم الغربي مرادف</a:t>
            </a:r>
            <a:r>
              <a:rPr lang="ar-EG" b="1" smtClean="0">
                <a:latin typeface="Simplified Arabic" pitchFamily="18" charset="-78"/>
                <a:ea typeface="Arial Unicode MS" pitchFamily="34" charset="-128"/>
                <a:cs typeface="Simplified Arabic" pitchFamily="18" charset="-78"/>
              </a:rPr>
              <a:t>ه</a:t>
            </a:r>
            <a:r>
              <a:rPr lang="ar-SA" b="1" smtClean="0">
                <a:latin typeface="Simplified Arabic" pitchFamily="18" charset="-78"/>
                <a:ea typeface="Arial Unicode MS" pitchFamily="34" charset="-128"/>
                <a:cs typeface="Simplified Arabic" pitchFamily="18" charset="-78"/>
              </a:rPr>
              <a:t> </a:t>
            </a:r>
            <a:r>
              <a:rPr lang="ar-EG" b="1" smtClean="0">
                <a:latin typeface="Simplified Arabic" pitchFamily="18" charset="-78"/>
                <a:ea typeface="Arial Unicode MS" pitchFamily="34" charset="-128"/>
                <a:cs typeface="Simplified Arabic" pitchFamily="18" charset="-78"/>
              </a:rPr>
              <a:t>ا</a:t>
            </a:r>
            <a:r>
              <a:rPr lang="ar-SA" b="1" smtClean="0">
                <a:latin typeface="Simplified Arabic" pitchFamily="18" charset="-78"/>
                <a:ea typeface="Arial Unicode MS" pitchFamily="34" charset="-128"/>
                <a:cs typeface="Simplified Arabic" pitchFamily="18" charset="-78"/>
              </a:rPr>
              <a:t>لمهارة، فهي عبارة تؤكد أهمية عنصر المهارة لممارسة خدمة الفرد. </a:t>
            </a:r>
          </a:p>
          <a:p>
            <a:pPr algn="just"/>
            <a:endParaRPr lang="ar-SA" b="1" smtClean="0">
              <a:latin typeface="Simplified Arabic" pitchFamily="18" charset="-78"/>
              <a:ea typeface="Arial Unicode MS" pitchFamily="34" charset="-128"/>
              <a:cs typeface="Simplified Arabic" pitchFamily="18" charset="-78"/>
            </a:endParaRPr>
          </a:p>
          <a:p>
            <a:pPr algn="just">
              <a:buFontTx/>
              <a:buNone/>
            </a:pPr>
            <a:r>
              <a:rPr lang="ar-SA" b="1" smtClean="0">
                <a:solidFill>
                  <a:srgbClr val="FF0000"/>
                </a:solidFill>
                <a:latin typeface="Simplified Arabic" pitchFamily="18" charset="-78"/>
                <a:ea typeface="Arial Unicode MS" pitchFamily="34" charset="-128"/>
                <a:cs typeface="Simplified Arabic" pitchFamily="18" charset="-78"/>
              </a:rPr>
              <a:t>2- </a:t>
            </a:r>
            <a:r>
              <a:rPr lang="ar-SA" sz="3600" b="1" smtClean="0">
                <a:solidFill>
                  <a:srgbClr val="FF0000"/>
                </a:solidFill>
                <a:latin typeface="Simplified Arabic" pitchFamily="18" charset="-78"/>
                <a:ea typeface="Arial Unicode MS" pitchFamily="34" charset="-128"/>
                <a:cs typeface="Simplified Arabic" pitchFamily="18" charset="-78"/>
              </a:rPr>
              <a:t>تستخدم فيه معارف العلوم الإنسانية والمهارة العلاقية: </a:t>
            </a:r>
            <a:r>
              <a:rPr lang="ar-SA" b="1" smtClean="0">
                <a:latin typeface="Simplified Arabic" pitchFamily="18" charset="-78"/>
                <a:ea typeface="Arial Unicode MS" pitchFamily="34" charset="-128"/>
                <a:cs typeface="Simplified Arabic" pitchFamily="18" charset="-78"/>
              </a:rPr>
              <a:t>تعتبر هذه العبارة توضيحاً لإزالة الغموض الذي قد يشمل مفهوم الفن بل سار بعيداً ليوضح طبيعة العلوم والمهارة الواجب توافرها</a:t>
            </a:r>
            <a:r>
              <a:rPr lang="ar-EG" b="1" smtClean="0">
                <a:latin typeface="Simplified Arabic" pitchFamily="18" charset="-78"/>
                <a:ea typeface="Arial Unicode MS" pitchFamily="34" charset="-128"/>
                <a:cs typeface="Simplified Arabic" pitchFamily="18" charset="-78"/>
              </a:rPr>
              <a:t>.</a:t>
            </a:r>
            <a:endParaRPr lang="ar-SA" b="1" smtClean="0">
              <a:latin typeface="Simplified Arabic" pitchFamily="18" charset="-78"/>
              <a:ea typeface="Arial Unicode MS" pitchFamily="34" charset="-128"/>
              <a:cs typeface="Simplified Arabic" pitchFamily="18" charset="-78"/>
            </a:endParaRPr>
          </a:p>
          <a:p>
            <a:pPr>
              <a:buFontTx/>
              <a:buNone/>
            </a:pPr>
            <a:endParaRPr lang="ar-SA" sz="4000" smtClean="0">
              <a:latin typeface="Arial Unicode MS" pitchFamily="34" charset="-128"/>
              <a:ea typeface="Arial Unicode MS" pitchFamily="34" charset="-128"/>
              <a:cs typeface="Simplified Arabic" pitchFamily="18" charset="-78"/>
            </a:endParaRPr>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ChangeArrowheads="1"/>
          </p:cNvSpPr>
          <p:nvPr/>
        </p:nvSpPr>
        <p:spPr bwMode="auto">
          <a:xfrm>
            <a:off x="0" y="0"/>
            <a:ext cx="9144000" cy="6858000"/>
          </a:xfrm>
          <a:prstGeom prst="rect">
            <a:avLst/>
          </a:prstGeom>
          <a:solidFill>
            <a:schemeClr val="bg1">
              <a:alpha val="38039"/>
            </a:schemeClr>
          </a:solidFill>
          <a:ln w="9525">
            <a:solidFill>
              <a:schemeClr val="tx1"/>
            </a:solidFill>
            <a:miter lim="800000"/>
            <a:headEnd/>
            <a:tailEnd/>
          </a:ln>
        </p:spPr>
        <p:txBody>
          <a:bodyPr wrap="none" anchor="ctr"/>
          <a:lstStyle/>
          <a:p>
            <a:endParaRPr lang="ar-EG"/>
          </a:p>
        </p:txBody>
      </p:sp>
      <p:sp>
        <p:nvSpPr>
          <p:cNvPr id="24579" name="Rectangle 3"/>
          <p:cNvSpPr>
            <a:spLocks noGrp="1" noChangeArrowheads="1"/>
          </p:cNvSpPr>
          <p:nvPr>
            <p:ph type="title"/>
          </p:nvPr>
        </p:nvSpPr>
        <p:spPr>
          <a:xfrm>
            <a:off x="457200" y="274638"/>
            <a:ext cx="8229600" cy="944562"/>
          </a:xfrm>
        </p:spPr>
        <p:txBody>
          <a:bodyPr/>
          <a:lstStyle/>
          <a:p>
            <a:pPr eaLnBrk="1" hangingPunct="1">
              <a:defRPr/>
            </a:pPr>
            <a:r>
              <a:rPr lang="ar-EG" b="1" dirty="0" smtClean="0">
                <a:solidFill>
                  <a:srgbClr val="993300"/>
                </a:solidFill>
                <a:cs typeface="PT Bold Heading" pitchFamily="2" charset="-78"/>
              </a:rPr>
              <a:t>(تابع )</a:t>
            </a:r>
            <a:r>
              <a:rPr lang="ar-SA" b="1" dirty="0" smtClean="0">
                <a:solidFill>
                  <a:srgbClr val="993300"/>
                </a:solidFill>
                <a:cs typeface="PT Bold Heading" pitchFamily="2" charset="-78"/>
              </a:rPr>
              <a:t> التعر</a:t>
            </a:r>
            <a:r>
              <a:rPr lang="ar-EG" b="1" dirty="0" smtClean="0">
                <a:solidFill>
                  <a:srgbClr val="993300"/>
                </a:solidFill>
                <a:cs typeface="PT Bold Heading" pitchFamily="2" charset="-78"/>
              </a:rPr>
              <a:t>ي</a:t>
            </a:r>
            <a:r>
              <a:rPr lang="ar-SA" b="1" dirty="0" smtClean="0">
                <a:solidFill>
                  <a:srgbClr val="993300"/>
                </a:solidFill>
                <a:cs typeface="PT Bold Heading" pitchFamily="2" charset="-78"/>
              </a:rPr>
              <a:t>ف</a:t>
            </a:r>
            <a:r>
              <a:rPr lang="ar-SA" b="1" kern="1200" dirty="0" smtClean="0">
                <a:latin typeface="Simplified Arabic" pitchFamily="18" charset="-78"/>
                <a:ea typeface="Arial Unicode MS" pitchFamily="34" charset="-128"/>
                <a:cs typeface="Simplified Arabic" pitchFamily="18" charset="-78"/>
              </a:rPr>
              <a:t> </a:t>
            </a:r>
            <a:r>
              <a:rPr lang="ar-SA" b="1" dirty="0" smtClean="0">
                <a:solidFill>
                  <a:srgbClr val="993300"/>
                </a:solidFill>
                <a:cs typeface="PT Bold Heading" pitchFamily="2" charset="-78"/>
              </a:rPr>
              <a:t>الثاني : بيا</a:t>
            </a:r>
            <a:r>
              <a:rPr lang="ar-EG" b="1" dirty="0" smtClean="0">
                <a:solidFill>
                  <a:srgbClr val="993300"/>
                </a:solidFill>
                <a:cs typeface="PT Bold Heading" pitchFamily="2" charset="-78"/>
              </a:rPr>
              <a:t> </a:t>
            </a:r>
            <a:r>
              <a:rPr lang="ar-SA" b="1" dirty="0" err="1" smtClean="0">
                <a:solidFill>
                  <a:srgbClr val="993300"/>
                </a:solidFill>
                <a:cs typeface="PT Bold Heading" pitchFamily="2" charset="-78"/>
              </a:rPr>
              <a:t>ستوك</a:t>
            </a:r>
            <a:r>
              <a:rPr lang="ar-SA" b="1" kern="1200" dirty="0" smtClean="0">
                <a:latin typeface="Simplified Arabic" pitchFamily="18" charset="-78"/>
                <a:ea typeface="Arial Unicode MS" pitchFamily="34" charset="-128"/>
                <a:cs typeface="Simplified Arabic" pitchFamily="18" charset="-78"/>
              </a:rPr>
              <a:t> </a:t>
            </a:r>
            <a:endParaRPr lang="en-US" b="1" dirty="0" smtClean="0">
              <a:solidFill>
                <a:srgbClr val="993300"/>
              </a:solidFill>
              <a:cs typeface="PT Bold Heading" pitchFamily="2" charset="-78"/>
            </a:endParaRPr>
          </a:p>
        </p:txBody>
      </p:sp>
      <p:sp>
        <p:nvSpPr>
          <p:cNvPr id="21508" name="Rectangle 4"/>
          <p:cNvSpPr>
            <a:spLocks noGrp="1" noChangeArrowheads="1"/>
          </p:cNvSpPr>
          <p:nvPr>
            <p:ph type="body" idx="1"/>
          </p:nvPr>
        </p:nvSpPr>
        <p:spPr>
          <a:xfrm>
            <a:off x="228600" y="1066800"/>
            <a:ext cx="8534400" cy="3657600"/>
          </a:xfrm>
        </p:spPr>
        <p:txBody>
          <a:bodyPr/>
          <a:lstStyle/>
          <a:p>
            <a:pPr>
              <a:buFontTx/>
              <a:buNone/>
            </a:pPr>
            <a:r>
              <a:rPr lang="ar-SA" sz="2800" b="1" smtClean="0">
                <a:solidFill>
                  <a:srgbClr val="FF0000"/>
                </a:solidFill>
                <a:latin typeface="Simplified Arabic" pitchFamily="18" charset="-78"/>
                <a:ea typeface="Arial Unicode MS" pitchFamily="34" charset="-128"/>
                <a:cs typeface="Simplified Arabic" pitchFamily="18" charset="-78"/>
              </a:rPr>
              <a:t>3- </a:t>
            </a:r>
            <a:r>
              <a:rPr lang="ar-SA" b="1" smtClean="0">
                <a:solidFill>
                  <a:srgbClr val="FF0000"/>
                </a:solidFill>
                <a:latin typeface="Simplified Arabic" pitchFamily="18" charset="-78"/>
                <a:ea typeface="Arial Unicode MS" pitchFamily="34" charset="-128"/>
                <a:cs typeface="Simplified Arabic" pitchFamily="18" charset="-78"/>
              </a:rPr>
              <a:t>توجيه كل طاقات الفرد وإمكانات المجتمع : </a:t>
            </a:r>
            <a:endParaRPr lang="ar-SA" sz="2800" b="1" smtClean="0">
              <a:solidFill>
                <a:srgbClr val="FF0000"/>
              </a:solidFill>
              <a:latin typeface="Simplified Arabic" pitchFamily="18" charset="-78"/>
              <a:ea typeface="Arial Unicode MS" pitchFamily="34" charset="-128"/>
              <a:cs typeface="Simplified Arabic" pitchFamily="18" charset="-78"/>
            </a:endParaRPr>
          </a:p>
          <a:p>
            <a:pPr algn="just"/>
            <a:r>
              <a:rPr lang="ar-SA" sz="2800" b="1" smtClean="0">
                <a:latin typeface="Simplified Arabic" pitchFamily="18" charset="-78"/>
                <a:ea typeface="Arial Unicode MS" pitchFamily="34" charset="-128"/>
                <a:cs typeface="Simplified Arabic" pitchFamily="18" charset="-78"/>
              </a:rPr>
              <a:t> حددت هذه العبارة أهداف خدمة الفرد من حيث التأثير الايجابي على كل من العميل والبيئة معاً على اعتبار </a:t>
            </a:r>
            <a:r>
              <a:rPr lang="ar-EG" sz="2800" b="1" smtClean="0">
                <a:latin typeface="Simplified Arabic" pitchFamily="18" charset="-78"/>
                <a:ea typeface="Arial Unicode MS" pitchFamily="34" charset="-128"/>
                <a:cs typeface="Simplified Arabic" pitchFamily="18" charset="-78"/>
              </a:rPr>
              <a:t>أ</a:t>
            </a:r>
            <a:r>
              <a:rPr lang="ar-SA" sz="2800" b="1" smtClean="0">
                <a:latin typeface="Simplified Arabic" pitchFamily="18" charset="-78"/>
                <a:ea typeface="Arial Unicode MS" pitchFamily="34" charset="-128"/>
                <a:cs typeface="Simplified Arabic" pitchFamily="18" charset="-78"/>
              </a:rPr>
              <a:t>ن المشكلة هي فرد في موقف وتحديد احدهما غير كافي لحدوث المشكلة وبالتالي علاج أحدهما غير كافي لعلاج المشكلة</a:t>
            </a:r>
            <a:r>
              <a:rPr lang="ar-EG" sz="2800" b="1" smtClean="0">
                <a:latin typeface="Simplified Arabic" pitchFamily="18" charset="-78"/>
                <a:ea typeface="Arial Unicode MS" pitchFamily="34" charset="-128"/>
                <a:cs typeface="Simplified Arabic" pitchFamily="18" charset="-78"/>
              </a:rPr>
              <a:t>.</a:t>
            </a:r>
            <a:endParaRPr lang="ar-SA" sz="2800" b="1" smtClean="0">
              <a:latin typeface="Simplified Arabic" pitchFamily="18" charset="-78"/>
              <a:ea typeface="Arial Unicode MS" pitchFamily="34" charset="-128"/>
              <a:cs typeface="Simplified Arabic" pitchFamily="18" charset="-78"/>
            </a:endParaRPr>
          </a:p>
          <a:p>
            <a:pPr>
              <a:buFontTx/>
              <a:buNone/>
            </a:pPr>
            <a:r>
              <a:rPr lang="ar-SA" sz="2800" b="1" smtClean="0">
                <a:latin typeface="Simplified Arabic" pitchFamily="18" charset="-78"/>
                <a:ea typeface="Arial Unicode MS" pitchFamily="34" charset="-128"/>
                <a:cs typeface="Simplified Arabic" pitchFamily="18" charset="-78"/>
              </a:rPr>
              <a:t> </a:t>
            </a:r>
            <a:r>
              <a:rPr lang="ar-SA" sz="2800" b="1" smtClean="0">
                <a:solidFill>
                  <a:srgbClr val="FF0000"/>
                </a:solidFill>
                <a:latin typeface="Simplified Arabic" pitchFamily="18" charset="-78"/>
                <a:ea typeface="Arial Unicode MS" pitchFamily="34" charset="-128"/>
                <a:cs typeface="Simplified Arabic" pitchFamily="18" charset="-78"/>
              </a:rPr>
              <a:t>4- </a:t>
            </a:r>
            <a:r>
              <a:rPr lang="ar-SA" b="1" smtClean="0">
                <a:solidFill>
                  <a:srgbClr val="FF0000"/>
                </a:solidFill>
                <a:latin typeface="Simplified Arabic" pitchFamily="18" charset="-78"/>
                <a:ea typeface="Arial Unicode MS" pitchFamily="34" charset="-128"/>
                <a:cs typeface="Simplified Arabic" pitchFamily="18" charset="-78"/>
              </a:rPr>
              <a:t>أفضل تكيف ممكن بين الفرد وبيئته الاجتماعية : </a:t>
            </a:r>
            <a:endParaRPr lang="ar-SA" sz="2800" b="1" smtClean="0">
              <a:solidFill>
                <a:srgbClr val="FF0000"/>
              </a:solidFill>
              <a:latin typeface="Simplified Arabic" pitchFamily="18" charset="-78"/>
              <a:ea typeface="Arial Unicode MS" pitchFamily="34" charset="-128"/>
              <a:cs typeface="Simplified Arabic" pitchFamily="18" charset="-78"/>
            </a:endParaRPr>
          </a:p>
          <a:p>
            <a:pPr algn="just"/>
            <a:r>
              <a:rPr lang="ar-SA" sz="2800" b="1" smtClean="0">
                <a:latin typeface="Simplified Arabic" pitchFamily="18" charset="-78"/>
                <a:ea typeface="Arial Unicode MS" pitchFamily="34" charset="-128"/>
                <a:cs typeface="Simplified Arabic" pitchFamily="18" charset="-78"/>
              </a:rPr>
              <a:t> توضح هذه العبارة الهدف النهائي لخدمة الفرد، فلخدمة الفرد حدود مرتبطة بإمكانات المؤسسة وقابلي</a:t>
            </a:r>
            <a:r>
              <a:rPr lang="ar-EG" sz="2800" b="1" smtClean="0">
                <a:latin typeface="Simplified Arabic" pitchFamily="18" charset="-78"/>
                <a:ea typeface="Arial Unicode MS" pitchFamily="34" charset="-128"/>
                <a:cs typeface="Simplified Arabic" pitchFamily="18" charset="-78"/>
              </a:rPr>
              <a:t>ة</a:t>
            </a:r>
            <a:r>
              <a:rPr lang="ar-SA" sz="2800" b="1" smtClean="0">
                <a:latin typeface="Simplified Arabic" pitchFamily="18" charset="-78"/>
                <a:ea typeface="Arial Unicode MS" pitchFamily="34" charset="-128"/>
                <a:cs typeface="Simplified Arabic" pitchFamily="18" charset="-78"/>
              </a:rPr>
              <a:t> الفرد للتعديل وطواعية البيئة للتغي</a:t>
            </a:r>
            <a:r>
              <a:rPr lang="ar-EG" sz="2800" b="1" smtClean="0">
                <a:latin typeface="Simplified Arabic" pitchFamily="18" charset="-78"/>
                <a:ea typeface="Arial Unicode MS" pitchFamily="34" charset="-128"/>
                <a:cs typeface="Simplified Arabic" pitchFamily="18" charset="-78"/>
              </a:rPr>
              <a:t>ر</a:t>
            </a:r>
            <a:endParaRPr lang="ar-SA" sz="2800" b="1" smtClean="0">
              <a:latin typeface="Simplified Arabic" pitchFamily="18" charset="-78"/>
              <a:ea typeface="Arial Unicode MS" pitchFamily="34" charset="-128"/>
              <a:cs typeface="Simplified Arabic" pitchFamily="18" charset="-78"/>
            </a:endParaRPr>
          </a:p>
          <a:p>
            <a:pPr algn="just"/>
            <a:r>
              <a:rPr lang="ar-SA" sz="2800" b="1" smtClean="0">
                <a:latin typeface="Simplified Arabic" pitchFamily="18" charset="-78"/>
                <a:ea typeface="Arial Unicode MS" pitchFamily="34" charset="-128"/>
                <a:cs typeface="Simplified Arabic" pitchFamily="18" charset="-78"/>
              </a:rPr>
              <a:t> ويشير التكيف</a:t>
            </a:r>
            <a:r>
              <a:rPr lang="ar-EG" sz="2800" b="1" smtClean="0">
                <a:latin typeface="Simplified Arabic" pitchFamily="18" charset="-78"/>
                <a:ea typeface="Arial Unicode MS" pitchFamily="34" charset="-128"/>
                <a:cs typeface="Simplified Arabic" pitchFamily="18" charset="-78"/>
              </a:rPr>
              <a:t> </a:t>
            </a:r>
            <a:r>
              <a:rPr lang="ar-SA" sz="2800" b="1" smtClean="0">
                <a:latin typeface="Simplified Arabic" pitchFamily="18" charset="-78"/>
                <a:ea typeface="Arial Unicode MS" pitchFamily="34" charset="-128"/>
                <a:cs typeface="Simplified Arabic" pitchFamily="18" charset="-78"/>
              </a:rPr>
              <a:t>(الممكن)</a:t>
            </a:r>
            <a:r>
              <a:rPr lang="ar-EG" sz="2800" b="1" smtClean="0">
                <a:latin typeface="Simplified Arabic" pitchFamily="18" charset="-78"/>
                <a:ea typeface="Arial Unicode MS" pitchFamily="34" charset="-128"/>
                <a:cs typeface="Simplified Arabic" pitchFamily="18" charset="-78"/>
              </a:rPr>
              <a:t> </a:t>
            </a:r>
            <a:r>
              <a:rPr lang="ar-SA" sz="2800" b="1" smtClean="0">
                <a:latin typeface="Simplified Arabic" pitchFamily="18" charset="-78"/>
                <a:ea typeface="Arial Unicode MS" pitchFamily="34" charset="-128"/>
                <a:cs typeface="Simplified Arabic" pitchFamily="18" charset="-78"/>
              </a:rPr>
              <a:t>إلى الالتزام الواقعي بعيداً عن المثالية والخيالات التي شملت عليها كثير من التعاريف . </a:t>
            </a:r>
            <a:endParaRPr lang="ar-SA" sz="3600" smtClean="0">
              <a:latin typeface="Arial Unicode MS" pitchFamily="34" charset="-128"/>
              <a:ea typeface="Arial Unicode MS" pitchFamily="34" charset="-128"/>
              <a:cs typeface="Simplified Arabic" pitchFamily="18" charset="-78"/>
            </a:endParaRPr>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وسيلة شرح على شكل سحابة 1"/>
          <p:cNvSpPr/>
          <p:nvPr/>
        </p:nvSpPr>
        <p:spPr>
          <a:xfrm>
            <a:off x="2743200" y="304800"/>
            <a:ext cx="6400800" cy="1447800"/>
          </a:xfrm>
          <a:prstGeom prst="cloudCallout">
            <a:avLst/>
          </a:prstGeom>
        </p:spPr>
        <p:style>
          <a:lnRef idx="2">
            <a:schemeClr val="accent6"/>
          </a:lnRef>
          <a:fillRef idx="1">
            <a:schemeClr val="lt1"/>
          </a:fillRef>
          <a:effectRef idx="0">
            <a:schemeClr val="accent6"/>
          </a:effectRef>
          <a:fontRef idx="minor">
            <a:schemeClr val="dk1"/>
          </a:fontRef>
        </p:style>
        <p:txBody>
          <a:bodyPr rtlCol="1" anchor="ctr"/>
          <a:lstStyle/>
          <a:p>
            <a:pPr>
              <a:defRPr/>
            </a:pPr>
            <a:r>
              <a:rPr lang="ar-SA" sz="3600" b="1" dirty="0">
                <a:solidFill>
                  <a:srgbClr val="993300"/>
                </a:solidFill>
                <a:latin typeface="+mj-lt"/>
                <a:ea typeface="+mj-ea"/>
                <a:cs typeface="PT Bold Heading" pitchFamily="2" charset="-78"/>
              </a:rPr>
              <a:t>س/ ما</a:t>
            </a:r>
            <a:r>
              <a:rPr lang="ar-EG" sz="3600" b="1" dirty="0">
                <a:solidFill>
                  <a:srgbClr val="993300"/>
                </a:solidFill>
                <a:latin typeface="+mj-lt"/>
                <a:ea typeface="+mj-ea"/>
                <a:cs typeface="PT Bold Heading" pitchFamily="2" charset="-78"/>
              </a:rPr>
              <a:t> </a:t>
            </a:r>
            <a:r>
              <a:rPr lang="ar-SA" sz="3600" b="1" dirty="0">
                <a:solidFill>
                  <a:srgbClr val="993300"/>
                </a:solidFill>
                <a:latin typeface="+mj-lt"/>
                <a:ea typeface="+mj-ea"/>
                <a:cs typeface="PT Bold Heading" pitchFamily="2" charset="-78"/>
              </a:rPr>
              <a:t>هي الانتقادات الموجهة لهذا التعريف ؟ </a:t>
            </a:r>
          </a:p>
        </p:txBody>
      </p:sp>
      <p:sp>
        <p:nvSpPr>
          <p:cNvPr id="22531" name="مربع نص 2"/>
          <p:cNvSpPr txBox="1">
            <a:spLocks noChangeArrowheads="1"/>
          </p:cNvSpPr>
          <p:nvPr/>
        </p:nvSpPr>
        <p:spPr bwMode="auto">
          <a:xfrm>
            <a:off x="228600" y="1905000"/>
            <a:ext cx="8686800" cy="3970338"/>
          </a:xfrm>
          <a:prstGeom prst="rect">
            <a:avLst/>
          </a:prstGeom>
          <a:blipFill dpi="0" rotWithShape="1">
            <a:blip r:embed="rId2"/>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514350" indent="-514350"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just" eaLnBrk="1" hangingPunct="1">
              <a:buFont typeface="Arial" charset="0"/>
              <a:buAutoNum type="arabicPeriod"/>
            </a:pPr>
            <a:r>
              <a:rPr lang="ar-SA" sz="3600" b="1">
                <a:latin typeface="Simplified Arabic" pitchFamily="18" charset="-78"/>
                <a:ea typeface="Arial Unicode MS" pitchFamily="34" charset="-128"/>
                <a:cs typeface="Simplified Arabic" pitchFamily="18" charset="-78"/>
              </a:rPr>
              <a:t>استخدم التعريف مصطلح غامض ليس له مضمون في عالم الواقع وهو التكيف، وهو ضمن مجموعة مصطلحات غامضة كالتوافق والتأقلم نعجز عن تحديدها بدقة . </a:t>
            </a:r>
          </a:p>
          <a:p>
            <a:pPr algn="just" eaLnBrk="1" hangingPunct="1">
              <a:buFont typeface="Arial" charset="0"/>
              <a:buAutoNum type="arabicPeriod"/>
            </a:pPr>
            <a:r>
              <a:rPr lang="ar-SA" sz="3600" b="1">
                <a:latin typeface="Simplified Arabic" pitchFamily="18" charset="-78"/>
                <a:ea typeface="Arial Unicode MS" pitchFamily="34" charset="-128"/>
                <a:cs typeface="Simplified Arabic" pitchFamily="18" charset="-78"/>
              </a:rPr>
              <a:t>أهمل التعريف شرط وظيفة </a:t>
            </a:r>
            <a:r>
              <a:rPr lang="ar-EG" sz="3600" b="1">
                <a:latin typeface="Simplified Arabic" pitchFamily="18" charset="-78"/>
                <a:ea typeface="Arial Unicode MS" pitchFamily="34" charset="-128"/>
                <a:cs typeface="Simplified Arabic" pitchFamily="18" charset="-78"/>
              </a:rPr>
              <a:t>ا</a:t>
            </a:r>
            <a:r>
              <a:rPr lang="ar-SA" sz="3600" b="1">
                <a:latin typeface="Simplified Arabic" pitchFamily="18" charset="-78"/>
                <a:ea typeface="Arial Unicode MS" pitchFamily="34" charset="-128"/>
                <a:cs typeface="Simplified Arabic" pitchFamily="18" charset="-78"/>
              </a:rPr>
              <a:t>لمؤسس</a:t>
            </a:r>
            <a:r>
              <a:rPr lang="ar-EG" sz="3600" b="1">
                <a:latin typeface="Simplified Arabic" pitchFamily="18" charset="-78"/>
                <a:ea typeface="Arial Unicode MS" pitchFamily="34" charset="-128"/>
                <a:cs typeface="Simplified Arabic" pitchFamily="18" charset="-78"/>
              </a:rPr>
              <a:t>ة</a:t>
            </a:r>
            <a:r>
              <a:rPr lang="ar-SA" sz="3600" b="1">
                <a:latin typeface="Simplified Arabic" pitchFamily="18" charset="-78"/>
                <a:ea typeface="Arial Unicode MS" pitchFamily="34" charset="-128"/>
                <a:cs typeface="Simplified Arabic" pitchFamily="18" charset="-78"/>
              </a:rPr>
              <a:t> لتحديد مجال ونطاق عملي</a:t>
            </a:r>
            <a:r>
              <a:rPr lang="ar-EG" sz="3600" b="1">
                <a:latin typeface="Simplified Arabic" pitchFamily="18" charset="-78"/>
                <a:ea typeface="Arial Unicode MS" pitchFamily="34" charset="-128"/>
                <a:cs typeface="Simplified Arabic" pitchFamily="18" charset="-78"/>
              </a:rPr>
              <a:t>ة</a:t>
            </a:r>
            <a:r>
              <a:rPr lang="ar-SA" sz="3600" b="1">
                <a:latin typeface="Simplified Arabic" pitchFamily="18" charset="-78"/>
                <a:ea typeface="Arial Unicode MS" pitchFamily="34" charset="-128"/>
                <a:cs typeface="Simplified Arabic" pitchFamily="18" charset="-78"/>
              </a:rPr>
              <a:t> المساعدة وأهدافها النهائية وهو الأمر الذي قلل من أهمية التعريف .</a:t>
            </a:r>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ChangeArrowheads="1"/>
          </p:cNvSpPr>
          <p:nvPr/>
        </p:nvSpPr>
        <p:spPr bwMode="auto">
          <a:xfrm>
            <a:off x="0" y="0"/>
            <a:ext cx="9144000" cy="6858000"/>
          </a:xfrm>
          <a:prstGeom prst="rect">
            <a:avLst/>
          </a:prstGeom>
          <a:solidFill>
            <a:schemeClr val="bg1">
              <a:alpha val="38039"/>
            </a:schemeClr>
          </a:solidFill>
          <a:ln w="9525">
            <a:solidFill>
              <a:schemeClr val="tx1"/>
            </a:solidFill>
            <a:miter lim="800000"/>
            <a:headEnd/>
            <a:tailEnd/>
          </a:ln>
        </p:spPr>
        <p:txBody>
          <a:bodyPr wrap="none" anchor="ctr"/>
          <a:lstStyle/>
          <a:p>
            <a:endParaRPr lang="ar-EG"/>
          </a:p>
        </p:txBody>
      </p:sp>
      <p:sp>
        <p:nvSpPr>
          <p:cNvPr id="23555" name="Rectangle 3"/>
          <p:cNvSpPr>
            <a:spLocks noGrp="1" noChangeArrowheads="1"/>
          </p:cNvSpPr>
          <p:nvPr>
            <p:ph type="title"/>
          </p:nvPr>
        </p:nvSpPr>
        <p:spPr>
          <a:xfrm>
            <a:off x="457200" y="274638"/>
            <a:ext cx="8229600" cy="715962"/>
          </a:xfrm>
        </p:spPr>
        <p:txBody>
          <a:bodyPr/>
          <a:lstStyle/>
          <a:p>
            <a:pPr eaLnBrk="1" hangingPunct="1"/>
            <a:r>
              <a:rPr lang="ar-SA" b="1" smtClean="0">
                <a:solidFill>
                  <a:srgbClr val="993300"/>
                </a:solidFill>
                <a:cs typeface="PT Bold Heading" pitchFamily="2" charset="-78"/>
              </a:rPr>
              <a:t>أهداف خدمة الفرد </a:t>
            </a:r>
            <a:endParaRPr lang="en-US" b="1" smtClean="0">
              <a:solidFill>
                <a:srgbClr val="993300"/>
              </a:solidFill>
              <a:cs typeface="PT Bold Heading" pitchFamily="2" charset="-78"/>
            </a:endParaRPr>
          </a:p>
        </p:txBody>
      </p:sp>
      <p:sp>
        <p:nvSpPr>
          <p:cNvPr id="23556" name="Rectangle 4"/>
          <p:cNvSpPr>
            <a:spLocks noGrp="1" noChangeArrowheads="1"/>
          </p:cNvSpPr>
          <p:nvPr>
            <p:ph type="body" idx="1"/>
          </p:nvPr>
        </p:nvSpPr>
        <p:spPr>
          <a:xfrm>
            <a:off x="228600" y="1143000"/>
            <a:ext cx="8610600" cy="4343400"/>
          </a:xfrm>
        </p:spPr>
        <p:txBody>
          <a:bodyPr/>
          <a:lstStyle/>
          <a:p>
            <a:r>
              <a:rPr lang="ar-SA" sz="3600" b="1" dirty="0" smtClean="0">
                <a:solidFill>
                  <a:srgbClr val="FF0000"/>
                </a:solidFill>
                <a:latin typeface="Simplified Arabic" pitchFamily="18" charset="-78"/>
                <a:ea typeface="Arial Unicode MS" pitchFamily="34" charset="-128"/>
                <a:cs typeface="Simplified Arabic" pitchFamily="18" charset="-78"/>
              </a:rPr>
              <a:t>ما هو الهدف العام لخدمة الفرد ؟ </a:t>
            </a:r>
          </a:p>
          <a:p>
            <a:pPr algn="just"/>
            <a:r>
              <a:rPr lang="ar-SA" sz="2800" dirty="0" smtClean="0">
                <a:latin typeface="Arial Unicode MS" pitchFamily="34" charset="-128"/>
                <a:ea typeface="Arial Unicode MS" pitchFamily="34" charset="-128"/>
                <a:cs typeface="Simplified Arabic" pitchFamily="18" charset="-78"/>
              </a:rPr>
              <a:t> </a:t>
            </a:r>
            <a:r>
              <a:rPr lang="ar-SA" sz="2800" b="1" dirty="0" smtClean="0">
                <a:latin typeface="Simplified Arabic" pitchFamily="18" charset="-78"/>
                <a:ea typeface="Arial Unicode MS" pitchFamily="34" charset="-128"/>
                <a:cs typeface="Simplified Arabic" pitchFamily="18" charset="-78"/>
              </a:rPr>
              <a:t>الهدف العام لخدمة الفرد يتركز في علاج المشكلات الفردية والأسرية في المجتمع تحقيقا لرفاهية الإنسان . </a:t>
            </a:r>
          </a:p>
          <a:p>
            <a:pPr algn="just"/>
            <a:r>
              <a:rPr lang="ar-SA" sz="2800" b="1" dirty="0" smtClean="0">
                <a:latin typeface="Simplified Arabic" pitchFamily="18" charset="-78"/>
                <a:ea typeface="Arial Unicode MS" pitchFamily="34" charset="-128"/>
                <a:cs typeface="Simplified Arabic" pitchFamily="18" charset="-78"/>
              </a:rPr>
              <a:t> رغم الاتفاق المطلق حول هذا الهدف إلا أن الآراء تتباين حول الجوانب التي تلجأ </a:t>
            </a:r>
            <a:r>
              <a:rPr lang="ar-EG" sz="2800" b="1" dirty="0" smtClean="0">
                <a:latin typeface="Simplified Arabic" pitchFamily="18" charset="-78"/>
                <a:ea typeface="Arial Unicode MS" pitchFamily="34" charset="-128"/>
                <a:cs typeface="Simplified Arabic" pitchFamily="18" charset="-78"/>
              </a:rPr>
              <a:t>إ</a:t>
            </a:r>
            <a:r>
              <a:rPr lang="ar-SA" sz="2800" b="1" dirty="0" smtClean="0">
                <a:latin typeface="Simplified Arabic" pitchFamily="18" charset="-78"/>
                <a:ea typeface="Arial Unicode MS" pitchFamily="34" charset="-128"/>
                <a:cs typeface="Simplified Arabic" pitchFamily="18" charset="-78"/>
              </a:rPr>
              <a:t>ليها لتحقيق هذا الهدف أكثر من غيرها ، فهناك </a:t>
            </a:r>
            <a:r>
              <a:rPr lang="ar-EG" sz="2800" b="1" dirty="0" smtClean="0">
                <a:latin typeface="Simplified Arabic" pitchFamily="18" charset="-78"/>
                <a:ea typeface="Arial Unicode MS" pitchFamily="34" charset="-128"/>
                <a:cs typeface="Simplified Arabic" pitchFamily="18" charset="-78"/>
              </a:rPr>
              <a:t>آ</a:t>
            </a:r>
            <a:r>
              <a:rPr lang="ar-SA" sz="2800" b="1" dirty="0" smtClean="0">
                <a:latin typeface="Simplified Arabic" pitchFamily="18" charset="-78"/>
                <a:ea typeface="Arial Unicode MS" pitchFamily="34" charset="-128"/>
                <a:cs typeface="Simplified Arabic" pitchFamily="18" charset="-78"/>
              </a:rPr>
              <a:t>راء تركز على </a:t>
            </a:r>
            <a:r>
              <a:rPr lang="ar-EG" sz="2800" b="1" dirty="0" smtClean="0">
                <a:latin typeface="Simplified Arabic" pitchFamily="18" charset="-78"/>
                <a:ea typeface="Arial Unicode MS" pitchFamily="34" charset="-128"/>
                <a:cs typeface="Simplified Arabic" pitchFamily="18" charset="-78"/>
              </a:rPr>
              <a:t>أ</a:t>
            </a:r>
            <a:r>
              <a:rPr lang="ar-SA" sz="2800" b="1" dirty="0" smtClean="0">
                <a:latin typeface="Simplified Arabic" pitchFamily="18" charset="-78"/>
                <a:ea typeface="Arial Unicode MS" pitchFamily="34" charset="-128"/>
                <a:cs typeface="Simplified Arabic" pitchFamily="18" charset="-78"/>
              </a:rPr>
              <a:t>همية تعديل الشخصية، وآخر تركز على أهمية تحسين ظروف العميل وثالثة تقف وسطا بين العلاج الذات</a:t>
            </a:r>
            <a:r>
              <a:rPr lang="ar-EG" sz="2800" b="1" dirty="0" smtClean="0">
                <a:latin typeface="Simplified Arabic" pitchFamily="18" charset="-78"/>
                <a:ea typeface="Arial Unicode MS" pitchFamily="34" charset="-128"/>
                <a:cs typeface="Simplified Arabic" pitchFamily="18" charset="-78"/>
              </a:rPr>
              <a:t>ي</a:t>
            </a:r>
            <a:r>
              <a:rPr lang="ar-SA" sz="2800" b="1" dirty="0" smtClean="0">
                <a:latin typeface="Simplified Arabic" pitchFamily="18" charset="-78"/>
                <a:ea typeface="Arial Unicode MS" pitchFamily="34" charset="-128"/>
                <a:cs typeface="Simplified Arabic" pitchFamily="18" charset="-78"/>
              </a:rPr>
              <a:t> والبيئ</a:t>
            </a:r>
            <a:r>
              <a:rPr lang="ar-EG" sz="2800" b="1" dirty="0" smtClean="0">
                <a:latin typeface="Simplified Arabic" pitchFamily="18" charset="-78"/>
                <a:ea typeface="Arial Unicode MS" pitchFamily="34" charset="-128"/>
                <a:cs typeface="Simplified Arabic" pitchFamily="18" charset="-78"/>
              </a:rPr>
              <a:t>ي</a:t>
            </a:r>
            <a:r>
              <a:rPr lang="ar-SA" sz="2800" b="1" dirty="0" smtClean="0">
                <a:latin typeface="Simplified Arabic" pitchFamily="18" charset="-78"/>
                <a:ea typeface="Arial Unicode MS" pitchFamily="34" charset="-128"/>
                <a:cs typeface="Simplified Arabic" pitchFamily="18" charset="-78"/>
              </a:rPr>
              <a:t> معا،</a:t>
            </a:r>
            <a:r>
              <a:rPr lang="ar-EG" sz="2800" b="1" dirty="0" smtClean="0">
                <a:latin typeface="Simplified Arabic" pitchFamily="18" charset="-78"/>
                <a:ea typeface="Arial Unicode MS" pitchFamily="34" charset="-128"/>
                <a:cs typeface="Simplified Arabic" pitchFamily="18" charset="-78"/>
              </a:rPr>
              <a:t> أ</a:t>
            </a:r>
            <a:r>
              <a:rPr lang="ar-SA" sz="2800" b="1" dirty="0" smtClean="0">
                <a:latin typeface="Simplified Arabic" pitchFamily="18" charset="-78"/>
                <a:ea typeface="Arial Unicode MS" pitchFamily="34" charset="-128"/>
                <a:cs typeface="Simplified Arabic" pitchFamily="18" charset="-78"/>
              </a:rPr>
              <a:t>ما الرابعة تقف على ما تستطيع المؤسسة تقديم</a:t>
            </a:r>
            <a:r>
              <a:rPr lang="ar-EG" sz="2800" b="1" dirty="0" smtClean="0">
                <a:latin typeface="Simplified Arabic" pitchFamily="18" charset="-78"/>
                <a:ea typeface="Arial Unicode MS" pitchFamily="34" charset="-128"/>
                <a:cs typeface="Simplified Arabic" pitchFamily="18" charset="-78"/>
              </a:rPr>
              <a:t>ه</a:t>
            </a:r>
            <a:r>
              <a:rPr lang="ar-SA" sz="2800" b="1" dirty="0" smtClean="0">
                <a:latin typeface="Simplified Arabic" pitchFamily="18" charset="-78"/>
                <a:ea typeface="Arial Unicode MS" pitchFamily="34" charset="-128"/>
                <a:cs typeface="Simplified Arabic" pitchFamily="18" charset="-78"/>
              </a:rPr>
              <a:t> من هذ</a:t>
            </a:r>
            <a:r>
              <a:rPr lang="ar-EG" sz="2800" b="1" dirty="0" smtClean="0">
                <a:latin typeface="Simplified Arabic" pitchFamily="18" charset="-78"/>
                <a:ea typeface="Arial Unicode MS" pitchFamily="34" charset="-128"/>
                <a:cs typeface="Simplified Arabic" pitchFamily="18" charset="-78"/>
              </a:rPr>
              <a:t>ه</a:t>
            </a:r>
            <a:r>
              <a:rPr lang="ar-SA" sz="2800" b="1" dirty="0" smtClean="0">
                <a:latin typeface="Simplified Arabic" pitchFamily="18" charset="-78"/>
                <a:ea typeface="Arial Unicode MS" pitchFamily="34" charset="-128"/>
                <a:cs typeface="Simplified Arabic" pitchFamily="18" charset="-78"/>
              </a:rPr>
              <a:t> الخدمات في الواقع </a:t>
            </a:r>
            <a:r>
              <a:rPr lang="ar-EG" sz="2800" b="1" dirty="0" smtClean="0">
                <a:latin typeface="Simplified Arabic" pitchFamily="18" charset="-78"/>
                <a:ea typeface="Arial Unicode MS" pitchFamily="34" charset="-128"/>
                <a:cs typeface="Simplified Arabic" pitchFamily="18" charset="-78"/>
              </a:rPr>
              <a:t>ا</a:t>
            </a:r>
            <a:r>
              <a:rPr lang="ar-SA" sz="2800" b="1" dirty="0" smtClean="0">
                <a:latin typeface="Simplified Arabic" pitchFamily="18" charset="-78"/>
                <a:ea typeface="Arial Unicode MS" pitchFamily="34" charset="-128"/>
                <a:cs typeface="Simplified Arabic" pitchFamily="18" charset="-78"/>
              </a:rPr>
              <a:t>لفعلي. </a:t>
            </a:r>
            <a:endParaRPr lang="ar-EG" sz="2800" b="1" dirty="0" smtClean="0">
              <a:latin typeface="Simplified Arabic" pitchFamily="18" charset="-78"/>
              <a:ea typeface="Arial Unicode MS" pitchFamily="34" charset="-128"/>
              <a:cs typeface="Simplified Arabic" pitchFamily="18" charset="-78"/>
            </a:endParaRPr>
          </a:p>
          <a:p>
            <a:pPr algn="just"/>
            <a:r>
              <a:rPr lang="ar-SA" sz="2800" b="1" dirty="0" smtClean="0">
                <a:latin typeface="Simplified Arabic" pitchFamily="18" charset="-78"/>
                <a:ea typeface="Arial Unicode MS" pitchFamily="34" charset="-128"/>
                <a:cs typeface="Simplified Arabic" pitchFamily="18" charset="-78"/>
              </a:rPr>
              <a:t>وعلى هذا الأساس يمكن تحديد أهداف خدمة الفرد في جانبين هما : </a:t>
            </a:r>
          </a:p>
        </p:txBody>
      </p:sp>
      <p:pic>
        <p:nvPicPr>
          <p:cNvPr id="23557" name="Picture 8" descr="ثقافه"/>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10400" y="5943600"/>
            <a:ext cx="2133600" cy="914400"/>
          </a:xfrm>
          <a:prstGeom prst="rect">
            <a:avLst/>
          </a:prstGeom>
          <a:noFill/>
          <a:ln w="9525">
            <a:solidFill>
              <a:srgbClr val="6633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ext Box 2"/>
          <p:cNvSpPr txBox="1">
            <a:spLocks noChangeArrowheads="1"/>
          </p:cNvSpPr>
          <p:nvPr/>
        </p:nvSpPr>
        <p:spPr bwMode="auto">
          <a:xfrm>
            <a:off x="2057400" y="1447800"/>
            <a:ext cx="5562600" cy="584200"/>
          </a:xfrm>
          <a:prstGeom prst="rect">
            <a:avLst/>
          </a:prstGeom>
          <a:gradFill rotWithShape="0">
            <a:gsLst>
              <a:gs pos="0">
                <a:schemeClr val="accent2"/>
              </a:gs>
              <a:gs pos="50000">
                <a:srgbClr val="CCECFF"/>
              </a:gs>
              <a:gs pos="100000">
                <a:schemeClr val="accent2"/>
              </a:gs>
            </a:gsLst>
            <a:lin ang="2700000" scaled="1"/>
          </a:gradFill>
          <a:ln w="57150" cmpd="thickThin">
            <a:miter lim="800000"/>
            <a:headEnd/>
            <a:tailEnd/>
          </a:ln>
          <a:effectLst/>
          <a:scene3d>
            <a:camera prst="legacyObliqueBottomLeft"/>
            <a:lightRig rig="legacyFlat3" dir="b"/>
          </a:scene3d>
          <a:sp3d extrusionH="430200" prstMaterial="legacyMatte">
            <a:bevelT w="13500" h="13500" prst="angle"/>
            <a:bevelB w="13500" h="13500" prst="angle"/>
            <a:extrusionClr>
              <a:schemeClr val="accent2"/>
            </a:extrusionClr>
          </a:sp3d>
        </p:spPr>
        <p:txBody>
          <a:bodyPr>
            <a:spAutoFit/>
            <a:flatTx/>
          </a:bodyPr>
          <a:lstStyle/>
          <a:p>
            <a:pPr algn="ctr">
              <a:spcBef>
                <a:spcPct val="50000"/>
              </a:spcBef>
              <a:defRPr/>
            </a:pPr>
            <a:r>
              <a:rPr lang="ar-SA" sz="3200" b="1" dirty="0">
                <a:solidFill>
                  <a:srgbClr val="FF0000"/>
                </a:solidFill>
                <a:latin typeface="Simplified Arabic" pitchFamily="18" charset="-78"/>
                <a:ea typeface="Arial Unicode MS" pitchFamily="34" charset="-128"/>
                <a:cs typeface="Simplified Arabic" pitchFamily="18" charset="-78"/>
              </a:rPr>
              <a:t>1- الأهداف المباشرة :</a:t>
            </a:r>
            <a:endParaRPr lang="en-US" sz="3200" b="1" dirty="0">
              <a:solidFill>
                <a:srgbClr val="FF0000"/>
              </a:solidFill>
              <a:latin typeface="Simplified Arabic" pitchFamily="18" charset="-78"/>
              <a:ea typeface="Arial Unicode MS" pitchFamily="34" charset="-128"/>
              <a:cs typeface="Simplified Arabic" pitchFamily="18" charset="-78"/>
            </a:endParaRPr>
          </a:p>
        </p:txBody>
      </p:sp>
      <p:grpSp>
        <p:nvGrpSpPr>
          <p:cNvPr id="2" name="Group 20"/>
          <p:cNvGrpSpPr>
            <a:grpSpLocks/>
          </p:cNvGrpSpPr>
          <p:nvPr/>
        </p:nvGrpSpPr>
        <p:grpSpPr bwMode="auto">
          <a:xfrm>
            <a:off x="304800" y="2513013"/>
            <a:ext cx="4343400" cy="1525587"/>
            <a:chOff x="144" y="1411"/>
            <a:chExt cx="2957" cy="813"/>
          </a:xfrm>
        </p:grpSpPr>
        <p:sp>
          <p:nvSpPr>
            <p:cNvPr id="24594" name="AutoShape 7" descr="قطيرات ماء"/>
            <p:cNvSpPr>
              <a:spLocks noChangeArrowheads="1"/>
            </p:cNvSpPr>
            <p:nvPr/>
          </p:nvSpPr>
          <p:spPr bwMode="auto">
            <a:xfrm rot="10795157" flipV="1">
              <a:off x="144" y="1615"/>
              <a:ext cx="1680" cy="609"/>
            </a:xfrm>
            <a:prstGeom prst="flowChartPunchedCard">
              <a:avLst/>
            </a:prstGeom>
            <a:blipFill dpi="0" rotWithShape="0">
              <a:blip r:embed="rId2"/>
              <a:srcRect/>
              <a:tile tx="0" ty="0" sx="100000" sy="100000" flip="none" algn="tl"/>
            </a:blipFill>
            <a:ln w="76200" cmpd="tri">
              <a:solidFill>
                <a:schemeClr val="tx1"/>
              </a:solidFill>
              <a:miter lim="800000"/>
              <a:headEnd/>
              <a:tailEnd/>
            </a:ln>
          </p:spPr>
          <p:txBody>
            <a:bodyPr wrap="none" anchor="ctr"/>
            <a:lstStyle/>
            <a:p>
              <a:pPr algn="ctr"/>
              <a:r>
                <a:rPr lang="ar-SA" b="1">
                  <a:solidFill>
                    <a:srgbClr val="FF0000"/>
                  </a:solidFill>
                  <a:latin typeface="Simplified Arabic" pitchFamily="18" charset="-78"/>
                  <a:ea typeface="Arial Unicode MS" pitchFamily="34" charset="-128"/>
                  <a:cs typeface="Simplified Arabic" pitchFamily="18" charset="-78"/>
                </a:rPr>
                <a:t>المستوى الخامس </a:t>
              </a:r>
            </a:p>
            <a:p>
              <a:pPr algn="ctr"/>
              <a:r>
                <a:rPr lang="ar-SA" b="1">
                  <a:latin typeface="Simplified Arabic" pitchFamily="18" charset="-78"/>
                  <a:ea typeface="Arial Unicode MS" pitchFamily="34" charset="-128"/>
                  <a:cs typeface="Simplified Arabic" pitchFamily="18" charset="-78"/>
                </a:rPr>
                <a:t> تثبيت الموقف تجنبا لحدوث</a:t>
              </a:r>
              <a:endParaRPr lang="ar-EG" b="1">
                <a:latin typeface="Simplified Arabic" pitchFamily="18" charset="-78"/>
                <a:ea typeface="Arial Unicode MS" pitchFamily="34" charset="-128"/>
                <a:cs typeface="Simplified Arabic" pitchFamily="18" charset="-78"/>
              </a:endParaRPr>
            </a:p>
            <a:p>
              <a:pPr algn="ctr"/>
              <a:r>
                <a:rPr lang="ar-SA" b="1">
                  <a:latin typeface="Simplified Arabic" pitchFamily="18" charset="-78"/>
                  <a:ea typeface="Arial Unicode MS" pitchFamily="34" charset="-128"/>
                  <a:cs typeface="Simplified Arabic" pitchFamily="18" charset="-78"/>
                </a:rPr>
                <a:t> مشكلات جديدة </a:t>
              </a:r>
            </a:p>
          </p:txBody>
        </p:sp>
        <p:cxnSp>
          <p:nvCxnSpPr>
            <p:cNvPr id="24595" name="AutoShape 11"/>
            <p:cNvCxnSpPr>
              <a:cxnSpLocks noChangeShapeType="1"/>
              <a:stCxn id="43031" idx="4"/>
              <a:endCxn id="24594" idx="1"/>
            </p:cNvCxnSpPr>
            <p:nvPr/>
          </p:nvCxnSpPr>
          <p:spPr bwMode="auto">
            <a:xfrm rot="5400000">
              <a:off x="2209" y="1026"/>
              <a:ext cx="507" cy="1277"/>
            </a:xfrm>
            <a:prstGeom prst="straightConnector1">
              <a:avLst/>
            </a:prstGeom>
            <a:noFill/>
            <a:ln w="28575">
              <a:solidFill>
                <a:srgbClr val="CCFFFF"/>
              </a:solidFill>
              <a:round/>
              <a:headEnd/>
              <a:tailEnd/>
            </a:ln>
            <a:extLst>
              <a:ext uri="{909E8E84-426E-40DD-AFC4-6F175D3DCCD1}">
                <a14:hiddenFill xmlns:a14="http://schemas.microsoft.com/office/drawing/2010/main">
                  <a:noFill/>
                </a14:hiddenFill>
              </a:ext>
            </a:extLst>
          </p:spPr>
        </p:cxnSp>
      </p:grpSp>
      <p:grpSp>
        <p:nvGrpSpPr>
          <p:cNvPr id="3" name="Group 21"/>
          <p:cNvGrpSpPr>
            <a:grpSpLocks/>
          </p:cNvGrpSpPr>
          <p:nvPr/>
        </p:nvGrpSpPr>
        <p:grpSpPr bwMode="auto">
          <a:xfrm>
            <a:off x="533400" y="2513013"/>
            <a:ext cx="4116388" cy="3049587"/>
            <a:chOff x="288" y="431"/>
            <a:chExt cx="2643" cy="2224"/>
          </a:xfrm>
        </p:grpSpPr>
        <p:sp>
          <p:nvSpPr>
            <p:cNvPr id="24592" name="AutoShape 6" descr="قطيرات ماء"/>
            <p:cNvSpPr>
              <a:spLocks noChangeArrowheads="1"/>
            </p:cNvSpPr>
            <p:nvPr/>
          </p:nvSpPr>
          <p:spPr bwMode="auto">
            <a:xfrm rot="10795157" flipV="1">
              <a:off x="288" y="1877"/>
              <a:ext cx="1680" cy="778"/>
            </a:xfrm>
            <a:prstGeom prst="flowChartPunchedCard">
              <a:avLst/>
            </a:prstGeom>
            <a:blipFill dpi="0" rotWithShape="0">
              <a:blip r:embed="rId2"/>
              <a:srcRect/>
              <a:tile tx="0" ty="0" sx="100000" sy="100000" flip="none" algn="tl"/>
            </a:blipFill>
            <a:ln w="76200" cmpd="tri">
              <a:solidFill>
                <a:schemeClr val="tx1"/>
              </a:solidFill>
              <a:miter lim="800000"/>
              <a:headEnd/>
              <a:tailEnd/>
            </a:ln>
          </p:spPr>
          <p:txBody>
            <a:bodyPr wrap="none" anchor="ctr"/>
            <a:lstStyle/>
            <a:p>
              <a:pPr algn="ctr"/>
              <a:r>
                <a:rPr lang="ar-SA" b="1">
                  <a:solidFill>
                    <a:srgbClr val="FF0000"/>
                  </a:solidFill>
                  <a:latin typeface="Simplified Arabic" pitchFamily="18" charset="-78"/>
                  <a:ea typeface="Arial Unicode MS" pitchFamily="34" charset="-128"/>
                  <a:cs typeface="Simplified Arabic" pitchFamily="18" charset="-78"/>
                </a:rPr>
                <a:t>المستوى الرابع</a:t>
              </a:r>
            </a:p>
            <a:p>
              <a:pPr algn="ctr"/>
              <a:r>
                <a:rPr lang="ar-SA" b="1">
                  <a:latin typeface="Simplified Arabic" pitchFamily="18" charset="-78"/>
                  <a:ea typeface="Arial Unicode MS" pitchFamily="34" charset="-128"/>
                  <a:cs typeface="Simplified Arabic" pitchFamily="18" charset="-78"/>
                </a:rPr>
                <a:t> تعديل كلى أو نسبى </a:t>
              </a:r>
              <a:endParaRPr lang="ar-EG" b="1">
                <a:latin typeface="Simplified Arabic" pitchFamily="18" charset="-78"/>
                <a:ea typeface="Arial Unicode MS" pitchFamily="34" charset="-128"/>
                <a:cs typeface="Simplified Arabic" pitchFamily="18" charset="-78"/>
              </a:endParaRPr>
            </a:p>
            <a:p>
              <a:pPr algn="ctr"/>
              <a:r>
                <a:rPr lang="ar-SA" b="1">
                  <a:latin typeface="Simplified Arabic" pitchFamily="18" charset="-78"/>
                  <a:ea typeface="Arial Unicode MS" pitchFamily="34" charset="-128"/>
                  <a:cs typeface="Simplified Arabic" pitchFamily="18" charset="-78"/>
                </a:rPr>
                <a:t>للظروف البيئية </a:t>
              </a:r>
              <a:endParaRPr lang="ar-SA" b="1">
                <a:latin typeface="Arial Unicode MS" pitchFamily="34" charset="-128"/>
                <a:ea typeface="Arial Unicode MS" pitchFamily="34" charset="-128"/>
                <a:cs typeface="Simplified Arabic" pitchFamily="18" charset="-78"/>
              </a:endParaRPr>
            </a:p>
            <a:p>
              <a:pPr algn="ctr"/>
              <a:r>
                <a:rPr lang="ar-SA" b="1">
                  <a:latin typeface="Arial Unicode MS" pitchFamily="34" charset="-128"/>
                  <a:ea typeface="Arial Unicode MS" pitchFamily="34" charset="-128"/>
                  <a:cs typeface="Simplified Arabic" pitchFamily="18" charset="-78"/>
                </a:rPr>
                <a:t> </a:t>
              </a:r>
            </a:p>
          </p:txBody>
        </p:sp>
        <p:cxnSp>
          <p:nvCxnSpPr>
            <p:cNvPr id="24593" name="AutoShape 12"/>
            <p:cNvCxnSpPr>
              <a:cxnSpLocks noChangeShapeType="1"/>
              <a:stCxn id="43031" idx="4"/>
              <a:endCxn id="24592" idx="1"/>
            </p:cNvCxnSpPr>
            <p:nvPr/>
          </p:nvCxnSpPr>
          <p:spPr bwMode="auto">
            <a:xfrm rot="5400000">
              <a:off x="1533" y="867"/>
              <a:ext cx="1833" cy="962"/>
            </a:xfrm>
            <a:prstGeom prst="straightConnector1">
              <a:avLst/>
            </a:prstGeom>
            <a:noFill/>
            <a:ln w="28575">
              <a:solidFill>
                <a:srgbClr val="CCFFFF"/>
              </a:solidFill>
              <a:round/>
              <a:headEnd/>
              <a:tailEnd/>
            </a:ln>
            <a:extLst>
              <a:ext uri="{909E8E84-426E-40DD-AFC4-6F175D3DCCD1}">
                <a14:hiddenFill xmlns:a14="http://schemas.microsoft.com/office/drawing/2010/main">
                  <a:noFill/>
                </a14:hiddenFill>
              </a:ext>
            </a:extLst>
          </p:spPr>
        </p:cxnSp>
      </p:grpSp>
      <p:grpSp>
        <p:nvGrpSpPr>
          <p:cNvPr id="4" name="Group 22"/>
          <p:cNvGrpSpPr>
            <a:grpSpLocks/>
          </p:cNvGrpSpPr>
          <p:nvPr/>
        </p:nvGrpSpPr>
        <p:grpSpPr bwMode="auto">
          <a:xfrm>
            <a:off x="1981200" y="2362200"/>
            <a:ext cx="2667000" cy="4495800"/>
            <a:chOff x="1008" y="432"/>
            <a:chExt cx="1850" cy="3168"/>
          </a:xfrm>
        </p:grpSpPr>
        <p:sp>
          <p:nvSpPr>
            <p:cNvPr id="24590" name="AutoShape 10" descr="قطيرات ماء"/>
            <p:cNvSpPr>
              <a:spLocks noChangeArrowheads="1"/>
            </p:cNvSpPr>
            <p:nvPr/>
          </p:nvSpPr>
          <p:spPr bwMode="auto">
            <a:xfrm rot="10795157" flipV="1">
              <a:off x="1008" y="2902"/>
              <a:ext cx="1680" cy="698"/>
            </a:xfrm>
            <a:prstGeom prst="flowChartPunchedCard">
              <a:avLst/>
            </a:prstGeom>
            <a:blipFill dpi="0" rotWithShape="0">
              <a:blip r:embed="rId2"/>
              <a:srcRect/>
              <a:tile tx="0" ty="0" sx="100000" sy="100000" flip="none" algn="tl"/>
            </a:blipFill>
            <a:ln w="76200" cmpd="tri">
              <a:solidFill>
                <a:schemeClr val="tx1"/>
              </a:solidFill>
              <a:miter lim="800000"/>
              <a:headEnd/>
              <a:tailEnd/>
            </a:ln>
          </p:spPr>
          <p:txBody>
            <a:bodyPr wrap="none" anchor="ctr"/>
            <a:lstStyle/>
            <a:p>
              <a:pPr algn="ctr"/>
              <a:r>
                <a:rPr lang="ar-SA" b="1">
                  <a:solidFill>
                    <a:srgbClr val="FF0000"/>
                  </a:solidFill>
                  <a:latin typeface="Simplified Arabic" pitchFamily="18" charset="-78"/>
                  <a:ea typeface="Arial Unicode MS" pitchFamily="34" charset="-128"/>
                  <a:cs typeface="Simplified Arabic" pitchFamily="18" charset="-78"/>
                </a:rPr>
                <a:t>المستوى الثالث </a:t>
              </a:r>
            </a:p>
            <a:p>
              <a:pPr algn="ctr"/>
              <a:r>
                <a:rPr lang="ar-SA" b="1">
                  <a:latin typeface="Simplified Arabic" pitchFamily="18" charset="-78"/>
                  <a:ea typeface="Arial Unicode MS" pitchFamily="34" charset="-128"/>
                  <a:cs typeface="Simplified Arabic" pitchFamily="18" charset="-78"/>
                </a:rPr>
                <a:t>تعديل كلى أو نسبى في</a:t>
              </a:r>
              <a:endParaRPr lang="ar-EG" b="1">
                <a:latin typeface="Simplified Arabic" pitchFamily="18" charset="-78"/>
                <a:ea typeface="Arial Unicode MS" pitchFamily="34" charset="-128"/>
                <a:cs typeface="Simplified Arabic" pitchFamily="18" charset="-78"/>
              </a:endParaRPr>
            </a:p>
            <a:p>
              <a:pPr algn="ctr"/>
              <a:r>
                <a:rPr lang="ar-SA" b="1">
                  <a:latin typeface="Simplified Arabic" pitchFamily="18" charset="-78"/>
                  <a:ea typeface="Arial Unicode MS" pitchFamily="34" charset="-128"/>
                  <a:cs typeface="Simplified Arabic" pitchFamily="18" charset="-78"/>
                </a:rPr>
                <a:t> شخصية العميل </a:t>
              </a:r>
            </a:p>
          </p:txBody>
        </p:sp>
        <p:cxnSp>
          <p:nvCxnSpPr>
            <p:cNvPr id="24591" name="AutoShape 13"/>
            <p:cNvCxnSpPr>
              <a:cxnSpLocks noChangeShapeType="1"/>
              <a:endCxn id="24590" idx="1"/>
            </p:cNvCxnSpPr>
            <p:nvPr/>
          </p:nvCxnSpPr>
          <p:spPr bwMode="auto">
            <a:xfrm rot="5400000">
              <a:off x="1364" y="1756"/>
              <a:ext cx="2818" cy="170"/>
            </a:xfrm>
            <a:prstGeom prst="straightConnector1">
              <a:avLst/>
            </a:prstGeom>
            <a:noFill/>
            <a:ln w="28575">
              <a:solidFill>
                <a:srgbClr val="CCFFFF"/>
              </a:solidFill>
              <a:round/>
              <a:headEnd/>
              <a:tailEnd/>
            </a:ln>
            <a:extLst>
              <a:ext uri="{909E8E84-426E-40DD-AFC4-6F175D3DCCD1}">
                <a14:hiddenFill xmlns:a14="http://schemas.microsoft.com/office/drawing/2010/main">
                  <a:noFill/>
                </a14:hiddenFill>
              </a:ext>
            </a:extLst>
          </p:spPr>
        </p:cxnSp>
      </p:grpSp>
      <p:grpSp>
        <p:nvGrpSpPr>
          <p:cNvPr id="5" name="Group 18"/>
          <p:cNvGrpSpPr>
            <a:grpSpLocks/>
          </p:cNvGrpSpPr>
          <p:nvPr/>
        </p:nvGrpSpPr>
        <p:grpSpPr bwMode="auto">
          <a:xfrm>
            <a:off x="4648200" y="2438400"/>
            <a:ext cx="3122613" cy="3354388"/>
            <a:chOff x="3074" y="1252"/>
            <a:chExt cx="1967" cy="2113"/>
          </a:xfrm>
        </p:grpSpPr>
        <p:sp>
          <p:nvSpPr>
            <p:cNvPr id="24588" name="AutoShape 9" descr="قطيرات ماء"/>
            <p:cNvSpPr>
              <a:spLocks noChangeArrowheads="1"/>
            </p:cNvSpPr>
            <p:nvPr/>
          </p:nvSpPr>
          <p:spPr bwMode="auto">
            <a:xfrm>
              <a:off x="3361" y="2741"/>
              <a:ext cx="1680" cy="624"/>
            </a:xfrm>
            <a:prstGeom prst="flowChartPunchedCard">
              <a:avLst/>
            </a:prstGeom>
            <a:blipFill dpi="0" rotWithShape="0">
              <a:blip r:embed="rId2"/>
              <a:srcRect/>
              <a:tile tx="0" ty="0" sx="100000" sy="100000" flip="none" algn="tl"/>
            </a:blipFill>
            <a:ln w="76200" cmpd="tri">
              <a:solidFill>
                <a:schemeClr val="tx1"/>
              </a:solidFill>
              <a:miter lim="800000"/>
              <a:headEnd/>
              <a:tailEnd/>
            </a:ln>
          </p:spPr>
          <p:txBody>
            <a:bodyPr wrap="none" anchor="ctr"/>
            <a:lstStyle/>
            <a:p>
              <a:pPr algn="ctr"/>
              <a:r>
                <a:rPr lang="ar-SA" b="1">
                  <a:solidFill>
                    <a:srgbClr val="FF0000"/>
                  </a:solidFill>
                  <a:latin typeface="Simplified Arabic" pitchFamily="18" charset="-78"/>
                  <a:ea typeface="Arial Unicode MS" pitchFamily="34" charset="-128"/>
                  <a:cs typeface="Simplified Arabic" pitchFamily="18" charset="-78"/>
                </a:rPr>
                <a:t>المستوى الثاني</a:t>
              </a:r>
            </a:p>
            <a:p>
              <a:pPr algn="ctr"/>
              <a:r>
                <a:rPr lang="ar-SA" b="1">
                  <a:latin typeface="Simplified Arabic" pitchFamily="18" charset="-78"/>
                  <a:ea typeface="Arial Unicode MS" pitchFamily="34" charset="-128"/>
                  <a:cs typeface="Simplified Arabic" pitchFamily="18" charset="-78"/>
                </a:rPr>
                <a:t>تعديل نسبى في شخصية</a:t>
              </a:r>
              <a:endParaRPr lang="ar-EG" b="1">
                <a:latin typeface="Simplified Arabic" pitchFamily="18" charset="-78"/>
                <a:ea typeface="Arial Unicode MS" pitchFamily="34" charset="-128"/>
                <a:cs typeface="Simplified Arabic" pitchFamily="18" charset="-78"/>
              </a:endParaRPr>
            </a:p>
            <a:p>
              <a:pPr algn="ctr"/>
              <a:r>
                <a:rPr lang="ar-SA" b="1">
                  <a:latin typeface="Simplified Arabic" pitchFamily="18" charset="-78"/>
                  <a:ea typeface="Arial Unicode MS" pitchFamily="34" charset="-128"/>
                  <a:cs typeface="Simplified Arabic" pitchFamily="18" charset="-78"/>
                </a:rPr>
                <a:t> العميل وظروفه البيئية </a:t>
              </a:r>
            </a:p>
            <a:p>
              <a:pPr algn="ctr"/>
              <a:r>
                <a:rPr lang="ar-SA" sz="1600" b="1">
                  <a:latin typeface="Arial Unicode MS" pitchFamily="34" charset="-128"/>
                  <a:ea typeface="Arial Unicode MS" pitchFamily="34" charset="-128"/>
                  <a:cs typeface="Simplified Arabic" pitchFamily="18" charset="-78"/>
                </a:rPr>
                <a:t> </a:t>
              </a:r>
            </a:p>
          </p:txBody>
        </p:sp>
        <p:cxnSp>
          <p:nvCxnSpPr>
            <p:cNvPr id="24589" name="AutoShape 15"/>
            <p:cNvCxnSpPr>
              <a:cxnSpLocks noChangeShapeType="1"/>
            </p:cNvCxnSpPr>
            <p:nvPr/>
          </p:nvCxnSpPr>
          <p:spPr bwMode="auto">
            <a:xfrm rot="16200000" flipH="1">
              <a:off x="2186" y="2140"/>
              <a:ext cx="2015" cy="240"/>
            </a:xfrm>
            <a:prstGeom prst="straightConnector1">
              <a:avLst/>
            </a:prstGeom>
            <a:noFill/>
            <a:ln w="28575">
              <a:solidFill>
                <a:srgbClr val="CCFFFF"/>
              </a:solidFill>
              <a:round/>
              <a:headEnd/>
              <a:tailEnd/>
            </a:ln>
            <a:extLst>
              <a:ext uri="{909E8E84-426E-40DD-AFC4-6F175D3DCCD1}">
                <a14:hiddenFill xmlns:a14="http://schemas.microsoft.com/office/drawing/2010/main">
                  <a:noFill/>
                </a14:hiddenFill>
              </a:ext>
            </a:extLst>
          </p:spPr>
        </p:cxnSp>
      </p:grpSp>
      <p:grpSp>
        <p:nvGrpSpPr>
          <p:cNvPr id="6" name="Group 17"/>
          <p:cNvGrpSpPr>
            <a:grpSpLocks/>
          </p:cNvGrpSpPr>
          <p:nvPr/>
        </p:nvGrpSpPr>
        <p:grpSpPr bwMode="auto">
          <a:xfrm>
            <a:off x="4648200" y="2514600"/>
            <a:ext cx="4267200" cy="1600200"/>
            <a:chOff x="2880" y="624"/>
            <a:chExt cx="2688" cy="1008"/>
          </a:xfrm>
        </p:grpSpPr>
        <p:sp>
          <p:nvSpPr>
            <p:cNvPr id="24586" name="AutoShape 4" descr="قطيرات ماء"/>
            <p:cNvSpPr>
              <a:spLocks noChangeArrowheads="1"/>
            </p:cNvSpPr>
            <p:nvPr/>
          </p:nvSpPr>
          <p:spPr bwMode="auto">
            <a:xfrm>
              <a:off x="3888" y="960"/>
              <a:ext cx="1680" cy="672"/>
            </a:xfrm>
            <a:prstGeom prst="flowChartPunchedCard">
              <a:avLst/>
            </a:prstGeom>
            <a:blipFill dpi="0" rotWithShape="0">
              <a:blip r:embed="rId2"/>
              <a:srcRect/>
              <a:tile tx="0" ty="0" sx="100000" sy="100000" flip="none" algn="tl"/>
            </a:blipFill>
            <a:ln w="76200" cmpd="tri">
              <a:solidFill>
                <a:schemeClr val="tx1"/>
              </a:solidFill>
              <a:miter lim="800000"/>
              <a:headEnd/>
              <a:tailEnd/>
            </a:ln>
          </p:spPr>
          <p:txBody>
            <a:bodyPr wrap="none" anchor="ctr"/>
            <a:lstStyle/>
            <a:p>
              <a:pPr algn="ctr"/>
              <a:r>
                <a:rPr lang="ar-SA" b="1">
                  <a:solidFill>
                    <a:srgbClr val="FF0000"/>
                  </a:solidFill>
                  <a:latin typeface="Simplified Arabic" pitchFamily="18" charset="-78"/>
                  <a:ea typeface="Arial Unicode MS" pitchFamily="34" charset="-128"/>
                  <a:cs typeface="Simplified Arabic" pitchFamily="18" charset="-78"/>
                </a:rPr>
                <a:t>المستوى الأول </a:t>
              </a:r>
            </a:p>
            <a:p>
              <a:pPr algn="ctr"/>
              <a:r>
                <a:rPr lang="ar-SA" b="1">
                  <a:latin typeface="Simplified Arabic" pitchFamily="18" charset="-78"/>
                  <a:ea typeface="Arial Unicode MS" pitchFamily="34" charset="-128"/>
                  <a:cs typeface="Simplified Arabic" pitchFamily="18" charset="-78"/>
                </a:rPr>
                <a:t>تعديل أساس</a:t>
              </a:r>
              <a:r>
                <a:rPr lang="ar-EG" b="1">
                  <a:latin typeface="Simplified Arabic" pitchFamily="18" charset="-78"/>
                  <a:ea typeface="Arial Unicode MS" pitchFamily="34" charset="-128"/>
                  <a:cs typeface="Simplified Arabic" pitchFamily="18" charset="-78"/>
                </a:rPr>
                <a:t>ي</a:t>
              </a:r>
              <a:r>
                <a:rPr lang="ar-SA" b="1">
                  <a:latin typeface="Simplified Arabic" pitchFamily="18" charset="-78"/>
                  <a:ea typeface="Arial Unicode MS" pitchFamily="34" charset="-128"/>
                  <a:cs typeface="Simplified Arabic" pitchFamily="18" charset="-78"/>
                </a:rPr>
                <a:t> في شخصية</a:t>
              </a:r>
              <a:endParaRPr lang="ar-EG" b="1">
                <a:latin typeface="Simplified Arabic" pitchFamily="18" charset="-78"/>
                <a:ea typeface="Arial Unicode MS" pitchFamily="34" charset="-128"/>
                <a:cs typeface="Simplified Arabic" pitchFamily="18" charset="-78"/>
              </a:endParaRPr>
            </a:p>
            <a:p>
              <a:pPr algn="ctr"/>
              <a:r>
                <a:rPr lang="ar-SA" b="1">
                  <a:latin typeface="Simplified Arabic" pitchFamily="18" charset="-78"/>
                  <a:ea typeface="Arial Unicode MS" pitchFamily="34" charset="-128"/>
                  <a:cs typeface="Simplified Arabic" pitchFamily="18" charset="-78"/>
                </a:rPr>
                <a:t> العميل وظروف البيئة </a:t>
              </a:r>
            </a:p>
          </p:txBody>
        </p:sp>
        <p:cxnSp>
          <p:nvCxnSpPr>
            <p:cNvPr id="24587" name="AutoShape 16"/>
            <p:cNvCxnSpPr>
              <a:cxnSpLocks noChangeShapeType="1"/>
              <a:stCxn id="43031" idx="4"/>
              <a:endCxn id="24586" idx="1"/>
            </p:cNvCxnSpPr>
            <p:nvPr/>
          </p:nvCxnSpPr>
          <p:spPr bwMode="auto">
            <a:xfrm rot="16200000" flipH="1">
              <a:off x="3048" y="456"/>
              <a:ext cx="672" cy="1008"/>
            </a:xfrm>
            <a:prstGeom prst="straightConnector1">
              <a:avLst/>
            </a:prstGeom>
            <a:noFill/>
            <a:ln w="28575">
              <a:solidFill>
                <a:srgbClr val="CCFFFF"/>
              </a:solidFill>
              <a:round/>
              <a:headEnd/>
              <a:tailEnd/>
            </a:ln>
            <a:extLst>
              <a:ext uri="{909E8E84-426E-40DD-AFC4-6F175D3DCCD1}">
                <a14:hiddenFill xmlns:a14="http://schemas.microsoft.com/office/drawing/2010/main">
                  <a:noFill/>
                </a14:hiddenFill>
              </a:ext>
            </a:extLst>
          </p:spPr>
        </p:cxnSp>
      </p:grpSp>
      <p:sp>
        <p:nvSpPr>
          <p:cNvPr id="43031" name="Oval 23"/>
          <p:cNvSpPr>
            <a:spLocks noChangeArrowheads="1"/>
          </p:cNvSpPr>
          <p:nvPr/>
        </p:nvSpPr>
        <p:spPr bwMode="auto">
          <a:xfrm>
            <a:off x="4419600" y="2286000"/>
            <a:ext cx="457200" cy="228600"/>
          </a:xfrm>
          <a:prstGeom prst="ellipse">
            <a:avLst/>
          </a:prstGeom>
          <a:solidFill>
            <a:srgbClr val="CCFFFF"/>
          </a:solidFill>
          <a:ln w="9525">
            <a:solidFill>
              <a:srgbClr val="CCFFFF"/>
            </a:solidFill>
            <a:round/>
            <a:headEnd/>
            <a:tailEnd/>
          </a:ln>
        </p:spPr>
        <p:txBody>
          <a:bodyPr wrap="none" anchor="ctr"/>
          <a:lstStyle/>
          <a:p>
            <a:endParaRPr lang="ar-EG"/>
          </a:p>
        </p:txBody>
      </p:sp>
      <p:sp>
        <p:nvSpPr>
          <p:cNvPr id="29705" name="مستطيل 23"/>
          <p:cNvSpPr>
            <a:spLocks noChangeArrowheads="1"/>
          </p:cNvSpPr>
          <p:nvPr/>
        </p:nvSpPr>
        <p:spPr bwMode="auto">
          <a:xfrm>
            <a:off x="304800" y="228600"/>
            <a:ext cx="8610600" cy="830263"/>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ar-EG" sz="2400" b="1">
                <a:latin typeface="Simplified Arabic" pitchFamily="18" charset="-78"/>
                <a:ea typeface="Arial Unicode MS" pitchFamily="34" charset="-128"/>
                <a:cs typeface="Simplified Arabic" pitchFamily="18" charset="-78"/>
              </a:rPr>
              <a:t> </a:t>
            </a:r>
            <a:r>
              <a:rPr lang="ar-SA" sz="2400" b="1">
                <a:latin typeface="Simplified Arabic" pitchFamily="18" charset="-78"/>
                <a:ea typeface="Arial Unicode MS" pitchFamily="34" charset="-128"/>
                <a:cs typeface="Simplified Arabic" pitchFamily="18" charset="-78"/>
              </a:rPr>
              <a:t>1- الأهداف العملية (المباشرة )  وتتضمن خمس مستويات . </a:t>
            </a:r>
          </a:p>
          <a:p>
            <a:r>
              <a:rPr lang="ar-SA" sz="2400" b="1">
                <a:latin typeface="Simplified Arabic" pitchFamily="18" charset="-78"/>
                <a:ea typeface="Arial Unicode MS" pitchFamily="34" charset="-128"/>
                <a:cs typeface="Simplified Arabic" pitchFamily="18" charset="-78"/>
              </a:rPr>
              <a:t> 2- الأهداف غير (المباشرة)  وتتضمن خمس مستويات</a:t>
            </a:r>
            <a:r>
              <a:rPr lang="ar-EG" sz="2400" b="1">
                <a:latin typeface="Simplified Arabic" pitchFamily="18" charset="-78"/>
                <a:ea typeface="Arial Unicode MS" pitchFamily="34" charset="-128"/>
                <a:cs typeface="Simplified Arabic" pitchFamily="18" charset="-78"/>
              </a:rPr>
              <a:t>.</a:t>
            </a:r>
            <a:r>
              <a:rPr lang="ar-SA">
                <a:latin typeface="Arial Unicode MS" pitchFamily="34" charset="-128"/>
                <a:ea typeface="Arial Unicode MS" pitchFamily="34" charset="-128"/>
                <a:cs typeface="Simplified Arabic" pitchFamily="18" charset="-78"/>
              </a:rPr>
              <a:t> </a:t>
            </a:r>
            <a:endParaRPr lang="ar-SA" u="sng">
              <a:solidFill>
                <a:srgbClr val="FF0000"/>
              </a:solidFill>
              <a:latin typeface="Arial Unicode MS" pitchFamily="34" charset="-128"/>
              <a:ea typeface="Arial Unicode MS" pitchFamily="34" charset="-128"/>
              <a:cs typeface="Simplified Arabic" pitchFamily="18" charset="-78"/>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6" presetClass="entr" presetSubtype="0" fill="hold" grpId="0" nodeType="withEffect">
                                  <p:stCondLst>
                                    <p:cond delay="0"/>
                                  </p:stCondLst>
                                  <p:childTnLst>
                                    <p:set>
                                      <p:cBhvr>
                                        <p:cTn id="6" dur="1" fill="hold">
                                          <p:stCondLst>
                                            <p:cond delay="0"/>
                                          </p:stCondLst>
                                        </p:cTn>
                                        <p:tgtEl>
                                          <p:spTgt spid="29705"/>
                                        </p:tgtEl>
                                        <p:attrNameLst>
                                          <p:attrName>style.visibility</p:attrName>
                                        </p:attrNameLst>
                                      </p:cBhvr>
                                      <p:to>
                                        <p:strVal val="visible"/>
                                      </p:to>
                                    </p:set>
                                    <p:animEffect transition="in" filter="wipe(down)">
                                      <p:cBhvr>
                                        <p:cTn id="7" dur="580">
                                          <p:stCondLst>
                                            <p:cond delay="0"/>
                                          </p:stCondLst>
                                        </p:cTn>
                                        <p:tgtEl>
                                          <p:spTgt spid="29705"/>
                                        </p:tgtEl>
                                      </p:cBhvr>
                                    </p:animEffect>
                                    <p:anim calcmode="lin" valueType="num">
                                      <p:cBhvr>
                                        <p:cTn id="8" dur="1822" tmFilter="0,0; 0.14,0.36; 0.43,0.73; 0.71,0.91; 1.0,1.0">
                                          <p:stCondLst>
                                            <p:cond delay="0"/>
                                          </p:stCondLst>
                                        </p:cTn>
                                        <p:tgtEl>
                                          <p:spTgt spid="2970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970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970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970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9705"/>
                                        </p:tgtEl>
                                        <p:attrNameLst>
                                          <p:attrName>ppt_y</p:attrName>
                                        </p:attrNameLst>
                                      </p:cBhvr>
                                      <p:tavLst>
                                        <p:tav tm="0" fmla="#ppt_y-sin(pi*$)/81">
                                          <p:val>
                                            <p:fltVal val="0"/>
                                          </p:val>
                                        </p:tav>
                                        <p:tav tm="100000">
                                          <p:val>
                                            <p:fltVal val="1"/>
                                          </p:val>
                                        </p:tav>
                                      </p:tavLst>
                                    </p:anim>
                                    <p:animScale>
                                      <p:cBhvr>
                                        <p:cTn id="13" dur="26">
                                          <p:stCondLst>
                                            <p:cond delay="650"/>
                                          </p:stCondLst>
                                        </p:cTn>
                                        <p:tgtEl>
                                          <p:spTgt spid="29705"/>
                                        </p:tgtEl>
                                      </p:cBhvr>
                                      <p:to x="100000" y="60000"/>
                                    </p:animScale>
                                    <p:animScale>
                                      <p:cBhvr>
                                        <p:cTn id="14" dur="166" decel="50000">
                                          <p:stCondLst>
                                            <p:cond delay="676"/>
                                          </p:stCondLst>
                                        </p:cTn>
                                        <p:tgtEl>
                                          <p:spTgt spid="29705"/>
                                        </p:tgtEl>
                                      </p:cBhvr>
                                      <p:to x="100000" y="100000"/>
                                    </p:animScale>
                                    <p:animScale>
                                      <p:cBhvr>
                                        <p:cTn id="15" dur="26">
                                          <p:stCondLst>
                                            <p:cond delay="1312"/>
                                          </p:stCondLst>
                                        </p:cTn>
                                        <p:tgtEl>
                                          <p:spTgt spid="29705"/>
                                        </p:tgtEl>
                                      </p:cBhvr>
                                      <p:to x="100000" y="80000"/>
                                    </p:animScale>
                                    <p:animScale>
                                      <p:cBhvr>
                                        <p:cTn id="16" dur="166" decel="50000">
                                          <p:stCondLst>
                                            <p:cond delay="1338"/>
                                          </p:stCondLst>
                                        </p:cTn>
                                        <p:tgtEl>
                                          <p:spTgt spid="29705"/>
                                        </p:tgtEl>
                                      </p:cBhvr>
                                      <p:to x="100000" y="100000"/>
                                    </p:animScale>
                                    <p:animScale>
                                      <p:cBhvr>
                                        <p:cTn id="17" dur="26">
                                          <p:stCondLst>
                                            <p:cond delay="1642"/>
                                          </p:stCondLst>
                                        </p:cTn>
                                        <p:tgtEl>
                                          <p:spTgt spid="29705"/>
                                        </p:tgtEl>
                                      </p:cBhvr>
                                      <p:to x="100000" y="90000"/>
                                    </p:animScale>
                                    <p:animScale>
                                      <p:cBhvr>
                                        <p:cTn id="18" dur="166" decel="50000">
                                          <p:stCondLst>
                                            <p:cond delay="1668"/>
                                          </p:stCondLst>
                                        </p:cTn>
                                        <p:tgtEl>
                                          <p:spTgt spid="29705"/>
                                        </p:tgtEl>
                                      </p:cBhvr>
                                      <p:to x="100000" y="100000"/>
                                    </p:animScale>
                                    <p:animScale>
                                      <p:cBhvr>
                                        <p:cTn id="19" dur="26">
                                          <p:stCondLst>
                                            <p:cond delay="1808"/>
                                          </p:stCondLst>
                                        </p:cTn>
                                        <p:tgtEl>
                                          <p:spTgt spid="29705"/>
                                        </p:tgtEl>
                                      </p:cBhvr>
                                      <p:to x="100000" y="95000"/>
                                    </p:animScale>
                                    <p:animScale>
                                      <p:cBhvr>
                                        <p:cTn id="20" dur="166" decel="50000">
                                          <p:stCondLst>
                                            <p:cond delay="1834"/>
                                          </p:stCondLst>
                                        </p:cTn>
                                        <p:tgtEl>
                                          <p:spTgt spid="29705"/>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43010"/>
                                        </p:tgtEl>
                                        <p:attrNameLst>
                                          <p:attrName>style.visibility</p:attrName>
                                        </p:attrNameLst>
                                      </p:cBhvr>
                                      <p:to>
                                        <p:strVal val="visible"/>
                                      </p:to>
                                    </p:set>
                                    <p:animEffect transition="in" filter="wipe(down)">
                                      <p:cBhvr>
                                        <p:cTn id="23" dur="580">
                                          <p:stCondLst>
                                            <p:cond delay="0"/>
                                          </p:stCondLst>
                                        </p:cTn>
                                        <p:tgtEl>
                                          <p:spTgt spid="43010"/>
                                        </p:tgtEl>
                                      </p:cBhvr>
                                    </p:animEffect>
                                    <p:anim calcmode="lin" valueType="num">
                                      <p:cBhvr>
                                        <p:cTn id="24" dur="1822" tmFilter="0,0; 0.14,0.36; 0.43,0.73; 0.71,0.91; 1.0,1.0">
                                          <p:stCondLst>
                                            <p:cond delay="0"/>
                                          </p:stCondLst>
                                        </p:cTn>
                                        <p:tgtEl>
                                          <p:spTgt spid="43010"/>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43010"/>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43010"/>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43010"/>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43010"/>
                                        </p:tgtEl>
                                        <p:attrNameLst>
                                          <p:attrName>ppt_y</p:attrName>
                                        </p:attrNameLst>
                                      </p:cBhvr>
                                      <p:tavLst>
                                        <p:tav tm="0" fmla="#ppt_y-sin(pi*$)/81">
                                          <p:val>
                                            <p:fltVal val="0"/>
                                          </p:val>
                                        </p:tav>
                                        <p:tav tm="100000">
                                          <p:val>
                                            <p:fltVal val="1"/>
                                          </p:val>
                                        </p:tav>
                                      </p:tavLst>
                                    </p:anim>
                                    <p:animScale>
                                      <p:cBhvr>
                                        <p:cTn id="29" dur="26">
                                          <p:stCondLst>
                                            <p:cond delay="650"/>
                                          </p:stCondLst>
                                        </p:cTn>
                                        <p:tgtEl>
                                          <p:spTgt spid="43010"/>
                                        </p:tgtEl>
                                      </p:cBhvr>
                                      <p:to x="100000" y="60000"/>
                                    </p:animScale>
                                    <p:animScale>
                                      <p:cBhvr>
                                        <p:cTn id="30" dur="166" decel="50000">
                                          <p:stCondLst>
                                            <p:cond delay="676"/>
                                          </p:stCondLst>
                                        </p:cTn>
                                        <p:tgtEl>
                                          <p:spTgt spid="43010"/>
                                        </p:tgtEl>
                                      </p:cBhvr>
                                      <p:to x="100000" y="100000"/>
                                    </p:animScale>
                                    <p:animScale>
                                      <p:cBhvr>
                                        <p:cTn id="31" dur="26">
                                          <p:stCondLst>
                                            <p:cond delay="1312"/>
                                          </p:stCondLst>
                                        </p:cTn>
                                        <p:tgtEl>
                                          <p:spTgt spid="43010"/>
                                        </p:tgtEl>
                                      </p:cBhvr>
                                      <p:to x="100000" y="80000"/>
                                    </p:animScale>
                                    <p:animScale>
                                      <p:cBhvr>
                                        <p:cTn id="32" dur="166" decel="50000">
                                          <p:stCondLst>
                                            <p:cond delay="1338"/>
                                          </p:stCondLst>
                                        </p:cTn>
                                        <p:tgtEl>
                                          <p:spTgt spid="43010"/>
                                        </p:tgtEl>
                                      </p:cBhvr>
                                      <p:to x="100000" y="100000"/>
                                    </p:animScale>
                                    <p:animScale>
                                      <p:cBhvr>
                                        <p:cTn id="33" dur="26">
                                          <p:stCondLst>
                                            <p:cond delay="1642"/>
                                          </p:stCondLst>
                                        </p:cTn>
                                        <p:tgtEl>
                                          <p:spTgt spid="43010"/>
                                        </p:tgtEl>
                                      </p:cBhvr>
                                      <p:to x="100000" y="90000"/>
                                    </p:animScale>
                                    <p:animScale>
                                      <p:cBhvr>
                                        <p:cTn id="34" dur="166" decel="50000">
                                          <p:stCondLst>
                                            <p:cond delay="1668"/>
                                          </p:stCondLst>
                                        </p:cTn>
                                        <p:tgtEl>
                                          <p:spTgt spid="43010"/>
                                        </p:tgtEl>
                                      </p:cBhvr>
                                      <p:to x="100000" y="100000"/>
                                    </p:animScale>
                                    <p:animScale>
                                      <p:cBhvr>
                                        <p:cTn id="35" dur="26">
                                          <p:stCondLst>
                                            <p:cond delay="1808"/>
                                          </p:stCondLst>
                                        </p:cTn>
                                        <p:tgtEl>
                                          <p:spTgt spid="43010"/>
                                        </p:tgtEl>
                                      </p:cBhvr>
                                      <p:to x="100000" y="95000"/>
                                    </p:animScale>
                                    <p:animScale>
                                      <p:cBhvr>
                                        <p:cTn id="36" dur="166" decel="50000">
                                          <p:stCondLst>
                                            <p:cond delay="1834"/>
                                          </p:stCondLst>
                                        </p:cTn>
                                        <p:tgtEl>
                                          <p:spTgt spid="43010"/>
                                        </p:tgtEl>
                                      </p:cBhvr>
                                      <p:to x="100000" y="100000"/>
                                    </p:animScale>
                                  </p:childTnLst>
                                </p:cTn>
                              </p:par>
                              <p:par>
                                <p:cTn id="37" presetID="26" presetClass="entr" presetSubtype="0" fill="hold" grpId="0" nodeType="withEffect">
                                  <p:stCondLst>
                                    <p:cond delay="0"/>
                                  </p:stCondLst>
                                  <p:childTnLst>
                                    <p:set>
                                      <p:cBhvr>
                                        <p:cTn id="38" dur="1" fill="hold">
                                          <p:stCondLst>
                                            <p:cond delay="0"/>
                                          </p:stCondLst>
                                        </p:cTn>
                                        <p:tgtEl>
                                          <p:spTgt spid="43031"/>
                                        </p:tgtEl>
                                        <p:attrNameLst>
                                          <p:attrName>style.visibility</p:attrName>
                                        </p:attrNameLst>
                                      </p:cBhvr>
                                      <p:to>
                                        <p:strVal val="visible"/>
                                      </p:to>
                                    </p:set>
                                    <p:animEffect transition="in" filter="wipe(down)">
                                      <p:cBhvr>
                                        <p:cTn id="39" dur="580">
                                          <p:stCondLst>
                                            <p:cond delay="0"/>
                                          </p:stCondLst>
                                        </p:cTn>
                                        <p:tgtEl>
                                          <p:spTgt spid="43031"/>
                                        </p:tgtEl>
                                      </p:cBhvr>
                                    </p:animEffect>
                                    <p:anim calcmode="lin" valueType="num">
                                      <p:cBhvr>
                                        <p:cTn id="40" dur="1822" tmFilter="0,0; 0.14,0.36; 0.43,0.73; 0.71,0.91; 1.0,1.0">
                                          <p:stCondLst>
                                            <p:cond delay="0"/>
                                          </p:stCondLst>
                                        </p:cTn>
                                        <p:tgtEl>
                                          <p:spTgt spid="43031"/>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43031"/>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43031"/>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43031"/>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43031"/>
                                        </p:tgtEl>
                                        <p:attrNameLst>
                                          <p:attrName>ppt_y</p:attrName>
                                        </p:attrNameLst>
                                      </p:cBhvr>
                                      <p:tavLst>
                                        <p:tav tm="0" fmla="#ppt_y-sin(pi*$)/81">
                                          <p:val>
                                            <p:fltVal val="0"/>
                                          </p:val>
                                        </p:tav>
                                        <p:tav tm="100000">
                                          <p:val>
                                            <p:fltVal val="1"/>
                                          </p:val>
                                        </p:tav>
                                      </p:tavLst>
                                    </p:anim>
                                    <p:animScale>
                                      <p:cBhvr>
                                        <p:cTn id="45" dur="26">
                                          <p:stCondLst>
                                            <p:cond delay="650"/>
                                          </p:stCondLst>
                                        </p:cTn>
                                        <p:tgtEl>
                                          <p:spTgt spid="43031"/>
                                        </p:tgtEl>
                                      </p:cBhvr>
                                      <p:to x="100000" y="60000"/>
                                    </p:animScale>
                                    <p:animScale>
                                      <p:cBhvr>
                                        <p:cTn id="46" dur="166" decel="50000">
                                          <p:stCondLst>
                                            <p:cond delay="676"/>
                                          </p:stCondLst>
                                        </p:cTn>
                                        <p:tgtEl>
                                          <p:spTgt spid="43031"/>
                                        </p:tgtEl>
                                      </p:cBhvr>
                                      <p:to x="100000" y="100000"/>
                                    </p:animScale>
                                    <p:animScale>
                                      <p:cBhvr>
                                        <p:cTn id="47" dur="26">
                                          <p:stCondLst>
                                            <p:cond delay="1312"/>
                                          </p:stCondLst>
                                        </p:cTn>
                                        <p:tgtEl>
                                          <p:spTgt spid="43031"/>
                                        </p:tgtEl>
                                      </p:cBhvr>
                                      <p:to x="100000" y="80000"/>
                                    </p:animScale>
                                    <p:animScale>
                                      <p:cBhvr>
                                        <p:cTn id="48" dur="166" decel="50000">
                                          <p:stCondLst>
                                            <p:cond delay="1338"/>
                                          </p:stCondLst>
                                        </p:cTn>
                                        <p:tgtEl>
                                          <p:spTgt spid="43031"/>
                                        </p:tgtEl>
                                      </p:cBhvr>
                                      <p:to x="100000" y="100000"/>
                                    </p:animScale>
                                    <p:animScale>
                                      <p:cBhvr>
                                        <p:cTn id="49" dur="26">
                                          <p:stCondLst>
                                            <p:cond delay="1642"/>
                                          </p:stCondLst>
                                        </p:cTn>
                                        <p:tgtEl>
                                          <p:spTgt spid="43031"/>
                                        </p:tgtEl>
                                      </p:cBhvr>
                                      <p:to x="100000" y="90000"/>
                                    </p:animScale>
                                    <p:animScale>
                                      <p:cBhvr>
                                        <p:cTn id="50" dur="166" decel="50000">
                                          <p:stCondLst>
                                            <p:cond delay="1668"/>
                                          </p:stCondLst>
                                        </p:cTn>
                                        <p:tgtEl>
                                          <p:spTgt spid="43031"/>
                                        </p:tgtEl>
                                      </p:cBhvr>
                                      <p:to x="100000" y="100000"/>
                                    </p:animScale>
                                    <p:animScale>
                                      <p:cBhvr>
                                        <p:cTn id="51" dur="26">
                                          <p:stCondLst>
                                            <p:cond delay="1808"/>
                                          </p:stCondLst>
                                        </p:cTn>
                                        <p:tgtEl>
                                          <p:spTgt spid="43031"/>
                                        </p:tgtEl>
                                      </p:cBhvr>
                                      <p:to x="100000" y="95000"/>
                                    </p:animScale>
                                    <p:animScale>
                                      <p:cBhvr>
                                        <p:cTn id="52" dur="166" decel="50000">
                                          <p:stCondLst>
                                            <p:cond delay="1834"/>
                                          </p:stCondLst>
                                        </p:cTn>
                                        <p:tgtEl>
                                          <p:spTgt spid="43031"/>
                                        </p:tgtEl>
                                      </p:cBhvr>
                                      <p:to x="100000" y="100000"/>
                                    </p:animScale>
                                  </p:childTnLst>
                                </p:cTn>
                              </p:par>
                              <p:par>
                                <p:cTn id="53" presetID="26" presetClass="entr" presetSubtype="0" fill="hold" nodeType="withEffect">
                                  <p:stCondLst>
                                    <p:cond delay="0"/>
                                  </p:stCondLst>
                                  <p:childTnLst>
                                    <p:set>
                                      <p:cBhvr>
                                        <p:cTn id="54" dur="1" fill="hold">
                                          <p:stCondLst>
                                            <p:cond delay="0"/>
                                          </p:stCondLst>
                                        </p:cTn>
                                        <p:tgtEl>
                                          <p:spTgt spid="6"/>
                                        </p:tgtEl>
                                        <p:attrNameLst>
                                          <p:attrName>style.visibility</p:attrName>
                                        </p:attrNameLst>
                                      </p:cBhvr>
                                      <p:to>
                                        <p:strVal val="visible"/>
                                      </p:to>
                                    </p:set>
                                    <p:animEffect transition="in" filter="wipe(down)">
                                      <p:cBhvr>
                                        <p:cTn id="55" dur="580">
                                          <p:stCondLst>
                                            <p:cond delay="0"/>
                                          </p:stCondLst>
                                        </p:cTn>
                                        <p:tgtEl>
                                          <p:spTgt spid="6"/>
                                        </p:tgtEl>
                                      </p:cBhvr>
                                    </p:animEffect>
                                    <p:anim calcmode="lin" valueType="num">
                                      <p:cBhvr>
                                        <p:cTn id="56"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57"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58"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59"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60"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61" dur="26">
                                          <p:stCondLst>
                                            <p:cond delay="650"/>
                                          </p:stCondLst>
                                        </p:cTn>
                                        <p:tgtEl>
                                          <p:spTgt spid="6"/>
                                        </p:tgtEl>
                                      </p:cBhvr>
                                      <p:to x="100000" y="60000"/>
                                    </p:animScale>
                                    <p:animScale>
                                      <p:cBhvr>
                                        <p:cTn id="62" dur="166" decel="50000">
                                          <p:stCondLst>
                                            <p:cond delay="676"/>
                                          </p:stCondLst>
                                        </p:cTn>
                                        <p:tgtEl>
                                          <p:spTgt spid="6"/>
                                        </p:tgtEl>
                                      </p:cBhvr>
                                      <p:to x="100000" y="100000"/>
                                    </p:animScale>
                                    <p:animScale>
                                      <p:cBhvr>
                                        <p:cTn id="63" dur="26">
                                          <p:stCondLst>
                                            <p:cond delay="1312"/>
                                          </p:stCondLst>
                                        </p:cTn>
                                        <p:tgtEl>
                                          <p:spTgt spid="6"/>
                                        </p:tgtEl>
                                      </p:cBhvr>
                                      <p:to x="100000" y="80000"/>
                                    </p:animScale>
                                    <p:animScale>
                                      <p:cBhvr>
                                        <p:cTn id="64" dur="166" decel="50000">
                                          <p:stCondLst>
                                            <p:cond delay="1338"/>
                                          </p:stCondLst>
                                        </p:cTn>
                                        <p:tgtEl>
                                          <p:spTgt spid="6"/>
                                        </p:tgtEl>
                                      </p:cBhvr>
                                      <p:to x="100000" y="100000"/>
                                    </p:animScale>
                                    <p:animScale>
                                      <p:cBhvr>
                                        <p:cTn id="65" dur="26">
                                          <p:stCondLst>
                                            <p:cond delay="1642"/>
                                          </p:stCondLst>
                                        </p:cTn>
                                        <p:tgtEl>
                                          <p:spTgt spid="6"/>
                                        </p:tgtEl>
                                      </p:cBhvr>
                                      <p:to x="100000" y="90000"/>
                                    </p:animScale>
                                    <p:animScale>
                                      <p:cBhvr>
                                        <p:cTn id="66" dur="166" decel="50000">
                                          <p:stCondLst>
                                            <p:cond delay="1668"/>
                                          </p:stCondLst>
                                        </p:cTn>
                                        <p:tgtEl>
                                          <p:spTgt spid="6"/>
                                        </p:tgtEl>
                                      </p:cBhvr>
                                      <p:to x="100000" y="100000"/>
                                    </p:animScale>
                                    <p:animScale>
                                      <p:cBhvr>
                                        <p:cTn id="67" dur="26">
                                          <p:stCondLst>
                                            <p:cond delay="1808"/>
                                          </p:stCondLst>
                                        </p:cTn>
                                        <p:tgtEl>
                                          <p:spTgt spid="6"/>
                                        </p:tgtEl>
                                      </p:cBhvr>
                                      <p:to x="100000" y="95000"/>
                                    </p:animScale>
                                    <p:animScale>
                                      <p:cBhvr>
                                        <p:cTn id="68" dur="166" decel="50000">
                                          <p:stCondLst>
                                            <p:cond delay="1834"/>
                                          </p:stCondLst>
                                        </p:cTn>
                                        <p:tgtEl>
                                          <p:spTgt spid="6"/>
                                        </p:tgtEl>
                                      </p:cBhvr>
                                      <p:to x="100000" y="100000"/>
                                    </p:animScale>
                                  </p:childTnLst>
                                </p:cTn>
                              </p:par>
                              <p:par>
                                <p:cTn id="69" presetID="26" presetClass="entr" presetSubtype="0" fill="hold" nodeType="withEffect">
                                  <p:stCondLst>
                                    <p:cond delay="0"/>
                                  </p:stCondLst>
                                  <p:childTnLst>
                                    <p:set>
                                      <p:cBhvr>
                                        <p:cTn id="70" dur="1" fill="hold">
                                          <p:stCondLst>
                                            <p:cond delay="0"/>
                                          </p:stCondLst>
                                        </p:cTn>
                                        <p:tgtEl>
                                          <p:spTgt spid="5"/>
                                        </p:tgtEl>
                                        <p:attrNameLst>
                                          <p:attrName>style.visibility</p:attrName>
                                        </p:attrNameLst>
                                      </p:cBhvr>
                                      <p:to>
                                        <p:strVal val="visible"/>
                                      </p:to>
                                    </p:set>
                                    <p:animEffect transition="in" filter="wipe(down)">
                                      <p:cBhvr>
                                        <p:cTn id="71" dur="580">
                                          <p:stCondLst>
                                            <p:cond delay="0"/>
                                          </p:stCondLst>
                                        </p:cTn>
                                        <p:tgtEl>
                                          <p:spTgt spid="5"/>
                                        </p:tgtEl>
                                      </p:cBhvr>
                                    </p:animEffect>
                                    <p:anim calcmode="lin" valueType="num">
                                      <p:cBhvr>
                                        <p:cTn id="72"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73"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74"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75"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76"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77" dur="26">
                                          <p:stCondLst>
                                            <p:cond delay="650"/>
                                          </p:stCondLst>
                                        </p:cTn>
                                        <p:tgtEl>
                                          <p:spTgt spid="5"/>
                                        </p:tgtEl>
                                      </p:cBhvr>
                                      <p:to x="100000" y="60000"/>
                                    </p:animScale>
                                    <p:animScale>
                                      <p:cBhvr>
                                        <p:cTn id="78" dur="166" decel="50000">
                                          <p:stCondLst>
                                            <p:cond delay="676"/>
                                          </p:stCondLst>
                                        </p:cTn>
                                        <p:tgtEl>
                                          <p:spTgt spid="5"/>
                                        </p:tgtEl>
                                      </p:cBhvr>
                                      <p:to x="100000" y="100000"/>
                                    </p:animScale>
                                    <p:animScale>
                                      <p:cBhvr>
                                        <p:cTn id="79" dur="26">
                                          <p:stCondLst>
                                            <p:cond delay="1312"/>
                                          </p:stCondLst>
                                        </p:cTn>
                                        <p:tgtEl>
                                          <p:spTgt spid="5"/>
                                        </p:tgtEl>
                                      </p:cBhvr>
                                      <p:to x="100000" y="80000"/>
                                    </p:animScale>
                                    <p:animScale>
                                      <p:cBhvr>
                                        <p:cTn id="80" dur="166" decel="50000">
                                          <p:stCondLst>
                                            <p:cond delay="1338"/>
                                          </p:stCondLst>
                                        </p:cTn>
                                        <p:tgtEl>
                                          <p:spTgt spid="5"/>
                                        </p:tgtEl>
                                      </p:cBhvr>
                                      <p:to x="100000" y="100000"/>
                                    </p:animScale>
                                    <p:animScale>
                                      <p:cBhvr>
                                        <p:cTn id="81" dur="26">
                                          <p:stCondLst>
                                            <p:cond delay="1642"/>
                                          </p:stCondLst>
                                        </p:cTn>
                                        <p:tgtEl>
                                          <p:spTgt spid="5"/>
                                        </p:tgtEl>
                                      </p:cBhvr>
                                      <p:to x="100000" y="90000"/>
                                    </p:animScale>
                                    <p:animScale>
                                      <p:cBhvr>
                                        <p:cTn id="82" dur="166" decel="50000">
                                          <p:stCondLst>
                                            <p:cond delay="1668"/>
                                          </p:stCondLst>
                                        </p:cTn>
                                        <p:tgtEl>
                                          <p:spTgt spid="5"/>
                                        </p:tgtEl>
                                      </p:cBhvr>
                                      <p:to x="100000" y="100000"/>
                                    </p:animScale>
                                    <p:animScale>
                                      <p:cBhvr>
                                        <p:cTn id="83" dur="26">
                                          <p:stCondLst>
                                            <p:cond delay="1808"/>
                                          </p:stCondLst>
                                        </p:cTn>
                                        <p:tgtEl>
                                          <p:spTgt spid="5"/>
                                        </p:tgtEl>
                                      </p:cBhvr>
                                      <p:to x="100000" y="95000"/>
                                    </p:animScale>
                                    <p:animScale>
                                      <p:cBhvr>
                                        <p:cTn id="84" dur="166" decel="50000">
                                          <p:stCondLst>
                                            <p:cond delay="1834"/>
                                          </p:stCondLst>
                                        </p:cTn>
                                        <p:tgtEl>
                                          <p:spTgt spid="5"/>
                                        </p:tgtEl>
                                      </p:cBhvr>
                                      <p:to x="100000" y="100000"/>
                                    </p:animScale>
                                  </p:childTnLst>
                                </p:cTn>
                              </p:par>
                              <p:par>
                                <p:cTn id="85" presetID="26" presetClass="entr" presetSubtype="0" fill="hold" nodeType="withEffect">
                                  <p:stCondLst>
                                    <p:cond delay="0"/>
                                  </p:stCondLst>
                                  <p:childTnLst>
                                    <p:set>
                                      <p:cBhvr>
                                        <p:cTn id="86" dur="1" fill="hold">
                                          <p:stCondLst>
                                            <p:cond delay="0"/>
                                          </p:stCondLst>
                                        </p:cTn>
                                        <p:tgtEl>
                                          <p:spTgt spid="4"/>
                                        </p:tgtEl>
                                        <p:attrNameLst>
                                          <p:attrName>style.visibility</p:attrName>
                                        </p:attrNameLst>
                                      </p:cBhvr>
                                      <p:to>
                                        <p:strVal val="visible"/>
                                      </p:to>
                                    </p:set>
                                    <p:animEffect transition="in" filter="wipe(down)">
                                      <p:cBhvr>
                                        <p:cTn id="87" dur="580">
                                          <p:stCondLst>
                                            <p:cond delay="0"/>
                                          </p:stCondLst>
                                        </p:cTn>
                                        <p:tgtEl>
                                          <p:spTgt spid="4"/>
                                        </p:tgtEl>
                                      </p:cBhvr>
                                    </p:animEffect>
                                    <p:anim calcmode="lin" valueType="num">
                                      <p:cBhvr>
                                        <p:cTn id="8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8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9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9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9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93" dur="26">
                                          <p:stCondLst>
                                            <p:cond delay="650"/>
                                          </p:stCondLst>
                                        </p:cTn>
                                        <p:tgtEl>
                                          <p:spTgt spid="4"/>
                                        </p:tgtEl>
                                      </p:cBhvr>
                                      <p:to x="100000" y="60000"/>
                                    </p:animScale>
                                    <p:animScale>
                                      <p:cBhvr>
                                        <p:cTn id="94" dur="166" decel="50000">
                                          <p:stCondLst>
                                            <p:cond delay="676"/>
                                          </p:stCondLst>
                                        </p:cTn>
                                        <p:tgtEl>
                                          <p:spTgt spid="4"/>
                                        </p:tgtEl>
                                      </p:cBhvr>
                                      <p:to x="100000" y="100000"/>
                                    </p:animScale>
                                    <p:animScale>
                                      <p:cBhvr>
                                        <p:cTn id="95" dur="26">
                                          <p:stCondLst>
                                            <p:cond delay="1312"/>
                                          </p:stCondLst>
                                        </p:cTn>
                                        <p:tgtEl>
                                          <p:spTgt spid="4"/>
                                        </p:tgtEl>
                                      </p:cBhvr>
                                      <p:to x="100000" y="80000"/>
                                    </p:animScale>
                                    <p:animScale>
                                      <p:cBhvr>
                                        <p:cTn id="96" dur="166" decel="50000">
                                          <p:stCondLst>
                                            <p:cond delay="1338"/>
                                          </p:stCondLst>
                                        </p:cTn>
                                        <p:tgtEl>
                                          <p:spTgt spid="4"/>
                                        </p:tgtEl>
                                      </p:cBhvr>
                                      <p:to x="100000" y="100000"/>
                                    </p:animScale>
                                    <p:animScale>
                                      <p:cBhvr>
                                        <p:cTn id="97" dur="26">
                                          <p:stCondLst>
                                            <p:cond delay="1642"/>
                                          </p:stCondLst>
                                        </p:cTn>
                                        <p:tgtEl>
                                          <p:spTgt spid="4"/>
                                        </p:tgtEl>
                                      </p:cBhvr>
                                      <p:to x="100000" y="90000"/>
                                    </p:animScale>
                                    <p:animScale>
                                      <p:cBhvr>
                                        <p:cTn id="98" dur="166" decel="50000">
                                          <p:stCondLst>
                                            <p:cond delay="1668"/>
                                          </p:stCondLst>
                                        </p:cTn>
                                        <p:tgtEl>
                                          <p:spTgt spid="4"/>
                                        </p:tgtEl>
                                      </p:cBhvr>
                                      <p:to x="100000" y="100000"/>
                                    </p:animScale>
                                    <p:animScale>
                                      <p:cBhvr>
                                        <p:cTn id="99" dur="26">
                                          <p:stCondLst>
                                            <p:cond delay="1808"/>
                                          </p:stCondLst>
                                        </p:cTn>
                                        <p:tgtEl>
                                          <p:spTgt spid="4"/>
                                        </p:tgtEl>
                                      </p:cBhvr>
                                      <p:to x="100000" y="95000"/>
                                    </p:animScale>
                                    <p:animScale>
                                      <p:cBhvr>
                                        <p:cTn id="100" dur="166" decel="50000">
                                          <p:stCondLst>
                                            <p:cond delay="1834"/>
                                          </p:stCondLst>
                                        </p:cTn>
                                        <p:tgtEl>
                                          <p:spTgt spid="4"/>
                                        </p:tgtEl>
                                      </p:cBhvr>
                                      <p:to x="100000" y="100000"/>
                                    </p:animScale>
                                  </p:childTnLst>
                                </p:cTn>
                              </p:par>
                              <p:par>
                                <p:cTn id="101" presetID="26" presetClass="entr" presetSubtype="0" fill="hold" nodeType="withEffect">
                                  <p:stCondLst>
                                    <p:cond delay="0"/>
                                  </p:stCondLst>
                                  <p:childTnLst>
                                    <p:set>
                                      <p:cBhvr>
                                        <p:cTn id="102" dur="1" fill="hold">
                                          <p:stCondLst>
                                            <p:cond delay="0"/>
                                          </p:stCondLst>
                                        </p:cTn>
                                        <p:tgtEl>
                                          <p:spTgt spid="3"/>
                                        </p:tgtEl>
                                        <p:attrNameLst>
                                          <p:attrName>style.visibility</p:attrName>
                                        </p:attrNameLst>
                                      </p:cBhvr>
                                      <p:to>
                                        <p:strVal val="visible"/>
                                      </p:to>
                                    </p:set>
                                    <p:animEffect transition="in" filter="wipe(down)">
                                      <p:cBhvr>
                                        <p:cTn id="103" dur="580">
                                          <p:stCondLst>
                                            <p:cond delay="0"/>
                                          </p:stCondLst>
                                        </p:cTn>
                                        <p:tgtEl>
                                          <p:spTgt spid="3"/>
                                        </p:tgtEl>
                                      </p:cBhvr>
                                    </p:animEffect>
                                    <p:anim calcmode="lin" valueType="num">
                                      <p:cBhvr>
                                        <p:cTn id="104"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105"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6"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07"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08"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09" dur="26">
                                          <p:stCondLst>
                                            <p:cond delay="650"/>
                                          </p:stCondLst>
                                        </p:cTn>
                                        <p:tgtEl>
                                          <p:spTgt spid="3"/>
                                        </p:tgtEl>
                                      </p:cBhvr>
                                      <p:to x="100000" y="60000"/>
                                    </p:animScale>
                                    <p:animScale>
                                      <p:cBhvr>
                                        <p:cTn id="110" dur="166" decel="50000">
                                          <p:stCondLst>
                                            <p:cond delay="676"/>
                                          </p:stCondLst>
                                        </p:cTn>
                                        <p:tgtEl>
                                          <p:spTgt spid="3"/>
                                        </p:tgtEl>
                                      </p:cBhvr>
                                      <p:to x="100000" y="100000"/>
                                    </p:animScale>
                                    <p:animScale>
                                      <p:cBhvr>
                                        <p:cTn id="111" dur="26">
                                          <p:stCondLst>
                                            <p:cond delay="1312"/>
                                          </p:stCondLst>
                                        </p:cTn>
                                        <p:tgtEl>
                                          <p:spTgt spid="3"/>
                                        </p:tgtEl>
                                      </p:cBhvr>
                                      <p:to x="100000" y="80000"/>
                                    </p:animScale>
                                    <p:animScale>
                                      <p:cBhvr>
                                        <p:cTn id="112" dur="166" decel="50000">
                                          <p:stCondLst>
                                            <p:cond delay="1338"/>
                                          </p:stCondLst>
                                        </p:cTn>
                                        <p:tgtEl>
                                          <p:spTgt spid="3"/>
                                        </p:tgtEl>
                                      </p:cBhvr>
                                      <p:to x="100000" y="100000"/>
                                    </p:animScale>
                                    <p:animScale>
                                      <p:cBhvr>
                                        <p:cTn id="113" dur="26">
                                          <p:stCondLst>
                                            <p:cond delay="1642"/>
                                          </p:stCondLst>
                                        </p:cTn>
                                        <p:tgtEl>
                                          <p:spTgt spid="3"/>
                                        </p:tgtEl>
                                      </p:cBhvr>
                                      <p:to x="100000" y="90000"/>
                                    </p:animScale>
                                    <p:animScale>
                                      <p:cBhvr>
                                        <p:cTn id="114" dur="166" decel="50000">
                                          <p:stCondLst>
                                            <p:cond delay="1668"/>
                                          </p:stCondLst>
                                        </p:cTn>
                                        <p:tgtEl>
                                          <p:spTgt spid="3"/>
                                        </p:tgtEl>
                                      </p:cBhvr>
                                      <p:to x="100000" y="100000"/>
                                    </p:animScale>
                                    <p:animScale>
                                      <p:cBhvr>
                                        <p:cTn id="115" dur="26">
                                          <p:stCondLst>
                                            <p:cond delay="1808"/>
                                          </p:stCondLst>
                                        </p:cTn>
                                        <p:tgtEl>
                                          <p:spTgt spid="3"/>
                                        </p:tgtEl>
                                      </p:cBhvr>
                                      <p:to x="100000" y="95000"/>
                                    </p:animScale>
                                    <p:animScale>
                                      <p:cBhvr>
                                        <p:cTn id="116" dur="166" decel="50000">
                                          <p:stCondLst>
                                            <p:cond delay="1834"/>
                                          </p:stCondLst>
                                        </p:cTn>
                                        <p:tgtEl>
                                          <p:spTgt spid="3"/>
                                        </p:tgtEl>
                                      </p:cBhvr>
                                      <p:to x="100000" y="100000"/>
                                    </p:animScale>
                                  </p:childTnLst>
                                </p:cTn>
                              </p:par>
                              <p:par>
                                <p:cTn id="117" presetID="26" presetClass="entr" presetSubtype="0" fill="hold" nodeType="withEffect">
                                  <p:stCondLst>
                                    <p:cond delay="0"/>
                                  </p:stCondLst>
                                  <p:childTnLst>
                                    <p:set>
                                      <p:cBhvr>
                                        <p:cTn id="118" dur="1" fill="hold">
                                          <p:stCondLst>
                                            <p:cond delay="0"/>
                                          </p:stCondLst>
                                        </p:cTn>
                                        <p:tgtEl>
                                          <p:spTgt spid="2"/>
                                        </p:tgtEl>
                                        <p:attrNameLst>
                                          <p:attrName>style.visibility</p:attrName>
                                        </p:attrNameLst>
                                      </p:cBhvr>
                                      <p:to>
                                        <p:strVal val="visible"/>
                                      </p:to>
                                    </p:set>
                                    <p:animEffect transition="in" filter="wipe(down)">
                                      <p:cBhvr>
                                        <p:cTn id="119" dur="580">
                                          <p:stCondLst>
                                            <p:cond delay="0"/>
                                          </p:stCondLst>
                                        </p:cTn>
                                        <p:tgtEl>
                                          <p:spTgt spid="2"/>
                                        </p:tgtEl>
                                      </p:cBhvr>
                                    </p:animEffect>
                                    <p:anim calcmode="lin" valueType="num">
                                      <p:cBhvr>
                                        <p:cTn id="120"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121"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22"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23"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4"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25" dur="26">
                                          <p:stCondLst>
                                            <p:cond delay="650"/>
                                          </p:stCondLst>
                                        </p:cTn>
                                        <p:tgtEl>
                                          <p:spTgt spid="2"/>
                                        </p:tgtEl>
                                      </p:cBhvr>
                                      <p:to x="100000" y="60000"/>
                                    </p:animScale>
                                    <p:animScale>
                                      <p:cBhvr>
                                        <p:cTn id="126" dur="166" decel="50000">
                                          <p:stCondLst>
                                            <p:cond delay="676"/>
                                          </p:stCondLst>
                                        </p:cTn>
                                        <p:tgtEl>
                                          <p:spTgt spid="2"/>
                                        </p:tgtEl>
                                      </p:cBhvr>
                                      <p:to x="100000" y="100000"/>
                                    </p:animScale>
                                    <p:animScale>
                                      <p:cBhvr>
                                        <p:cTn id="127" dur="26">
                                          <p:stCondLst>
                                            <p:cond delay="1312"/>
                                          </p:stCondLst>
                                        </p:cTn>
                                        <p:tgtEl>
                                          <p:spTgt spid="2"/>
                                        </p:tgtEl>
                                      </p:cBhvr>
                                      <p:to x="100000" y="80000"/>
                                    </p:animScale>
                                    <p:animScale>
                                      <p:cBhvr>
                                        <p:cTn id="128" dur="166" decel="50000">
                                          <p:stCondLst>
                                            <p:cond delay="1338"/>
                                          </p:stCondLst>
                                        </p:cTn>
                                        <p:tgtEl>
                                          <p:spTgt spid="2"/>
                                        </p:tgtEl>
                                      </p:cBhvr>
                                      <p:to x="100000" y="100000"/>
                                    </p:animScale>
                                    <p:animScale>
                                      <p:cBhvr>
                                        <p:cTn id="129" dur="26">
                                          <p:stCondLst>
                                            <p:cond delay="1642"/>
                                          </p:stCondLst>
                                        </p:cTn>
                                        <p:tgtEl>
                                          <p:spTgt spid="2"/>
                                        </p:tgtEl>
                                      </p:cBhvr>
                                      <p:to x="100000" y="90000"/>
                                    </p:animScale>
                                    <p:animScale>
                                      <p:cBhvr>
                                        <p:cTn id="130" dur="166" decel="50000">
                                          <p:stCondLst>
                                            <p:cond delay="1668"/>
                                          </p:stCondLst>
                                        </p:cTn>
                                        <p:tgtEl>
                                          <p:spTgt spid="2"/>
                                        </p:tgtEl>
                                      </p:cBhvr>
                                      <p:to x="100000" y="100000"/>
                                    </p:animScale>
                                    <p:animScale>
                                      <p:cBhvr>
                                        <p:cTn id="131" dur="26">
                                          <p:stCondLst>
                                            <p:cond delay="1808"/>
                                          </p:stCondLst>
                                        </p:cTn>
                                        <p:tgtEl>
                                          <p:spTgt spid="2"/>
                                        </p:tgtEl>
                                      </p:cBhvr>
                                      <p:to x="100000" y="95000"/>
                                    </p:animScale>
                                    <p:animScale>
                                      <p:cBhvr>
                                        <p:cTn id="132" dur="166" decel="50000">
                                          <p:stCondLst>
                                            <p:cond delay="1834"/>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0" grpId="0" animBg="1"/>
      <p:bldP spid="43031" grpId="0" animBg="1"/>
      <p:bldP spid="29705"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4"/>
          <p:cNvSpPr>
            <a:spLocks noChangeArrowheads="1"/>
          </p:cNvSpPr>
          <p:nvPr/>
        </p:nvSpPr>
        <p:spPr bwMode="auto">
          <a:xfrm>
            <a:off x="0" y="0"/>
            <a:ext cx="9144000" cy="6858000"/>
          </a:xfrm>
          <a:prstGeom prst="rect">
            <a:avLst/>
          </a:prstGeom>
          <a:solidFill>
            <a:schemeClr val="bg1">
              <a:alpha val="38039"/>
            </a:schemeClr>
          </a:solidFill>
          <a:ln w="9525">
            <a:solidFill>
              <a:schemeClr val="tx1"/>
            </a:solidFill>
            <a:miter lim="800000"/>
            <a:headEnd/>
            <a:tailEnd/>
          </a:ln>
        </p:spPr>
        <p:txBody>
          <a:bodyPr wrap="none" anchor="ctr"/>
          <a:lstStyle/>
          <a:p>
            <a:endParaRPr lang="ar-EG"/>
          </a:p>
        </p:txBody>
      </p:sp>
      <p:sp>
        <p:nvSpPr>
          <p:cNvPr id="25603" name="Rectangle 2"/>
          <p:cNvSpPr>
            <a:spLocks noGrp="1" noChangeArrowheads="1"/>
          </p:cNvSpPr>
          <p:nvPr>
            <p:ph type="title"/>
          </p:nvPr>
        </p:nvSpPr>
        <p:spPr/>
        <p:txBody>
          <a:bodyPr/>
          <a:lstStyle/>
          <a:p>
            <a:pPr eaLnBrk="1" hangingPunct="1"/>
            <a:r>
              <a:rPr lang="ar-EG" b="1" smtClean="0">
                <a:solidFill>
                  <a:srgbClr val="993300"/>
                </a:solidFill>
                <a:cs typeface="PT Bold Heading" pitchFamily="2" charset="-78"/>
              </a:rPr>
              <a:t>(تابع) </a:t>
            </a:r>
            <a:r>
              <a:rPr lang="ar-SA" b="1" smtClean="0">
                <a:solidFill>
                  <a:srgbClr val="993300"/>
                </a:solidFill>
                <a:cs typeface="PT Bold Heading" pitchFamily="2" charset="-78"/>
              </a:rPr>
              <a:t>أهداف خدمة الفرد </a:t>
            </a:r>
            <a:endParaRPr lang="en-US" smtClean="0"/>
          </a:p>
        </p:txBody>
      </p:sp>
      <p:sp>
        <p:nvSpPr>
          <p:cNvPr id="25604" name="Rectangle 3"/>
          <p:cNvSpPr>
            <a:spLocks noGrp="1" noChangeArrowheads="1"/>
          </p:cNvSpPr>
          <p:nvPr>
            <p:ph type="body" idx="1"/>
          </p:nvPr>
        </p:nvSpPr>
        <p:spPr>
          <a:xfrm>
            <a:off x="228600" y="1600200"/>
            <a:ext cx="8686800" cy="4525963"/>
          </a:xfrm>
        </p:spPr>
        <p:txBody>
          <a:bodyPr/>
          <a:lstStyle/>
          <a:p>
            <a:pPr algn="just">
              <a:buFontTx/>
              <a:buNone/>
            </a:pPr>
            <a:r>
              <a:rPr lang="ar-SA" sz="2400" b="1" dirty="0" smtClean="0">
                <a:solidFill>
                  <a:srgbClr val="FF0000"/>
                </a:solidFill>
                <a:latin typeface="Simplified Arabic" pitchFamily="18" charset="-78"/>
                <a:ea typeface="Arial Unicode MS" pitchFamily="34" charset="-128"/>
                <a:cs typeface="Simplified Arabic" pitchFamily="18" charset="-78"/>
              </a:rPr>
              <a:t>1-</a:t>
            </a:r>
            <a:r>
              <a:rPr lang="ar-SA" sz="2400" b="1" u="sng" dirty="0" smtClean="0">
                <a:solidFill>
                  <a:srgbClr val="FF0000"/>
                </a:solidFill>
                <a:latin typeface="Simplified Arabic" pitchFamily="18" charset="-78"/>
                <a:ea typeface="Arial Unicode MS" pitchFamily="34" charset="-128"/>
                <a:cs typeface="Simplified Arabic" pitchFamily="18" charset="-78"/>
              </a:rPr>
              <a:t> الأهداف المباشرة : </a:t>
            </a:r>
          </a:p>
          <a:p>
            <a:pPr algn="just"/>
            <a:r>
              <a:rPr lang="ar-SA" sz="2400" b="1" u="sng" dirty="0" smtClean="0">
                <a:solidFill>
                  <a:srgbClr val="FF0000"/>
                </a:solidFill>
                <a:latin typeface="Simplified Arabic" pitchFamily="18" charset="-78"/>
                <a:ea typeface="Arial Unicode MS" pitchFamily="34" charset="-128"/>
                <a:cs typeface="Simplified Arabic" pitchFamily="18" charset="-78"/>
              </a:rPr>
              <a:t>المستوى الأول </a:t>
            </a:r>
            <a:r>
              <a:rPr lang="ar-SA" sz="2400" b="1" dirty="0" smtClean="0">
                <a:latin typeface="Simplified Arabic" pitchFamily="18" charset="-78"/>
                <a:ea typeface="Arial Unicode MS" pitchFamily="34" charset="-128"/>
                <a:cs typeface="Simplified Arabic" pitchFamily="18" charset="-78"/>
              </a:rPr>
              <a:t>: تعديل </a:t>
            </a:r>
            <a:r>
              <a:rPr lang="ar-EG" sz="2400" b="1" dirty="0" smtClean="0">
                <a:latin typeface="Simplified Arabic" pitchFamily="18" charset="-78"/>
                <a:ea typeface="Arial Unicode MS" pitchFamily="34" charset="-128"/>
                <a:cs typeface="Simplified Arabic" pitchFamily="18" charset="-78"/>
              </a:rPr>
              <a:t>أ</a:t>
            </a:r>
            <a:r>
              <a:rPr lang="ar-SA" sz="2400" b="1" dirty="0" smtClean="0">
                <a:latin typeface="Simplified Arabic" pitchFamily="18" charset="-78"/>
                <a:ea typeface="Arial Unicode MS" pitchFamily="34" charset="-128"/>
                <a:cs typeface="Simplified Arabic" pitchFamily="18" charset="-78"/>
              </a:rPr>
              <a:t>ساس</a:t>
            </a:r>
            <a:r>
              <a:rPr lang="ar-EG" sz="2400" b="1" dirty="0" smtClean="0">
                <a:latin typeface="Simplified Arabic" pitchFamily="18" charset="-78"/>
                <a:ea typeface="Arial Unicode MS" pitchFamily="34" charset="-128"/>
                <a:cs typeface="Simplified Arabic" pitchFamily="18" charset="-78"/>
              </a:rPr>
              <a:t>ي</a:t>
            </a:r>
            <a:r>
              <a:rPr lang="ar-SA" sz="2400" b="1" dirty="0" smtClean="0">
                <a:latin typeface="Simplified Arabic" pitchFamily="18" charset="-78"/>
                <a:ea typeface="Arial Unicode MS" pitchFamily="34" charset="-128"/>
                <a:cs typeface="Simplified Arabic" pitchFamily="18" charset="-78"/>
              </a:rPr>
              <a:t> في شخصية العميل ( علاج ذاتى ) وظروف البيئة (علاج بيئي)</a:t>
            </a:r>
            <a:r>
              <a:rPr lang="ar-EG" sz="2400" b="1" dirty="0" smtClean="0">
                <a:latin typeface="Simplified Arabic" pitchFamily="18" charset="-78"/>
                <a:ea typeface="Arial Unicode MS" pitchFamily="34" charset="-128"/>
                <a:cs typeface="Simplified Arabic" pitchFamily="18" charset="-78"/>
              </a:rPr>
              <a:t>.</a:t>
            </a:r>
            <a:r>
              <a:rPr lang="ar-SA" sz="2400" b="1" dirty="0" smtClean="0">
                <a:latin typeface="Simplified Arabic" pitchFamily="18" charset="-78"/>
                <a:ea typeface="Arial Unicode MS" pitchFamily="34" charset="-128"/>
                <a:cs typeface="Simplified Arabic" pitchFamily="18" charset="-78"/>
              </a:rPr>
              <a:t> </a:t>
            </a:r>
          </a:p>
          <a:p>
            <a:pPr algn="just"/>
            <a:r>
              <a:rPr lang="ar-SA" sz="2400" b="1" dirty="0" smtClean="0">
                <a:latin typeface="Simplified Arabic" pitchFamily="18" charset="-78"/>
                <a:ea typeface="Arial Unicode MS" pitchFamily="34" charset="-128"/>
                <a:cs typeface="Simplified Arabic" pitchFamily="18" charset="-78"/>
              </a:rPr>
              <a:t>وهو المستوى الأمثل الذي يفترض تحقيق العلاج الجذري للمشكلة ويركز هذا على : </a:t>
            </a:r>
          </a:p>
          <a:p>
            <a:pPr algn="just">
              <a:buFontTx/>
              <a:buAutoNum type="arabic2Minus"/>
            </a:pPr>
            <a:r>
              <a:rPr lang="ar-SA" sz="2400" b="1" dirty="0" smtClean="0">
                <a:latin typeface="Simplified Arabic" pitchFamily="18" charset="-78"/>
                <a:ea typeface="Arial Unicode MS" pitchFamily="34" charset="-128"/>
                <a:cs typeface="Simplified Arabic" pitchFamily="18" charset="-78"/>
              </a:rPr>
              <a:t>معالجة جوانب الضعف في شخصية العميل وتنمية جوانب القوة والتي لها ارتباط بالمشكلة . </a:t>
            </a:r>
          </a:p>
          <a:p>
            <a:pPr algn="just">
              <a:buFontTx/>
              <a:buAutoNum type="arabic2Minus"/>
            </a:pPr>
            <a:r>
              <a:rPr lang="ar-SA" sz="2400" b="1" dirty="0" smtClean="0">
                <a:latin typeface="Simplified Arabic" pitchFamily="18" charset="-78"/>
                <a:ea typeface="Arial Unicode MS" pitchFamily="34" charset="-128"/>
                <a:cs typeface="Simplified Arabic" pitchFamily="18" charset="-78"/>
              </a:rPr>
              <a:t>تعديل الظروف البيئية تعديلاً أساسياً يعالج المشكلة وفى نفس الوقت يمنع تكرار حدوثها مستقبلاً .</a:t>
            </a:r>
          </a:p>
          <a:p>
            <a:pPr algn="just"/>
            <a:endParaRPr lang="ar-SA" sz="2400" b="1" dirty="0" smtClean="0">
              <a:latin typeface="Simplified Arabic" pitchFamily="18" charset="-78"/>
              <a:ea typeface="Arial Unicode MS" pitchFamily="34" charset="-128"/>
              <a:cs typeface="Simplified Arabic" pitchFamily="18" charset="-78"/>
            </a:endParaRPr>
          </a:p>
          <a:p>
            <a:pPr algn="just"/>
            <a:endParaRPr lang="ar-SA" sz="2400" b="1" dirty="0" smtClean="0">
              <a:latin typeface="Simplified Arabic" pitchFamily="18" charset="-78"/>
              <a:ea typeface="Arial Unicode MS" pitchFamily="34" charset="-128"/>
              <a:cs typeface="Simplified Arabic" pitchFamily="18" charset="-78"/>
            </a:endParaRPr>
          </a:p>
        </p:txBody>
      </p:sp>
      <p:pic>
        <p:nvPicPr>
          <p:cNvPr id="25605" name="Picture 5" descr="واجب"/>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0" y="4724400"/>
            <a:ext cx="190500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4"/>
          <p:cNvSpPr>
            <a:spLocks noChangeArrowheads="1"/>
          </p:cNvSpPr>
          <p:nvPr/>
        </p:nvSpPr>
        <p:spPr bwMode="auto">
          <a:xfrm>
            <a:off x="0" y="0"/>
            <a:ext cx="9144000" cy="6858000"/>
          </a:xfrm>
          <a:prstGeom prst="rect">
            <a:avLst/>
          </a:prstGeom>
          <a:solidFill>
            <a:schemeClr val="bg1">
              <a:alpha val="38039"/>
            </a:schemeClr>
          </a:solidFill>
          <a:ln w="9525">
            <a:solidFill>
              <a:schemeClr val="tx1"/>
            </a:solidFill>
            <a:miter lim="800000"/>
            <a:headEnd/>
            <a:tailEnd/>
          </a:ln>
        </p:spPr>
        <p:txBody>
          <a:bodyPr wrap="none" anchor="ctr"/>
          <a:lstStyle/>
          <a:p>
            <a:endParaRPr lang="ar-EG"/>
          </a:p>
        </p:txBody>
      </p:sp>
      <p:sp>
        <p:nvSpPr>
          <p:cNvPr id="26627" name="Rectangle 2"/>
          <p:cNvSpPr>
            <a:spLocks noGrp="1" noChangeArrowheads="1"/>
          </p:cNvSpPr>
          <p:nvPr>
            <p:ph type="title"/>
          </p:nvPr>
        </p:nvSpPr>
        <p:spPr>
          <a:xfrm>
            <a:off x="381000" y="381000"/>
            <a:ext cx="8229600" cy="1143000"/>
          </a:xfrm>
        </p:spPr>
        <p:txBody>
          <a:bodyPr/>
          <a:lstStyle/>
          <a:p>
            <a:pPr eaLnBrk="1" hangingPunct="1"/>
            <a:r>
              <a:rPr lang="ar-EG" sz="4800" b="1" smtClean="0">
                <a:solidFill>
                  <a:srgbClr val="993300"/>
                </a:solidFill>
                <a:cs typeface="PT Bold Heading" pitchFamily="2" charset="-78"/>
              </a:rPr>
              <a:t>(تابع) </a:t>
            </a:r>
            <a:r>
              <a:rPr lang="ar-SA" sz="4800" b="1" smtClean="0">
                <a:solidFill>
                  <a:srgbClr val="993300"/>
                </a:solidFill>
                <a:cs typeface="PT Bold Heading" pitchFamily="2" charset="-78"/>
              </a:rPr>
              <a:t>أهداف خدمة الفرد </a:t>
            </a:r>
            <a:endParaRPr lang="en-US" sz="4800" b="1" smtClean="0">
              <a:solidFill>
                <a:srgbClr val="993300"/>
              </a:solidFill>
              <a:cs typeface="Monotype Koufi" pitchFamily="2" charset="-78"/>
            </a:endParaRPr>
          </a:p>
        </p:txBody>
      </p:sp>
      <p:sp>
        <p:nvSpPr>
          <p:cNvPr id="26628" name="Rectangle 3"/>
          <p:cNvSpPr>
            <a:spLocks noGrp="1" noChangeArrowheads="1"/>
          </p:cNvSpPr>
          <p:nvPr>
            <p:ph type="body" idx="1"/>
          </p:nvPr>
        </p:nvSpPr>
        <p:spPr>
          <a:xfrm>
            <a:off x="381000" y="1600200"/>
            <a:ext cx="8610600" cy="4525963"/>
          </a:xfrm>
        </p:spPr>
        <p:txBody>
          <a:bodyPr/>
          <a:lstStyle/>
          <a:p>
            <a:pPr algn="just"/>
            <a:r>
              <a:rPr lang="ar-SA" sz="2800" b="1" u="sng" smtClean="0">
                <a:solidFill>
                  <a:srgbClr val="FF0000"/>
                </a:solidFill>
                <a:latin typeface="Simplified Arabic" pitchFamily="18" charset="-78"/>
                <a:ea typeface="Arial Unicode MS" pitchFamily="34" charset="-128"/>
                <a:cs typeface="Simplified Arabic" pitchFamily="18" charset="-78"/>
              </a:rPr>
              <a:t>مثال : </a:t>
            </a:r>
          </a:p>
          <a:p>
            <a:pPr algn="just"/>
            <a:r>
              <a:rPr lang="ar-SA" sz="2800" b="1" smtClean="0">
                <a:latin typeface="Simplified Arabic" pitchFamily="18" charset="-78"/>
                <a:ea typeface="Arial Unicode MS" pitchFamily="34" charset="-128"/>
                <a:cs typeface="Simplified Arabic" pitchFamily="18" charset="-78"/>
              </a:rPr>
              <a:t>تلميذ يعانى تخلفاً دراسياً، ذكى ولكن مضطرب الشخصية تؤدى تصرفاته الشاذة إلى سخرية زملائه من</a:t>
            </a:r>
            <a:r>
              <a:rPr lang="ar-EG" sz="2800" b="1" smtClean="0">
                <a:latin typeface="Simplified Arabic" pitchFamily="18" charset="-78"/>
                <a:ea typeface="Arial Unicode MS" pitchFamily="34" charset="-128"/>
                <a:cs typeface="Simplified Arabic" pitchFamily="18" charset="-78"/>
              </a:rPr>
              <a:t>ه</a:t>
            </a:r>
            <a:r>
              <a:rPr lang="ar-SA" sz="2800" b="1" smtClean="0">
                <a:latin typeface="Simplified Arabic" pitchFamily="18" charset="-78"/>
                <a:ea typeface="Arial Unicode MS" pitchFamily="34" charset="-128"/>
                <a:cs typeface="Simplified Arabic" pitchFamily="18" charset="-78"/>
              </a:rPr>
              <a:t>، يعيش مع زوجة أبيه تسئ معاملته وأب قاسي علي</a:t>
            </a:r>
            <a:r>
              <a:rPr lang="ar-EG" sz="2800" b="1" smtClean="0">
                <a:latin typeface="Simplified Arabic" pitchFamily="18" charset="-78"/>
                <a:ea typeface="Arial Unicode MS" pitchFamily="34" charset="-128"/>
                <a:cs typeface="Simplified Arabic" pitchFamily="18" charset="-78"/>
              </a:rPr>
              <a:t>ه</a:t>
            </a:r>
            <a:r>
              <a:rPr lang="ar-SA" sz="2800" b="1" smtClean="0">
                <a:latin typeface="Simplified Arabic" pitchFamily="18" charset="-78"/>
                <a:ea typeface="Arial Unicode MS" pitchFamily="34" charset="-128"/>
                <a:cs typeface="Simplified Arabic" pitchFamily="18" charset="-78"/>
              </a:rPr>
              <a:t> لأقل خطأ يرتكبه، أدى ذلك إلى تخلفه الدراسي وكراهيته للمدرسة . </a:t>
            </a:r>
          </a:p>
          <a:p>
            <a:pPr algn="just"/>
            <a:r>
              <a:rPr lang="ar-SA" sz="2400" b="1" smtClean="0">
                <a:solidFill>
                  <a:srgbClr val="C00000"/>
                </a:solidFill>
                <a:latin typeface="Simplified Arabic" pitchFamily="18" charset="-78"/>
                <a:ea typeface="Arial Unicode MS" pitchFamily="34" charset="-128"/>
                <a:cs typeface="Simplified Arabic" pitchFamily="18" charset="-78"/>
              </a:rPr>
              <a:t>س/ كيف نحقق الهدف المباشر لعملية المساعدة في خدمة الفرد في هذه الحالة؟ </a:t>
            </a:r>
          </a:p>
          <a:p>
            <a:pPr algn="just">
              <a:buFontTx/>
              <a:buNone/>
            </a:pPr>
            <a:r>
              <a:rPr lang="ar-SA" sz="2400" b="1" smtClean="0">
                <a:solidFill>
                  <a:srgbClr val="C00000"/>
                </a:solidFill>
                <a:latin typeface="Simplified Arabic" pitchFamily="18" charset="-78"/>
                <a:ea typeface="Arial Unicode MS" pitchFamily="34" charset="-128"/>
                <a:cs typeface="Simplified Arabic" pitchFamily="18" charset="-78"/>
              </a:rPr>
              <a:t> </a:t>
            </a:r>
            <a:r>
              <a:rPr lang="ar-SA" sz="2400" b="1" smtClean="0">
                <a:latin typeface="Simplified Arabic" pitchFamily="18" charset="-78"/>
                <a:ea typeface="Arial Unicode MS" pitchFamily="34" charset="-128"/>
                <a:cs typeface="Simplified Arabic" pitchFamily="18" charset="-78"/>
              </a:rPr>
              <a:t>من خلال : </a:t>
            </a:r>
          </a:p>
          <a:p>
            <a:pPr algn="just">
              <a:buFontTx/>
              <a:buAutoNum type="arabicPeriod"/>
            </a:pPr>
            <a:r>
              <a:rPr lang="ar-SA" sz="2400" b="1" smtClean="0">
                <a:latin typeface="Simplified Arabic" pitchFamily="18" charset="-78"/>
                <a:ea typeface="Arial Unicode MS" pitchFamily="34" charset="-128"/>
                <a:cs typeface="Simplified Arabic" pitchFamily="18" charset="-78"/>
              </a:rPr>
              <a:t>علاج شذوذ التلميذ ( علاج ذاتي ) .</a:t>
            </a:r>
          </a:p>
          <a:p>
            <a:pPr algn="just">
              <a:buFontTx/>
              <a:buAutoNum type="arabicPeriod"/>
            </a:pPr>
            <a:r>
              <a:rPr lang="ar-SA" sz="2400" b="1" smtClean="0">
                <a:latin typeface="Simplified Arabic" pitchFamily="18" charset="-78"/>
                <a:ea typeface="Arial Unicode MS" pitchFamily="34" charset="-128"/>
                <a:cs typeface="Simplified Arabic" pitchFamily="18" charset="-78"/>
              </a:rPr>
              <a:t>تغيير معاملة أبيه وزوجته ( علاج بيئي ).</a:t>
            </a:r>
          </a:p>
          <a:p>
            <a:pPr algn="just">
              <a:buFontTx/>
              <a:buAutoNum type="arabicPeriod"/>
            </a:pPr>
            <a:r>
              <a:rPr lang="ar-SA" sz="2400" b="1" smtClean="0">
                <a:latin typeface="Simplified Arabic" pitchFamily="18" charset="-78"/>
                <a:ea typeface="Arial Unicode MS" pitchFamily="34" charset="-128"/>
                <a:cs typeface="Simplified Arabic" pitchFamily="18" charset="-78"/>
              </a:rPr>
              <a:t>نقل التلميذ من فصله الدراسي الحالي حتى يتحقق أفضل ظروف ممكنة للتحصيل الدراسي وضمان عدم تكرار عودة نفس المشكلة مستقبلاً . </a:t>
            </a:r>
          </a:p>
        </p:txBody>
      </p:sp>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ChangeArrowheads="1"/>
          </p:cNvSpPr>
          <p:nvPr/>
        </p:nvSpPr>
        <p:spPr bwMode="auto">
          <a:xfrm>
            <a:off x="0" y="0"/>
            <a:ext cx="9144000" cy="6858000"/>
          </a:xfrm>
          <a:prstGeom prst="rect">
            <a:avLst/>
          </a:prstGeom>
          <a:solidFill>
            <a:schemeClr val="bg1">
              <a:alpha val="38039"/>
            </a:schemeClr>
          </a:solidFill>
          <a:ln w="9525">
            <a:solidFill>
              <a:schemeClr val="tx1"/>
            </a:solidFill>
            <a:miter lim="800000"/>
            <a:headEnd/>
            <a:tailEnd/>
          </a:ln>
        </p:spPr>
        <p:txBody>
          <a:bodyPr wrap="none" anchor="ctr"/>
          <a:lstStyle/>
          <a:p>
            <a:endParaRPr lang="ar-EG"/>
          </a:p>
        </p:txBody>
      </p:sp>
      <p:sp>
        <p:nvSpPr>
          <p:cNvPr id="27651" name="Rectangle 3"/>
          <p:cNvSpPr>
            <a:spLocks noGrp="1" noChangeArrowheads="1"/>
          </p:cNvSpPr>
          <p:nvPr>
            <p:ph type="title"/>
          </p:nvPr>
        </p:nvSpPr>
        <p:spPr>
          <a:xfrm>
            <a:off x="381000" y="381000"/>
            <a:ext cx="8229600" cy="1143000"/>
          </a:xfrm>
        </p:spPr>
        <p:txBody>
          <a:bodyPr/>
          <a:lstStyle/>
          <a:p>
            <a:pPr eaLnBrk="1" hangingPunct="1"/>
            <a:r>
              <a:rPr lang="ar-EG" sz="4000" b="1" smtClean="0">
                <a:solidFill>
                  <a:srgbClr val="993300"/>
                </a:solidFill>
                <a:cs typeface="PT Bold Heading" pitchFamily="2" charset="-78"/>
              </a:rPr>
              <a:t>(تابع) </a:t>
            </a:r>
            <a:r>
              <a:rPr lang="ar-SA" sz="4000" b="1" smtClean="0">
                <a:solidFill>
                  <a:srgbClr val="993300"/>
                </a:solidFill>
                <a:cs typeface="PT Bold Heading" pitchFamily="2" charset="-78"/>
              </a:rPr>
              <a:t>أهداف خدمة الفرد </a:t>
            </a:r>
            <a:endParaRPr lang="en-US" sz="4000" b="1" smtClean="0">
              <a:solidFill>
                <a:srgbClr val="993300"/>
              </a:solidFill>
              <a:cs typeface="Monotype Koufi" pitchFamily="2" charset="-78"/>
            </a:endParaRPr>
          </a:p>
        </p:txBody>
      </p:sp>
      <p:sp>
        <p:nvSpPr>
          <p:cNvPr id="27652" name="Rectangle 4"/>
          <p:cNvSpPr>
            <a:spLocks noGrp="1" noChangeArrowheads="1"/>
          </p:cNvSpPr>
          <p:nvPr>
            <p:ph type="body" idx="1"/>
          </p:nvPr>
        </p:nvSpPr>
        <p:spPr>
          <a:xfrm>
            <a:off x="457200" y="1371600"/>
            <a:ext cx="8458200" cy="4525963"/>
          </a:xfrm>
        </p:spPr>
        <p:txBody>
          <a:bodyPr/>
          <a:lstStyle/>
          <a:p>
            <a:pPr algn="just"/>
            <a:r>
              <a:rPr lang="ar-SA" b="1" u="sng" smtClean="0">
                <a:solidFill>
                  <a:srgbClr val="FF0000"/>
                </a:solidFill>
                <a:latin typeface="Simplified Arabic" pitchFamily="18" charset="-78"/>
                <a:ea typeface="Arial Unicode MS" pitchFamily="34" charset="-128"/>
                <a:cs typeface="Simplified Arabic" pitchFamily="18" charset="-78"/>
              </a:rPr>
              <a:t>المستوى الثاني </a:t>
            </a:r>
            <a:r>
              <a:rPr lang="ar-SA" b="1" smtClean="0">
                <a:latin typeface="Simplified Arabic" pitchFamily="18" charset="-78"/>
                <a:ea typeface="Arial Unicode MS" pitchFamily="34" charset="-128"/>
                <a:cs typeface="Simplified Arabic" pitchFamily="18" charset="-78"/>
              </a:rPr>
              <a:t>: </a:t>
            </a:r>
          </a:p>
          <a:p>
            <a:pPr algn="just"/>
            <a:r>
              <a:rPr lang="ar-SA" b="1" smtClean="0">
                <a:latin typeface="Simplified Arabic" pitchFamily="18" charset="-78"/>
                <a:ea typeface="Arial Unicode MS" pitchFamily="34" charset="-128"/>
                <a:cs typeface="Simplified Arabic" pitchFamily="18" charset="-78"/>
              </a:rPr>
              <a:t>تعديل نسبى في شخصية العميل وظروفه البيئية . </a:t>
            </a:r>
          </a:p>
          <a:p>
            <a:pPr algn="just">
              <a:buFontTx/>
              <a:buChar char="-"/>
            </a:pPr>
            <a:r>
              <a:rPr lang="ar-SA" b="1" smtClean="0">
                <a:latin typeface="Simplified Arabic" pitchFamily="18" charset="-78"/>
                <a:ea typeface="Arial Unicode MS" pitchFamily="34" charset="-128"/>
                <a:cs typeface="Simplified Arabic" pitchFamily="18" charset="-78"/>
              </a:rPr>
              <a:t>وهو مستوى أكثر واقعية وأكثر شيوعاً في الواقع الميداني يخفف من حده المشكلة ولكن لا يزيل جذورها .</a:t>
            </a:r>
          </a:p>
          <a:p>
            <a:pPr algn="just">
              <a:buFontTx/>
              <a:buChar char="-"/>
            </a:pPr>
            <a:r>
              <a:rPr lang="ar-SA" b="1" smtClean="0">
                <a:latin typeface="Simplified Arabic" pitchFamily="18" charset="-78"/>
                <a:ea typeface="Arial Unicode MS" pitchFamily="34" charset="-128"/>
                <a:cs typeface="Simplified Arabic" pitchFamily="18" charset="-78"/>
              </a:rPr>
              <a:t>وفى نفس المثال السابق : </a:t>
            </a:r>
          </a:p>
          <a:p>
            <a:pPr algn="just">
              <a:buFontTx/>
              <a:buChar char="-"/>
            </a:pPr>
            <a:r>
              <a:rPr lang="ar-SA" b="1" smtClean="0">
                <a:latin typeface="Simplified Arabic" pitchFamily="18" charset="-78"/>
                <a:ea typeface="Arial Unicode MS" pitchFamily="34" charset="-128"/>
                <a:cs typeface="Simplified Arabic" pitchFamily="18" charset="-78"/>
              </a:rPr>
              <a:t> </a:t>
            </a:r>
            <a:r>
              <a:rPr lang="ar-SA" sz="2800" b="1" smtClean="0">
                <a:solidFill>
                  <a:srgbClr val="FF0000"/>
                </a:solidFill>
                <a:latin typeface="Simplified Arabic" pitchFamily="18" charset="-78"/>
                <a:ea typeface="Arial Unicode MS" pitchFamily="34" charset="-128"/>
                <a:cs typeface="Simplified Arabic" pitchFamily="18" charset="-78"/>
              </a:rPr>
              <a:t>ما هي أهداف خدمة الفرد في هذا المستوى العلاجي تتمثل في : </a:t>
            </a:r>
          </a:p>
          <a:p>
            <a:pPr algn="just">
              <a:buFontTx/>
              <a:buChar char="-"/>
            </a:pPr>
            <a:r>
              <a:rPr lang="ar-SA" b="1" smtClean="0">
                <a:latin typeface="Simplified Arabic" pitchFamily="18" charset="-78"/>
                <a:ea typeface="Arial Unicode MS" pitchFamily="34" charset="-128"/>
                <a:cs typeface="Simplified Arabic" pitchFamily="18" charset="-78"/>
              </a:rPr>
              <a:t> تعديل نسبى لسلوك الابن </a:t>
            </a:r>
          </a:p>
          <a:p>
            <a:pPr algn="just">
              <a:buFontTx/>
              <a:buChar char="-"/>
            </a:pPr>
            <a:r>
              <a:rPr lang="ar-SA" b="1" smtClean="0">
                <a:latin typeface="Simplified Arabic" pitchFamily="18" charset="-78"/>
                <a:ea typeface="Arial Unicode MS" pitchFamily="34" charset="-128"/>
                <a:cs typeface="Simplified Arabic" pitchFamily="18" charset="-78"/>
              </a:rPr>
              <a:t> تعديل نسبى لسلوك الأب ( خفض حدة القسوة )  </a:t>
            </a:r>
          </a:p>
        </p:txBody>
      </p:sp>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ChangeArrowheads="1"/>
          </p:cNvSpPr>
          <p:nvPr/>
        </p:nvSpPr>
        <p:spPr bwMode="auto">
          <a:xfrm>
            <a:off x="0" y="0"/>
            <a:ext cx="9144000" cy="6858000"/>
          </a:xfrm>
          <a:prstGeom prst="rect">
            <a:avLst/>
          </a:prstGeom>
          <a:solidFill>
            <a:schemeClr val="bg1">
              <a:alpha val="38039"/>
            </a:schemeClr>
          </a:solidFill>
          <a:ln w="9525">
            <a:solidFill>
              <a:schemeClr val="tx1"/>
            </a:solidFill>
            <a:miter lim="800000"/>
            <a:headEnd/>
            <a:tailEnd/>
          </a:ln>
        </p:spPr>
        <p:txBody>
          <a:bodyPr wrap="none" anchor="ctr"/>
          <a:lstStyle/>
          <a:p>
            <a:endParaRPr lang="ar-EG"/>
          </a:p>
        </p:txBody>
      </p:sp>
      <p:sp>
        <p:nvSpPr>
          <p:cNvPr id="28675" name="Rectangle 3"/>
          <p:cNvSpPr>
            <a:spLocks noGrp="1" noChangeArrowheads="1"/>
          </p:cNvSpPr>
          <p:nvPr>
            <p:ph type="title"/>
          </p:nvPr>
        </p:nvSpPr>
        <p:spPr>
          <a:xfrm>
            <a:off x="381000" y="381000"/>
            <a:ext cx="8229600" cy="1143000"/>
          </a:xfrm>
        </p:spPr>
        <p:txBody>
          <a:bodyPr/>
          <a:lstStyle/>
          <a:p>
            <a:pPr eaLnBrk="1" hangingPunct="1"/>
            <a:r>
              <a:rPr lang="ar-EG" sz="5400" b="1" smtClean="0">
                <a:solidFill>
                  <a:srgbClr val="993300"/>
                </a:solidFill>
                <a:cs typeface="PT Bold Heading" pitchFamily="2" charset="-78"/>
              </a:rPr>
              <a:t>(تابع) </a:t>
            </a:r>
            <a:r>
              <a:rPr lang="ar-SA" sz="5400" b="1" smtClean="0">
                <a:solidFill>
                  <a:srgbClr val="993300"/>
                </a:solidFill>
                <a:cs typeface="PT Bold Heading" pitchFamily="2" charset="-78"/>
              </a:rPr>
              <a:t>أهداف خدمة الفرد </a:t>
            </a:r>
            <a:endParaRPr lang="en-US" sz="5400" b="1" smtClean="0">
              <a:solidFill>
                <a:srgbClr val="993300"/>
              </a:solidFill>
              <a:cs typeface="Monotype Koufi" pitchFamily="2" charset="-78"/>
            </a:endParaRPr>
          </a:p>
        </p:txBody>
      </p:sp>
      <p:sp>
        <p:nvSpPr>
          <p:cNvPr id="28676" name="Rectangle 4"/>
          <p:cNvSpPr>
            <a:spLocks noGrp="1" noChangeArrowheads="1"/>
          </p:cNvSpPr>
          <p:nvPr>
            <p:ph type="body" idx="1"/>
          </p:nvPr>
        </p:nvSpPr>
        <p:spPr>
          <a:xfrm>
            <a:off x="457200" y="1371600"/>
            <a:ext cx="8458200" cy="4525963"/>
          </a:xfrm>
        </p:spPr>
        <p:txBody>
          <a:bodyPr/>
          <a:lstStyle/>
          <a:p>
            <a:pPr algn="just">
              <a:buFontTx/>
              <a:buChar char="-"/>
            </a:pPr>
            <a:r>
              <a:rPr lang="ar-SA" b="1" smtClean="0">
                <a:latin typeface="Simplified Arabic" pitchFamily="18" charset="-78"/>
                <a:ea typeface="Arial Unicode MS" pitchFamily="34" charset="-128"/>
                <a:cs typeface="Simplified Arabic" pitchFamily="18" charset="-78"/>
              </a:rPr>
              <a:t> يتعذر تعديل سلوك الزوجة ( لنمطها الشاذ ) </a:t>
            </a:r>
          </a:p>
          <a:p>
            <a:pPr algn="just">
              <a:buFontTx/>
              <a:buChar char="-"/>
            </a:pPr>
            <a:r>
              <a:rPr lang="ar-SA" b="1" smtClean="0">
                <a:latin typeface="Simplified Arabic" pitchFamily="18" charset="-78"/>
                <a:ea typeface="Arial Unicode MS" pitchFamily="34" charset="-128"/>
                <a:cs typeface="Simplified Arabic" pitchFamily="18" charset="-78"/>
              </a:rPr>
              <a:t> يتعذر نقل الطالب لعدم وجود مكان خالي في فصل دراسي آخر.</a:t>
            </a:r>
          </a:p>
          <a:p>
            <a:pPr algn="just">
              <a:buFontTx/>
              <a:buChar char="-"/>
            </a:pPr>
            <a:r>
              <a:rPr lang="ar-SA" b="1" smtClean="0">
                <a:latin typeface="Simplified Arabic" pitchFamily="18" charset="-78"/>
                <a:ea typeface="Arial Unicode MS" pitchFamily="34" charset="-128"/>
                <a:cs typeface="Simplified Arabic" pitchFamily="18" charset="-78"/>
              </a:rPr>
              <a:t> رغم ذلك سوف يتم تعديل نسبى على تحصيل الطالب الدراسي . </a:t>
            </a:r>
          </a:p>
          <a:p>
            <a:pPr algn="just">
              <a:buFontTx/>
              <a:buNone/>
            </a:pPr>
            <a:r>
              <a:rPr lang="ar-SA" b="1" u="sng" smtClean="0">
                <a:solidFill>
                  <a:srgbClr val="FF0000"/>
                </a:solidFill>
                <a:latin typeface="Simplified Arabic" pitchFamily="18" charset="-78"/>
                <a:ea typeface="Arial Unicode MS" pitchFamily="34" charset="-128"/>
                <a:cs typeface="Simplified Arabic" pitchFamily="18" charset="-78"/>
              </a:rPr>
              <a:t>- المستوى الثالث </a:t>
            </a:r>
            <a:r>
              <a:rPr lang="ar-SA" b="1" smtClean="0">
                <a:latin typeface="Simplified Arabic" pitchFamily="18" charset="-78"/>
                <a:ea typeface="Arial Unicode MS" pitchFamily="34" charset="-128"/>
                <a:cs typeface="Simplified Arabic" pitchFamily="18" charset="-78"/>
              </a:rPr>
              <a:t>: تعديل كلى أو نسبى في شخصية العميل ويشيع هذا الهدف في الحالات التي تلعب شخصية العميل الدور الرئيس في المشكلة أو التي يتعذر تعديل البيئة المحيطة لظروف مادية  .  </a:t>
            </a:r>
          </a:p>
        </p:txBody>
      </p:sp>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ChangeArrowheads="1"/>
          </p:cNvSpPr>
          <p:nvPr/>
        </p:nvSpPr>
        <p:spPr bwMode="auto">
          <a:xfrm>
            <a:off x="0" y="0"/>
            <a:ext cx="9144000" cy="6858000"/>
          </a:xfrm>
          <a:prstGeom prst="rect">
            <a:avLst/>
          </a:prstGeom>
          <a:solidFill>
            <a:schemeClr val="bg1">
              <a:alpha val="38039"/>
            </a:schemeClr>
          </a:solidFill>
          <a:ln w="9525">
            <a:solidFill>
              <a:schemeClr val="tx1"/>
            </a:solidFill>
            <a:miter lim="800000"/>
            <a:headEnd/>
            <a:tailEnd/>
          </a:ln>
        </p:spPr>
        <p:txBody>
          <a:bodyPr wrap="none" anchor="ctr"/>
          <a:lstStyle/>
          <a:p>
            <a:endParaRPr lang="ar-EG"/>
          </a:p>
        </p:txBody>
      </p:sp>
      <p:sp>
        <p:nvSpPr>
          <p:cNvPr id="29699" name="Rectangle 3"/>
          <p:cNvSpPr>
            <a:spLocks noGrp="1" noChangeArrowheads="1"/>
          </p:cNvSpPr>
          <p:nvPr>
            <p:ph type="title"/>
          </p:nvPr>
        </p:nvSpPr>
        <p:spPr>
          <a:xfrm>
            <a:off x="381000" y="152400"/>
            <a:ext cx="8229600" cy="914400"/>
          </a:xfrm>
        </p:spPr>
        <p:txBody>
          <a:bodyPr/>
          <a:lstStyle/>
          <a:p>
            <a:pPr eaLnBrk="1" hangingPunct="1"/>
            <a:r>
              <a:rPr lang="ar-EG" sz="4000" b="1" smtClean="0">
                <a:solidFill>
                  <a:srgbClr val="993300"/>
                </a:solidFill>
                <a:cs typeface="PT Bold Heading" pitchFamily="2" charset="-78"/>
              </a:rPr>
              <a:t>(تابع) </a:t>
            </a:r>
            <a:r>
              <a:rPr lang="ar-SA" sz="4000" b="1" smtClean="0">
                <a:solidFill>
                  <a:srgbClr val="993300"/>
                </a:solidFill>
                <a:cs typeface="PT Bold Heading" pitchFamily="2" charset="-78"/>
              </a:rPr>
              <a:t>أهداف خدمة الفرد </a:t>
            </a:r>
            <a:endParaRPr lang="en-US" sz="4000" b="1" smtClean="0">
              <a:solidFill>
                <a:srgbClr val="993300"/>
              </a:solidFill>
              <a:cs typeface="Monotype Koufi" pitchFamily="2" charset="-78"/>
            </a:endParaRPr>
          </a:p>
        </p:txBody>
      </p:sp>
      <p:sp>
        <p:nvSpPr>
          <p:cNvPr id="29700" name="Rectangle 4"/>
          <p:cNvSpPr>
            <a:spLocks noGrp="1" noChangeArrowheads="1"/>
          </p:cNvSpPr>
          <p:nvPr>
            <p:ph type="body" idx="1"/>
          </p:nvPr>
        </p:nvSpPr>
        <p:spPr>
          <a:xfrm>
            <a:off x="304800" y="914400"/>
            <a:ext cx="8610600" cy="4525963"/>
          </a:xfrm>
        </p:spPr>
        <p:txBody>
          <a:bodyPr/>
          <a:lstStyle/>
          <a:p>
            <a:pPr algn="just">
              <a:buFontTx/>
              <a:buNone/>
            </a:pPr>
            <a:r>
              <a:rPr lang="ar-SA" sz="2800" b="1" u="sng" smtClean="0">
                <a:solidFill>
                  <a:srgbClr val="FF0000"/>
                </a:solidFill>
                <a:latin typeface="Simplified Arabic" pitchFamily="18" charset="-78"/>
                <a:ea typeface="Arial Unicode MS" pitchFamily="34" charset="-128"/>
                <a:cs typeface="Simplified Arabic" pitchFamily="18" charset="-78"/>
              </a:rPr>
              <a:t>المستوى الرابع : </a:t>
            </a:r>
            <a:r>
              <a:rPr lang="ar-SA" sz="2800" b="1" smtClean="0">
                <a:latin typeface="Simplified Arabic" pitchFamily="18" charset="-78"/>
                <a:ea typeface="Arial Unicode MS" pitchFamily="34" charset="-128"/>
                <a:cs typeface="Simplified Arabic" pitchFamily="18" charset="-78"/>
              </a:rPr>
              <a:t>تعديل كلى أو نسبى للظروف البيئية : </a:t>
            </a:r>
          </a:p>
          <a:p>
            <a:pPr algn="just"/>
            <a:r>
              <a:rPr lang="ar-SA" sz="2800" b="1" smtClean="0">
                <a:latin typeface="Simplified Arabic" pitchFamily="18" charset="-78"/>
                <a:ea typeface="Arial Unicode MS" pitchFamily="34" charset="-128"/>
                <a:cs typeface="Simplified Arabic" pitchFamily="18" charset="-78"/>
              </a:rPr>
              <a:t>وهو هدف شائع في حالات المعونة المادية أو الايوائية وما إليها من الحالات تقتصر حاجاتها على مجرد خدمات بيئية حيث أن أصحابها أسوياء ليس لهم دور في المشكلات التي واجهوها .</a:t>
            </a:r>
          </a:p>
          <a:p>
            <a:pPr algn="just"/>
            <a:endParaRPr lang="ar-EG" sz="2800" b="1" smtClean="0">
              <a:solidFill>
                <a:srgbClr val="FF0000"/>
              </a:solidFill>
              <a:latin typeface="Simplified Arabic" pitchFamily="18" charset="-78"/>
              <a:ea typeface="Arial Unicode MS" pitchFamily="34" charset="-128"/>
              <a:cs typeface="Simplified Arabic" pitchFamily="18" charset="-78"/>
            </a:endParaRPr>
          </a:p>
          <a:p>
            <a:pPr algn="just">
              <a:buFontTx/>
              <a:buNone/>
            </a:pPr>
            <a:r>
              <a:rPr lang="ar-SA" sz="2800" b="1" u="sng" smtClean="0">
                <a:solidFill>
                  <a:srgbClr val="FF0000"/>
                </a:solidFill>
                <a:latin typeface="Simplified Arabic" pitchFamily="18" charset="-78"/>
                <a:ea typeface="Arial Unicode MS" pitchFamily="34" charset="-128"/>
                <a:cs typeface="Simplified Arabic" pitchFamily="18" charset="-78"/>
              </a:rPr>
              <a:t>المستوى الخامس</a:t>
            </a:r>
            <a:r>
              <a:rPr lang="ar-SA" sz="2800" b="1" smtClean="0">
                <a:latin typeface="Simplified Arabic" pitchFamily="18" charset="-78"/>
                <a:ea typeface="Arial Unicode MS" pitchFamily="34" charset="-128"/>
                <a:cs typeface="Simplified Arabic" pitchFamily="18" charset="-78"/>
              </a:rPr>
              <a:t>: </a:t>
            </a:r>
          </a:p>
          <a:p>
            <a:pPr algn="just"/>
            <a:r>
              <a:rPr lang="ar-SA" sz="2800" b="1" smtClean="0">
                <a:latin typeface="Simplified Arabic" pitchFamily="18" charset="-78"/>
                <a:ea typeface="Arial Unicode MS" pitchFamily="34" charset="-128"/>
                <a:cs typeface="Simplified Arabic" pitchFamily="18" charset="-78"/>
              </a:rPr>
              <a:t>تثبيت الموقف تجنبا لحدوث مشكلات جديدة .</a:t>
            </a:r>
          </a:p>
          <a:p>
            <a:pPr algn="just"/>
            <a:r>
              <a:rPr lang="ar-SA" sz="2800" b="1" smtClean="0">
                <a:latin typeface="Simplified Arabic" pitchFamily="18" charset="-78"/>
                <a:ea typeface="Arial Unicode MS" pitchFamily="34" charset="-128"/>
                <a:cs typeface="Simplified Arabic" pitchFamily="18" charset="-78"/>
              </a:rPr>
              <a:t>وهو مستوى أدني ، يلجأ إليه عندما يتعذر التأثير في </a:t>
            </a:r>
            <a:r>
              <a:rPr lang="ar-EG" sz="2800" b="1" smtClean="0">
                <a:latin typeface="Simplified Arabic" pitchFamily="18" charset="-78"/>
                <a:ea typeface="Arial Unicode MS" pitchFamily="34" charset="-128"/>
                <a:cs typeface="Simplified Arabic" pitchFamily="18" charset="-78"/>
              </a:rPr>
              <a:t>أي</a:t>
            </a:r>
            <a:r>
              <a:rPr lang="ar-SA" sz="2800" b="1" smtClean="0">
                <a:latin typeface="Simplified Arabic" pitchFamily="18" charset="-78"/>
                <a:ea typeface="Arial Unicode MS" pitchFamily="34" charset="-128"/>
                <a:cs typeface="Simplified Arabic" pitchFamily="18" charset="-78"/>
              </a:rPr>
              <a:t> من شخصية العميل أو ظروفه البيئية. ورغم أنه هدف سلبي إلا أن  قيمته في تجنب المزيد من التدهور في الموقف، وهو مستوى شائع في حالات الأمراض العقلية الحادة والسيكوباتية والتي يتعذر شفاؤها . </a:t>
            </a:r>
          </a:p>
        </p:txBody>
      </p:sp>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1202" name="Rectangle 2"/>
          <p:cNvSpPr>
            <a:spLocks noChangeArrowheads="1"/>
          </p:cNvSpPr>
          <p:nvPr/>
        </p:nvSpPr>
        <p:spPr bwMode="auto">
          <a:xfrm>
            <a:off x="381000" y="1143000"/>
            <a:ext cx="8610600" cy="5486400"/>
          </a:xfrm>
          <a:prstGeom prst="rect">
            <a:avLst/>
          </a:prstGeom>
          <a:solidFill>
            <a:schemeClr val="accent1"/>
          </a:solidFill>
          <a:ln w="9525">
            <a:solidFill>
              <a:schemeClr val="tx1"/>
            </a:solidFill>
            <a:miter lim="800000"/>
            <a:headEnd/>
            <a:tailEnd/>
          </a:ln>
        </p:spPr>
        <p:txBody>
          <a:bodyPr wrap="none" anchor="ctr"/>
          <a:lstStyle/>
          <a:p>
            <a:pPr>
              <a:defRPr/>
            </a:pPr>
            <a:r>
              <a:rPr lang="ar-SA" sz="2800" b="1" dirty="0">
                <a:latin typeface="Simplified Arabic" pitchFamily="18" charset="-78"/>
                <a:ea typeface="Arial Unicode MS" pitchFamily="34" charset="-128"/>
                <a:cs typeface="Simplified Arabic" pitchFamily="18" charset="-78"/>
              </a:rPr>
              <a:t> </a:t>
            </a:r>
            <a:r>
              <a:rPr lang="ar-SA" sz="2800" b="1" u="sng" dirty="0">
                <a:solidFill>
                  <a:srgbClr val="FF0000"/>
                </a:solidFill>
                <a:latin typeface="Simplified Arabic" pitchFamily="18" charset="-78"/>
                <a:ea typeface="Arial Unicode MS" pitchFamily="34" charset="-128"/>
                <a:cs typeface="Simplified Arabic" pitchFamily="18" charset="-78"/>
              </a:rPr>
              <a:t>ثانيا : الأهداف غير (المباشرة)  وتتضمن خمس مستويات</a:t>
            </a:r>
            <a:endParaRPr lang="ar-SA" sz="2400" b="1" u="sng" dirty="0">
              <a:solidFill>
                <a:srgbClr val="FF0000"/>
              </a:solidFill>
              <a:latin typeface="Simplified Arabic" pitchFamily="18" charset="-78"/>
              <a:ea typeface="Arial Unicode MS" pitchFamily="34" charset="-128"/>
              <a:cs typeface="Simplified Arabic" pitchFamily="18" charset="-78"/>
            </a:endParaRPr>
          </a:p>
          <a:p>
            <a:pPr marL="514350" indent="-514350">
              <a:defRPr/>
            </a:pPr>
            <a:r>
              <a:rPr lang="ar-EG" sz="2400" b="1" dirty="0">
                <a:latin typeface="Simplified Arabic" pitchFamily="18" charset="-78"/>
                <a:ea typeface="Arial Unicode MS" pitchFamily="34" charset="-128"/>
                <a:cs typeface="Simplified Arabic" pitchFamily="18" charset="-78"/>
              </a:rPr>
              <a:t>1- </a:t>
            </a:r>
            <a:r>
              <a:rPr lang="ar-SA" sz="2400" b="1" dirty="0">
                <a:latin typeface="Simplified Arabic" pitchFamily="18" charset="-78"/>
                <a:ea typeface="Arial Unicode MS" pitchFamily="34" charset="-128"/>
                <a:cs typeface="Simplified Arabic" pitchFamily="18" charset="-78"/>
              </a:rPr>
              <a:t>زيادة حجم الطاقة المنتجة في المجتمع ، وذلك نتيجة لعودة </a:t>
            </a:r>
            <a:r>
              <a:rPr lang="ar-SA" sz="2400" b="1" dirty="0" err="1">
                <a:latin typeface="Simplified Arabic" pitchFamily="18" charset="-78"/>
                <a:ea typeface="Arial Unicode MS" pitchFamily="34" charset="-128"/>
                <a:cs typeface="Simplified Arabic" pitchFamily="18" charset="-78"/>
              </a:rPr>
              <a:t>المتكاسلي</a:t>
            </a:r>
            <a:r>
              <a:rPr lang="ar-EG" sz="2400" b="1" dirty="0">
                <a:latin typeface="Simplified Arabic" pitchFamily="18" charset="-78"/>
                <a:ea typeface="Arial Unicode MS" pitchFamily="34" charset="-128"/>
                <a:cs typeface="Simplified Arabic" pitchFamily="18" charset="-78"/>
              </a:rPr>
              <a:t>ـــ</a:t>
            </a:r>
            <a:r>
              <a:rPr lang="ar-SA" sz="2400" b="1" dirty="0">
                <a:latin typeface="Simplified Arabic" pitchFamily="18" charset="-78"/>
                <a:ea typeface="Arial Unicode MS" pitchFamily="34" charset="-128"/>
                <a:cs typeface="Simplified Arabic" pitchFamily="18" charset="-78"/>
              </a:rPr>
              <a:t>ن</a:t>
            </a:r>
            <a:r>
              <a:rPr lang="ar-EG" sz="2400" b="1" dirty="0">
                <a:latin typeface="Simplified Arabic" pitchFamily="18" charset="-78"/>
                <a:ea typeface="Arial Unicode MS" pitchFamily="34" charset="-128"/>
                <a:cs typeface="Simplified Arabic" pitchFamily="18" charset="-78"/>
              </a:rPr>
              <a:t> </a:t>
            </a:r>
            <a:r>
              <a:rPr lang="ar-SA" sz="2400" b="1" dirty="0">
                <a:latin typeface="Simplified Arabic" pitchFamily="18" charset="-78"/>
                <a:ea typeface="Arial Unicode MS" pitchFamily="34" charset="-128"/>
                <a:cs typeface="Simplified Arabic" pitchFamily="18" charset="-78"/>
              </a:rPr>
              <a:t>والسلبيين</a:t>
            </a:r>
            <a:endParaRPr lang="ar-EG" sz="2400" b="1" dirty="0">
              <a:latin typeface="Simplified Arabic" pitchFamily="18" charset="-78"/>
              <a:ea typeface="Arial Unicode MS" pitchFamily="34" charset="-128"/>
              <a:cs typeface="Simplified Arabic" pitchFamily="18" charset="-78"/>
            </a:endParaRPr>
          </a:p>
          <a:p>
            <a:pPr marL="514350" indent="-514350">
              <a:defRPr/>
            </a:pPr>
            <a:r>
              <a:rPr lang="ar-EG" sz="2400" b="1" dirty="0">
                <a:latin typeface="Simplified Arabic" pitchFamily="18" charset="-78"/>
                <a:ea typeface="Arial Unicode MS" pitchFamily="34" charset="-128"/>
                <a:cs typeface="Simplified Arabic" pitchFamily="18" charset="-78"/>
              </a:rPr>
              <a:t>     </a:t>
            </a:r>
            <a:r>
              <a:rPr lang="ar-SA" sz="2400" b="1" dirty="0">
                <a:latin typeface="Simplified Arabic" pitchFamily="18" charset="-78"/>
                <a:ea typeface="Arial Unicode MS" pitchFamily="34" charset="-128"/>
                <a:cs typeface="Simplified Arabic" pitchFamily="18" charset="-78"/>
              </a:rPr>
              <a:t>والمنحرفين والمعوقين إلى عجلة الإنتاج وهو الأمر الذي يزيد</a:t>
            </a:r>
            <a:r>
              <a:rPr lang="ar-EG" sz="2400" b="1" dirty="0">
                <a:latin typeface="Simplified Arabic" pitchFamily="18" charset="-78"/>
                <a:ea typeface="Arial Unicode MS" pitchFamily="34" charset="-128"/>
                <a:cs typeface="Simplified Arabic" pitchFamily="18" charset="-78"/>
              </a:rPr>
              <a:t> </a:t>
            </a:r>
            <a:r>
              <a:rPr lang="ar-SA" sz="2400" b="1" dirty="0">
                <a:latin typeface="Simplified Arabic" pitchFamily="18" charset="-78"/>
                <a:ea typeface="Arial Unicode MS" pitchFamily="34" charset="-128"/>
                <a:cs typeface="Simplified Arabic" pitchFamily="18" charset="-78"/>
              </a:rPr>
              <a:t>م</a:t>
            </a:r>
            <a:r>
              <a:rPr lang="ar-EG" sz="2400" b="1" dirty="0">
                <a:latin typeface="Simplified Arabic" pitchFamily="18" charset="-78"/>
                <a:ea typeface="Arial Unicode MS" pitchFamily="34" charset="-128"/>
                <a:cs typeface="Simplified Arabic" pitchFamily="18" charset="-78"/>
              </a:rPr>
              <a:t>ــــ</a:t>
            </a:r>
            <a:r>
              <a:rPr lang="ar-SA" sz="2400" b="1" dirty="0">
                <a:latin typeface="Simplified Arabic" pitchFamily="18" charset="-78"/>
                <a:ea typeface="Arial Unicode MS" pitchFamily="34" charset="-128"/>
                <a:cs typeface="Simplified Arabic" pitchFamily="18" charset="-78"/>
              </a:rPr>
              <a:t>ن الدخل القومي </a:t>
            </a:r>
            <a:endParaRPr lang="ar-EG" sz="2400" b="1" dirty="0">
              <a:latin typeface="Simplified Arabic" pitchFamily="18" charset="-78"/>
              <a:ea typeface="Arial Unicode MS" pitchFamily="34" charset="-128"/>
              <a:cs typeface="Simplified Arabic" pitchFamily="18" charset="-78"/>
            </a:endParaRPr>
          </a:p>
          <a:p>
            <a:pPr marL="514350" indent="-514350">
              <a:defRPr/>
            </a:pPr>
            <a:r>
              <a:rPr lang="ar-EG" sz="2400" b="1" dirty="0">
                <a:latin typeface="Simplified Arabic" pitchFamily="18" charset="-78"/>
                <a:ea typeface="Arial Unicode MS" pitchFamily="34" charset="-128"/>
                <a:cs typeface="Simplified Arabic" pitchFamily="18" charset="-78"/>
              </a:rPr>
              <a:t>     </a:t>
            </a:r>
            <a:r>
              <a:rPr lang="ar-SA" sz="2400" b="1" dirty="0">
                <a:latin typeface="Simplified Arabic" pitchFamily="18" charset="-78"/>
                <a:ea typeface="Arial Unicode MS" pitchFamily="34" charset="-128"/>
                <a:cs typeface="Simplified Arabic" pitchFamily="18" charset="-78"/>
              </a:rPr>
              <a:t>تحقيقا للتنمية البشرية . </a:t>
            </a:r>
          </a:p>
          <a:p>
            <a:pPr marL="514350" indent="-514350">
              <a:defRPr/>
            </a:pPr>
            <a:r>
              <a:rPr lang="ar-EG" sz="2400" b="1" dirty="0">
                <a:latin typeface="Simplified Arabic" pitchFamily="18" charset="-78"/>
                <a:ea typeface="Arial Unicode MS" pitchFamily="34" charset="-128"/>
                <a:cs typeface="Simplified Arabic" pitchFamily="18" charset="-78"/>
              </a:rPr>
              <a:t>2- </a:t>
            </a:r>
            <a:r>
              <a:rPr lang="ar-SA" sz="2400" b="1" dirty="0">
                <a:latin typeface="Simplified Arabic" pitchFamily="18" charset="-78"/>
                <a:ea typeface="Arial Unicode MS" pitchFamily="34" charset="-128"/>
                <a:cs typeface="Simplified Arabic" pitchFamily="18" charset="-78"/>
              </a:rPr>
              <a:t>تجنب المجتمع أعباء اقتصادية واجتماعية مستقلة ، حيث أن</a:t>
            </a:r>
            <a:r>
              <a:rPr lang="ar-EG" sz="2400" b="1" dirty="0">
                <a:latin typeface="Simplified Arabic" pitchFamily="18" charset="-78"/>
                <a:ea typeface="Arial Unicode MS" pitchFamily="34" charset="-128"/>
                <a:cs typeface="Simplified Arabic" pitchFamily="18" charset="-78"/>
              </a:rPr>
              <a:t>ه</a:t>
            </a:r>
            <a:r>
              <a:rPr lang="ar-SA" sz="2400" b="1" dirty="0">
                <a:latin typeface="Simplified Arabic" pitchFamily="18" charset="-78"/>
                <a:ea typeface="Arial Unicode MS" pitchFamily="34" charset="-128"/>
                <a:cs typeface="Simplified Arabic" pitchFamily="18" charset="-78"/>
              </a:rPr>
              <a:t> </a:t>
            </a:r>
            <a:r>
              <a:rPr lang="ar-SA" sz="2400" b="1" dirty="0" err="1">
                <a:latin typeface="Simplified Arabic" pitchFamily="18" charset="-78"/>
                <a:ea typeface="Arial Unicode MS" pitchFamily="34" charset="-128"/>
                <a:cs typeface="Simplified Arabic" pitchFamily="18" charset="-78"/>
              </a:rPr>
              <a:t>يتحق</a:t>
            </a:r>
            <a:r>
              <a:rPr lang="ar-EG" sz="2400" b="1" dirty="0">
                <a:latin typeface="Simplified Arabic" pitchFamily="18" charset="-78"/>
                <a:ea typeface="Arial Unicode MS" pitchFamily="34" charset="-128"/>
                <a:cs typeface="Simplified Arabic" pitchFamily="18" charset="-78"/>
              </a:rPr>
              <a:t>ـــــ</a:t>
            </a:r>
            <a:r>
              <a:rPr lang="ar-SA" sz="2400" b="1" dirty="0">
                <a:latin typeface="Simplified Arabic" pitchFamily="18" charset="-78"/>
                <a:ea typeface="Arial Unicode MS" pitchFamily="34" charset="-128"/>
                <a:cs typeface="Simplified Arabic" pitchFamily="18" charset="-78"/>
              </a:rPr>
              <a:t>ق برعاية هذه</a:t>
            </a:r>
            <a:endParaRPr lang="ar-EG" sz="2400" b="1" dirty="0">
              <a:latin typeface="Simplified Arabic" pitchFamily="18" charset="-78"/>
              <a:ea typeface="Arial Unicode MS" pitchFamily="34" charset="-128"/>
              <a:cs typeface="Simplified Arabic" pitchFamily="18" charset="-78"/>
            </a:endParaRPr>
          </a:p>
          <a:p>
            <a:pPr marL="514350" indent="-514350">
              <a:defRPr/>
            </a:pPr>
            <a:r>
              <a:rPr lang="ar-EG" sz="2400" b="1" dirty="0">
                <a:latin typeface="Simplified Arabic" pitchFamily="18" charset="-78"/>
                <a:ea typeface="Arial Unicode MS" pitchFamily="34" charset="-128"/>
                <a:cs typeface="Simplified Arabic" pitchFamily="18" charset="-78"/>
              </a:rPr>
              <a:t>    </a:t>
            </a:r>
            <a:r>
              <a:rPr lang="ar-SA" sz="2400" b="1" dirty="0">
                <a:latin typeface="Simplified Arabic" pitchFamily="18" charset="-78"/>
                <a:ea typeface="Arial Unicode MS" pitchFamily="34" charset="-128"/>
                <a:cs typeface="Simplified Arabic" pitchFamily="18" charset="-78"/>
              </a:rPr>
              <a:t> الفئات تحويلها إلى </a:t>
            </a:r>
            <a:r>
              <a:rPr lang="ar-SA" sz="2400" b="1" dirty="0" err="1">
                <a:latin typeface="Simplified Arabic" pitchFamily="18" charset="-78"/>
                <a:ea typeface="Arial Unicode MS" pitchFamily="34" charset="-128"/>
                <a:cs typeface="Simplified Arabic" pitchFamily="18" charset="-78"/>
              </a:rPr>
              <a:t>طوائ</a:t>
            </a:r>
            <a:r>
              <a:rPr lang="ar-EG" sz="2400" b="1" dirty="0">
                <a:latin typeface="Simplified Arabic" pitchFamily="18" charset="-78"/>
                <a:ea typeface="Arial Unicode MS" pitchFamily="34" charset="-128"/>
                <a:cs typeface="Simplified Arabic" pitchFamily="18" charset="-78"/>
              </a:rPr>
              <a:t>ــــــ</a:t>
            </a:r>
            <a:r>
              <a:rPr lang="ar-SA" sz="2400" b="1" dirty="0">
                <a:latin typeface="Simplified Arabic" pitchFamily="18" charset="-78"/>
                <a:ea typeface="Arial Unicode MS" pitchFamily="34" charset="-128"/>
                <a:cs typeface="Simplified Arabic" pitchFamily="18" charset="-78"/>
              </a:rPr>
              <a:t>ف طفيلي</a:t>
            </a:r>
            <a:r>
              <a:rPr lang="ar-EG" sz="2400" b="1" dirty="0">
                <a:latin typeface="Simplified Arabic" pitchFamily="18" charset="-78"/>
                <a:ea typeface="Arial Unicode MS" pitchFamily="34" charset="-128"/>
                <a:cs typeface="Simplified Arabic" pitchFamily="18" charset="-78"/>
              </a:rPr>
              <a:t>ــــــ</a:t>
            </a:r>
            <a:r>
              <a:rPr lang="ar-SA" sz="2400" b="1" dirty="0">
                <a:latin typeface="Simplified Arabic" pitchFamily="18" charset="-78"/>
                <a:ea typeface="Arial Unicode MS" pitchFamily="34" charset="-128"/>
                <a:cs typeface="Simplified Arabic" pitchFamily="18" charset="-78"/>
              </a:rPr>
              <a:t>ة تشك</a:t>
            </a:r>
            <a:r>
              <a:rPr lang="ar-EG" sz="2400" b="1" dirty="0">
                <a:latin typeface="Simplified Arabic" pitchFamily="18" charset="-78"/>
                <a:ea typeface="Arial Unicode MS" pitchFamily="34" charset="-128"/>
                <a:cs typeface="Simplified Arabic" pitchFamily="18" charset="-78"/>
              </a:rPr>
              <a:t>ـ</a:t>
            </a:r>
            <a:r>
              <a:rPr lang="ar-SA" sz="2400" b="1" dirty="0">
                <a:latin typeface="Simplified Arabic" pitchFamily="18" charset="-78"/>
                <a:ea typeface="Arial Unicode MS" pitchFamily="34" charset="-128"/>
                <a:cs typeface="Simplified Arabic" pitchFamily="18" charset="-78"/>
              </a:rPr>
              <a:t>ل أعباء أضافية مستقبلية .  </a:t>
            </a:r>
            <a:endParaRPr lang="ar-EG" sz="2400" b="1" dirty="0">
              <a:latin typeface="Simplified Arabic" pitchFamily="18" charset="-78"/>
              <a:ea typeface="Arial Unicode MS" pitchFamily="34" charset="-128"/>
              <a:cs typeface="Simplified Arabic" pitchFamily="18" charset="-78"/>
            </a:endParaRPr>
          </a:p>
          <a:p>
            <a:pPr marL="457200" indent="-457200">
              <a:defRPr/>
            </a:pPr>
            <a:r>
              <a:rPr lang="ar-SA" sz="2400" b="1" dirty="0">
                <a:latin typeface="Simplified Arabic" pitchFamily="18" charset="-78"/>
                <a:ea typeface="Arial Unicode MS" pitchFamily="34" charset="-128"/>
                <a:cs typeface="Simplified Arabic" pitchFamily="18" charset="-78"/>
              </a:rPr>
              <a:t>3- تدعيم قيم التكافل والتضامن الاجتماع</a:t>
            </a:r>
            <a:r>
              <a:rPr lang="ar-EG" sz="2400" b="1" dirty="0">
                <a:latin typeface="Simplified Arabic" pitchFamily="18" charset="-78"/>
                <a:ea typeface="Arial Unicode MS" pitchFamily="34" charset="-128"/>
                <a:cs typeface="Simplified Arabic" pitchFamily="18" charset="-78"/>
              </a:rPr>
              <a:t>ي</a:t>
            </a:r>
            <a:r>
              <a:rPr lang="ar-SA" sz="2400" b="1" dirty="0">
                <a:latin typeface="Simplified Arabic" pitchFamily="18" charset="-78"/>
                <a:ea typeface="Arial Unicode MS" pitchFamily="34" charset="-128"/>
                <a:cs typeface="Simplified Arabic" pitchFamily="18" charset="-78"/>
              </a:rPr>
              <a:t>، فخدمة الفرد إحدى مظاهر</a:t>
            </a:r>
            <a:r>
              <a:rPr lang="ar-EG" sz="2400" b="1" dirty="0">
                <a:latin typeface="Simplified Arabic" pitchFamily="18" charset="-78"/>
                <a:ea typeface="Arial Unicode MS" pitchFamily="34" charset="-128"/>
                <a:cs typeface="Simplified Arabic" pitchFamily="18" charset="-78"/>
              </a:rPr>
              <a:t> </a:t>
            </a:r>
            <a:r>
              <a:rPr lang="ar-SA" sz="2400" b="1" dirty="0">
                <a:latin typeface="Simplified Arabic" pitchFamily="18" charset="-78"/>
                <a:ea typeface="Arial Unicode MS" pitchFamily="34" charset="-128"/>
                <a:cs typeface="Simplified Arabic" pitchFamily="18" charset="-78"/>
              </a:rPr>
              <a:t>العدالة والحب</a:t>
            </a:r>
            <a:endParaRPr lang="ar-EG" sz="2400" b="1" dirty="0">
              <a:latin typeface="Simplified Arabic" pitchFamily="18" charset="-78"/>
              <a:ea typeface="Arial Unicode MS" pitchFamily="34" charset="-128"/>
              <a:cs typeface="Simplified Arabic" pitchFamily="18" charset="-78"/>
            </a:endParaRPr>
          </a:p>
          <a:p>
            <a:pPr>
              <a:defRPr/>
            </a:pPr>
            <a:r>
              <a:rPr lang="ar-EG" sz="2400" b="1" dirty="0">
                <a:latin typeface="Simplified Arabic" pitchFamily="18" charset="-78"/>
                <a:ea typeface="Arial Unicode MS" pitchFamily="34" charset="-128"/>
                <a:cs typeface="Simplified Arabic" pitchFamily="18" charset="-78"/>
              </a:rPr>
              <a:t>   </a:t>
            </a:r>
            <a:r>
              <a:rPr lang="ar-SA" sz="2400" b="1" dirty="0">
                <a:latin typeface="Simplified Arabic" pitchFamily="18" charset="-78"/>
                <a:ea typeface="Arial Unicode MS" pitchFamily="34" charset="-128"/>
                <a:cs typeface="Simplified Arabic" pitchFamily="18" charset="-78"/>
              </a:rPr>
              <a:t> </a:t>
            </a:r>
            <a:r>
              <a:rPr lang="ar-EG" sz="2400" b="1" dirty="0">
                <a:latin typeface="Simplified Arabic" pitchFamily="18" charset="-78"/>
                <a:ea typeface="Arial Unicode MS" pitchFamily="34" charset="-128"/>
                <a:cs typeface="Simplified Arabic" pitchFamily="18" charset="-78"/>
              </a:rPr>
              <a:t> </a:t>
            </a:r>
            <a:r>
              <a:rPr lang="ar-SA" sz="2400" b="1" dirty="0">
                <a:latin typeface="Simplified Arabic" pitchFamily="18" charset="-78"/>
                <a:ea typeface="Arial Unicode MS" pitchFamily="34" charset="-128"/>
                <a:cs typeface="Simplified Arabic" pitchFamily="18" charset="-78"/>
              </a:rPr>
              <a:t>والشعور الجمعي ، تكسب المواطن  الولاء لمجتمعة يمد له العون إذا ما واجهت</a:t>
            </a:r>
            <a:r>
              <a:rPr lang="ar-EG" sz="2400" b="1" dirty="0">
                <a:latin typeface="Simplified Arabic" pitchFamily="18" charset="-78"/>
                <a:ea typeface="Arial Unicode MS" pitchFamily="34" charset="-128"/>
                <a:cs typeface="Simplified Arabic" pitchFamily="18" charset="-78"/>
              </a:rPr>
              <a:t>ـــــ</a:t>
            </a:r>
            <a:r>
              <a:rPr lang="ar-SA" sz="2400" b="1" dirty="0">
                <a:latin typeface="Simplified Arabic" pitchFamily="18" charset="-78"/>
                <a:ea typeface="Arial Unicode MS" pitchFamily="34" charset="-128"/>
                <a:cs typeface="Simplified Arabic" pitchFamily="18" charset="-78"/>
              </a:rPr>
              <a:t>ه</a:t>
            </a:r>
            <a:endParaRPr lang="ar-EG" sz="2400" b="1" dirty="0">
              <a:latin typeface="Simplified Arabic" pitchFamily="18" charset="-78"/>
              <a:ea typeface="Arial Unicode MS" pitchFamily="34" charset="-128"/>
              <a:cs typeface="Simplified Arabic" pitchFamily="18" charset="-78"/>
            </a:endParaRPr>
          </a:p>
          <a:p>
            <a:pPr>
              <a:defRPr/>
            </a:pPr>
            <a:r>
              <a:rPr lang="ar-EG" sz="2400" b="1" dirty="0">
                <a:latin typeface="Simplified Arabic" pitchFamily="18" charset="-78"/>
                <a:ea typeface="Arial Unicode MS" pitchFamily="34" charset="-128"/>
                <a:cs typeface="Simplified Arabic" pitchFamily="18" charset="-78"/>
              </a:rPr>
              <a:t>    </a:t>
            </a:r>
            <a:r>
              <a:rPr lang="ar-SA" sz="2400" b="1" dirty="0">
                <a:latin typeface="Simplified Arabic" pitchFamily="18" charset="-78"/>
                <a:ea typeface="Arial Unicode MS" pitchFamily="34" charset="-128"/>
                <a:cs typeface="Simplified Arabic" pitchFamily="18" charset="-78"/>
              </a:rPr>
              <a:t> محن طارئة . </a:t>
            </a:r>
          </a:p>
          <a:p>
            <a:pPr marL="457200" indent="-457200">
              <a:defRPr/>
            </a:pPr>
            <a:r>
              <a:rPr lang="ar-SA" sz="2400" b="1" dirty="0">
                <a:latin typeface="Simplified Arabic" pitchFamily="18" charset="-78"/>
                <a:ea typeface="Arial Unicode MS" pitchFamily="34" charset="-128"/>
                <a:cs typeface="Simplified Arabic" pitchFamily="18" charset="-78"/>
              </a:rPr>
              <a:t>4- الاكتشاف المبكر لأمراض المجتمع ومظاهر التفكك</a:t>
            </a:r>
            <a:r>
              <a:rPr lang="ar-EG" sz="2400" b="1" dirty="0">
                <a:latin typeface="Simplified Arabic" pitchFamily="18" charset="-78"/>
                <a:ea typeface="Arial Unicode MS" pitchFamily="34" charset="-128"/>
                <a:cs typeface="Simplified Arabic" pitchFamily="18" charset="-78"/>
              </a:rPr>
              <a:t>،</a:t>
            </a:r>
            <a:r>
              <a:rPr lang="ar-SA" sz="2400" b="1" dirty="0">
                <a:latin typeface="Simplified Arabic" pitchFamily="18" charset="-78"/>
                <a:ea typeface="Arial Unicode MS" pitchFamily="34" charset="-128"/>
                <a:cs typeface="Simplified Arabic" pitchFamily="18" charset="-78"/>
              </a:rPr>
              <a:t> فمن خلال </a:t>
            </a:r>
            <a:r>
              <a:rPr lang="ar-SA" sz="2400" b="1" dirty="0" err="1">
                <a:latin typeface="Simplified Arabic" pitchFamily="18" charset="-78"/>
                <a:ea typeface="Arial Unicode MS" pitchFamily="34" charset="-128"/>
                <a:cs typeface="Simplified Arabic" pitchFamily="18" charset="-78"/>
              </a:rPr>
              <a:t>دراس</a:t>
            </a:r>
            <a:r>
              <a:rPr lang="ar-EG" sz="2400" b="1" dirty="0">
                <a:latin typeface="Simplified Arabic" pitchFamily="18" charset="-78"/>
                <a:ea typeface="Arial Unicode MS" pitchFamily="34" charset="-128"/>
                <a:cs typeface="Simplified Arabic" pitchFamily="18" charset="-78"/>
              </a:rPr>
              <a:t>ـــــــــ</a:t>
            </a:r>
            <a:r>
              <a:rPr lang="ar-SA" sz="2400" b="1" dirty="0">
                <a:latin typeface="Simplified Arabic" pitchFamily="18" charset="-78"/>
                <a:ea typeface="Arial Unicode MS" pitchFamily="34" charset="-128"/>
                <a:cs typeface="Simplified Arabic" pitchFamily="18" charset="-78"/>
              </a:rPr>
              <a:t>ة المشكلات </a:t>
            </a:r>
            <a:endParaRPr lang="ar-EG" sz="2400" b="1" dirty="0">
              <a:latin typeface="Simplified Arabic" pitchFamily="18" charset="-78"/>
              <a:ea typeface="Arial Unicode MS" pitchFamily="34" charset="-128"/>
              <a:cs typeface="Simplified Arabic" pitchFamily="18" charset="-78"/>
            </a:endParaRPr>
          </a:p>
          <a:p>
            <a:pPr>
              <a:defRPr/>
            </a:pPr>
            <a:r>
              <a:rPr lang="ar-EG" sz="2400" b="1" dirty="0">
                <a:latin typeface="Simplified Arabic" pitchFamily="18" charset="-78"/>
                <a:ea typeface="Arial Unicode MS" pitchFamily="34" charset="-128"/>
                <a:cs typeface="Simplified Arabic" pitchFamily="18" charset="-78"/>
              </a:rPr>
              <a:t>     </a:t>
            </a:r>
            <a:r>
              <a:rPr lang="ar-SA" sz="2400" b="1" dirty="0">
                <a:latin typeface="Simplified Arabic" pitchFamily="18" charset="-78"/>
                <a:ea typeface="Arial Unicode MS" pitchFamily="34" charset="-128"/>
                <a:cs typeface="Simplified Arabic" pitchFamily="18" charset="-78"/>
              </a:rPr>
              <a:t>الفردية وتحليل أسبابها يستطيع المجتمـــــــع الوقـــــــوف علـــى المظاهر السلبية في </a:t>
            </a:r>
            <a:endParaRPr lang="ar-EG" sz="2400" b="1" dirty="0">
              <a:latin typeface="Simplified Arabic" pitchFamily="18" charset="-78"/>
              <a:ea typeface="Arial Unicode MS" pitchFamily="34" charset="-128"/>
              <a:cs typeface="Simplified Arabic" pitchFamily="18" charset="-78"/>
            </a:endParaRPr>
          </a:p>
          <a:p>
            <a:pPr>
              <a:defRPr/>
            </a:pPr>
            <a:r>
              <a:rPr lang="ar-EG" sz="2400" b="1" dirty="0">
                <a:latin typeface="Simplified Arabic" pitchFamily="18" charset="-78"/>
                <a:ea typeface="Arial Unicode MS" pitchFamily="34" charset="-128"/>
                <a:cs typeface="Simplified Arabic" pitchFamily="18" charset="-78"/>
              </a:rPr>
              <a:t>     </a:t>
            </a:r>
            <a:r>
              <a:rPr lang="ar-SA" sz="2400" b="1" dirty="0">
                <a:latin typeface="Simplified Arabic" pitchFamily="18" charset="-78"/>
                <a:ea typeface="Arial Unicode MS" pitchFamily="34" charset="-128"/>
                <a:cs typeface="Simplified Arabic" pitchFamily="18" charset="-78"/>
              </a:rPr>
              <a:t>داخله من خلال التحليل </a:t>
            </a:r>
            <a:r>
              <a:rPr lang="ar-SA" sz="2400" b="1" dirty="0" err="1">
                <a:latin typeface="Simplified Arabic" pitchFamily="18" charset="-78"/>
                <a:ea typeface="Arial Unicode MS" pitchFamily="34" charset="-128"/>
                <a:cs typeface="Simplified Arabic" pitchFamily="18" charset="-78"/>
              </a:rPr>
              <a:t>ال</a:t>
            </a:r>
            <a:r>
              <a:rPr lang="ar-EG" sz="2400" b="1" dirty="0">
                <a:latin typeface="Simplified Arabic" pitchFamily="18" charset="-78"/>
                <a:ea typeface="Arial Unicode MS" pitchFamily="34" charset="-128"/>
                <a:cs typeface="Simplified Arabic" pitchFamily="18" charset="-78"/>
              </a:rPr>
              <a:t>إ</a:t>
            </a:r>
            <a:r>
              <a:rPr lang="ar-SA" sz="2400" b="1" dirty="0" err="1">
                <a:latin typeface="Simplified Arabic" pitchFamily="18" charset="-78"/>
                <a:ea typeface="Arial Unicode MS" pitchFamily="34" charset="-128"/>
                <a:cs typeface="Simplified Arabic" pitchFamily="18" charset="-78"/>
              </a:rPr>
              <a:t>حصائ</a:t>
            </a:r>
            <a:r>
              <a:rPr lang="ar-EG" sz="2400" b="1" dirty="0">
                <a:latin typeface="Simplified Arabic" pitchFamily="18" charset="-78"/>
                <a:ea typeface="Arial Unicode MS" pitchFamily="34" charset="-128"/>
                <a:cs typeface="Simplified Arabic" pitchFamily="18" charset="-78"/>
              </a:rPr>
              <a:t>ي</a:t>
            </a:r>
            <a:r>
              <a:rPr lang="ar-SA" sz="2400" b="1" dirty="0">
                <a:latin typeface="Simplified Arabic" pitchFamily="18" charset="-78"/>
                <a:ea typeface="Arial Unicode MS" pitchFamily="34" charset="-128"/>
                <a:cs typeface="Simplified Arabic" pitchFamily="18" charset="-78"/>
              </a:rPr>
              <a:t> لهذه المشكلات . </a:t>
            </a:r>
          </a:p>
          <a:p>
            <a:pPr marL="457200" indent="-457200">
              <a:defRPr/>
            </a:pPr>
            <a:r>
              <a:rPr lang="ar-SA" sz="2400" b="1" dirty="0">
                <a:latin typeface="Simplified Arabic" pitchFamily="18" charset="-78"/>
                <a:ea typeface="Arial Unicode MS" pitchFamily="34" charset="-128"/>
                <a:cs typeface="Simplified Arabic" pitchFamily="18" charset="-78"/>
              </a:rPr>
              <a:t>5- توفير أمــــوال الدولة وخدماتها </a:t>
            </a:r>
            <a:r>
              <a:rPr lang="ar-SA" sz="2400" b="1" dirty="0" err="1">
                <a:latin typeface="Simplified Arabic" pitchFamily="18" charset="-78"/>
                <a:ea typeface="Arial Unicode MS" pitchFamily="34" charset="-128"/>
                <a:cs typeface="Simplified Arabic" pitchFamily="18" charset="-78"/>
              </a:rPr>
              <a:t>م</a:t>
            </a:r>
            <a:r>
              <a:rPr lang="ar-EG" sz="2400" b="1" dirty="0">
                <a:latin typeface="Simplified Arabic" pitchFamily="18" charset="-78"/>
                <a:ea typeface="Arial Unicode MS" pitchFamily="34" charset="-128"/>
                <a:cs typeface="Simplified Arabic" pitchFamily="18" charset="-78"/>
              </a:rPr>
              <a:t>ــــ</a:t>
            </a:r>
            <a:r>
              <a:rPr lang="ar-SA" sz="2400" b="1" dirty="0">
                <a:latin typeface="Simplified Arabic" pitchFamily="18" charset="-78"/>
                <a:ea typeface="Arial Unicode MS" pitchFamily="34" charset="-128"/>
                <a:cs typeface="Simplified Arabic" pitchFamily="18" charset="-78"/>
              </a:rPr>
              <a:t>ن </a:t>
            </a:r>
            <a:r>
              <a:rPr lang="ar-SA" sz="2400" b="1" dirty="0" err="1">
                <a:latin typeface="Simplified Arabic" pitchFamily="18" charset="-78"/>
                <a:ea typeface="Arial Unicode MS" pitchFamily="34" charset="-128"/>
                <a:cs typeface="Simplified Arabic" pitchFamily="18" charset="-78"/>
              </a:rPr>
              <a:t>خ</a:t>
            </a:r>
            <a:r>
              <a:rPr lang="ar-EG" sz="2400" b="1" dirty="0">
                <a:latin typeface="Simplified Arabic" pitchFamily="18" charset="-78"/>
                <a:ea typeface="Arial Unicode MS" pitchFamily="34" charset="-128"/>
                <a:cs typeface="Simplified Arabic" pitchFamily="18" charset="-78"/>
              </a:rPr>
              <a:t>ــــــــ</a:t>
            </a:r>
            <a:r>
              <a:rPr lang="ar-SA" sz="2400" b="1" dirty="0" err="1">
                <a:latin typeface="Simplified Arabic" pitchFamily="18" charset="-78"/>
                <a:ea typeface="Arial Unicode MS" pitchFamily="34" charset="-128"/>
                <a:cs typeface="Simplified Arabic" pitchFamily="18" charset="-78"/>
              </a:rPr>
              <a:t>لال</a:t>
            </a:r>
            <a:r>
              <a:rPr lang="ar-SA" sz="2400" b="1" dirty="0">
                <a:latin typeface="Simplified Arabic" pitchFamily="18" charset="-78"/>
                <a:ea typeface="Arial Unicode MS" pitchFamily="34" charset="-128"/>
                <a:cs typeface="Simplified Arabic" pitchFamily="18" charset="-78"/>
              </a:rPr>
              <a:t> التأكد من أهمي</a:t>
            </a:r>
            <a:r>
              <a:rPr lang="ar-EG" sz="2400" b="1" dirty="0">
                <a:latin typeface="Simplified Arabic" pitchFamily="18" charset="-78"/>
                <a:ea typeface="Arial Unicode MS" pitchFamily="34" charset="-128"/>
                <a:cs typeface="Simplified Arabic" pitchFamily="18" charset="-78"/>
              </a:rPr>
              <a:t>ـــــــــــــ</a:t>
            </a:r>
            <a:r>
              <a:rPr lang="ar-SA" sz="2400" b="1" dirty="0">
                <a:latin typeface="Simplified Arabic" pitchFamily="18" charset="-78"/>
                <a:ea typeface="Arial Unicode MS" pitchFamily="34" charset="-128"/>
                <a:cs typeface="Simplified Arabic" pitchFamily="18" charset="-78"/>
              </a:rPr>
              <a:t>ة الاستحقاق لمن </a:t>
            </a:r>
            <a:endParaRPr lang="ar-EG" sz="2400" b="1" dirty="0">
              <a:latin typeface="Simplified Arabic" pitchFamily="18" charset="-78"/>
              <a:ea typeface="Arial Unicode MS" pitchFamily="34" charset="-128"/>
              <a:cs typeface="Simplified Arabic" pitchFamily="18" charset="-78"/>
            </a:endParaRPr>
          </a:p>
          <a:p>
            <a:pPr>
              <a:defRPr/>
            </a:pPr>
            <a:r>
              <a:rPr lang="ar-EG" sz="2400" b="1" dirty="0">
                <a:latin typeface="Simplified Arabic" pitchFamily="18" charset="-78"/>
                <a:ea typeface="Arial Unicode MS" pitchFamily="34" charset="-128"/>
                <a:cs typeface="Simplified Arabic" pitchFamily="18" charset="-78"/>
              </a:rPr>
              <a:t>     </a:t>
            </a:r>
            <a:r>
              <a:rPr lang="ar-SA" sz="2400" b="1" dirty="0">
                <a:latin typeface="Simplified Arabic" pitchFamily="18" charset="-78"/>
                <a:ea typeface="Arial Unicode MS" pitchFamily="34" charset="-128"/>
                <a:cs typeface="Simplified Arabic" pitchFamily="18" charset="-78"/>
              </a:rPr>
              <a:t>يطلب المعونات المختلفة. </a:t>
            </a:r>
          </a:p>
          <a:p>
            <a:pPr marL="514350" indent="-514350">
              <a:defRPr/>
            </a:pPr>
            <a:endParaRPr lang="ar-SA" sz="2400" b="1" dirty="0">
              <a:latin typeface="Simplified Arabic" pitchFamily="18" charset="-78"/>
              <a:ea typeface="Arial Unicode MS" pitchFamily="34" charset="-128"/>
              <a:cs typeface="Simplified Arabic" pitchFamily="18" charset="-78"/>
            </a:endParaRPr>
          </a:p>
        </p:txBody>
      </p:sp>
      <p:sp>
        <p:nvSpPr>
          <p:cNvPr id="30723" name="Rectangle 3"/>
          <p:cNvSpPr>
            <a:spLocks noGrp="1" noChangeArrowheads="1"/>
          </p:cNvSpPr>
          <p:nvPr>
            <p:ph type="title"/>
          </p:nvPr>
        </p:nvSpPr>
        <p:spPr>
          <a:xfrm>
            <a:off x="381000" y="152400"/>
            <a:ext cx="8229600" cy="914400"/>
          </a:xfrm>
        </p:spPr>
        <p:txBody>
          <a:bodyPr/>
          <a:lstStyle/>
          <a:p>
            <a:pPr eaLnBrk="1" hangingPunct="1"/>
            <a:r>
              <a:rPr lang="ar-EG" sz="4000" b="1" smtClean="0">
                <a:solidFill>
                  <a:schemeClr val="tx1"/>
                </a:solidFill>
                <a:cs typeface="PT Bold Heading" pitchFamily="2" charset="-78"/>
              </a:rPr>
              <a:t>(تابع) </a:t>
            </a:r>
            <a:r>
              <a:rPr lang="ar-SA" sz="4000" b="1" smtClean="0">
                <a:solidFill>
                  <a:schemeClr val="tx1"/>
                </a:solidFill>
                <a:cs typeface="PT Bold Heading" pitchFamily="2" charset="-78"/>
              </a:rPr>
              <a:t>أهداف خدمة الفرد </a:t>
            </a:r>
            <a:endParaRPr lang="en-US" sz="4000" b="1" smtClean="0">
              <a:solidFill>
                <a:schemeClr val="tx1"/>
              </a:solidFill>
              <a:cs typeface="Monotype Koufi" pitchFamily="2" charset="-78"/>
            </a:endParaRPr>
          </a:p>
        </p:txBody>
      </p:sp>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gradFill rotWithShape="0">
          <a:gsLst>
            <a:gs pos="0">
              <a:srgbClr val="FFEFD1"/>
            </a:gs>
            <a:gs pos="64999">
              <a:srgbClr val="F0EBD5"/>
            </a:gs>
            <a:gs pos="100000">
              <a:srgbClr val="D1C39F"/>
            </a:gs>
          </a:gsLst>
          <a:lin ang="5400000"/>
        </a:gradFill>
        <a:effectLst/>
      </p:bgPr>
    </p:bg>
    <p:spTree>
      <p:nvGrpSpPr>
        <p:cNvPr id="1" name=""/>
        <p:cNvGrpSpPr/>
        <p:nvPr/>
      </p:nvGrpSpPr>
      <p:grpSpPr>
        <a:xfrm>
          <a:off x="0" y="0"/>
          <a:ext cx="0" cy="0"/>
          <a:chOff x="0" y="0"/>
          <a:chExt cx="0" cy="0"/>
        </a:xfrm>
      </p:grpSpPr>
      <p:sp>
        <p:nvSpPr>
          <p:cNvPr id="31746" name="عنوان 1"/>
          <p:cNvSpPr>
            <a:spLocks noGrp="1"/>
          </p:cNvSpPr>
          <p:nvPr>
            <p:ph type="title"/>
          </p:nvPr>
        </p:nvSpPr>
        <p:spPr/>
        <p:txBody>
          <a:bodyPr/>
          <a:lstStyle/>
          <a:p>
            <a:r>
              <a:rPr lang="ar-SA" b="1" smtClean="0"/>
              <a:t>أسئلة عامة عن المحاضرة </a:t>
            </a:r>
          </a:p>
        </p:txBody>
      </p:sp>
      <p:sp>
        <p:nvSpPr>
          <p:cNvPr id="3" name="عنصر نائب للمحتوى 2"/>
          <p:cNvSpPr>
            <a:spLocks noGrp="1"/>
          </p:cNvSpPr>
          <p:nvPr>
            <p:ph idx="1"/>
          </p:nvPr>
        </p:nvSpPr>
        <p:spPr/>
        <p:txBody>
          <a:bodyPr/>
          <a:lstStyle/>
          <a:p>
            <a:pPr algn="just"/>
            <a:r>
              <a:rPr lang="ar-SA" b="1" smtClean="0">
                <a:solidFill>
                  <a:srgbClr val="FF0000"/>
                </a:solidFill>
              </a:rPr>
              <a:t>س1</a:t>
            </a:r>
            <a:r>
              <a:rPr lang="ar-SA" b="1" smtClean="0"/>
              <a:t>: تمثل خدمة الفرد إحدى الطرق الأساسية لمهنة الخدمة الاجتماعية، وحتى أن تصل إلى المرحلة المهنية لها كطريقة أساسية مرت بالعديد من المراحل، ناقش هذه العبارة موضحا التطور التاريخي لخدمة الفرد؟</a:t>
            </a:r>
          </a:p>
          <a:p>
            <a:pPr algn="just"/>
            <a:endParaRPr lang="ar-SA" b="1" smtClean="0"/>
          </a:p>
          <a:p>
            <a:pPr algn="just"/>
            <a:r>
              <a:rPr lang="ar-SA" b="1" smtClean="0">
                <a:solidFill>
                  <a:srgbClr val="FF0000"/>
                </a:solidFill>
              </a:rPr>
              <a:t>س2</a:t>
            </a:r>
            <a:r>
              <a:rPr lang="ar-SA" b="1" smtClean="0"/>
              <a:t> : تناول أحد تعريفات خدمة الفرد بالشرح، موضحاً أهم نقاط القوة والضعف لهذا التعريف؟</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par>
                          <p:cTn id="8" fill="hold" nodeType="afterGroup">
                            <p:stCondLst>
                              <p:cond delay="500"/>
                            </p:stCondLst>
                            <p:childTnLst>
                              <p:par>
                                <p:cTn id="9" presetID="5" presetClass="entr" presetSubtype="10" fill="hold" grpId="0" nodeType="after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Effect transition="in" filter="checkerboard(across)">
                                      <p:cBhvr>
                                        <p:cTn id="11" dur="500"/>
                                        <p:tgtEl>
                                          <p:spTgt spid="3">
                                            <p:txEl>
                                              <p:pRg st="2" end="2"/>
                                            </p:txEl>
                                          </p:spTgt>
                                        </p:tgtEl>
                                      </p:cBhvr>
                                    </p:animEffect>
                                  </p:childTnLst>
                                </p:cTn>
                              </p:par>
                            </p:childTnLst>
                          </p:cTn>
                        </p:par>
                        <p:par>
                          <p:cTn id="12" fill="hold" nodeType="afterGroup">
                            <p:stCondLst>
                              <p:cond delay="1000"/>
                            </p:stCondLst>
                            <p:childTnLst>
                              <p:par>
                                <p:cTn id="13" presetID="2" presetClass="entr" presetSubtype="4" fill="hold" grpId="1" nodeType="after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additive="base">
                                        <p:cTn id="15"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par>
                          <p:cTn id="17" fill="hold" nodeType="afterGroup">
                            <p:stCondLst>
                              <p:cond delay="1500"/>
                            </p:stCondLst>
                            <p:childTnLst>
                              <p:par>
                                <p:cTn id="18" presetID="2" presetClass="entr" presetSubtype="4" fill="hold" grpId="1" nodeType="after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 calcmode="lin" valueType="num">
                                      <p:cBhvr additive="base">
                                        <p:cTn id="20"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3" grpId="1"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تمرير عمودي 1"/>
          <p:cNvSpPr/>
          <p:nvPr/>
        </p:nvSpPr>
        <p:spPr>
          <a:xfrm>
            <a:off x="2209800" y="609600"/>
            <a:ext cx="5334000" cy="4800600"/>
          </a:xfrm>
          <a:prstGeom prst="verticalScroll">
            <a:avLst/>
          </a:prstGeom>
          <a:gradFill>
            <a:gsLst>
              <a:gs pos="0">
                <a:srgbClr val="DDEBCF"/>
              </a:gs>
              <a:gs pos="50000">
                <a:srgbClr val="9CB86E"/>
              </a:gs>
              <a:gs pos="100000">
                <a:srgbClr val="156B13"/>
              </a:gs>
            </a:gsLst>
            <a:lin ang="5400000" scaled="0"/>
          </a:gradFill>
        </p:spPr>
        <p:style>
          <a:lnRef idx="2">
            <a:schemeClr val="accent6"/>
          </a:lnRef>
          <a:fillRef idx="1">
            <a:schemeClr val="lt1"/>
          </a:fillRef>
          <a:effectRef idx="0">
            <a:schemeClr val="accent6"/>
          </a:effectRef>
          <a:fontRef idx="minor">
            <a:schemeClr val="dk1"/>
          </a:fontRef>
        </p:style>
        <p:txBody>
          <a:bodyPr rtlCol="1" anchor="ctr"/>
          <a:lstStyle/>
          <a:p>
            <a:pPr algn="ctr">
              <a:defRPr/>
            </a:pPr>
            <a:r>
              <a:rPr lang="ar-SA" sz="5400" b="1" dirty="0">
                <a:solidFill>
                  <a:srgbClr val="993300"/>
                </a:solidFill>
                <a:latin typeface="+mj-lt"/>
                <a:ea typeface="+mj-ea"/>
                <a:cs typeface="PT Bold Heading" pitchFamily="2" charset="-78"/>
              </a:rPr>
              <a:t>وآخر دعوانا أن الحم</a:t>
            </a:r>
            <a:r>
              <a:rPr lang="ar-EG" sz="5400" b="1" dirty="0">
                <a:solidFill>
                  <a:srgbClr val="993300"/>
                </a:solidFill>
                <a:latin typeface="+mj-lt"/>
                <a:ea typeface="+mj-ea"/>
                <a:cs typeface="PT Bold Heading" pitchFamily="2" charset="-78"/>
              </a:rPr>
              <a:t>ــ</a:t>
            </a:r>
            <a:r>
              <a:rPr lang="ar-SA" sz="5400" b="1" dirty="0">
                <a:solidFill>
                  <a:srgbClr val="993300"/>
                </a:solidFill>
                <a:latin typeface="+mj-lt"/>
                <a:ea typeface="+mj-ea"/>
                <a:cs typeface="PT Bold Heading" pitchFamily="2" charset="-78"/>
              </a:rPr>
              <a:t>د لله رب العالمين </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5"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ppt_w</p:attrName>
                                        </p:attrNameLst>
                                      </p:cBhvr>
                                      <p:tavLst>
                                        <p:tav tm="0" fmla="#ppt_w*sin(2.5*pi*$)">
                                          <p:val>
                                            <p:fltVal val="0"/>
                                          </p:val>
                                        </p:tav>
                                        <p:tav tm="100000">
                                          <p:val>
                                            <p:fltVal val="1"/>
                                          </p:val>
                                        </p:tav>
                                      </p:tavLst>
                                    </p:anim>
                                    <p:anim calcmode="lin" valueType="num">
                                      <p:cBhvr>
                                        <p:cTn id="9" dur="1000" fill="hold"/>
                                        <p:tgtEl>
                                          <p:spTgt spid="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794" name="Rectangle 2"/>
          <p:cNvSpPr>
            <a:spLocks noChangeArrowheads="1"/>
          </p:cNvSpPr>
          <p:nvPr/>
        </p:nvSpPr>
        <p:spPr bwMode="auto">
          <a:xfrm>
            <a:off x="9948863" y="3136900"/>
            <a:ext cx="18415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endParaRPr lang="en-US" sz="5400">
              <a:solidFill>
                <a:schemeClr val="tx2"/>
              </a:solidFill>
            </a:endParaRPr>
          </a:p>
        </p:txBody>
      </p:sp>
      <p:pic>
        <p:nvPicPr>
          <p:cNvPr id="33795" name="Picture 3" descr="الصورة الرمزية zeEekoOo">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6" name="WordArt 4"/>
          <p:cNvSpPr>
            <a:spLocks noChangeArrowheads="1" noChangeShapeType="1" noTextEdit="1"/>
          </p:cNvSpPr>
          <p:nvPr/>
        </p:nvSpPr>
        <p:spPr bwMode="auto">
          <a:xfrm>
            <a:off x="1905000" y="228600"/>
            <a:ext cx="5410200" cy="14478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ar-SA" sz="3600" kern="10">
                <a:gradFill rotWithShape="1">
                  <a:gsLst>
                    <a:gs pos="0">
                      <a:srgbClr val="FFFF00"/>
                    </a:gs>
                    <a:gs pos="100000">
                      <a:srgbClr val="FF9933"/>
                    </a:gs>
                  </a:gsLst>
                  <a:path path="rect">
                    <a:fillToRect l="50000" t="50000" r="50000" b="50000"/>
                  </a:path>
                </a:gradFill>
                <a:effectLst>
                  <a:outerShdw dist="35921" dir="2700000" algn="ctr" rotWithShape="0">
                    <a:srgbClr val="C0C0C0">
                      <a:alpha val="79999"/>
                    </a:srgbClr>
                  </a:outerShdw>
                </a:effectLst>
                <a:latin typeface="+mn-cs"/>
                <a:ea typeface="+mn-cs"/>
                <a:cs typeface="+mn-cs"/>
              </a:rPr>
              <a:t>شكرا لحسن استماعكم</a:t>
            </a:r>
            <a:endParaRPr lang="en-US" sz="3600" kern="10">
              <a:gradFill rotWithShape="1">
                <a:gsLst>
                  <a:gs pos="0">
                    <a:srgbClr val="FFFF00"/>
                  </a:gs>
                  <a:gs pos="100000">
                    <a:srgbClr val="FF9933"/>
                  </a:gs>
                </a:gsLst>
                <a:path path="rect">
                  <a:fillToRect l="50000" t="50000" r="50000" b="50000"/>
                </a:path>
              </a:gradFill>
              <a:effectLst>
                <a:outerShdw dist="35921" dir="2700000" algn="ctr" rotWithShape="0">
                  <a:srgbClr val="C0C0C0">
                    <a:alpha val="79999"/>
                  </a:srgbClr>
                </a:outerShdw>
              </a:effectLst>
              <a:latin typeface="+mn-cs"/>
              <a:ea typeface="+mn-cs"/>
              <a:cs typeface="+mn-cs"/>
            </a:endParaRPr>
          </a:p>
        </p:txBody>
      </p:sp>
      <p:pic>
        <p:nvPicPr>
          <p:cNvPr id="33797" name="Picture 6" descr="شكرا">
            <a:hlinkClick r:id="rId4"/>
          </p:cNvPr>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5715000" y="1676400"/>
            <a:ext cx="304800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8" name="Picture 7" descr="شكرا">
            <a:hlinkClick r:id="rId4"/>
          </p:cNvPr>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457200" y="1828800"/>
            <a:ext cx="2895600"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9" name="Rectangle 8"/>
          <p:cNvSpPr>
            <a:spLocks noChangeArrowheads="1"/>
          </p:cNvSpPr>
          <p:nvPr/>
        </p:nvSpPr>
        <p:spPr bwMode="auto">
          <a:xfrm>
            <a:off x="1066800" y="4724400"/>
            <a:ext cx="7502525"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5400" b="1">
                <a:solidFill>
                  <a:srgbClr val="FFFF00"/>
                </a:solidFill>
              </a:rPr>
              <a:t>Let me learn from you</a:t>
            </a: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تصميم افتراضي">
  <a:themeElements>
    <a:clrScheme name="تصميم افتراضي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تصميم افتراضي">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تصميم افتراضي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تصميم افتراضي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تصميم افتراضي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تصميم افتراضي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تصميم افتراضي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تصميم افتراضي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تصميم افتراضي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تصميم افتراضي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تصميم افتراضي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تصميم افتراضي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تصميم افتراضي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تصميم افتراضي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Fireworks</Template>
  <TotalTime>1389</TotalTime>
  <Words>3056</Words>
  <Application>Microsoft Office PowerPoint</Application>
  <PresentationFormat>On-screen Show (4:3)</PresentationFormat>
  <Paragraphs>415</Paragraphs>
  <Slides>40</Slides>
  <Notes>24</Notes>
  <HiddenSlides>0</HiddenSlides>
  <MMClips>0</MMClips>
  <ScaleCrop>false</ScaleCrop>
  <HeadingPairs>
    <vt:vector size="4" baseType="variant">
      <vt:variant>
        <vt:lpstr>Theme</vt:lpstr>
      </vt:variant>
      <vt:variant>
        <vt:i4>1</vt:i4>
      </vt:variant>
      <vt:variant>
        <vt:lpstr>Slide Titles</vt:lpstr>
      </vt:variant>
      <vt:variant>
        <vt:i4>40</vt:i4>
      </vt:variant>
    </vt:vector>
  </HeadingPairs>
  <TitlesOfParts>
    <vt:vector size="41" baseType="lpstr">
      <vt:lpstr>تصميم افتراضي</vt:lpstr>
      <vt:lpstr>PowerPoint Presentation</vt:lpstr>
      <vt:lpstr>PowerPoint Presentation</vt:lpstr>
      <vt:lpstr>يطيب لي تهنئتكم بالعــام الدراسي الجديد جعله الله عام نجاح</vt:lpstr>
      <vt:lpstr>المحاضرة الأولى   التطور التاريخي لخدمة الفرد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ما هي مميزات هذه المرحلة ؟ </vt:lpstr>
      <vt:lpstr>ثانياً : المرحلة التمهيدية  ( مرحلة الاجتهاد والتجربة )</vt:lpstr>
      <vt:lpstr>( تابع ) المرحلة التمهيدية</vt:lpstr>
      <vt:lpstr>PowerPoint Presentation</vt:lpstr>
      <vt:lpstr>مفهوم خدمة الفرد </vt:lpstr>
      <vt:lpstr>(تابع ) مفهوم خدمة الفرد </vt:lpstr>
      <vt:lpstr>(تابع ) مفهوم خدمة الفرد </vt:lpstr>
      <vt:lpstr>(التعريف الثاني : بيا ستوك </vt:lpstr>
      <vt:lpstr>(تابع )التعريف الثاني : بيا ستوك </vt:lpstr>
      <vt:lpstr>(تابع ) التعريف الثاني : بيا ستوك </vt:lpstr>
      <vt:lpstr>PowerPoint Presentation</vt:lpstr>
      <vt:lpstr>أهداف خدمة الفرد </vt:lpstr>
      <vt:lpstr>PowerPoint Presentation</vt:lpstr>
      <vt:lpstr>(تابع) أهداف خدمة الفرد </vt:lpstr>
      <vt:lpstr>(تابع) أهداف خدمة الفرد </vt:lpstr>
      <vt:lpstr>(تابع) أهداف خدمة الفرد </vt:lpstr>
      <vt:lpstr>(تابع) أهداف خدمة الفرد </vt:lpstr>
      <vt:lpstr>(تابع) أهداف خدمة الفرد </vt:lpstr>
      <vt:lpstr>(تابع) أهداف خدمة الفرد </vt:lpstr>
      <vt:lpstr>أسئلة عامة عن المحاضرة </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user</cp:lastModifiedBy>
  <cp:revision>102</cp:revision>
  <cp:lastPrinted>1601-01-01T00:00:00Z</cp:lastPrinted>
  <dcterms:created xsi:type="dcterms:W3CDTF">1601-01-01T00:00:00Z</dcterms:created>
  <dcterms:modified xsi:type="dcterms:W3CDTF">2013-02-02T15:34:23Z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